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9" r:id="rId21"/>
    <p:sldId id="280" r:id="rId22"/>
    <p:sldId id="297" r:id="rId23"/>
    <p:sldId id="285" r:id="rId24"/>
    <p:sldId id="286" r:id="rId25"/>
    <p:sldId id="287" r:id="rId26"/>
    <p:sldId id="288" r:id="rId27"/>
    <p:sldId id="292" r:id="rId28"/>
    <p:sldId id="293" r:id="rId29"/>
    <p:sldId id="294" r:id="rId30"/>
    <p:sldId id="295" r:id="rId31"/>
    <p:sldId id="296" r:id="rId32"/>
    <p:sldId id="281" r:id="rId33"/>
    <p:sldId id="282" r:id="rId34"/>
    <p:sldId id="28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CF4F-5B39-4A0E-A1DD-DD463C7ED81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A195-44B7-43AD-A599-E486EB5EE97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1520-B396-4D14-8A31-4A2D8B654E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1E96-B73F-4A9E-98E2-833E548F1B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9B8-7225-409E-AC36-CAB59A2A925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444-1C2E-489F-A253-5C07CDA220D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5A2F-B8FF-487A-9CB2-24EAC3E5396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4357-2EEC-4D9D-BA7C-CE46F4BD00C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C93-B961-4584-99AD-7A56B78B524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5636-4FFA-42EE-8E8B-3E6837DBA41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0E30-6E8F-40D8-A3ED-FF9749E1CF8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06C4-B88E-4873-843F-8C6FE65AD1A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BÖLÜM 8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DEADLOCKS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Kilitlenme Durumu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067" t="934" r="25284" b="1547"/>
          <a:stretch>
            <a:fillRect/>
          </a:stretch>
        </p:blipFill>
        <p:spPr>
          <a:xfrm>
            <a:off x="3203848" y="1412776"/>
            <a:ext cx="2376264" cy="3144304"/>
          </a:xfrm>
          <a:noFill/>
          <a:ln w="38100" cmpd="dbl">
            <a:solidFill>
              <a:srgbClr val="CC6600"/>
            </a:solidFill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5445224"/>
            <a:ext cx="37909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1043608" y="486916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Sistemde iki döngüsel bekleme var. P1, P2 ve P3 prosesleri kilitlenme durumundadır.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/>
              <a:t>Döngüsel Beklemede, Kilitlenme yok</a:t>
            </a: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0947" t="906" r="21393" b="906"/>
          <a:stretch>
            <a:fillRect/>
          </a:stretch>
        </p:blipFill>
        <p:spPr>
          <a:xfrm>
            <a:off x="3203848" y="1412776"/>
            <a:ext cx="2231578" cy="3467944"/>
          </a:xfrm>
          <a:noFill/>
          <a:ln w="38100" cmpd="dbl">
            <a:solidFill>
              <a:srgbClr val="CC6600"/>
            </a:solidFill>
          </a:ln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5877272"/>
            <a:ext cx="27336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Dikdörtgen"/>
          <p:cNvSpPr/>
          <p:nvPr/>
        </p:nvSpPr>
        <p:spPr>
          <a:xfrm>
            <a:off x="827584" y="5085184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Sistemde tek bir döngüsel bekleme var. Aşağıdaki döngüsel beklemeye göre Kilitlenme yoktur.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...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Eğer </a:t>
            </a:r>
            <a:r>
              <a:rPr lang="tr-TR" dirty="0" err="1"/>
              <a:t>grafta</a:t>
            </a:r>
            <a:r>
              <a:rPr lang="tr-TR" dirty="0"/>
              <a:t> döngü yoksa </a:t>
            </a:r>
            <a:r>
              <a:rPr lang="en-US" dirty="0">
                <a:sym typeface="Symbol" pitchFamily="18" charset="2"/>
              </a:rPr>
              <a:t></a:t>
            </a:r>
            <a:r>
              <a:rPr lang="tr-TR" dirty="0"/>
              <a:t> kilitlenme de yoktur.</a:t>
            </a:r>
            <a:r>
              <a:rPr lang="en-US" dirty="0"/>
              <a:t> </a:t>
            </a:r>
            <a:endParaRPr lang="en-US" dirty="0">
              <a:sym typeface="Symbol" pitchFamily="18" charset="2"/>
            </a:endParaRPr>
          </a:p>
          <a:p>
            <a:r>
              <a:rPr lang="tr-TR" dirty="0">
                <a:sym typeface="Symbol" pitchFamily="18" charset="2"/>
              </a:rPr>
              <a:t>Eğer </a:t>
            </a:r>
            <a:r>
              <a:rPr lang="tr-TR" dirty="0" err="1">
                <a:sym typeface="Symbol" pitchFamily="18" charset="2"/>
              </a:rPr>
              <a:t>grafta</a:t>
            </a:r>
            <a:r>
              <a:rPr lang="tr-TR" dirty="0">
                <a:sym typeface="Symbol" pitchFamily="18" charset="2"/>
              </a:rPr>
              <a:t> bir döngü varsa</a:t>
            </a:r>
            <a:r>
              <a:rPr lang="en-US" dirty="0">
                <a:sym typeface="Symbol" pitchFamily="18" charset="2"/>
              </a:rPr>
              <a:t> </a:t>
            </a:r>
          </a:p>
          <a:p>
            <a:pPr lvl="1"/>
            <a:r>
              <a:rPr lang="tr-TR" dirty="0">
                <a:sym typeface="Symbol" pitchFamily="18" charset="2"/>
              </a:rPr>
              <a:t>Her kaynaktan 1 örnek varsa kilitlenme oluşur.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r>
              <a:rPr lang="tr-TR" dirty="0">
                <a:sym typeface="Symbol" pitchFamily="18" charset="2"/>
              </a:rPr>
              <a:t>Her kaynaktan birden fazla örnek varsa kilitlenme olasılığı vardır.</a:t>
            </a:r>
            <a:endParaRPr 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Kilitlenmeden Kurtulma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800"/>
              <a:t>Temelde 2 çeşit kilitlenme ile mücadele yöntemi vardır: </a:t>
            </a:r>
          </a:p>
          <a:p>
            <a:pPr lvl="1">
              <a:lnSpc>
                <a:spcPct val="90000"/>
              </a:lnSpc>
            </a:pPr>
            <a:r>
              <a:rPr lang="tr-TR" sz="2400"/>
              <a:t>Sistemin asla deadlock durumuna düşmeyeceği bir protokol kullanabiliriz </a:t>
            </a:r>
          </a:p>
          <a:p>
            <a:pPr lvl="1">
              <a:lnSpc>
                <a:spcPct val="90000"/>
              </a:lnSpc>
            </a:pPr>
            <a:r>
              <a:rPr lang="tr-TR" sz="2400"/>
              <a:t>veya alternatif olarak sistemin deadlocka girmesine izin verir daha sonra kurtarma operasyonu gerçekleştiririz. </a:t>
            </a:r>
          </a:p>
          <a:p>
            <a:pPr>
              <a:lnSpc>
                <a:spcPct val="90000"/>
              </a:lnSpc>
            </a:pPr>
            <a:r>
              <a:rPr lang="tr-TR" sz="2800"/>
              <a:t>Kilitlenme durumuna düşmesini engellemenin 2  bilinen metodu vardır : </a:t>
            </a:r>
          </a:p>
          <a:p>
            <a:pPr lvl="1">
              <a:lnSpc>
                <a:spcPct val="90000"/>
              </a:lnSpc>
            </a:pPr>
            <a:r>
              <a:rPr lang="tr-TR" sz="2400"/>
              <a:t>Deadlock Prevention (önleme) </a:t>
            </a:r>
          </a:p>
          <a:p>
            <a:pPr lvl="1">
              <a:lnSpc>
                <a:spcPct val="90000"/>
              </a:lnSpc>
            </a:pPr>
            <a:r>
              <a:rPr lang="tr-TR" sz="2400"/>
              <a:t>ve Deadlock Avoidance (kaçınma)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Kilitlenmeyi Engelleme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/>
              <a:t>Mutual Exclusion</a:t>
            </a:r>
            <a:r>
              <a:rPr lang="en-US" sz="1800" dirty="0"/>
              <a:t> – </a:t>
            </a:r>
            <a:endParaRPr lang="tr-TR" sz="1800" dirty="0"/>
          </a:p>
          <a:p>
            <a:pPr lvl="1">
              <a:lnSpc>
                <a:spcPct val="80000"/>
              </a:lnSpc>
            </a:pPr>
            <a:r>
              <a:rPr lang="tr-TR" sz="1800" dirty="0"/>
              <a:t>Prosesler paylaşılabilir kaynaklar için sırada beklemezler. Eğer kaynakları mümkün olduğunca paylaşılabilir yapabilirsek kilitlenmeyi bir derece önlemiş oluruz. </a:t>
            </a:r>
            <a:r>
              <a:rPr lang="tr-TR" sz="1800" dirty="0" smtClean="0"/>
              <a:t>(</a:t>
            </a:r>
            <a:r>
              <a:rPr lang="tr-TR" sz="1800" dirty="0" err="1" smtClean="0"/>
              <a:t>Readonly</a:t>
            </a:r>
            <a:r>
              <a:rPr lang="tr-TR" sz="1800" dirty="0" smtClean="0"/>
              <a:t> dosyalar bu durumda kilitlenme için kötü örneklerdir.)</a:t>
            </a:r>
            <a:endParaRPr lang="tr-T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b="1" dirty="0"/>
              <a:t>Hold and Wait</a:t>
            </a:r>
            <a:r>
              <a:rPr lang="en-US" sz="1800" dirty="0"/>
              <a:t> – </a:t>
            </a:r>
            <a:endParaRPr lang="tr-TR" sz="1800" dirty="0"/>
          </a:p>
          <a:p>
            <a:pPr lvl="1">
              <a:lnSpc>
                <a:spcPct val="80000"/>
              </a:lnSpc>
            </a:pPr>
            <a:r>
              <a:rPr lang="tr-TR" sz="1600" dirty="0"/>
              <a:t>Bir proses bir kaynağı kullanmak istediğinde bir başka prosesin o kaynağı tutmadığından emin olduktan sonra kaynağın kullanımına izin verebiliriz. Bir proses işletilmeye başlanmadan önce kullanacağı bütün kaynaklar kendisine verilebilir. </a:t>
            </a:r>
          </a:p>
          <a:p>
            <a:pPr lvl="1">
              <a:lnSpc>
                <a:spcPct val="80000"/>
              </a:lnSpc>
            </a:pPr>
            <a:r>
              <a:rPr lang="tr-TR" sz="1600" dirty="0"/>
              <a:t>Bir başka alternatif protokol de proseslere kaynak kullanımını eğer o proses başka bir kaynağı kullanmıyor ise vermektir. Bir proses bir kaynak kullanımını istemeden önce kullandığı diğer tüm kaynakları serbest bırakmış olmalıdır.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...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/>
              <a:t>No Preemption</a:t>
            </a:r>
            <a:r>
              <a:rPr lang="en-US" sz="1600"/>
              <a:t> –</a:t>
            </a:r>
          </a:p>
          <a:p>
            <a:pPr lvl="1" algn="just">
              <a:lnSpc>
                <a:spcPct val="80000"/>
              </a:lnSpc>
            </a:pPr>
            <a:r>
              <a:rPr lang="tr-TR" sz="1800"/>
              <a:t>3.Koşul kullanılmak istenen kaynakların kullanımda olması nedeni ile ele geçirilememesi kullanımına başlanamaması idi.</a:t>
            </a:r>
          </a:p>
          <a:p>
            <a:pPr lvl="1" algn="just">
              <a:lnSpc>
                <a:spcPct val="80000"/>
              </a:lnSpc>
            </a:pPr>
            <a:r>
              <a:rPr lang="tr-TR" sz="1800"/>
              <a:t>Bu durumun oluşmaması için izleyeceğimiz yol;</a:t>
            </a:r>
          </a:p>
          <a:p>
            <a:pPr lvl="2" algn="just">
              <a:lnSpc>
                <a:spcPct val="80000"/>
              </a:lnSpc>
            </a:pPr>
            <a:r>
              <a:rPr lang="tr-TR" sz="1600"/>
              <a:t>Eğer bir proses bir kaynağı kullanıyorsa ve yeni bir kaynağı kullanmak istiyorsa, bu yeni kullanmak istediği kaynağı belli bir süre kullanamayacaksa, tutmuş olduğu kaynağı da serbest bırakmalıdır. </a:t>
            </a:r>
          </a:p>
          <a:p>
            <a:pPr lvl="2" algn="just">
              <a:lnSpc>
                <a:spcPct val="80000"/>
              </a:lnSpc>
            </a:pPr>
            <a:r>
              <a:rPr lang="tr-TR" sz="1600"/>
              <a:t>Proses bekleme konumuna geçer ve belli bir süre sonra serbest bıraktığı kaynağı tekrar ele geçirir ve kullanacağı yeni kaynağın elverişliliğine bakar. </a:t>
            </a:r>
            <a:r>
              <a:rPr lang="en-US" sz="1200"/>
              <a:t/>
            </a:r>
            <a:br>
              <a:rPr lang="en-US" sz="1200"/>
            </a:br>
            <a:endParaRPr lang="en-US" sz="1200"/>
          </a:p>
          <a:p>
            <a:pPr>
              <a:lnSpc>
                <a:spcPct val="80000"/>
              </a:lnSpc>
            </a:pPr>
            <a:r>
              <a:rPr lang="en-US" sz="1600" b="1"/>
              <a:t>Circular Wait</a:t>
            </a:r>
            <a:r>
              <a:rPr lang="en-US" sz="1600"/>
              <a:t> – </a:t>
            </a:r>
            <a:endParaRPr lang="tr-TR" sz="1600"/>
          </a:p>
          <a:p>
            <a:pPr lvl="1">
              <a:lnSpc>
                <a:spcPct val="80000"/>
              </a:lnSpc>
            </a:pPr>
            <a:r>
              <a:rPr lang="tr-TR" sz="1400"/>
              <a:t>Circular wait oluşumunu engellemek için tüm kaynakların kullanımında her birine bir id vermeliyiz. Bu id ile kaynaklara öncelik tanımalı, kaynakları kıyaslayabilmeliyiz. </a:t>
            </a:r>
          </a:p>
          <a:p>
            <a:pPr lvl="1">
              <a:lnSpc>
                <a:spcPct val="80000"/>
              </a:lnSpc>
            </a:pPr>
            <a:r>
              <a:rPr lang="tr-TR" sz="1400"/>
              <a:t>Bir proses aynı anda 2 kaynak kullanımı istediğinde öncelikle daha yüksek id ‘li kaynakları kullansın. Bu bir prosesin aynı anda 2 aynı tip kaynağı kullanmasını engellememize yardımcı olacaktır. Hızlı cihazların öncelikli kullanımı sağlayabiliriz.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Kilitlenmeden Sakınma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800" dirty="0"/>
              <a:t>Basit ve en kullanışlı olan model, her prosesin, ihtiyaç duyabileceği her tipteki kaynaktan “maksimum sayı” belirtmesidir</a:t>
            </a:r>
            <a:r>
              <a:rPr lang="tr-TR" sz="2800" dirty="0" smtClean="0"/>
              <a:t>.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tr-TR" sz="2800" dirty="0"/>
              <a:t>Kilitlenmeden sakınma algoritması, dinamik olarak kaynak yerleşim durumunu, döngüsel beklemeye düşmemek için test eder</a:t>
            </a:r>
            <a:r>
              <a:rPr lang="tr-TR" sz="2800" dirty="0" smtClean="0"/>
              <a:t>.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tr-TR" sz="2800" dirty="0"/>
              <a:t>Kaynak yerleşim durumu, uygun olan ve tahsis edilmiş kaynak sayısı ile tanımlanır.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tr-T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Safe State (Güvenli Durum)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1800" dirty="0"/>
              <a:t>Bir proses, uygun olan kaynaktan istekte bulunduğunda, sistem kaynak yerleşim işinin sistemi güvenilir durumda bırakacağını tespit etmelidir</a:t>
            </a:r>
            <a:r>
              <a:rPr lang="tr-TR" sz="1800" dirty="0" smtClean="0"/>
              <a:t>.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tr-TR" sz="1800" dirty="0"/>
              <a:t>Tüm proseslerin işletimi güvenilir ise sistem güvenilir durumdadır</a:t>
            </a:r>
            <a:r>
              <a:rPr lang="tr-TR" sz="1800" dirty="0" smtClean="0"/>
              <a:t>.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tr-TR" sz="1800" dirty="0"/>
              <a:t>Örnek:</a:t>
            </a:r>
          </a:p>
          <a:p>
            <a:pPr lvl="1">
              <a:lnSpc>
                <a:spcPct val="80000"/>
              </a:lnSpc>
            </a:pPr>
            <a:r>
              <a:rPr lang="tr-TR" sz="1800" dirty="0"/>
              <a:t>Sistemde 12 </a:t>
            </a:r>
            <a:r>
              <a:rPr lang="tr-TR" sz="1800" dirty="0" smtClean="0"/>
              <a:t>kaynak </a:t>
            </a:r>
            <a:r>
              <a:rPr lang="tr-TR" sz="1800" dirty="0"/>
              <a:t>ve 3 proses(P0, P1, P2) var</a:t>
            </a:r>
            <a:r>
              <a:rPr lang="tr-TR" sz="1800" dirty="0" smtClean="0"/>
              <a:t>.</a:t>
            </a:r>
          </a:p>
          <a:p>
            <a:pPr lvl="1">
              <a:lnSpc>
                <a:spcPct val="80000"/>
              </a:lnSpc>
              <a:buNone/>
            </a:pPr>
            <a:endParaRPr lang="tr-T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 			Maksimum İhtiyaç	Mevcut İhtiyaç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	P0	         	10		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	P1	           	  4		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	P2	            	 9		2</a:t>
            </a:r>
          </a:p>
          <a:p>
            <a:pPr>
              <a:lnSpc>
                <a:spcPct val="80000"/>
              </a:lnSpc>
            </a:pPr>
            <a:endParaRPr lang="tr-TR" sz="1800" dirty="0" smtClean="0"/>
          </a:p>
          <a:p>
            <a:pPr>
              <a:lnSpc>
                <a:spcPct val="80000"/>
              </a:lnSpc>
            </a:pPr>
            <a:r>
              <a:rPr lang="tr-TR" sz="1800" dirty="0" smtClean="0"/>
              <a:t>Başlangıçta </a:t>
            </a:r>
            <a:r>
              <a:rPr lang="tr-TR" sz="1800" dirty="0" smtClean="0"/>
              <a:t>sistem güvenilir durumdadır ve 3 adet boş kaynak vardır.</a:t>
            </a:r>
          </a:p>
          <a:p>
            <a:pPr>
              <a:lnSpc>
                <a:spcPct val="80000"/>
              </a:lnSpc>
            </a:pPr>
            <a:r>
              <a:rPr lang="tr-TR" sz="1800" dirty="0" smtClean="0"/>
              <a:t>P1, tüm </a:t>
            </a:r>
            <a:r>
              <a:rPr lang="tr-TR" sz="1800" dirty="0" smtClean="0"/>
              <a:t>kaynaklarını alır</a:t>
            </a:r>
            <a:r>
              <a:rPr lang="tr-TR" sz="1800" dirty="0" smtClean="0"/>
              <a:t>, kullanır ve sisteme geri iade eder. (Sistemde boşta 5 kaynak olmuş olur)</a:t>
            </a:r>
          </a:p>
          <a:p>
            <a:pPr>
              <a:lnSpc>
                <a:spcPct val="80000"/>
              </a:lnSpc>
            </a:pPr>
            <a:r>
              <a:rPr lang="tr-TR" sz="1800" dirty="0" smtClean="0"/>
              <a:t>P0 tüm kaynaklarını alabilir ve sonra geri iade eder.(Sistemde boşta 10 kaynak olmuş olur)</a:t>
            </a:r>
          </a:p>
          <a:p>
            <a:pPr>
              <a:lnSpc>
                <a:spcPct val="80000"/>
              </a:lnSpc>
            </a:pPr>
            <a:r>
              <a:rPr lang="tr-TR" sz="1800" dirty="0" smtClean="0"/>
              <a:t>Son olarak da P2 kaynaklarının tümünü alır ve iade eder.(Son olarak sistemde yine 12 kaynak bulunur)</a:t>
            </a:r>
          </a:p>
          <a:p>
            <a:pPr>
              <a:lnSpc>
                <a:spcPct val="80000"/>
              </a:lnSpc>
            </a:pPr>
            <a:endParaRPr lang="tr-T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800" dirty="0"/>
          </a:p>
          <a:p>
            <a:pPr>
              <a:lnSpc>
                <a:spcPct val="80000"/>
              </a:lnSpc>
            </a:pPr>
            <a:endParaRPr lang="tr-TR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Safe, Unsafe, Deadlock State</a:t>
            </a:r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3437" t="1572" r="13683" b="2194"/>
          <a:stretch>
            <a:fillRect/>
          </a:stretch>
        </p:blipFill>
        <p:spPr>
          <a:xfrm>
            <a:off x="2411413" y="2060575"/>
            <a:ext cx="3744912" cy="3821113"/>
          </a:xfrm>
          <a:noFill/>
          <a:ln w="38100" cmpd="dbl">
            <a:solidFill>
              <a:srgbClr val="CC660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Temelde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91513" cy="4184650"/>
          </a:xfrm>
        </p:spPr>
        <p:txBody>
          <a:bodyPr/>
          <a:lstStyle/>
          <a:p>
            <a:r>
              <a:rPr lang="tr-TR" sz="2800" dirty="0"/>
              <a:t>Sistem güvenli durumda ise kilitlenme yoktur.</a:t>
            </a:r>
            <a:r>
              <a:rPr lang="en-US" sz="2800" dirty="0"/>
              <a:t> </a:t>
            </a:r>
            <a:endParaRPr lang="tr-TR" sz="2800" dirty="0"/>
          </a:p>
          <a:p>
            <a:r>
              <a:rPr lang="tr-TR" sz="2800" dirty="0" smtClean="0">
                <a:sym typeface="Symbol" pitchFamily="18" charset="2"/>
              </a:rPr>
              <a:t>Sistem </a:t>
            </a:r>
            <a:r>
              <a:rPr lang="tr-TR" sz="2800" dirty="0" err="1">
                <a:sym typeface="Symbol" pitchFamily="18" charset="2"/>
              </a:rPr>
              <a:t>unsafe</a:t>
            </a:r>
            <a:r>
              <a:rPr lang="tr-TR" sz="2800" dirty="0">
                <a:sym typeface="Symbol" pitchFamily="18" charset="2"/>
              </a:rPr>
              <a:t> durumda çalışıyor ise kilitlenme olasılığı vardır.</a:t>
            </a:r>
            <a:r>
              <a:rPr lang="en-US" sz="2800" dirty="0">
                <a:sym typeface="Symbol" pitchFamily="18" charset="2"/>
              </a:rPr>
              <a:t> </a:t>
            </a:r>
            <a:endParaRPr lang="tr-TR" sz="2800" dirty="0">
              <a:sym typeface="Symbol" pitchFamily="18" charset="2"/>
            </a:endParaRPr>
          </a:p>
          <a:p>
            <a:r>
              <a:rPr lang="tr-TR" sz="2800" dirty="0" smtClean="0">
                <a:sym typeface="Symbol" pitchFamily="18" charset="2"/>
              </a:rPr>
              <a:t>Kilitlenmeden </a:t>
            </a:r>
            <a:r>
              <a:rPr lang="tr-TR" sz="2800" dirty="0">
                <a:sym typeface="Symbol" pitchFamily="18" charset="2"/>
              </a:rPr>
              <a:t>kaçınmak demek, sistemin </a:t>
            </a:r>
            <a:r>
              <a:rPr lang="tr-TR" sz="2800" dirty="0" err="1">
                <a:sym typeface="Symbol" pitchFamily="18" charset="2"/>
              </a:rPr>
              <a:t>unsafe</a:t>
            </a:r>
            <a:r>
              <a:rPr lang="tr-TR" sz="2800" dirty="0">
                <a:sym typeface="Symbol" pitchFamily="18" charset="2"/>
              </a:rPr>
              <a:t> duruma düşmemesini garanti altına almak demektir.</a:t>
            </a:r>
            <a:endParaRPr lang="tr-T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İçerik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85000"/>
            </a:pPr>
            <a:r>
              <a:rPr lang="tr-TR" sz="2400"/>
              <a:t>Kilitlenme Problemi</a:t>
            </a:r>
          </a:p>
          <a:p>
            <a:pPr>
              <a:lnSpc>
                <a:spcPct val="90000"/>
              </a:lnSpc>
              <a:buSzPct val="85000"/>
            </a:pPr>
            <a:r>
              <a:rPr lang="tr-TR" sz="2400"/>
              <a:t>Sistem Modeli</a:t>
            </a:r>
            <a:endParaRPr lang="en-US" sz="2400"/>
          </a:p>
          <a:p>
            <a:pPr>
              <a:lnSpc>
                <a:spcPct val="90000"/>
              </a:lnSpc>
              <a:buSzPct val="85000"/>
            </a:pPr>
            <a:r>
              <a:rPr lang="en-US" sz="2400"/>
              <a:t>Deadlock </a:t>
            </a:r>
            <a:r>
              <a:rPr lang="tr-TR" sz="2400"/>
              <a:t>Karakterizasyonu</a:t>
            </a:r>
            <a:endParaRPr lang="en-US" sz="2400"/>
          </a:p>
          <a:p>
            <a:pPr>
              <a:lnSpc>
                <a:spcPct val="90000"/>
              </a:lnSpc>
              <a:buSzPct val="85000"/>
            </a:pPr>
            <a:r>
              <a:rPr lang="tr-TR" sz="2400"/>
              <a:t>Kilitlenmeyi Yakalama Metotları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tr-TR" sz="2400"/>
              <a:t>Kilitlenmeyi Önleme</a:t>
            </a:r>
            <a:endParaRPr lang="en-US" sz="2400"/>
          </a:p>
          <a:p>
            <a:pPr>
              <a:lnSpc>
                <a:spcPct val="90000"/>
              </a:lnSpc>
              <a:buSzPct val="85000"/>
            </a:pPr>
            <a:r>
              <a:rPr lang="tr-TR" sz="2400"/>
              <a:t>Kilitlenmeden Kaçınma</a:t>
            </a:r>
            <a:endParaRPr lang="en-US" sz="2400"/>
          </a:p>
          <a:p>
            <a:pPr>
              <a:lnSpc>
                <a:spcPct val="90000"/>
              </a:lnSpc>
              <a:buSzPct val="85000"/>
            </a:pPr>
            <a:r>
              <a:rPr lang="tr-TR" sz="2400"/>
              <a:t>Kilitlenmeyi Tespit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SzPct val="85000"/>
            </a:pPr>
            <a:r>
              <a:rPr lang="tr-TR" sz="2400"/>
              <a:t>Kilitlenmeden Geri Dönme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/>
              <a:t>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Bankers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/>
              <a:t>Yeni bir proses sisteme dahil olduğunda her tip kaynaktan maksimum kaç adet kullanacağını deklare eder. 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Bu sayı sistemdeki </a:t>
            </a:r>
            <a:r>
              <a:rPr lang="tr-TR" sz="2400" dirty="0" smtClean="0"/>
              <a:t>ilgili kaynak toplam </a:t>
            </a:r>
            <a:r>
              <a:rPr lang="tr-TR" sz="2400" dirty="0"/>
              <a:t>kaynak miktarını aşamaz. 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Proses kaynak kullanımını istediğinde eğer kaynakların tahsisi durumunda </a:t>
            </a:r>
            <a:r>
              <a:rPr lang="tr-TR" sz="2400" dirty="0" err="1"/>
              <a:t>safe</a:t>
            </a:r>
            <a:r>
              <a:rPr lang="tr-TR" sz="2400" dirty="0"/>
              <a:t> </a:t>
            </a:r>
            <a:r>
              <a:rPr lang="tr-TR" sz="2400" dirty="0" err="1"/>
              <a:t>state</a:t>
            </a:r>
            <a:r>
              <a:rPr lang="tr-TR" sz="2400" dirty="0"/>
              <a:t> koşulu sağlanıyorsa kaynaklar tahsis edilir. </a:t>
            </a:r>
          </a:p>
          <a:p>
            <a:pPr>
              <a:lnSpc>
                <a:spcPct val="80000"/>
              </a:lnSpc>
            </a:pPr>
            <a:r>
              <a:rPr lang="tr-TR" sz="2400" dirty="0"/>
              <a:t>Aksi taktirde kaynakların tahsisinden sonra </a:t>
            </a:r>
            <a:r>
              <a:rPr lang="tr-TR" sz="2400" dirty="0" err="1"/>
              <a:t>safe</a:t>
            </a:r>
            <a:r>
              <a:rPr lang="tr-TR" sz="2400" dirty="0"/>
              <a:t> </a:t>
            </a:r>
            <a:r>
              <a:rPr lang="tr-TR" sz="2400" dirty="0" err="1" smtClean="0"/>
              <a:t>state</a:t>
            </a:r>
            <a:r>
              <a:rPr lang="tr-TR" sz="2400" dirty="0" smtClean="0"/>
              <a:t> durumunu sağlayacak </a:t>
            </a:r>
            <a:r>
              <a:rPr lang="tr-TR" sz="2400" dirty="0"/>
              <a:t>kadar kaynak elverişli duruma gelene kadar beklenir.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Bankers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000"/>
              <a:t>N sistemdeki proses sayısı ve m sistemdeki kaynak sayısı iken şu verileri dikkate almamız gerekir: </a:t>
            </a:r>
          </a:p>
          <a:p>
            <a:pPr lvl="1">
              <a:lnSpc>
                <a:spcPct val="80000"/>
              </a:lnSpc>
            </a:pPr>
            <a:r>
              <a:rPr lang="tr-TR" sz="1800" b="1"/>
              <a:t>Available:</a:t>
            </a:r>
            <a:r>
              <a:rPr lang="tr-TR" sz="1800"/>
              <a:t> her tipteki uygun kaynak sayısını belirtir m boyutlu bir vektördür. Available[j]=k, Rj kaynağından uygun durumda bulunan k tane örnek var demektir. </a:t>
            </a:r>
          </a:p>
          <a:p>
            <a:pPr lvl="1">
              <a:lnSpc>
                <a:spcPct val="80000"/>
              </a:lnSpc>
            </a:pPr>
            <a:r>
              <a:rPr lang="tr-TR" sz="1800" b="1"/>
              <a:t>Max:</a:t>
            </a:r>
            <a:r>
              <a:rPr lang="tr-TR" sz="1800"/>
              <a:t> n*m boyutlu matris. Her proses için kullanılabilecek maksimum kaynak sayısı. Max[i,j]=k, Pi maksimum k adet rj isteyebilir demektir.</a:t>
            </a:r>
          </a:p>
          <a:p>
            <a:pPr lvl="1">
              <a:lnSpc>
                <a:spcPct val="80000"/>
              </a:lnSpc>
            </a:pPr>
            <a:r>
              <a:rPr lang="tr-TR" sz="1800" b="1"/>
              <a:t>Allocation:</a:t>
            </a:r>
            <a:r>
              <a:rPr lang="tr-TR" sz="1800"/>
              <a:t> n*m boyutlu matris, her prosesin kullanmakta olduğu kaynak sayısını belirtir. Allocation[i,j]=k, Proses Pi , rj kaynaklarından k adedini kullanmaktadır demektir. </a:t>
            </a:r>
          </a:p>
          <a:p>
            <a:pPr lvl="1">
              <a:lnSpc>
                <a:spcPct val="80000"/>
              </a:lnSpc>
            </a:pPr>
            <a:r>
              <a:rPr lang="tr-TR" sz="1800" b="1"/>
              <a:t>Need:</a:t>
            </a:r>
            <a:r>
              <a:rPr lang="tr-TR" sz="1800"/>
              <a:t> n*m boyutlu matris   prosesin tamamlanması için ihtiyaç duyulan kaynak adedi. Need[i,j]=k ,Pi prosesi işletimini tamamlamak için k tane daha Rj kaynağına ihtiyaç duymaktadır demektir.Need[i,j]=Max[i,j]-Allocation[i,j]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Bankers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err="1" smtClean="0"/>
              <a:t>Safety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Algorithm</a:t>
            </a:r>
            <a:r>
              <a:rPr lang="tr-TR" sz="2400" dirty="0" smtClean="0"/>
              <a:t>: Sistemin </a:t>
            </a:r>
            <a:r>
              <a:rPr lang="tr-TR" sz="2400" dirty="0" err="1" smtClean="0"/>
              <a:t>safe</a:t>
            </a:r>
            <a:r>
              <a:rPr lang="tr-TR" sz="2400" dirty="0" smtClean="0"/>
              <a:t> </a:t>
            </a:r>
            <a:r>
              <a:rPr lang="tr-TR" sz="2400" dirty="0" err="1" smtClean="0"/>
              <a:t>state</a:t>
            </a:r>
            <a:r>
              <a:rPr lang="tr-TR" sz="2400" dirty="0" smtClean="0"/>
              <a:t> ‘de çalışıp çalışmadığını bulan algoritmadır.</a:t>
            </a:r>
            <a:endParaRPr lang="tr-TR" sz="24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013" y="2681288"/>
            <a:ext cx="66579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21088"/>
            <a:ext cx="55721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Bankacılar Alg.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tr-TR" sz="2400" b="1" dirty="0" err="1" smtClean="0"/>
              <a:t>Resource</a:t>
            </a:r>
            <a:r>
              <a:rPr lang="tr-TR" sz="2400" b="1" dirty="0" smtClean="0"/>
              <a:t>-</a:t>
            </a:r>
            <a:r>
              <a:rPr lang="tr-TR" sz="2400" b="1" dirty="0" err="1" smtClean="0"/>
              <a:t>Request</a:t>
            </a:r>
            <a:r>
              <a:rPr lang="tr-TR" sz="2400" b="1" dirty="0" smtClean="0"/>
              <a:t> (Kaynak-Talep) </a:t>
            </a:r>
            <a:r>
              <a:rPr lang="tr-TR" sz="2400" b="1" dirty="0" err="1" smtClean="0"/>
              <a:t>Algortihm</a:t>
            </a:r>
            <a:endParaRPr lang="tr-TR" sz="2400" b="1" dirty="0"/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tr-TR" sz="2400" dirty="0"/>
              <a:t>	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endParaRPr lang="tr-TR" sz="2400" dirty="0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192688" cy="413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Bankacılar Alg. Örnek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i="1"/>
              <a:t>P</a:t>
            </a:r>
            <a:r>
              <a:rPr lang="en-US" sz="2000" baseline="-25000"/>
              <a:t>0 </a:t>
            </a:r>
            <a:r>
              <a:rPr lang="tr-TR" sz="2000"/>
              <a:t>’dan </a:t>
            </a:r>
            <a:r>
              <a:rPr lang="en-US" sz="2000" i="1"/>
              <a:t>P</a:t>
            </a:r>
            <a:r>
              <a:rPr lang="en-US" sz="2000" baseline="-25000"/>
              <a:t>4</a:t>
            </a:r>
            <a:r>
              <a:rPr lang="en-US" sz="2000"/>
              <a:t> </a:t>
            </a:r>
            <a:r>
              <a:rPr lang="tr-TR" sz="2000"/>
              <a:t>e kadar 5 proses var. Kaynak </a:t>
            </a:r>
            <a:r>
              <a:rPr lang="en-US" sz="2000" i="1"/>
              <a:t>A</a:t>
            </a:r>
            <a:r>
              <a:rPr lang="tr-TR" sz="2000" i="1"/>
              <a:t>’dan </a:t>
            </a:r>
            <a:r>
              <a:rPr lang="en-US" sz="2000"/>
              <a:t>10</a:t>
            </a:r>
            <a:r>
              <a:rPr lang="tr-TR" sz="2000"/>
              <a:t> örnek var</a:t>
            </a:r>
            <a:r>
              <a:rPr lang="en-US" sz="2000"/>
              <a:t>, </a:t>
            </a:r>
            <a:br>
              <a:rPr lang="en-US" sz="2000"/>
            </a:br>
            <a:r>
              <a:rPr lang="en-US" sz="2000" i="1"/>
              <a:t>B</a:t>
            </a:r>
            <a:r>
              <a:rPr lang="en-US" sz="2000"/>
              <a:t> (5</a:t>
            </a:r>
            <a:r>
              <a:rPr lang="tr-TR" sz="2000"/>
              <a:t> örnek) ve </a:t>
            </a:r>
            <a:r>
              <a:rPr lang="en-US" sz="2000" i="1"/>
              <a:t>C</a:t>
            </a:r>
            <a:r>
              <a:rPr lang="en-US" sz="2000"/>
              <a:t> (7 </a:t>
            </a:r>
            <a:r>
              <a:rPr lang="tr-TR" sz="2000"/>
              <a:t>örnek</a:t>
            </a:r>
            <a:r>
              <a:rPr lang="en-US" sz="2000"/>
              <a:t>).</a:t>
            </a:r>
          </a:p>
          <a:p>
            <a:pPr>
              <a:lnSpc>
                <a:spcPct val="80000"/>
              </a:lnSpc>
            </a:pPr>
            <a:r>
              <a:rPr lang="en-US" sz="2000" i="1"/>
              <a:t>T</a:t>
            </a:r>
            <a:r>
              <a:rPr lang="en-US" sz="2000" baseline="-25000"/>
              <a:t>0</a:t>
            </a:r>
            <a:r>
              <a:rPr lang="tr-TR" sz="2000"/>
              <a:t> zamanındaki durum: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 i="1"/>
              <a:t>	 </a:t>
            </a:r>
            <a:r>
              <a:rPr lang="en-US" sz="2000" i="1" u="sng"/>
              <a:t>Allocation</a:t>
            </a:r>
            <a:r>
              <a:rPr lang="en-US" sz="2000" i="1"/>
              <a:t>	</a:t>
            </a:r>
            <a:r>
              <a:rPr lang="en-US" sz="2000" i="1" u="sng"/>
              <a:t>Max</a:t>
            </a:r>
            <a:r>
              <a:rPr lang="en-US" sz="2000" i="1"/>
              <a:t>	</a:t>
            </a:r>
            <a:r>
              <a:rPr lang="en-US" sz="2000" i="1" u="sng"/>
              <a:t>Available</a:t>
            </a:r>
            <a:endParaRPr lang="en-US" sz="2000" i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	</a:t>
            </a:r>
            <a:r>
              <a:rPr lang="tr-TR" sz="2000" i="1"/>
              <a:t>    </a:t>
            </a:r>
            <a:r>
              <a:rPr lang="en-US" sz="2000" i="1"/>
              <a:t>A B C	A B C 	</a:t>
            </a:r>
            <a:r>
              <a:rPr lang="tr-TR" sz="2000" i="1"/>
              <a:t> </a:t>
            </a:r>
            <a:r>
              <a:rPr lang="en-US" sz="2000" i="1"/>
              <a:t>A B 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P</a:t>
            </a:r>
            <a:r>
              <a:rPr lang="en-US" sz="2000" baseline="-25000"/>
              <a:t>0	</a:t>
            </a:r>
            <a:r>
              <a:rPr lang="tr-TR" sz="2000" baseline="-25000"/>
              <a:t>       </a:t>
            </a:r>
            <a:r>
              <a:rPr lang="en-US" sz="2000"/>
              <a:t>0 1 0	7 5 3 	</a:t>
            </a:r>
            <a:r>
              <a:rPr lang="tr-TR" sz="2000"/>
              <a:t> </a:t>
            </a:r>
            <a:r>
              <a:rPr lang="en-US" sz="2000"/>
              <a:t>3 3 2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P</a:t>
            </a:r>
            <a:r>
              <a:rPr lang="en-US" sz="2000" baseline="-25000"/>
              <a:t>1	</a:t>
            </a:r>
            <a:r>
              <a:rPr lang="tr-TR" sz="2000" baseline="-25000"/>
              <a:t>       </a:t>
            </a:r>
            <a:r>
              <a:rPr lang="en-US" sz="2000"/>
              <a:t>2 0 0 	3 2 2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P</a:t>
            </a:r>
            <a:r>
              <a:rPr lang="en-US" sz="2000" baseline="-25000"/>
              <a:t>2</a:t>
            </a:r>
            <a:r>
              <a:rPr lang="en-US" sz="2000"/>
              <a:t>	</a:t>
            </a:r>
            <a:r>
              <a:rPr lang="tr-TR" sz="2000"/>
              <a:t>    </a:t>
            </a:r>
            <a:r>
              <a:rPr lang="en-US" sz="2000"/>
              <a:t>3 0 2 	9 0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P</a:t>
            </a:r>
            <a:r>
              <a:rPr lang="en-US" sz="2000" baseline="-25000"/>
              <a:t>3</a:t>
            </a:r>
            <a:r>
              <a:rPr lang="en-US" sz="2000"/>
              <a:t>	</a:t>
            </a:r>
            <a:r>
              <a:rPr lang="tr-TR" sz="2000"/>
              <a:t>    </a:t>
            </a:r>
            <a:r>
              <a:rPr lang="en-US" sz="2000"/>
              <a:t>2 1 1 	2 2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P</a:t>
            </a:r>
            <a:r>
              <a:rPr lang="en-US" sz="2000" baseline="-25000"/>
              <a:t>4</a:t>
            </a:r>
            <a:r>
              <a:rPr lang="en-US" sz="2000"/>
              <a:t>	</a:t>
            </a:r>
            <a:r>
              <a:rPr lang="tr-TR" sz="2000"/>
              <a:t>    </a:t>
            </a:r>
            <a:r>
              <a:rPr lang="en-US" sz="2000"/>
              <a:t>0 0 2	4 3 3</a:t>
            </a:r>
            <a:endParaRPr lang="tr-TR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Örn..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000"/>
              <a:t>Need belirlenir: </a:t>
            </a:r>
            <a:r>
              <a:rPr lang="en-US" sz="2000"/>
              <a:t>Max – Allocation.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	</a:t>
            </a:r>
            <a:r>
              <a:rPr lang="en-US" sz="2000" i="1" u="sng"/>
              <a:t>Need</a:t>
            </a:r>
            <a:endParaRPr lang="en-US" sz="2000" u="sng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	</a:t>
            </a:r>
            <a:r>
              <a:rPr lang="en-US" sz="2000" i="1"/>
              <a:t>A B 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</a:t>
            </a:r>
            <a:r>
              <a:rPr lang="en-US" sz="2000" i="1"/>
              <a:t>P</a:t>
            </a:r>
            <a:r>
              <a:rPr lang="en-US" sz="2000" baseline="-25000"/>
              <a:t>0	</a:t>
            </a:r>
            <a:r>
              <a:rPr lang="en-US" sz="2000"/>
              <a:t>7 4 3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</a:t>
            </a:r>
            <a:r>
              <a:rPr lang="en-US" sz="2000" i="1"/>
              <a:t>P</a:t>
            </a:r>
            <a:r>
              <a:rPr lang="en-US" sz="2000" baseline="-25000"/>
              <a:t>1	</a:t>
            </a:r>
            <a:r>
              <a:rPr lang="en-US" sz="2000"/>
              <a:t>1 2 2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</a:t>
            </a:r>
            <a:r>
              <a:rPr lang="en-US" sz="2000" i="1"/>
              <a:t>P</a:t>
            </a:r>
            <a:r>
              <a:rPr lang="en-US" sz="2000" baseline="-25000"/>
              <a:t>2</a:t>
            </a:r>
            <a:r>
              <a:rPr lang="en-US" sz="2000"/>
              <a:t>	6 0 0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</a:t>
            </a:r>
            <a:r>
              <a:rPr lang="en-US" sz="2000" i="1"/>
              <a:t>P</a:t>
            </a:r>
            <a:r>
              <a:rPr lang="en-US" sz="2000" baseline="-25000"/>
              <a:t>3</a:t>
            </a:r>
            <a:r>
              <a:rPr lang="en-US" sz="2000"/>
              <a:t>	0 1 1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	 </a:t>
            </a:r>
            <a:r>
              <a:rPr lang="en-US" sz="2000" i="1"/>
              <a:t>P</a:t>
            </a:r>
            <a:r>
              <a:rPr lang="en-US" sz="2000" baseline="-25000"/>
              <a:t>4</a:t>
            </a:r>
            <a:r>
              <a:rPr lang="en-US" sz="2000"/>
              <a:t>	4 3 1 </a:t>
            </a:r>
            <a:br>
              <a:rPr lang="en-US" sz="2000"/>
            </a:br>
            <a:endParaRPr lang="en-US" sz="2000"/>
          </a:p>
          <a:p>
            <a:pPr>
              <a:lnSpc>
                <a:spcPct val="80000"/>
              </a:lnSpc>
            </a:pPr>
            <a:r>
              <a:rPr lang="tr-TR" sz="2000"/>
              <a:t>Sistem </a:t>
            </a:r>
            <a:r>
              <a:rPr lang="en-US" sz="2000"/>
              <a:t>&lt; </a:t>
            </a:r>
            <a:r>
              <a:rPr lang="en-US" sz="2000" i="1"/>
              <a:t>P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P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P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P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P</a:t>
            </a:r>
            <a:r>
              <a:rPr lang="en-US" sz="2000" baseline="-25000"/>
              <a:t>0</a:t>
            </a:r>
            <a:r>
              <a:rPr lang="en-US" sz="2000"/>
              <a:t>&gt; </a:t>
            </a:r>
            <a:r>
              <a:rPr lang="tr-TR" sz="2000"/>
              <a:t>sırasında güvenli durum sağlandığı sürece güvenli durumdadır.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Örn...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Request </a:t>
            </a:r>
            <a:r>
              <a:rPr lang="en-US" sz="2000" dirty="0">
                <a:sym typeface="Symbol" pitchFamily="18" charset="2"/>
              </a:rPr>
              <a:t> Available (</a:t>
            </a:r>
            <a:r>
              <a:rPr lang="tr-TR" sz="2000" dirty="0">
                <a:sym typeface="Symbol" pitchFamily="18" charset="2"/>
              </a:rPr>
              <a:t>örnek olarak</a:t>
            </a:r>
            <a:r>
              <a:rPr lang="en-US" sz="2000" dirty="0">
                <a:sym typeface="Symbol" pitchFamily="18" charset="2"/>
              </a:rPr>
              <a:t>,</a:t>
            </a:r>
            <a:r>
              <a:rPr lang="tr-TR" sz="2000" dirty="0">
                <a:sym typeface="Symbol" pitchFamily="18" charset="2"/>
              </a:rPr>
              <a:t> P1,1 tane A 2 tane de C kaynağı istediği zaman</a:t>
            </a:r>
            <a:r>
              <a:rPr lang="en-US" sz="2000" dirty="0">
                <a:sym typeface="Symbol" pitchFamily="18" charset="2"/>
              </a:rPr>
              <a:t> (1,0,2)  (3,3,2)  true</a:t>
            </a:r>
            <a:r>
              <a:rPr lang="tr-TR" sz="2000" dirty="0">
                <a:sym typeface="Symbol" pitchFamily="18" charset="2"/>
              </a:rPr>
              <a:t> olduğunu kontrol </a:t>
            </a:r>
            <a:r>
              <a:rPr lang="tr-TR" sz="2000" dirty="0" smtClean="0">
                <a:sym typeface="Symbol" pitchFamily="18" charset="2"/>
              </a:rPr>
              <a:t>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i="1" dirty="0"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	</a:t>
            </a:r>
            <a:r>
              <a:rPr lang="tr-TR" sz="2000" i="1" dirty="0"/>
              <a:t>    </a:t>
            </a:r>
            <a:r>
              <a:rPr lang="en-US" sz="2000" i="1" u="sng" dirty="0"/>
              <a:t>Allocation</a:t>
            </a:r>
            <a:r>
              <a:rPr lang="tr-TR" sz="2000" i="1" dirty="0"/>
              <a:t>     </a:t>
            </a:r>
            <a:r>
              <a:rPr lang="en-US" sz="2000" i="1" u="sng" dirty="0"/>
              <a:t>Need</a:t>
            </a:r>
            <a:r>
              <a:rPr lang="en-US" sz="2000" i="1" dirty="0"/>
              <a:t>	</a:t>
            </a:r>
            <a:r>
              <a:rPr lang="tr-TR" sz="2000" i="1" dirty="0"/>
              <a:t>     </a:t>
            </a:r>
            <a:r>
              <a:rPr lang="en-US" sz="2000" i="1" u="sng" dirty="0"/>
              <a:t>Available</a:t>
            </a:r>
            <a:endParaRPr lang="en-US" sz="2000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	</a:t>
            </a:r>
            <a:r>
              <a:rPr lang="tr-TR" sz="2000" i="1" dirty="0"/>
              <a:t>        </a:t>
            </a:r>
            <a:r>
              <a:rPr lang="en-US" sz="2000" i="1" dirty="0"/>
              <a:t>A B C	</a:t>
            </a:r>
            <a:r>
              <a:rPr lang="tr-TR" sz="2000" i="1" dirty="0"/>
              <a:t>    </a:t>
            </a:r>
            <a:r>
              <a:rPr lang="en-US" sz="2000" i="1" dirty="0"/>
              <a:t>A B C</a:t>
            </a:r>
            <a:r>
              <a:rPr lang="tr-TR" sz="2000" i="1" dirty="0"/>
              <a:t>     </a:t>
            </a:r>
            <a:r>
              <a:rPr lang="tr-TR" sz="2000" i="1" dirty="0" smtClean="0"/>
              <a:t>   </a:t>
            </a:r>
            <a:r>
              <a:rPr lang="en-US" sz="2000" i="1" dirty="0" smtClean="0"/>
              <a:t>A </a:t>
            </a:r>
            <a:r>
              <a:rPr lang="en-US" sz="2000" i="1" dirty="0"/>
              <a:t>B C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i="1" dirty="0"/>
              <a:t>P</a:t>
            </a:r>
            <a:r>
              <a:rPr lang="en-US" sz="2000" baseline="-25000" dirty="0"/>
              <a:t>0</a:t>
            </a:r>
            <a:r>
              <a:rPr lang="en-US" sz="2000" dirty="0"/>
              <a:t>	0 1 0 	</a:t>
            </a:r>
            <a:r>
              <a:rPr lang="tr-TR" sz="2000" dirty="0"/>
              <a:t>    </a:t>
            </a:r>
            <a:r>
              <a:rPr lang="en-US" sz="2000" dirty="0"/>
              <a:t>7 4 3 	</a:t>
            </a:r>
            <a:r>
              <a:rPr lang="tr-TR" sz="2000" dirty="0"/>
              <a:t>     </a:t>
            </a:r>
            <a:r>
              <a:rPr lang="en-US" sz="2000" dirty="0"/>
              <a:t>2 3 0</a:t>
            </a:r>
            <a:r>
              <a:rPr lang="tr-TR" sz="2000" dirty="0"/>
              <a:t> </a:t>
            </a: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	3 0 2	</a:t>
            </a:r>
            <a:r>
              <a:rPr lang="tr-TR" sz="2000" dirty="0"/>
              <a:t>    </a:t>
            </a:r>
            <a:r>
              <a:rPr lang="en-US" sz="2000" dirty="0"/>
              <a:t>0 2 0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	3 0 1 </a:t>
            </a:r>
            <a:r>
              <a:rPr lang="tr-TR" sz="2000" dirty="0"/>
              <a:t> </a:t>
            </a:r>
            <a:r>
              <a:rPr lang="en-US" sz="2000" dirty="0"/>
              <a:t>	</a:t>
            </a:r>
            <a:r>
              <a:rPr lang="tr-TR" sz="2000" dirty="0"/>
              <a:t>    </a:t>
            </a:r>
            <a:r>
              <a:rPr lang="en-US" sz="2000" dirty="0"/>
              <a:t>6 0 0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	2 1 1 	</a:t>
            </a:r>
            <a:r>
              <a:rPr lang="tr-TR" sz="2000" dirty="0"/>
              <a:t>    </a:t>
            </a:r>
            <a:r>
              <a:rPr lang="en-US" sz="2000" dirty="0"/>
              <a:t>0 1 1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	0 0 2 	</a:t>
            </a:r>
            <a:r>
              <a:rPr lang="tr-TR" sz="2000" dirty="0"/>
              <a:t>    </a:t>
            </a:r>
            <a:r>
              <a:rPr lang="en-US" sz="2000" dirty="0"/>
              <a:t>4 3 1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000" dirty="0" smtClean="0"/>
          </a:p>
          <a:p>
            <a:pPr>
              <a:lnSpc>
                <a:spcPct val="80000"/>
              </a:lnSpc>
              <a:buNone/>
            </a:pPr>
            <a:r>
              <a:rPr lang="tr-TR" sz="2000" dirty="0" smtClean="0">
                <a:sym typeface="Symbol" pitchFamily="18" charset="2"/>
              </a:rPr>
              <a:t>P1 isteği karşılandığında P4 prosesinden (3,3,0 ) isteği geliyor karşılanır mı?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Deadlock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İşletim sistemi kilitlenmeden sakınma ve önleme algoritmaları kullanmıyor ise kilitlenme oluşur. Bu durumda sistem şunları sağlamalıdır:</a:t>
            </a:r>
          </a:p>
          <a:p>
            <a:pPr lvl="1"/>
            <a:r>
              <a:rPr lang="tr-TR" dirty="0" smtClean="0"/>
              <a:t>Sistemin kilitlenme durumunu tespit eden bir algoritma</a:t>
            </a:r>
          </a:p>
          <a:p>
            <a:pPr lvl="1"/>
            <a:r>
              <a:rPr lang="tr-TR" dirty="0" smtClean="0"/>
              <a:t>Kilitlenmeden geri dönen bir algoritma</a:t>
            </a:r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Her kaynaktan tek bir örnek var ise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 smtClean="0"/>
              <a:t>Resource</a:t>
            </a:r>
            <a:r>
              <a:rPr lang="tr-TR" sz="2000" dirty="0" smtClean="0"/>
              <a:t> </a:t>
            </a:r>
            <a:r>
              <a:rPr lang="tr-TR" sz="2000" dirty="0" err="1" smtClean="0"/>
              <a:t>allocation</a:t>
            </a:r>
            <a:r>
              <a:rPr lang="tr-TR" sz="2000" dirty="0" smtClean="0"/>
              <a:t> </a:t>
            </a:r>
            <a:r>
              <a:rPr lang="tr-TR" sz="2000" dirty="0" err="1" smtClean="0"/>
              <a:t>graph</a:t>
            </a:r>
            <a:r>
              <a:rPr lang="tr-TR" sz="2000" dirty="0" smtClean="0"/>
              <a:t> </a:t>
            </a:r>
            <a:r>
              <a:rPr lang="tr-TR" sz="2000" dirty="0" err="1" smtClean="0"/>
              <a:t>wait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graph’a</a:t>
            </a:r>
            <a:r>
              <a:rPr lang="tr-TR" sz="2000" dirty="0" smtClean="0"/>
              <a:t> dönüştürülerek karar verilir:</a:t>
            </a:r>
          </a:p>
          <a:p>
            <a:r>
              <a:rPr lang="tr-TR" sz="2000" dirty="0" err="1" smtClean="0"/>
              <a:t>Wait</a:t>
            </a:r>
            <a:r>
              <a:rPr lang="tr-TR" sz="2000" dirty="0" smtClean="0"/>
              <a:t>-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graph’ta</a:t>
            </a:r>
            <a:r>
              <a:rPr lang="tr-TR" sz="2000" dirty="0" smtClean="0"/>
              <a:t> sadece döngü var ise sistem kilitlenir</a:t>
            </a:r>
          </a:p>
          <a:p>
            <a:pPr algn="just"/>
            <a:r>
              <a:rPr lang="tr-TR" sz="2000" dirty="0" smtClean="0"/>
              <a:t>İşletim sistemi bu döngüyü kontrol eden bir algoritmayı periyodik olarak çalıştırmalıdır.</a:t>
            </a:r>
            <a:endParaRPr lang="tr-TR" sz="2000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429000"/>
            <a:ext cx="483614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Her kaynaktan birden çok örnek var ise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kaynaktan  birden çok örnek olduğu durumda </a:t>
            </a:r>
            <a:r>
              <a:rPr lang="tr-TR" dirty="0" err="1" smtClean="0"/>
              <a:t>wait</a:t>
            </a:r>
            <a:r>
              <a:rPr lang="tr-TR" dirty="0" smtClean="0"/>
              <a:t>-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çözüm değildir. Bu durumda bankacılar algoritması benzeri bir algoritma ile çözüm sağlanır.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Sistem Modeli	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1600"/>
              <a:t>Sistemde sınırlı sayıda kaynak vardır ve bu kaynaklar belli sayıda proses tarafından paylaşılarak kullanılırlar. </a:t>
            </a:r>
          </a:p>
          <a:p>
            <a:pPr>
              <a:lnSpc>
                <a:spcPct val="80000"/>
              </a:lnSpc>
            </a:pPr>
            <a:r>
              <a:rPr lang="tr-TR" sz="1600"/>
              <a:t>Bir proses bir kaynağı kullanıp bırakmadan önce o kaynağı kullanmak için istekte bulunmalıdır. </a:t>
            </a:r>
          </a:p>
          <a:p>
            <a:pPr>
              <a:lnSpc>
                <a:spcPct val="80000"/>
              </a:lnSpc>
            </a:pPr>
            <a:r>
              <a:rPr lang="tr-TR" sz="1600"/>
              <a:t>Bir proses işini tamamlamak için birden fazla kaynak talebinde bulunabilir. Fakat bu isteklerin sayısı sistemde tanımlı toplam cihaz sayısını geçemez. Başka bir deyişle eğer sistemde 2 printer var ise proses 3 printer isteyemez.</a:t>
            </a:r>
          </a:p>
          <a:p>
            <a:pPr>
              <a:lnSpc>
                <a:spcPct val="80000"/>
              </a:lnSpc>
            </a:pPr>
            <a:r>
              <a:rPr lang="tr-TR" sz="1600"/>
              <a:t>Normal işletimde kaynak kullanımı şu şekilde gerçekleşir : </a:t>
            </a:r>
          </a:p>
          <a:p>
            <a:pPr lvl="1">
              <a:lnSpc>
                <a:spcPct val="80000"/>
              </a:lnSpc>
            </a:pPr>
            <a:r>
              <a:rPr lang="tr-TR" sz="1400"/>
              <a:t>Request : Proses kaynağı kullanmak için istekte bulunur. </a:t>
            </a:r>
          </a:p>
          <a:p>
            <a:pPr lvl="1">
              <a:lnSpc>
                <a:spcPct val="80000"/>
              </a:lnSpc>
            </a:pPr>
            <a:r>
              <a:rPr lang="tr-TR" sz="1400"/>
              <a:t>Use: Proses kaynağı kullanır</a:t>
            </a:r>
          </a:p>
          <a:p>
            <a:pPr lvl="1">
              <a:lnSpc>
                <a:spcPct val="80000"/>
              </a:lnSpc>
            </a:pPr>
            <a:r>
              <a:rPr lang="tr-TR" sz="1400"/>
              <a:t>Release : Proses kaynağı serbest bırakır. </a:t>
            </a:r>
          </a:p>
          <a:p>
            <a:pPr>
              <a:lnSpc>
                <a:spcPct val="80000"/>
              </a:lnSpc>
            </a:pPr>
            <a:r>
              <a:rPr lang="tr-TR" sz="1600"/>
              <a:t>İstek ve kaynağı serbest bırakma system calls aracılığı ile gerçekleşir:</a:t>
            </a:r>
          </a:p>
          <a:p>
            <a:pPr lvl="1">
              <a:lnSpc>
                <a:spcPct val="80000"/>
              </a:lnSpc>
            </a:pPr>
            <a:r>
              <a:rPr lang="tr-TR" sz="1400"/>
              <a:t>Request device – release device , open/close file , allocate /free memory vb.. </a:t>
            </a:r>
          </a:p>
          <a:p>
            <a:pPr>
              <a:lnSpc>
                <a:spcPct val="80000"/>
              </a:lnSpc>
            </a:pPr>
            <a:r>
              <a:rPr lang="tr-TR" sz="1600"/>
              <a:t>Deadlock aynı kaynakların isteği veya farklı kaynakların isteği durumunda oluşabilir. 3 proses sistemdeki 3 tape drive ‘ı tutuyor ve işlerini tamamlamak için bir 2. tape drive ‘a ihtiyaçları var veya 2 proses işlerini tamamlamak için 1 ‘er adet tape drive ve 1 ‘er adet printer ‘a ihtiyaç duyuyor. Proseslerden birisi tape drive ‘ı tutuyor , diğeri printer ‘ı tutuyor.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Her kaynaktan birden çok örnek var ise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40060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Veri yapıları:</a:t>
            </a:r>
            <a:endParaRPr lang="tr-T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192688" cy="172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573016"/>
            <a:ext cx="5551710" cy="284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	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tr-TR" sz="2000" dirty="0" smtClean="0"/>
              <a:t>Sistemde 5 proses var</a:t>
            </a:r>
          </a:p>
          <a:p>
            <a:pPr lvl="1"/>
            <a:r>
              <a:rPr lang="tr-TR" sz="1600" dirty="0" smtClean="0"/>
              <a:t>P0,P1,P2,P3,P5</a:t>
            </a:r>
          </a:p>
          <a:p>
            <a:r>
              <a:rPr lang="tr-TR" sz="2000" dirty="0" smtClean="0"/>
              <a:t>3 kaynak var </a:t>
            </a:r>
          </a:p>
          <a:p>
            <a:pPr lvl="1" algn="just"/>
            <a:r>
              <a:rPr lang="tr-TR" sz="1600" dirty="0" smtClean="0"/>
              <a:t>A(7 adet), B(2 adet),C(6 adet)</a:t>
            </a:r>
          </a:p>
          <a:p>
            <a:pPr algn="just"/>
            <a:r>
              <a:rPr lang="tr-TR" sz="2000" dirty="0" smtClean="0"/>
              <a:t>T0 zamanında kaynak yerleşim durumu:</a:t>
            </a:r>
          </a:p>
          <a:p>
            <a:pPr algn="just"/>
            <a:endParaRPr lang="tr-TR" sz="2000" dirty="0"/>
          </a:p>
          <a:p>
            <a:pPr algn="just"/>
            <a:endParaRPr lang="tr-TR" sz="2000" dirty="0" smtClean="0"/>
          </a:p>
          <a:p>
            <a:pPr algn="just"/>
            <a:endParaRPr lang="tr-TR" sz="2000" dirty="0"/>
          </a:p>
          <a:p>
            <a:pPr algn="just"/>
            <a:endParaRPr lang="tr-TR" sz="2000" dirty="0" smtClean="0"/>
          </a:p>
          <a:p>
            <a:pPr algn="just"/>
            <a:endParaRPr lang="tr-TR" sz="2000" dirty="0"/>
          </a:p>
          <a:p>
            <a:pPr algn="just"/>
            <a:endParaRPr lang="tr-TR" sz="2000" dirty="0" smtClean="0"/>
          </a:p>
          <a:p>
            <a:pPr algn="just"/>
            <a:r>
              <a:rPr lang="tr-TR" sz="2000" dirty="0" smtClean="0"/>
              <a:t>Algoritma işletilir ise &lt;P0,P2,P3,P1,P4&gt; sırasında tüm </a:t>
            </a:r>
            <a:r>
              <a:rPr lang="tr-TR" sz="2000" dirty="0" err="1" smtClean="0"/>
              <a:t>i’ler</a:t>
            </a:r>
            <a:r>
              <a:rPr lang="tr-TR" sz="2000" dirty="0" smtClean="0"/>
              <a:t> için </a:t>
            </a:r>
            <a:r>
              <a:rPr lang="tr-TR" sz="2000" dirty="0" err="1" smtClean="0"/>
              <a:t>finish</a:t>
            </a:r>
            <a:r>
              <a:rPr lang="tr-TR" sz="2000" dirty="0" smtClean="0"/>
              <a:t>[i]==</a:t>
            </a:r>
            <a:r>
              <a:rPr lang="tr-TR" sz="2000" dirty="0" err="1" smtClean="0"/>
              <a:t>true</a:t>
            </a:r>
            <a:r>
              <a:rPr lang="tr-TR" sz="2000" dirty="0" smtClean="0"/>
              <a:t> ile sonuçlanır. Sistem </a:t>
            </a:r>
            <a:r>
              <a:rPr lang="tr-TR" sz="2000" dirty="0" err="1" smtClean="0"/>
              <a:t>deadlock</a:t>
            </a:r>
            <a:r>
              <a:rPr lang="tr-TR" sz="2000" dirty="0" smtClean="0"/>
              <a:t> durumuna düşmez. Bu zamanda P2 bir tane daha C kaynağı isteğinde bulunur ise kilitlenme gerçekleşir. </a:t>
            </a:r>
            <a:endParaRPr lang="tr-TR" sz="20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212976"/>
            <a:ext cx="36957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Kilitlenmenin Düzeltilmesi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800"/>
              <a:t>Kilitlenmeyi tespit algoritmaları sistemde kilitlenme tespit edildiğinde, yapılması muhtemel birtakım hareketler vardır. 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Bunlardan birisi sistemde yetkili kişiye deadlock oluştuğunun bildirilmesidir. 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Bir diğeri sistemin otomatik olarak deadlock recovery yapmasıdır. </a:t>
            </a:r>
          </a:p>
          <a:p>
            <a:pPr>
              <a:lnSpc>
                <a:spcPct val="80000"/>
              </a:lnSpc>
            </a:pPr>
            <a:r>
              <a:rPr lang="tr-TR" sz="2800"/>
              <a:t>Düzeltme için 2 temel yol vardır : 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Bunlardan basit olanı proses sonlandırmaktır. 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Bir diğeri kaynakları serbest bırakmaktır.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...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tr-TR" sz="1800" b="1"/>
              <a:t>Prosesin Sonlandırılması</a:t>
            </a:r>
            <a:endParaRPr lang="tr-TR" sz="2000" b="1"/>
          </a:p>
          <a:p>
            <a:pPr lvl="1">
              <a:lnSpc>
                <a:spcPct val="80000"/>
              </a:lnSpc>
            </a:pPr>
            <a:r>
              <a:rPr lang="tr-TR" sz="2000"/>
              <a:t>Kilitlenmiş durumdaki tüm prosesler sonlandırılır. </a:t>
            </a:r>
          </a:p>
          <a:p>
            <a:pPr lvl="1">
              <a:lnSpc>
                <a:spcPct val="80000"/>
              </a:lnSpc>
            </a:pPr>
            <a:r>
              <a:rPr lang="tr-TR" sz="2000"/>
              <a:t>Bir prosesi sonlandır. Deadlock incele</a:t>
            </a:r>
          </a:p>
          <a:p>
            <a:pPr>
              <a:lnSpc>
                <a:spcPct val="80000"/>
              </a:lnSpc>
            </a:pPr>
            <a:r>
              <a:rPr lang="tr-TR" sz="2000"/>
              <a:t>Proses sonlandırılırken hangisinin sonlandırılacağının seçiminde şu kriterler göz önüne alınabilir : </a:t>
            </a:r>
          </a:p>
          <a:p>
            <a:pPr lvl="1">
              <a:lnSpc>
                <a:spcPct val="80000"/>
              </a:lnSpc>
            </a:pPr>
            <a:r>
              <a:rPr lang="tr-TR" sz="2000"/>
              <a:t>Prosesin sistem için önceliği</a:t>
            </a:r>
          </a:p>
          <a:p>
            <a:pPr lvl="1">
              <a:lnSpc>
                <a:spcPct val="80000"/>
              </a:lnSpc>
            </a:pPr>
            <a:r>
              <a:rPr lang="tr-TR" sz="2000"/>
              <a:t>Ne kadar zamandır beklediği</a:t>
            </a:r>
          </a:p>
          <a:p>
            <a:pPr lvl="1">
              <a:lnSpc>
                <a:spcPct val="80000"/>
              </a:lnSpc>
            </a:pPr>
            <a:r>
              <a:rPr lang="tr-TR" sz="2000"/>
              <a:t>Kaç adet kaynak kullandığı ve kaç çeşit kaynak kullandığı</a:t>
            </a:r>
          </a:p>
          <a:p>
            <a:pPr lvl="1">
              <a:lnSpc>
                <a:spcPct val="80000"/>
              </a:lnSpc>
            </a:pPr>
            <a:r>
              <a:rPr lang="tr-TR" sz="2000"/>
              <a:t>Çalışmasını tamamlamak için kaç adet daha kaynağa ihtiyacı olduğu</a:t>
            </a:r>
          </a:p>
          <a:p>
            <a:pPr lvl="1">
              <a:lnSpc>
                <a:spcPct val="80000"/>
              </a:lnSpc>
            </a:pPr>
            <a:r>
              <a:rPr lang="tr-TR" sz="2000"/>
              <a:t>Sistemin normale dönmesi için kaç adet prosesin sonlandırılması gerekliliği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...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800" b="1"/>
              <a:t>Kaynak Serbest Bırakma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800"/>
              <a:t>	Kaynakları serbest bırakarak diğer proseslerin işlerini bu kaynaklarla tamamlamalarını sağlamak. 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Hangi kaynak serbest bırakılacak. Bundan hangi prosesler etkilenecek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Rollback : Total Rollback : Kaynağı serbest bırakılan prosesi abort etmek. Tekrar başlatmak</a:t>
            </a:r>
          </a:p>
          <a:p>
            <a:pPr lvl="1">
              <a:lnSpc>
                <a:spcPct val="80000"/>
              </a:lnSpc>
            </a:pPr>
            <a:r>
              <a:rPr lang="tr-TR" sz="2400"/>
              <a:t>Starvation : Kaynakları alınarak tekrar başlatılan prosesin açlığa uğrayıp uğramadığının incelenmesi verimli olacaktır.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Deadlock Karakterizasyonu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800"/>
              <a:t>Blok duruma geçmiş iki proses işletimlerinin devamı için birbirlerinin kaynaklarına ihtiyaç duyarlarsa sistem kilitlenme durumundadır.</a:t>
            </a:r>
          </a:p>
          <a:p>
            <a:r>
              <a:rPr lang="tr-TR" sz="2800"/>
              <a:t>Deadlock oluşması durumunda proses işletimini hiçbir zaman tamamlayamayacak , sistem kaynakları düğümlenecek  bu da diğer proseslerin çalışmalarını engelleyecek veya hiç çalışamamalarına sebep olacaktır.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Deadlock Problemi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800"/>
              <a:t>Örnek:</a:t>
            </a:r>
          </a:p>
          <a:p>
            <a:pPr lvl="1"/>
            <a:r>
              <a:rPr lang="tr-TR" sz="2400"/>
              <a:t>Sistemde 2 tape drive vardır.</a:t>
            </a:r>
          </a:p>
          <a:p>
            <a:pPr lvl="1"/>
            <a:r>
              <a:rPr lang="tr-TR" sz="2400"/>
              <a:t>P1 ve P2 herbiri bir tane tape drive’a sahiptir ve diğerine ihtiyaç duyar.</a:t>
            </a:r>
          </a:p>
          <a:p>
            <a:r>
              <a:rPr lang="tr-TR" sz="2800"/>
              <a:t>Örnek: </a:t>
            </a:r>
          </a:p>
          <a:p>
            <a:pPr lvl="1"/>
            <a:r>
              <a:rPr lang="tr-TR" sz="2400"/>
              <a:t>Semaphore A=1 ve B=1</a:t>
            </a:r>
          </a:p>
          <a:p>
            <a:pPr lvl="4">
              <a:buFont typeface="Wingdings" pitchFamily="2" charset="2"/>
              <a:buNone/>
            </a:pP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		</a:t>
            </a:r>
            <a:r>
              <a:rPr lang="en-US" i="1"/>
              <a:t>P</a:t>
            </a:r>
            <a:r>
              <a:rPr lang="en-US" baseline="-25000"/>
              <a:t>1</a:t>
            </a:r>
            <a:endParaRPr lang="en-US"/>
          </a:p>
          <a:p>
            <a:pPr lvl="4">
              <a:buFont typeface="Wingdings" pitchFamily="2" charset="2"/>
              <a:buNone/>
            </a:pPr>
            <a:r>
              <a:rPr lang="en-US" i="1"/>
              <a:t>wait (A);	wait(B)</a:t>
            </a:r>
          </a:p>
          <a:p>
            <a:pPr lvl="4">
              <a:buFont typeface="Wingdings" pitchFamily="2" charset="2"/>
              <a:buNone/>
            </a:pPr>
            <a:r>
              <a:rPr lang="en-US" i="1"/>
              <a:t>wait (B);	wait(A)</a:t>
            </a:r>
          </a:p>
          <a:p>
            <a:endParaRPr lang="tr-TR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Gerekli Durumlar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 b="1"/>
              <a:t>1.</a:t>
            </a:r>
            <a:r>
              <a:rPr lang="tr-TR" sz="1800"/>
              <a:t> </a:t>
            </a:r>
            <a:r>
              <a:rPr lang="tr-TR" sz="1800" b="1"/>
              <a:t>Mutual Exclusion (paylaşımı reddetme)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/>
              <a:t>	En azından bir kaynak paylaşılamaz moddadır yani o kaynağı aynı anda sadece 1 proses kullanabilir. Başka bir proses bu kaynağı kullanmak isterse kaynak release olana kadar beklemelidir.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 b="1"/>
              <a:t>2. Hold and Wait (Tut ve Bekle)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/>
              <a:t>	Bir kaynağı tutan bir proses olmalıdır ve bu kaynak işini tamamlamak için başka bir proses tarafından tutulan diğer bir kaynağa ihtiyaç duymaktadır.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 b="1"/>
              <a:t>3. No Preemption (Ele Geçirememek)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/>
              <a:t>	Kaynaklar ele geçirilememektedir. Kaynak sadece kendisini tutan prosesin işini tamamlaması ve sonrasında izni ile serbest hale geçebilir.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 b="1"/>
              <a:t>4. Circular Wait (Döngüsel Bekleme)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800"/>
              <a:t>	Sistemde P0 , P1 , P2 , Pn proses olsun. P0 , P1 tarafından tutulmuş kaynağı ; P1 , P2 tarafından tutulmuş kaynağı .. Pn , P0 tarafından tutulmuş kaynağı bekler.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 Paylaşım Şeması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800"/>
              <a:t>Kilitenmeler, System Resource Allocation Graph kullanılarak daha kesin bir şekilde gözlenebilirler. G(V(Düşey) ,E(Kenar) ) bileşenlerinden oluşur. </a:t>
            </a:r>
          </a:p>
          <a:p>
            <a:pPr>
              <a:lnSpc>
                <a:spcPct val="90000"/>
              </a:lnSpc>
            </a:pPr>
            <a:r>
              <a:rPr lang="tr-TR" sz="2800"/>
              <a:t>E: Proses ve prosesin kullanmak istediğini kaynak bileşenlerinden oluşur. </a:t>
            </a:r>
          </a:p>
          <a:p>
            <a:pPr>
              <a:lnSpc>
                <a:spcPct val="90000"/>
              </a:lnSpc>
            </a:pPr>
            <a:r>
              <a:rPr lang="tr-TR" sz="2800"/>
              <a:t>P=P1,P2,P3</a:t>
            </a:r>
          </a:p>
          <a:p>
            <a:pPr>
              <a:lnSpc>
                <a:spcPct val="90000"/>
              </a:lnSpc>
            </a:pPr>
            <a:r>
              <a:rPr lang="tr-TR" sz="2800"/>
              <a:t>R=r1,r2,r3,r4</a:t>
            </a:r>
          </a:p>
          <a:p>
            <a:pPr lvl="1">
              <a:lnSpc>
                <a:spcPct val="90000"/>
              </a:lnSpc>
            </a:pPr>
            <a:r>
              <a:rPr lang="tr-TR" sz="2400"/>
              <a:t>E=(p1,r1),(P2,r3) ,(r1,p2) , (r2,P2) ,(r2,P1),(r3,P3)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...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Process</a:t>
            </a:r>
            <a:endParaRPr lang="tr-TR"/>
          </a:p>
          <a:p>
            <a:pPr>
              <a:buFont typeface="Wingdings" pitchFamily="2" charset="2"/>
              <a:buNone/>
            </a:pPr>
            <a:r>
              <a:rPr lang="en-US"/>
              <a:t>Resource Type with 4 instances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requests instance of </a:t>
            </a:r>
            <a:r>
              <a:rPr lang="en-US" i="1"/>
              <a:t>R</a:t>
            </a:r>
            <a:r>
              <a:rPr lang="en-US" i="1" baseline="-25000"/>
              <a:t>j</a:t>
            </a:r>
            <a:endParaRPr lang="en-US"/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is holding an instance of </a:t>
            </a:r>
            <a:r>
              <a:rPr lang="en-US" i="1"/>
              <a:t>R</a:t>
            </a:r>
            <a:r>
              <a:rPr lang="en-US" i="1" baseline="-25000"/>
              <a:t>j</a:t>
            </a:r>
            <a:endParaRPr lang="en-US" i="1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3419872" y="1556792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011863" y="494188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Helvetica" pitchFamily="34" charset="0"/>
              </a:rPr>
              <a:t>P</a:t>
            </a:r>
            <a:r>
              <a:rPr lang="en-US" i="1" baseline="-25000">
                <a:latin typeface="Helvetica" pitchFamily="34" charset="0"/>
              </a:rPr>
              <a:t>i</a:t>
            </a:r>
            <a:endParaRPr lang="en-US">
              <a:latin typeface="Helvetica" pitchFamily="34" charset="0"/>
            </a:endParaRP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940425" y="3789363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Helvetica" pitchFamily="34" charset="0"/>
              </a:rPr>
              <a:t>P</a:t>
            </a:r>
            <a:r>
              <a:rPr lang="en-US" i="1" baseline="-25000">
                <a:latin typeface="Helvetica" pitchFamily="34" charset="0"/>
              </a:rPr>
              <a:t>i</a:t>
            </a:r>
            <a:endParaRPr lang="en-US" i="1">
              <a:latin typeface="Helvetica" pitchFamily="34" charset="0"/>
            </a:endParaRP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6588125" y="2708275"/>
            <a:ext cx="438150" cy="419100"/>
            <a:chOff x="2666" y="1966"/>
            <a:chExt cx="276" cy="264"/>
          </a:xfrm>
        </p:grpSpPr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6804025" y="3789363"/>
            <a:ext cx="438150" cy="419100"/>
            <a:chOff x="2666" y="1966"/>
            <a:chExt cx="276" cy="264"/>
          </a:xfrm>
        </p:grpSpPr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516688" y="40767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6372225" y="4221163"/>
            <a:ext cx="395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i="1">
                <a:latin typeface="Helvetica" pitchFamily="34" charset="0"/>
              </a:rPr>
              <a:t>R</a:t>
            </a:r>
            <a:r>
              <a:rPr lang="en-US" sz="1400" i="1" baseline="-25000">
                <a:latin typeface="Helvetica" pitchFamily="34" charset="0"/>
              </a:rPr>
              <a:t>j</a:t>
            </a:r>
            <a:endParaRPr lang="en-US" sz="1400" i="1">
              <a:latin typeface="Helvetica" pitchFamily="34" charset="0"/>
            </a:endParaRPr>
          </a:p>
        </p:txBody>
      </p:sp>
      <p:grpSp>
        <p:nvGrpSpPr>
          <p:cNvPr id="26645" name="Group 21"/>
          <p:cNvGrpSpPr>
            <a:grpSpLocks/>
          </p:cNvGrpSpPr>
          <p:nvPr/>
        </p:nvGrpSpPr>
        <p:grpSpPr bwMode="auto">
          <a:xfrm>
            <a:off x="6948488" y="5013325"/>
            <a:ext cx="438150" cy="419100"/>
            <a:chOff x="2666" y="1966"/>
            <a:chExt cx="276" cy="264"/>
          </a:xfrm>
        </p:grpSpPr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6651" name="Line 27"/>
          <p:cNvSpPr>
            <a:spLocks noChangeShapeType="1"/>
          </p:cNvSpPr>
          <p:nvPr/>
        </p:nvSpPr>
        <p:spPr bwMode="auto">
          <a:xfrm flipH="1">
            <a:off x="6516688" y="515778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6516688" y="5445125"/>
            <a:ext cx="338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i="1">
                <a:latin typeface="Helvetica" pitchFamily="34" charset="0"/>
              </a:rPr>
              <a:t>R</a:t>
            </a:r>
            <a:r>
              <a:rPr lang="en-US" sz="1400" i="1" baseline="-25000">
                <a:latin typeface="Helvetica" pitchFamily="34" charset="0"/>
              </a:rPr>
              <a:t>j</a:t>
            </a:r>
            <a:endParaRPr lang="en-US" sz="1400" i="1">
              <a:latin typeface="Helvetic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 Paylaşım Örneği</a:t>
            </a:r>
          </a:p>
        </p:txBody>
      </p:sp>
      <p:pic>
        <p:nvPicPr>
          <p:cNvPr id="276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287" t="926" r="25287" b="1532"/>
          <a:stretch>
            <a:fillRect/>
          </a:stretch>
        </p:blipFill>
        <p:spPr>
          <a:xfrm>
            <a:off x="2843808" y="2060848"/>
            <a:ext cx="2735510" cy="3795712"/>
          </a:xfrm>
          <a:noFill/>
          <a:ln w="38100" cmpd="dbl">
            <a:solidFill>
              <a:srgbClr val="CC660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1388</Words>
  <Application>Microsoft Office PowerPoint</Application>
  <PresentationFormat>Ekran Gösterisi (4:3)</PresentationFormat>
  <Paragraphs>216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5" baseType="lpstr">
      <vt:lpstr>Ofis Teması</vt:lpstr>
      <vt:lpstr>BÖLÜM 8</vt:lpstr>
      <vt:lpstr>İçerik</vt:lpstr>
      <vt:lpstr>Sistem Modeli </vt:lpstr>
      <vt:lpstr>Deadlock Karakterizasyonu</vt:lpstr>
      <vt:lpstr>Deadlock Problemi</vt:lpstr>
      <vt:lpstr>Gerekli Durumlar</vt:lpstr>
      <vt:lpstr>Kaynak Paylaşım Şeması</vt:lpstr>
      <vt:lpstr>...</vt:lpstr>
      <vt:lpstr>Kaynak Paylaşım Örneği</vt:lpstr>
      <vt:lpstr>Kilitlenme Durumu</vt:lpstr>
      <vt:lpstr>Döngüsel Beklemede, Kilitlenme yok</vt:lpstr>
      <vt:lpstr>...</vt:lpstr>
      <vt:lpstr>Kilitlenmeden Kurtulma</vt:lpstr>
      <vt:lpstr>Kilitlenmeyi Engelleme</vt:lpstr>
      <vt:lpstr>...</vt:lpstr>
      <vt:lpstr>Kilitlenmeden Sakınma</vt:lpstr>
      <vt:lpstr>Safe State (Güvenli Durum)</vt:lpstr>
      <vt:lpstr>Safe, Unsafe, Deadlock State</vt:lpstr>
      <vt:lpstr>Temelde</vt:lpstr>
      <vt:lpstr>Bankers Algorithm</vt:lpstr>
      <vt:lpstr>Bankers Algorithm</vt:lpstr>
      <vt:lpstr>Bankers Algorithm</vt:lpstr>
      <vt:lpstr>Bankacılar Alg.</vt:lpstr>
      <vt:lpstr>Bankacılar Alg. Örnek</vt:lpstr>
      <vt:lpstr>Örn..</vt:lpstr>
      <vt:lpstr>Örn...</vt:lpstr>
      <vt:lpstr>Deadlock detection</vt:lpstr>
      <vt:lpstr>Her kaynaktan tek bir örnek var ise</vt:lpstr>
      <vt:lpstr>Her kaynaktan birden çok örnek var ise</vt:lpstr>
      <vt:lpstr>Her kaynaktan birden çok örnek var ise</vt:lpstr>
      <vt:lpstr>Örnek  </vt:lpstr>
      <vt:lpstr>Kilitlenmenin Düzeltilmesi</vt:lpstr>
      <vt:lpstr>...</vt:lpstr>
      <vt:lpstr>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Sevinc Ilhan</dc:creator>
  <cp:lastModifiedBy>Sevinc Ilhan</cp:lastModifiedBy>
  <cp:revision>140</cp:revision>
  <dcterms:created xsi:type="dcterms:W3CDTF">1601-01-01T00:00:00Z</dcterms:created>
  <dcterms:modified xsi:type="dcterms:W3CDTF">2013-12-26T11:41:22Z</dcterms:modified>
</cp:coreProperties>
</file>