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0" r:id="rId3"/>
    <p:sldId id="2443" r:id="rId4"/>
    <p:sldId id="2434" r:id="rId5"/>
    <p:sldId id="2432" r:id="rId6"/>
    <p:sldId id="2433" r:id="rId7"/>
    <p:sldId id="2444" r:id="rId8"/>
    <p:sldId id="2445" r:id="rId9"/>
    <p:sldId id="2446" r:id="rId10"/>
    <p:sldId id="2447" r:id="rId11"/>
    <p:sldId id="2448" r:id="rId12"/>
    <p:sldId id="2449" r:id="rId13"/>
    <p:sldId id="2441" r:id="rId14"/>
    <p:sldId id="2442" r:id="rId1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AB1A85E-DDBA-4F09-BCD1-ECB579F372DA}">
          <p14:sldIdLst>
            <p14:sldId id="256"/>
            <p14:sldId id="260"/>
            <p14:sldId id="2443"/>
            <p14:sldId id="2434"/>
            <p14:sldId id="2432"/>
            <p14:sldId id="2433"/>
            <p14:sldId id="2444"/>
            <p14:sldId id="2445"/>
            <p14:sldId id="2446"/>
            <p14:sldId id="2447"/>
            <p14:sldId id="2448"/>
            <p14:sldId id="2449"/>
            <p14:sldId id="2441"/>
            <p14:sldId id="244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  <a:srgbClr val="C0F400"/>
    <a:srgbClr val="05EE55"/>
    <a:srgbClr val="038B30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7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7E76542-B352-43FB-BB84-C98836247367}" type="datetime1">
              <a:rPr lang="fr-FR" smtClean="0"/>
              <a:t>29/03/2020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3422B72-BD1C-4F41-B10E-CA0BEB17901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A2511-F204-4F86-8416-164020DAC540}" type="datetime1">
              <a:rPr lang="fr-FR" smtClean="0"/>
              <a:pPr/>
              <a:t>29/03/2020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A3BE989-76B8-4F13-9267-01FDA45C437A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82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0158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1923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0199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0869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7613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7934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9267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6407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2475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7478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5467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1641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’image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fr-FR" noProof="0" dirty="0"/>
                <a:t>2</a:t>
              </a:r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r>
                <a:rPr lang="fr-FR" noProof="0" dirty="0"/>
                <a:t>+</a:t>
              </a:r>
            </a:p>
            <a:p>
              <a:pPr algn="ctr" rtl="0"/>
              <a:endParaRPr lang="fr-FR" noProof="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800" b="1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Cliquez pour modifier </a:t>
            </a:r>
            <a:br>
              <a:rPr lang="fr-FR" noProof="0" dirty="0"/>
            </a:br>
            <a:r>
              <a:rPr lang="fr-FR" noProof="0" dirty="0"/>
              <a:t>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rgbClr val="2F334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fr-FR" noProof="0" dirty="0"/>
                <a:t>2</a:t>
              </a:r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r>
                <a:rPr lang="fr-FR" noProof="0" dirty="0"/>
                <a:t>+</a:t>
              </a:r>
            </a:p>
            <a:p>
              <a:pPr algn="ctr" rtl="0"/>
              <a:endParaRPr lang="fr-FR" noProof="0" dirty="0"/>
            </a:p>
          </p:txBody>
        </p:sp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Cliquez pour modifier </a:t>
            </a:r>
            <a:br>
              <a:rPr lang="fr-FR" noProof="0" dirty="0"/>
            </a:br>
            <a:r>
              <a:rPr lang="fr-FR" noProof="0" dirty="0"/>
              <a:t>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4612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fr-FR" noProof="0" dirty="0"/>
                <a:t>2</a:t>
              </a:r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r>
                <a:rPr lang="fr-FR" noProof="0" dirty="0"/>
                <a:t>+</a:t>
              </a:r>
            </a:p>
            <a:p>
              <a:pPr algn="ctr" rtl="0"/>
              <a:endParaRPr lang="fr-FR" noProof="0" dirty="0"/>
            </a:p>
          </p:txBody>
        </p:sp>
        <p:pic>
          <p:nvPicPr>
            <p:cNvPr id="17" name="Graphisme 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fr-FR" noProof="0" dirty="0"/>
                <a:t>2</a:t>
              </a:r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r>
                <a:rPr lang="fr-FR" noProof="0" dirty="0"/>
                <a:t>+</a:t>
              </a:r>
            </a:p>
            <a:p>
              <a:pPr algn="ctr" rtl="0"/>
              <a:endParaRPr lang="fr-FR" noProof="0" dirty="0"/>
            </a:p>
          </p:txBody>
        </p:sp>
      </p:grpSp>
      <p:sp>
        <p:nvSpPr>
          <p:cNvPr id="8" name="Titr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63729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noProof="0" dirty="0"/>
              <a:t>2</a:t>
            </a:r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r>
              <a:rPr lang="fr-FR" noProof="0" dirty="0"/>
              <a:t>+</a:t>
            </a:r>
          </a:p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noProof="0" dirty="0"/>
              <a:t>2</a:t>
            </a:r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r>
              <a:rPr lang="fr-FR" noProof="0" dirty="0"/>
              <a:t>+</a:t>
            </a:r>
          </a:p>
          <a:p>
            <a:pPr algn="ctr" rtl="0"/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noProof="0" dirty="0"/>
              <a:t>2</a:t>
            </a:r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r>
              <a:rPr lang="fr-FR" noProof="0" dirty="0"/>
              <a:t>+</a:t>
            </a:r>
          </a:p>
          <a:p>
            <a:pPr algn="ctr"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14" name="Espace réservé du texte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6" name="Espace réservé du contenu 5">
            <a:extLst>
              <a:ext uri="{FF2B5EF4-FFF2-40B4-BE49-F238E27FC236}">
                <a16:creationId xmlns:a16="http://schemas.microsoft.com/office/drawing/2014/main" id="{12AF2780-75D3-4992-93BC-8EA50C648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1" cy="3684588"/>
          </a:xfrm>
        </p:spPr>
        <p:txBody>
          <a:bodyPr rtlCol="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9" name="Espace réservé du contenu 3">
            <a:extLst>
              <a:ext uri="{FF2B5EF4-FFF2-40B4-BE49-F238E27FC236}">
                <a16:creationId xmlns:a16="http://schemas.microsoft.com/office/drawing/2014/main" id="{EAAE1C5B-7233-4F49-895F-7566CEB6D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210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noProof="0" dirty="0"/>
              <a:t>2</a:t>
            </a:r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r>
              <a:rPr lang="fr-FR" noProof="0" dirty="0"/>
              <a:t>+</a:t>
            </a:r>
          </a:p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noProof="0" dirty="0"/>
              <a:t>2</a:t>
            </a:r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r>
              <a:rPr lang="fr-FR" noProof="0" dirty="0"/>
              <a:t>+</a:t>
            </a:r>
          </a:p>
          <a:p>
            <a:pPr algn="ctr" rtl="0"/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noProof="0" dirty="0"/>
              <a:t>2</a:t>
            </a:r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r>
              <a:rPr lang="fr-FR" noProof="0" dirty="0"/>
              <a:t>+</a:t>
            </a:r>
          </a:p>
          <a:p>
            <a:pPr algn="ctr"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 rtl="0">
              <a:lnSpc>
                <a:spcPct val="150000"/>
              </a:lnSpc>
            </a:pPr>
            <a:r>
              <a:rPr lang="fr-FR" noProof="0"/>
              <a:t>Cliquez pour modifier les styles du texte du masque</a:t>
            </a:r>
          </a:p>
          <a:p>
            <a:pPr lvl="1" rtl="0">
              <a:lnSpc>
                <a:spcPct val="150000"/>
              </a:lnSpc>
            </a:pPr>
            <a:r>
              <a:rPr lang="fr-FR" noProof="0"/>
              <a:t>Deuxième niveau</a:t>
            </a:r>
          </a:p>
          <a:p>
            <a:pPr lvl="2" rtl="0">
              <a:lnSpc>
                <a:spcPct val="150000"/>
              </a:lnSpc>
            </a:pPr>
            <a:r>
              <a:rPr lang="fr-FR" noProof="0"/>
              <a:t>Troisième niveau</a:t>
            </a:r>
          </a:p>
          <a:p>
            <a:pPr lvl="3" rtl="0">
              <a:lnSpc>
                <a:spcPct val="150000"/>
              </a:lnSpc>
            </a:pPr>
            <a:r>
              <a:rPr lang="fr-FR" noProof="0"/>
              <a:t>Quatrième niveau</a:t>
            </a:r>
          </a:p>
          <a:p>
            <a:pPr lvl="4" rtl="0">
              <a:lnSpc>
                <a:spcPct val="150000"/>
              </a:lnSpc>
            </a:pPr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9" name="Espace réservé du contenu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 rtl="0">
              <a:lnSpc>
                <a:spcPct val="150000"/>
              </a:lnSpc>
            </a:pPr>
            <a:r>
              <a:rPr lang="fr-FR" noProof="0"/>
              <a:t>Cliquez pour modifier les styles du texte du masque</a:t>
            </a:r>
          </a:p>
          <a:p>
            <a:pPr lvl="1" rtl="0">
              <a:lnSpc>
                <a:spcPct val="150000"/>
              </a:lnSpc>
            </a:pPr>
            <a:r>
              <a:rPr lang="fr-FR" noProof="0"/>
              <a:t>Deuxième niveau</a:t>
            </a:r>
          </a:p>
          <a:p>
            <a:pPr lvl="2" rtl="0">
              <a:lnSpc>
                <a:spcPct val="150000"/>
              </a:lnSpc>
            </a:pPr>
            <a:r>
              <a:rPr lang="fr-FR" noProof="0"/>
              <a:t>Troisième niveau</a:t>
            </a:r>
          </a:p>
          <a:p>
            <a:pPr lvl="3" rtl="0">
              <a:lnSpc>
                <a:spcPct val="150000"/>
              </a:lnSpc>
            </a:pPr>
            <a:r>
              <a:rPr lang="fr-FR" noProof="0"/>
              <a:t>Quatrième niveau</a:t>
            </a:r>
          </a:p>
          <a:p>
            <a:pPr lvl="4" rtl="0">
              <a:lnSpc>
                <a:spcPct val="150000"/>
              </a:lnSpc>
            </a:pPr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30980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13">
            <a:extLst>
              <a:ext uri="{FF2B5EF4-FFF2-40B4-BE49-F238E27FC236}">
                <a16:creationId xmlns:a16="http://schemas.microsoft.com/office/drawing/2014/main" id="{115BFBAA-B5F1-4F95-8C05-5E30A7076BD7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noProof="0" dirty="0"/>
              <a:t>2</a:t>
            </a:r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r>
              <a:rPr lang="fr-FR" noProof="0" dirty="0"/>
              <a:t>+</a:t>
            </a:r>
          </a:p>
          <a:p>
            <a:pPr algn="ctr" rtl="0"/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Espace réservé au numéro de diapositive 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5965370"/>
            <a:chOff x="252031" y="391887"/>
            <a:chExt cx="7433283" cy="59653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rtlCol="0" anchor="b"/>
          <a:lstStyle>
            <a:lvl1pPr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116E8B30-475D-4275-8DC2-14C98F2F9B76}"/>
              </a:ext>
            </a:extLst>
          </p:cNvPr>
          <p:cNvSpPr/>
          <p:nvPr userDrawn="1"/>
        </p:nvSpPr>
        <p:spPr>
          <a:xfrm>
            <a:off x="1159727" y="1191137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"/>
              <a:t>2</a:t>
            </a:r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r>
              <a:rPr lang="fr"/>
              <a:t>+</a:t>
            </a:r>
          </a:p>
          <a:p>
            <a:pPr algn="ctr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10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F6B8E8FD-E25A-4462-9917-754D6C619C75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fr-FR" noProof="0" smtClean="0">
                <a:solidFill>
                  <a:srgbClr val="2F3342"/>
                </a:solidFill>
              </a:rPr>
              <a:pPr rtl="0"/>
              <a:t>‹N°›</a:t>
            </a:fld>
            <a:endParaRPr lang="fr-FR" noProof="0" dirty="0">
              <a:solidFill>
                <a:srgbClr val="2F3342"/>
              </a:solidFill>
            </a:endParaRP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752D6C-9D51-45A1-A6B7-B21DC9A94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1" name="Rectangle 10" descr="Bloc d’accentuation carré ouvert">
            <a:extLst>
              <a:ext uri="{FF2B5EF4-FFF2-40B4-BE49-F238E27FC236}">
                <a16:creationId xmlns:a16="http://schemas.microsoft.com/office/drawing/2014/main" id="{217FA8D4-1D05-4DF4-AA9D-364B6979733D}"/>
              </a:ext>
            </a:extLst>
          </p:cNvPr>
          <p:cNvSpPr/>
          <p:nvPr userDrawn="1"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779B1017-F981-4D2D-A14B-A857FC304F54}"/>
              </a:ext>
            </a:extLst>
          </p:cNvPr>
          <p:cNvSpPr/>
          <p:nvPr userDrawn="1"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noProof="0" dirty="0"/>
              <a:t>2</a:t>
            </a:r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r>
              <a:rPr lang="fr-FR" noProof="0" dirty="0"/>
              <a:t>+</a:t>
            </a:r>
          </a:p>
          <a:p>
            <a:pPr algn="ctr" rtl="0"/>
            <a:endParaRPr lang="fr-FR" noProof="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9DD85E79-8DB4-4D93-979C-171105321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4F1136-B1CD-4171-BB47-0281C1974B22}"/>
              </a:ext>
            </a:extLst>
          </p:cNvPr>
          <p:cNvSpPr/>
          <p:nvPr userDrawn="1"/>
        </p:nvSpPr>
        <p:spPr>
          <a:xfrm>
            <a:off x="471340" y="1189038"/>
            <a:ext cx="11149160" cy="483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89ADD4C-B26C-41B3-B492-DC9D032A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34313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04862A-62CA-4399-88B0-181961E0F691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fr-FR" noProof="0" smtClean="0">
                <a:solidFill>
                  <a:srgbClr val="2F3342"/>
                </a:solidFill>
              </a:rPr>
              <a:pPr rtl="0"/>
              <a:t>‹N°›</a:t>
            </a:fld>
            <a:endParaRPr lang="fr-FR" noProof="0" dirty="0">
              <a:solidFill>
                <a:srgbClr val="2F3342"/>
              </a:solidFill>
            </a:endParaRP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902D481-2888-4133-AD94-7700AA117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2B113A8-E04C-44C2-962F-5FFA40FB78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B44C8ED9-0534-4EC5-8080-49DFF65B3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 rtlCol="0">
            <a:normAutofit/>
          </a:bodyPr>
          <a:lstStyle>
            <a:lvl1pPr algn="ctr">
              <a:defRPr sz="3600" b="1" spc="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CLIQUEZ POUR MODIFIER LE STYLE DU TITRE DE MASQUE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F6B8E8FD-E25A-4462-9917-754D6C619C75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fr-FR" noProof="0" smtClean="0">
                <a:solidFill>
                  <a:srgbClr val="2F3342"/>
                </a:solidFill>
              </a:rPr>
              <a:pPr rtl="0"/>
              <a:t>‹N°›</a:t>
            </a:fld>
            <a:endParaRPr lang="fr-FR" noProof="0" dirty="0">
              <a:solidFill>
                <a:srgbClr val="2F3342"/>
              </a:solidFill>
            </a:endParaRP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752D6C-9D51-45A1-A6B7-B21DC9A94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1" name="Rectangle 10" descr="Bloc d’accentuation carré ouvert">
            <a:extLst>
              <a:ext uri="{FF2B5EF4-FFF2-40B4-BE49-F238E27FC236}">
                <a16:creationId xmlns:a16="http://schemas.microsoft.com/office/drawing/2014/main" id="{217FA8D4-1D05-4DF4-AA9D-364B6979733D}"/>
              </a:ext>
            </a:extLst>
          </p:cNvPr>
          <p:cNvSpPr/>
          <p:nvPr userDrawn="1"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779B1017-F981-4D2D-A14B-A857FC304F54}"/>
              </a:ext>
            </a:extLst>
          </p:cNvPr>
          <p:cNvSpPr/>
          <p:nvPr userDrawn="1"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noProof="0" dirty="0"/>
              <a:t>2</a:t>
            </a:r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r>
              <a:rPr lang="fr-FR" noProof="0" dirty="0"/>
              <a:t>+</a:t>
            </a:r>
          </a:p>
          <a:p>
            <a:pPr algn="ctr" rtl="0"/>
            <a:endParaRPr lang="fr-FR" noProof="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9DD85E79-8DB4-4D93-979C-171105321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B5B32411-640A-47B5-9A67-FED6430E9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9038"/>
            <a:ext cx="10939668" cy="4834129"/>
          </a:xfrm>
          <a:solidFill>
            <a:schemeClr val="bg1"/>
          </a:solidFill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5686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’image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 rtlCol="0">
            <a:normAutofit/>
          </a:bodyPr>
          <a:lstStyle>
            <a:lvl1pPr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pic>
        <p:nvPicPr>
          <p:cNvPr id="11" name="Graphisme 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107A3F-3DCD-44DD-AF42-32098DCC3A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CE1DB279-F403-4D2A-8D1B-FB3C81796B4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’image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 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fr-FR" noProof="0" dirty="0"/>
                <a:t>2</a:t>
              </a:r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r>
                <a:rPr lang="fr-FR" noProof="0" dirty="0"/>
                <a:t>+</a:t>
              </a:r>
            </a:p>
            <a:p>
              <a:pPr algn="ctr" rtl="0"/>
              <a:endParaRPr lang="fr-FR" noProof="0" dirty="0"/>
            </a:p>
          </p:txBody>
        </p:sp>
        <p:pic>
          <p:nvPicPr>
            <p:cNvPr id="15" name="Graphisme 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5781" y="110728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 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fr-FR" noProof="0" dirty="0"/>
                <a:t>2</a:t>
              </a:r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r>
                <a:rPr lang="fr-FR" noProof="0" dirty="0"/>
                <a:t>+</a:t>
              </a:r>
            </a:p>
            <a:p>
              <a:pPr algn="ctr" rtl="0"/>
              <a:endParaRPr lang="fr-FR" noProof="0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MASQUE DES DIAPOSITIVES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A26DCC3-B99B-481C-AC63-F17D5215DC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0D24A36-5F75-40A5-8DA4-0364F4492FC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fr-FR" noProof="0" dirty="0"/>
                <a:t>2</a:t>
              </a:r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r>
                <a:rPr lang="fr-FR" noProof="0" dirty="0"/>
                <a:t>+</a:t>
              </a:r>
            </a:p>
            <a:p>
              <a:pPr algn="ctr" rtl="0"/>
              <a:endParaRPr lang="fr-FR" noProof="0" dirty="0"/>
            </a:p>
          </p:txBody>
        </p:sp>
        <p:pic>
          <p:nvPicPr>
            <p:cNvPr id="17" name="Graphisme 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fr-FR" noProof="0" dirty="0"/>
                <a:t>2</a:t>
              </a:r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r>
                <a:rPr lang="fr-FR" noProof="0" dirty="0"/>
                <a:t>+</a:t>
              </a:r>
            </a:p>
            <a:p>
              <a:pPr algn="ctr" rtl="0"/>
              <a:endParaRPr lang="fr-FR" noProof="0" dirty="0"/>
            </a:p>
          </p:txBody>
        </p:sp>
      </p:grpSp>
      <p:sp>
        <p:nvSpPr>
          <p:cNvPr id="8" name="Titr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MASQUE DES DIAPOSITIVES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11BF64E-D1E6-463D-B3F0-1491C107C8B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149EC66-F633-4F8B-BA43-E48843E5AD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avec l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noProof="0" dirty="0"/>
              <a:t>2</a:t>
            </a:r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r>
              <a:rPr lang="fr-FR" noProof="0" dirty="0"/>
              <a:t>+</a:t>
            </a:r>
          </a:p>
          <a:p>
            <a:pPr algn="ctr" rtl="0"/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2" name="Espace réservé du contenu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noProof="0" dirty="0"/>
              <a:t>2</a:t>
            </a:r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r>
              <a:rPr lang="fr-FR" noProof="0" dirty="0"/>
              <a:t>+</a:t>
            </a:r>
          </a:p>
          <a:p>
            <a:pPr algn="ctr" rtl="0"/>
            <a:endParaRPr lang="fr-FR" noProof="0" dirty="0"/>
          </a:p>
        </p:txBody>
      </p:sp>
      <p:sp>
        <p:nvSpPr>
          <p:cNvPr id="16" name="Espace réservé d’image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C0FCBE5-63C0-4DC7-8687-C2C76ABBDDB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0F240C4-B3CD-49AA-8C48-9FE7AA1FE3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A43A44DE-9B7B-49B8-AE13-95164A3F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605998" cy="1188720"/>
          </a:xfrm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27370" y="0"/>
            <a:ext cx="5464629" cy="68580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noProof="0" dirty="0"/>
              <a:t>2</a:t>
            </a:r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endParaRPr lang="fr-FR" noProof="0" dirty="0"/>
          </a:p>
          <a:p>
            <a:pPr algn="ctr" rtl="0"/>
            <a:r>
              <a:rPr lang="fr-FR" noProof="0" dirty="0"/>
              <a:t>+</a:t>
            </a:r>
          </a:p>
          <a:p>
            <a:pPr algn="ctr" rtl="0"/>
            <a:endParaRPr lang="fr-FR" noProof="0" dirty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587876"/>
          </a:xfrm>
        </p:spPr>
        <p:txBody>
          <a:bodyPr rtlCol="0" anchor="b"/>
          <a:lstStyle>
            <a:lvl1pPr>
              <a:defRPr sz="3200" b="1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2F334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D9EF0584-D46D-4C21-99D2-074ADF23E01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79714" y="2095547"/>
            <a:ext cx="4958100" cy="365125"/>
          </a:xfrm>
        </p:spPr>
        <p:txBody>
          <a:bodyPr rtlCol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6AFC205-B079-430E-B82F-CBF6F56DE0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E82B84E2-AAE4-4BC1-8C01-AF4ABADD6ED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fr-FR" noProof="0" dirty="0"/>
                <a:t>2</a:t>
              </a:r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r>
                <a:rPr lang="fr-FR" noProof="0" dirty="0"/>
                <a:t>+</a:t>
              </a:r>
            </a:p>
            <a:p>
              <a:pPr algn="ctr" rtl="0"/>
              <a:endParaRPr lang="fr-FR" noProof="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 rtlCol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CLIQUEZ POUR MODIFIER LE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F3FF75-3EF1-4F7E-9040-8B957B4D277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fr-FR" noProof="0" dirty="0"/>
                <a:t>2</a:t>
              </a:r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endParaRPr lang="fr-FR" noProof="0" dirty="0"/>
            </a:p>
            <a:p>
              <a:pPr algn="ctr" rtl="0"/>
              <a:r>
                <a:rPr lang="fr-FR" noProof="0" dirty="0"/>
                <a:t>+</a:t>
              </a:r>
            </a:p>
            <a:p>
              <a:pPr algn="ctr" rtl="0"/>
              <a:endParaRPr lang="fr-FR" noProof="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 rtlCol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CLIQUEZ POUR MODIFIER LE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MASQUE DES DIAPOSITIVES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A066D4-321A-48BF-84C2-18FC1D7184A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CDB4336-A0EC-4019-904C-11240535876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 rogné 7">
            <a:extLst>
              <a:ext uri="{FF2B5EF4-FFF2-40B4-BE49-F238E27FC236}">
                <a16:creationId xmlns:a16="http://schemas.microsoft.com/office/drawing/2014/main" id="{C39E4676-2097-45B1-B554-0DFE67952792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24616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563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49B3254E-B445-46A8-8E69-B2596E25A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4" r:id="rId4"/>
    <p:sldLayoutId id="2147483651" r:id="rId5"/>
    <p:sldLayoutId id="2147483653" r:id="rId6"/>
    <p:sldLayoutId id="2147483657" r:id="rId7"/>
    <p:sldLayoutId id="2147483660" r:id="rId8"/>
    <p:sldLayoutId id="2147483663" r:id="rId9"/>
    <p:sldLayoutId id="2147483670" r:id="rId10"/>
    <p:sldLayoutId id="2147483669" r:id="rId11"/>
    <p:sldLayoutId id="2147483667" r:id="rId12"/>
    <p:sldLayoutId id="2147483668" r:id="rId13"/>
    <p:sldLayoutId id="2147483666" r:id="rId14"/>
    <p:sldLayoutId id="2147483671" r:id="rId15"/>
    <p:sldLayoutId id="2147483655" r:id="rId16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’image 4" descr="Bâtiment abstrait" title="Bâtiment abstrait">
            <a:extLst>
              <a:ext uri="{FF2B5EF4-FFF2-40B4-BE49-F238E27FC236}">
                <a16:creationId xmlns:a16="http://schemas.microsoft.com/office/drawing/2014/main" id="{1805319F-612A-49F0-B6DA-8A214D5DBD2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</a:extLst>
          </p:cNvPr>
          <p:cNvSpPr/>
          <p:nvPr/>
        </p:nvSpPr>
        <p:spPr>
          <a:xfrm>
            <a:off x="-71016" y="0"/>
            <a:ext cx="12263015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dirty="0"/>
              <a:t>2</a:t>
            </a:r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r>
              <a:rPr lang="fr-FR" dirty="0"/>
              <a:t>+</a:t>
            </a:r>
          </a:p>
          <a:p>
            <a:pPr algn="ctr" rtl="0"/>
            <a:endParaRPr lang="fr-FR" dirty="0"/>
          </a:p>
        </p:txBody>
      </p:sp>
      <p:grpSp>
        <p:nvGrpSpPr>
          <p:cNvPr id="40" name="Groupe 39" descr="Carrés d’accentuation : forme ouverte noire foncée, bloc vert ombré et bloc blanc avec espace réservé au texte.">
            <a:extLst>
              <a:ext uri="{FF2B5EF4-FFF2-40B4-BE49-F238E27FC236}">
                <a16:creationId xmlns:a16="http://schemas.microsoft.com/office/drawing/2014/main" id="{11BEC607-8474-408E-A7AC-48A065F31B63}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fr-FR" dirty="0"/>
                <a:t>2</a:t>
              </a:r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r>
                <a:rPr lang="fr-FR" dirty="0"/>
                <a:t>+</a:t>
              </a:r>
            </a:p>
            <a:p>
              <a:pPr algn="ctr" rtl="0"/>
              <a:endParaRPr lang="fr-FR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6" name="Titr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1372" y="2674937"/>
            <a:ext cx="6609256" cy="1508126"/>
          </a:xfrm>
        </p:spPr>
        <p:txBody>
          <a:bodyPr rtlCol="0">
            <a:normAutofit fontScale="90000"/>
          </a:bodyPr>
          <a:lstStyle/>
          <a:p>
            <a:r>
              <a:rPr lang="en-US" dirty="0"/>
              <a:t>Finding The Best Apartment to Rent in Manhattan N.Y</a:t>
            </a:r>
            <a:endParaRPr lang="fr-FR" dirty="0">
              <a:solidFill>
                <a:srgbClr val="2F3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Paysage urbain" title="Paysage urbain">
            <a:extLst>
              <a:ext uri="{FF2B5EF4-FFF2-40B4-BE49-F238E27FC236}">
                <a16:creationId xmlns:a16="http://schemas.microsoft.com/office/drawing/2014/main" id="{5E06080F-9F80-49D4-9D28-F3FD457E427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5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oupe 30" descr="Carrés d’accentuation : forme ouverte noire foncée, bloc vert ombré et bloc blanc avec espace réservé au texte.">
            <a:extLst>
              <a:ext uri="{FF2B5EF4-FFF2-40B4-BE49-F238E27FC236}">
                <a16:creationId xmlns:a16="http://schemas.microsoft.com/office/drawing/2014/main" id="{CDA17D7C-7C63-439C-8B50-C9B0F0F9AAF7}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fr-FR" dirty="0"/>
                <a:t>2</a:t>
              </a:r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r>
                <a:rPr lang="fr-FR" dirty="0"/>
                <a:t>+</a:t>
              </a:r>
            </a:p>
            <a:p>
              <a:pPr algn="ctr" rtl="0"/>
              <a:endParaRPr lang="fr-FR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7" name="Titr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Appartement </a:t>
            </a:r>
            <a:r>
              <a:rPr lang="fr-FR" dirty="0" err="1"/>
              <a:t>selection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518539"/>
            <a:ext cx="6117771" cy="3676128"/>
          </a:xfrm>
        </p:spPr>
        <p:txBody>
          <a:bodyPr rtlCol="0"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Using the consolidate map we will explore our options. Let's say I am interested in living in neighborhoods belonging to Cluster 2 (close to the one I currently live in Paris). And my budget is limited to 7000-8000 US Dollars a month.</a:t>
            </a:r>
          </a:p>
          <a:p>
            <a:pPr marL="0" indent="0">
              <a:buNone/>
            </a:pPr>
            <a:r>
              <a:rPr lang="en-US" dirty="0"/>
              <a:t>Here are 3 options (there are obviously more, I will just give 3 examples):</a:t>
            </a:r>
          </a:p>
          <a:p>
            <a:r>
              <a:rPr lang="en-US" dirty="0"/>
              <a:t>Neighborhood: Soho, apartment address: 93 Grand Street, Price: 6900, distance to nearest subway station: 461 m.</a:t>
            </a:r>
          </a:p>
          <a:p>
            <a:r>
              <a:rPr lang="en-US" dirty="0"/>
              <a:t>Neighborhood: Sutton Place, apartment address: 221 East Str60th Street, Price: 8000, distance to nearest subway station: 106 m.</a:t>
            </a:r>
          </a:p>
          <a:p>
            <a:r>
              <a:rPr lang="en-US" dirty="0"/>
              <a:t>Neighborhood: Morning side Heights, apartment address: 1080 Amsterdam Avenue, Price: 7792, distance to nearest subway station: 2297 m.</a:t>
            </a:r>
            <a:endParaRPr lang="fr-FR" dirty="0"/>
          </a:p>
        </p:txBody>
      </p:sp>
      <p:sp>
        <p:nvSpPr>
          <p:cNvPr id="11" name="Rectangle : Coin rogné 10" descr="Zone d’accentuation de pied de page">
            <a:extLst>
              <a:ext uri="{FF2B5EF4-FFF2-40B4-BE49-F238E27FC236}">
                <a16:creationId xmlns:a16="http://schemas.microsoft.com/office/drawing/2014/main" id="{851F9C8F-B284-4FE9-A76C-49BE3BEE3853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75EF0122-21C6-4139-B8D0-688B2553C48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fr-FR" smtClean="0"/>
              <a:pPr rtl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1818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Paysage urbain" title="Paysage urbain">
            <a:extLst>
              <a:ext uri="{FF2B5EF4-FFF2-40B4-BE49-F238E27FC236}">
                <a16:creationId xmlns:a16="http://schemas.microsoft.com/office/drawing/2014/main" id="{5E06080F-9F80-49D4-9D28-F3FD457E427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5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oupe 30" descr="Carrés d’accentuation : forme ouverte noire foncée, bloc vert ombré et bloc blanc avec espace réservé au texte.">
            <a:extLst>
              <a:ext uri="{FF2B5EF4-FFF2-40B4-BE49-F238E27FC236}">
                <a16:creationId xmlns:a16="http://schemas.microsoft.com/office/drawing/2014/main" id="{CDA17D7C-7C63-439C-8B50-C9B0F0F9AAF7}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fr-FR" dirty="0"/>
                <a:t>2</a:t>
              </a:r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r>
                <a:rPr lang="fr-FR" dirty="0"/>
                <a:t>+</a:t>
              </a:r>
            </a:p>
            <a:p>
              <a:pPr algn="ctr" rtl="0"/>
              <a:endParaRPr lang="fr-FR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7" name="Titr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Appartement </a:t>
            </a:r>
            <a:r>
              <a:rPr lang="fr-FR" dirty="0" err="1"/>
              <a:t>selection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518539"/>
            <a:ext cx="6117771" cy="3676128"/>
          </a:xfrm>
        </p:spPr>
        <p:txBody>
          <a:bodyPr rtlCol="0">
            <a:normAutofit/>
          </a:bodyPr>
          <a:lstStyle/>
          <a:p>
            <a:r>
              <a:rPr lang="en-US" dirty="0"/>
              <a:t>Option 3 is not to be considered. too far away from a subway station.</a:t>
            </a:r>
          </a:p>
          <a:p>
            <a:r>
              <a:rPr lang="en-US" dirty="0"/>
              <a:t>Am I willing to pay 1100 US dollars more to live in an apartment that is closer to a subway station (option 2)?</a:t>
            </a:r>
          </a:p>
          <a:p>
            <a:r>
              <a:rPr lang="en-US" dirty="0"/>
              <a:t>I don't think it worth it, walking a 300m hundred meters (roughly 4 minutes) to save 1100 dollars is a good deal. Therefore I will stick to option 1</a:t>
            </a:r>
            <a:endParaRPr lang="fr-FR" dirty="0"/>
          </a:p>
        </p:txBody>
      </p:sp>
      <p:sp>
        <p:nvSpPr>
          <p:cNvPr id="11" name="Rectangle : Coin rogné 10" descr="Zone d’accentuation de pied de page">
            <a:extLst>
              <a:ext uri="{FF2B5EF4-FFF2-40B4-BE49-F238E27FC236}">
                <a16:creationId xmlns:a16="http://schemas.microsoft.com/office/drawing/2014/main" id="{851F9C8F-B284-4FE9-A76C-49BE3BEE3853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75EF0122-21C6-4139-B8D0-688B2553C48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fr-FR" smtClean="0"/>
              <a:pPr rtl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1530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Conclusion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99491B-46DB-4307-8E1A-E1066E4FB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1901669"/>
            <a:ext cx="4226024" cy="3857329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dirty="0"/>
              <a:t>A comprehensible easy to use tool was presented. It enables a person moving to Manhattan to find similar neighborhoods to the one he is currently living in with the right rental price. </a:t>
            </a:r>
          </a:p>
          <a:p>
            <a:pPr marL="0" indent="0">
              <a:buNone/>
            </a:pPr>
            <a:r>
              <a:rPr lang="en-US" b="1" dirty="0"/>
              <a:t>For future work</a:t>
            </a:r>
            <a:r>
              <a:rPr lang="en-US" dirty="0"/>
              <a:t>, in order to improve this tool, more features could be added, such as population density, crime rates in each neighborhood, and distance to work form each apartment. 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9D39C07-CD0F-4304-9E26-F1075415EBE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pPr rtl="0"/>
              <a:t>12</a:t>
            </a:fld>
            <a:endParaRPr lang="fr-FR" dirty="0"/>
          </a:p>
        </p:txBody>
      </p:sp>
      <p:pic>
        <p:nvPicPr>
          <p:cNvPr id="15" name="Espace réservé d’image 4" descr="deux bâtiments" title="deux bâtiments">
            <a:extLst>
              <a:ext uri="{FF2B5EF4-FFF2-40B4-BE49-F238E27FC236}">
                <a16:creationId xmlns:a16="http://schemas.microsoft.com/office/drawing/2014/main" id="{5237F46D-894E-4AFF-BCD4-8E40944A5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0"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27370" y="0"/>
            <a:ext cx="5464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92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’image 4" descr="image abstraite" title="image abstraite">
            <a:extLst>
              <a:ext uri="{FF2B5EF4-FFF2-40B4-BE49-F238E27FC236}">
                <a16:creationId xmlns:a16="http://schemas.microsoft.com/office/drawing/2014/main" id="{BCF9593D-B6BD-4208-A4FF-8CFFE503475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Rectangle 15">
            <a:extLst>
              <a:ext uri="{FF2B5EF4-FFF2-40B4-BE49-F238E27FC236}">
                <a16:creationId xmlns:a16="http://schemas.microsoft.com/office/drawing/2014/main" id="{4273BD65-CFF3-40DD-939C-97A942BD80EE}"/>
              </a:ext>
            </a:extLst>
          </p:cNvPr>
          <p:cNvSpPr/>
          <p:nvPr/>
        </p:nvSpPr>
        <p:spPr>
          <a:xfrm>
            <a:off x="-71014" y="0"/>
            <a:ext cx="12263014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dirty="0"/>
              <a:t>2</a:t>
            </a:r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r>
              <a:rPr lang="fr-FR" dirty="0"/>
              <a:t>+</a:t>
            </a:r>
          </a:p>
          <a:p>
            <a:pPr algn="ctr" rtl="0"/>
            <a:endParaRPr lang="fr-FR" dirty="0"/>
          </a:p>
        </p:txBody>
      </p:sp>
      <p:grpSp>
        <p:nvGrpSpPr>
          <p:cNvPr id="40" name="Groupe 39" descr="Carrés d’accentuation : forme ouverte noire foncée, bloc vert ombré et bloc blanc avec espace réservé au texte.">
            <a:extLst>
              <a:ext uri="{FF2B5EF4-FFF2-40B4-BE49-F238E27FC236}">
                <a16:creationId xmlns:a16="http://schemas.microsoft.com/office/drawing/2014/main" id="{11BEC607-8474-408E-A7AC-48A065F31B63}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fr-FR" dirty="0"/>
                <a:t>2</a:t>
              </a:r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r>
                <a:rPr lang="fr-FR" dirty="0"/>
                <a:t>+</a:t>
              </a:r>
            </a:p>
            <a:p>
              <a:pPr algn="ctr" rtl="0"/>
              <a:endParaRPr lang="fr-FR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6" name="Titr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 anchor="ctr"/>
          <a:lstStyle/>
          <a:p>
            <a:pPr rtl="0"/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endParaRPr lang="fr-FR" dirty="0"/>
          </a:p>
        </p:txBody>
      </p:sp>
      <p:sp>
        <p:nvSpPr>
          <p:cNvPr id="23" name="Sous-titre 22">
            <a:extLst>
              <a:ext uri="{FF2B5EF4-FFF2-40B4-BE49-F238E27FC236}">
                <a16:creationId xmlns:a16="http://schemas.microsoft.com/office/drawing/2014/main" id="{9FDCAA0A-980E-4E01-8FDA-B5368F0910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Gaby Bou </a:t>
            </a:r>
            <a:r>
              <a:rPr lang="fr-FR" dirty="0" err="1"/>
              <a:t>Tayeh</a:t>
            </a:r>
            <a:endParaRPr lang="fr-FR" dirty="0"/>
          </a:p>
        </p:txBody>
      </p:sp>
      <p:sp>
        <p:nvSpPr>
          <p:cNvPr id="29" name="Rectangle : Coin rogné 28" descr="Carré d’accentuation de pied de page">
            <a:extLst>
              <a:ext uri="{FF2B5EF4-FFF2-40B4-BE49-F238E27FC236}">
                <a16:creationId xmlns:a16="http://schemas.microsoft.com/office/drawing/2014/main" id="{E01195D9-1845-4282-BE5B-F6B840BE40E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30" name="Espace réservé du numéro de diapositive 5">
            <a:extLst>
              <a:ext uri="{FF2B5EF4-FFF2-40B4-BE49-F238E27FC236}">
                <a16:creationId xmlns:a16="http://schemas.microsoft.com/office/drawing/2014/main" id="{056A6478-CD2B-4077-910A-3D006C82EB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fr-FR" smtClean="0"/>
              <a:pPr rtl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Personnaliser</a:t>
            </a:r>
            <a:r>
              <a:rPr lang="fr-FR" i="1" dirty="0"/>
              <a:t> </a:t>
            </a:r>
            <a:r>
              <a:rPr lang="fr-FR" dirty="0"/>
              <a:t>ce modèle</a:t>
            </a:r>
          </a:p>
        </p:txBody>
      </p:sp>
      <p:sp>
        <p:nvSpPr>
          <p:cNvPr id="8" name="Zone de texte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6000" u="sng" dirty="0">
                <a:solidFill>
                  <a:srgbClr val="0070C0"/>
                </a:solidFill>
              </a:rPr>
              <a:t>Instructions en matière de modification du modèle et commentaires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D3D669A-A679-4B26-8E6C-F800D4276C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pPr rtl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’image 4" descr="deux bâtiments" title="deux bâtiments">
            <a:extLst>
              <a:ext uri="{FF2B5EF4-FFF2-40B4-BE49-F238E27FC236}">
                <a16:creationId xmlns:a16="http://schemas.microsoft.com/office/drawing/2014/main" id="{59B4175B-2237-4E2B-8940-03CD8C85044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0"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Rectangle 11">
            <a:extLst>
              <a:ext uri="{FF2B5EF4-FFF2-40B4-BE49-F238E27FC236}">
                <a16:creationId xmlns:a16="http://schemas.microsoft.com/office/drawing/2014/main" id="{663F03C3-322B-449C-A477-EA1D99EDC624}"/>
              </a:ext>
            </a:extLst>
          </p:cNvPr>
          <p:cNvSpPr/>
          <p:nvPr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dirty="0"/>
              <a:t>2</a:t>
            </a:r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r>
              <a:rPr lang="fr-FR" dirty="0"/>
              <a:t>+</a:t>
            </a:r>
          </a:p>
          <a:p>
            <a:pPr algn="ctr" rtl="0"/>
            <a:endParaRPr lang="fr-FR" dirty="0"/>
          </a:p>
        </p:txBody>
      </p:sp>
      <p:sp>
        <p:nvSpPr>
          <p:cNvPr id="13" name="Rectangle 12" descr="Carré d’arrière-plan blanc">
            <a:extLst>
              <a:ext uri="{FF2B5EF4-FFF2-40B4-BE49-F238E27FC236}">
                <a16:creationId xmlns:a16="http://schemas.microsoft.com/office/drawing/2014/main" id="{AA0E0CBA-1F82-43A8-9DE3-F0F883DB2D26}"/>
              </a:ext>
            </a:extLst>
          </p:cNvPr>
          <p:cNvSpPr/>
          <p:nvPr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270735" cy="587876"/>
          </a:xfrm>
        </p:spPr>
        <p:txBody>
          <a:bodyPr rtlCol="0">
            <a:normAutofit fontScale="90000"/>
          </a:bodyPr>
          <a:lstStyle/>
          <a:p>
            <a:r>
              <a:rPr lang="fr-FR" dirty="0"/>
              <a:t>Motivation and background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280037"/>
            <a:ext cx="5138057" cy="3396749"/>
          </a:xfrm>
        </p:spPr>
        <p:txBody>
          <a:bodyPr rtlCol="0"/>
          <a:lstStyle/>
          <a:p>
            <a:r>
              <a:rPr lang="en-US" b="1" dirty="0"/>
              <a:t>Background:</a:t>
            </a:r>
            <a:r>
              <a:rPr lang="en-US" dirty="0"/>
              <a:t> I am a third-year Ph.D. student currently living in Paris. Paris is a living city with a lot of diverse venues, in addition, the public transportation system in Paris is very efficient and well managed, It is very easy to go from point A to point B regardless of the location of these two points. However, renting an apartment in Paris is very expensive, and it varies highly according to the boroughs.</a:t>
            </a:r>
            <a:endParaRPr lang="fr-FR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9BB9BB1-292D-4569-BA74-3E766701DB1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11" name="Rectangle : Coin rogné 10" descr="Bloc d’accentuation de pied de page">
            <a:extLst>
              <a:ext uri="{FF2B5EF4-FFF2-40B4-BE49-F238E27FC236}">
                <a16:creationId xmlns:a16="http://schemas.microsoft.com/office/drawing/2014/main" id="{85DF53DB-409B-49FA-A52D-E30AD84AED76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64D90B-FC4E-4781-9E54-536CECF8BA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pPr rtl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’image 4" descr="deux bâtiments" title="deux bâtiments">
            <a:extLst>
              <a:ext uri="{FF2B5EF4-FFF2-40B4-BE49-F238E27FC236}">
                <a16:creationId xmlns:a16="http://schemas.microsoft.com/office/drawing/2014/main" id="{59B4175B-2237-4E2B-8940-03CD8C85044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0"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Rectangle 11">
            <a:extLst>
              <a:ext uri="{FF2B5EF4-FFF2-40B4-BE49-F238E27FC236}">
                <a16:creationId xmlns:a16="http://schemas.microsoft.com/office/drawing/2014/main" id="{663F03C3-322B-449C-A477-EA1D99EDC624}"/>
              </a:ext>
            </a:extLst>
          </p:cNvPr>
          <p:cNvSpPr/>
          <p:nvPr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dirty="0"/>
              <a:t>2</a:t>
            </a:r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r>
              <a:rPr lang="fr-FR" dirty="0"/>
              <a:t>+</a:t>
            </a:r>
          </a:p>
          <a:p>
            <a:pPr algn="ctr" rtl="0"/>
            <a:endParaRPr lang="fr-FR" dirty="0"/>
          </a:p>
        </p:txBody>
      </p:sp>
      <p:sp>
        <p:nvSpPr>
          <p:cNvPr id="13" name="Rectangle 12" descr="Carré d’arrière-plan blanc">
            <a:extLst>
              <a:ext uri="{FF2B5EF4-FFF2-40B4-BE49-F238E27FC236}">
                <a16:creationId xmlns:a16="http://schemas.microsoft.com/office/drawing/2014/main" id="{AA0E0CBA-1F82-43A8-9DE3-F0F883DB2D26}"/>
              </a:ext>
            </a:extLst>
          </p:cNvPr>
          <p:cNvSpPr/>
          <p:nvPr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270735" cy="587876"/>
          </a:xfrm>
        </p:spPr>
        <p:txBody>
          <a:bodyPr rtlCol="0">
            <a:normAutofit fontScale="90000"/>
          </a:bodyPr>
          <a:lstStyle/>
          <a:p>
            <a:r>
              <a:rPr lang="fr-FR" dirty="0"/>
              <a:t>Motivation and background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280037"/>
            <a:ext cx="5138057" cy="3396749"/>
          </a:xfrm>
        </p:spPr>
        <p:txBody>
          <a:bodyPr rtlCol="0"/>
          <a:lstStyle/>
          <a:p>
            <a:r>
              <a:rPr lang="en-US" b="1" dirty="0"/>
              <a:t>Motivation</a:t>
            </a:r>
            <a:r>
              <a:rPr lang="en-US" dirty="0"/>
              <a:t>: I have been offered a great opportunity to work in Manhattan, NY. Although I am very excited about it, I want to make sure to find a similar neighborhood to the one I am currently living at. I am interested in venues, metro station proximity, and apartment prices. On a personal level, I believe that this project is a good practice towards the development of my Data Science skills.</a:t>
            </a:r>
            <a:endParaRPr lang="fr-FR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9BB9BB1-292D-4569-BA74-3E766701DB1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11" name="Rectangle : Coin rogné 10" descr="Bloc d’accentuation de pied de page">
            <a:extLst>
              <a:ext uri="{FF2B5EF4-FFF2-40B4-BE49-F238E27FC236}">
                <a16:creationId xmlns:a16="http://schemas.microsoft.com/office/drawing/2014/main" id="{85DF53DB-409B-49FA-A52D-E30AD84AED76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64D90B-FC4E-4781-9E54-536CECF8BA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pPr rtl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982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Paysage urbain" title="Paysage urbain">
            <a:extLst>
              <a:ext uri="{FF2B5EF4-FFF2-40B4-BE49-F238E27FC236}">
                <a16:creationId xmlns:a16="http://schemas.microsoft.com/office/drawing/2014/main" id="{5E06080F-9F80-49D4-9D28-F3FD457E427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5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oupe 30" descr="Carrés d’accentuation : forme ouverte noire foncée, bloc vert ombré et bloc blanc avec espace réservé au texte.">
            <a:extLst>
              <a:ext uri="{FF2B5EF4-FFF2-40B4-BE49-F238E27FC236}">
                <a16:creationId xmlns:a16="http://schemas.microsoft.com/office/drawing/2014/main" id="{CDA17D7C-7C63-439C-8B50-C9B0F0F9AAF7}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fr-FR" dirty="0"/>
                <a:t>2</a:t>
              </a:r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endParaRPr lang="fr-FR" dirty="0"/>
            </a:p>
            <a:p>
              <a:pPr algn="ctr" rtl="0"/>
              <a:r>
                <a:rPr lang="fr-FR" dirty="0"/>
                <a:t>+</a:t>
              </a:r>
            </a:p>
            <a:p>
              <a:pPr algn="ctr" rtl="0"/>
              <a:endParaRPr lang="fr-FR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7" name="Titr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Objective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518539"/>
            <a:ext cx="6117771" cy="367612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dirty="0"/>
              <a:t>My objective is to </a:t>
            </a:r>
            <a:r>
              <a:rPr lang="en-US" dirty="0" err="1"/>
              <a:t>to</a:t>
            </a:r>
            <a:r>
              <a:rPr lang="en-US" dirty="0"/>
              <a:t> find an apartment to rent in Manhattan NY under certain conditions:</a:t>
            </a:r>
          </a:p>
          <a:p>
            <a:pPr lvl="1"/>
            <a:r>
              <a:rPr lang="en-US" dirty="0"/>
              <a:t>The apartment rental price should be within my 7000-8000 US $ Budget.</a:t>
            </a:r>
          </a:p>
          <a:p>
            <a:pPr lvl="1"/>
            <a:r>
              <a:rPr lang="en-US" dirty="0"/>
              <a:t>The Neighborhood where the apartment is located should have similar venues to the one I am currently living in.</a:t>
            </a:r>
          </a:p>
          <a:p>
            <a:pPr lvl="1"/>
            <a:r>
              <a:rPr lang="en-US" dirty="0"/>
              <a:t>The apartment should not be too far from the nearest metro station (within 500m).</a:t>
            </a:r>
            <a:endParaRPr lang="fr-FR" dirty="0"/>
          </a:p>
        </p:txBody>
      </p:sp>
      <p:sp>
        <p:nvSpPr>
          <p:cNvPr id="11" name="Rectangle : Coin rogné 10" descr="Zone d’accentuation de pied de page">
            <a:extLst>
              <a:ext uri="{FF2B5EF4-FFF2-40B4-BE49-F238E27FC236}">
                <a16:creationId xmlns:a16="http://schemas.microsoft.com/office/drawing/2014/main" id="{851F9C8F-B284-4FE9-A76C-49BE3BEE3853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75EF0122-21C6-4139-B8D0-688B2553C48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fr-FR" smtClean="0"/>
              <a:pPr rtl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73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The required data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99491B-46DB-4307-8E1A-E1066E4FB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1901669"/>
            <a:ext cx="4226024" cy="3857329"/>
          </a:xfrm>
        </p:spPr>
        <p:txBody>
          <a:bodyPr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In order to make a final decision on which apartment to rent in Manhattan NY, the following data is required:</a:t>
            </a:r>
          </a:p>
          <a:p>
            <a:r>
              <a:rPr lang="en-US" dirty="0"/>
              <a:t>Information on Manhattan's neighborhoods alongside the coordinates of each neighborhood(latitude, longitude).</a:t>
            </a:r>
          </a:p>
          <a:p>
            <a:r>
              <a:rPr lang="en-US" dirty="0"/>
              <a:t>Information on the subway metro stations in Manhattan (location, coordinates).</a:t>
            </a:r>
          </a:p>
          <a:p>
            <a:r>
              <a:rPr lang="en-US" dirty="0"/>
              <a:t>a List of apartments that are published for rent in the Manhattan area with descriptions (price, location, address, etc..)</a:t>
            </a:r>
          </a:p>
          <a:p>
            <a:r>
              <a:rPr lang="en-US" dirty="0"/>
              <a:t>List of venues in the Manhattan neighborhoods (e.g. top 10)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283012-E559-4D67-A1F1-07C0DEE4021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9D39C07-CD0F-4304-9E26-F1075415EBE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pPr rtl="0"/>
              <a:t>5</a:t>
            </a:fld>
            <a:endParaRPr lang="fr-FR" dirty="0"/>
          </a:p>
        </p:txBody>
      </p:sp>
      <p:pic>
        <p:nvPicPr>
          <p:cNvPr id="15" name="Espace réservé d’image 4" descr="deux bâtiments" title="deux bâtiments">
            <a:extLst>
              <a:ext uri="{FF2B5EF4-FFF2-40B4-BE49-F238E27FC236}">
                <a16:creationId xmlns:a16="http://schemas.microsoft.com/office/drawing/2014/main" id="{5237F46D-894E-4AFF-BCD4-8E40944A5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0"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27370" y="0"/>
            <a:ext cx="5464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0"/>
            <a:ext cx="11002962" cy="972457"/>
          </a:xfrm>
        </p:spPr>
        <p:txBody>
          <a:bodyPr rtlCol="0">
            <a:normAutofit fontScale="90000"/>
          </a:bodyPr>
          <a:lstStyle/>
          <a:p>
            <a:r>
              <a:rPr lang="en-US" dirty="0"/>
              <a:t>Manhattan neighborhoods: location, cluster number, and top 10 venues</a:t>
            </a:r>
            <a:endParaRPr lang="fr-FR" dirty="0"/>
          </a:p>
        </p:txBody>
      </p:sp>
      <p:sp>
        <p:nvSpPr>
          <p:cNvPr id="8" name="Rectangle 7" descr="Bloc d’accentuation carré ouvert">
            <a:extLst>
              <a:ext uri="{FF2B5EF4-FFF2-40B4-BE49-F238E27FC236}">
                <a16:creationId xmlns:a16="http://schemas.microsoft.com/office/drawing/2014/main" id="{1715FCDC-B95D-46B0-8EBD-FC1451D3C124}"/>
              </a:ext>
            </a:extLst>
          </p:cNvPr>
          <p:cNvSpPr/>
          <p:nvPr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85080C-B66C-4B03-BE77-8C2994DDD44D}"/>
              </a:ext>
            </a:extLst>
          </p:cNvPr>
          <p:cNvSpPr/>
          <p:nvPr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dirty="0"/>
              <a:t>2</a:t>
            </a:r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r>
              <a:rPr lang="fr-FR" dirty="0"/>
              <a:t>+</a:t>
            </a:r>
          </a:p>
          <a:p>
            <a:pPr algn="ctr" rtl="0"/>
            <a:endParaRPr lang="fr-FR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AB9EEEE-5D24-422D-B76D-987859ECB0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FC890C-B560-45C1-9FF4-08AA00E167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pPr rtl="0"/>
              <a:t>6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46E4985-D04F-450B-8067-466062BCF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05" y="2058011"/>
            <a:ext cx="10517619" cy="375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Flat prices and location</a:t>
            </a:r>
            <a:endParaRPr lang="fr-FR" dirty="0"/>
          </a:p>
        </p:txBody>
      </p:sp>
      <p:sp>
        <p:nvSpPr>
          <p:cNvPr id="8" name="Rectangle 7" descr="Bloc d’accentuation carré ouvert">
            <a:extLst>
              <a:ext uri="{FF2B5EF4-FFF2-40B4-BE49-F238E27FC236}">
                <a16:creationId xmlns:a16="http://schemas.microsoft.com/office/drawing/2014/main" id="{1715FCDC-B95D-46B0-8EBD-FC1451D3C124}"/>
              </a:ext>
            </a:extLst>
          </p:cNvPr>
          <p:cNvSpPr/>
          <p:nvPr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85080C-B66C-4B03-BE77-8C2994DDD44D}"/>
              </a:ext>
            </a:extLst>
          </p:cNvPr>
          <p:cNvSpPr/>
          <p:nvPr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dirty="0"/>
              <a:t>2</a:t>
            </a:r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r>
              <a:rPr lang="fr-FR" dirty="0"/>
              <a:t>+</a:t>
            </a:r>
          </a:p>
          <a:p>
            <a:pPr algn="ctr" rtl="0"/>
            <a:endParaRPr lang="fr-FR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AB9EEEE-5D24-422D-B76D-987859ECB0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FC890C-B560-45C1-9FF4-08AA00E167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pPr rtl="0"/>
              <a:t>7</a:t>
            </a:fld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5A48999-2869-4A41-9F6A-E5A37DE47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19" y="2174594"/>
            <a:ext cx="10439241" cy="344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05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Subway stations name and location</a:t>
            </a:r>
            <a:endParaRPr lang="fr-FR" dirty="0"/>
          </a:p>
        </p:txBody>
      </p:sp>
      <p:sp>
        <p:nvSpPr>
          <p:cNvPr id="8" name="Rectangle 7" descr="Bloc d’accentuation carré ouvert">
            <a:extLst>
              <a:ext uri="{FF2B5EF4-FFF2-40B4-BE49-F238E27FC236}">
                <a16:creationId xmlns:a16="http://schemas.microsoft.com/office/drawing/2014/main" id="{1715FCDC-B95D-46B0-8EBD-FC1451D3C124}"/>
              </a:ext>
            </a:extLst>
          </p:cNvPr>
          <p:cNvSpPr/>
          <p:nvPr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85080C-B66C-4B03-BE77-8C2994DDD44D}"/>
              </a:ext>
            </a:extLst>
          </p:cNvPr>
          <p:cNvSpPr/>
          <p:nvPr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dirty="0"/>
              <a:t>2</a:t>
            </a:r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endParaRPr lang="fr-FR" dirty="0"/>
          </a:p>
          <a:p>
            <a:pPr algn="ctr" rtl="0"/>
            <a:r>
              <a:rPr lang="fr-FR" dirty="0"/>
              <a:t>+</a:t>
            </a:r>
          </a:p>
          <a:p>
            <a:pPr algn="ctr" rtl="0"/>
            <a:endParaRPr lang="fr-FR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AB9EEEE-5D24-422D-B76D-987859ECB0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FC890C-B560-45C1-9FF4-08AA00E167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pPr rtl="0"/>
              <a:t>8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462B014-B589-4A7C-8745-FF8DD5B8F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10" y="2090434"/>
            <a:ext cx="9982200" cy="361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0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C84834-F1FF-49C3-BFE9-98C61232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Final map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69644AF-8EBA-4A1C-A743-351E3E8691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5FAFE6-32D9-4D41-A053-E0DF08A25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C2E478F-E849-4A8C-AF1F-CBCC78A7CBFA}" type="slidenum">
              <a:rPr lang="fr-FR" noProof="0" smtClean="0"/>
              <a:pPr rtl="0"/>
              <a:t>9</a:t>
            </a:fld>
            <a:endParaRPr lang="fr-FR" noProof="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541B022-01D4-472C-9304-848B141A6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1012583"/>
            <a:ext cx="9096375" cy="478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358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343_TF56051434" id="{01ADD60D-5610-4F37-B50B-BCD016EB7696}" vid="{777D2B92-24FF-4737-AB79-5362D5E308B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moderne légère</Template>
  <TotalTime>0</TotalTime>
  <Words>755</Words>
  <Application>Microsoft Office PowerPoint</Application>
  <PresentationFormat>Grand écran</PresentationFormat>
  <Paragraphs>874</Paragraphs>
  <Slides>14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Arial</vt:lpstr>
      <vt:lpstr>Calibri</vt:lpstr>
      <vt:lpstr>Thème Office</vt:lpstr>
      <vt:lpstr>Finding The Best Apartment to Rent in Manhattan N.Y</vt:lpstr>
      <vt:lpstr>Motivation and background</vt:lpstr>
      <vt:lpstr>Motivation and background</vt:lpstr>
      <vt:lpstr>Objective</vt:lpstr>
      <vt:lpstr>The required data</vt:lpstr>
      <vt:lpstr>Manhattan neighborhoods: location, cluster number, and top 10 venues</vt:lpstr>
      <vt:lpstr>Flat prices and location</vt:lpstr>
      <vt:lpstr>Subway stations name and location</vt:lpstr>
      <vt:lpstr>The Final map</vt:lpstr>
      <vt:lpstr>Appartement selection</vt:lpstr>
      <vt:lpstr>Appartement selection</vt:lpstr>
      <vt:lpstr>Conclusion</vt:lpstr>
      <vt:lpstr>Thank you</vt:lpstr>
      <vt:lpstr>Personnaliser ce modèle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2020-03-29T13:36:53Z</dcterms:created>
  <dcterms:modified xsi:type="dcterms:W3CDTF">2020-03-29T13:58:53Z</dcterms:modified>
</cp:coreProperties>
</file>