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71" r:id="rId7"/>
    <p:sldId id="262" r:id="rId8"/>
    <p:sldId id="263" r:id="rId9"/>
    <p:sldId id="272" r:id="rId10"/>
    <p:sldId id="265" r:id="rId11"/>
    <p:sldId id="266" r:id="rId12"/>
    <p:sldId id="273" r:id="rId13"/>
    <p:sldId id="268" r:id="rId14"/>
    <p:sldId id="274" r:id="rId15"/>
    <p:sldId id="275"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FBFD"/>
    <a:srgbClr val="F0BF34"/>
    <a:srgbClr val="E5AD11"/>
    <a:srgbClr val="F2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6" d="100"/>
          <a:sy n="66" d="100"/>
        </p:scale>
        <p:origin x="668" y="44"/>
      </p:cViewPr>
      <p:guideLst/>
    </p:cSldViewPr>
  </p:slideViewPr>
  <p:notesTextViewPr>
    <p:cViewPr>
      <p:scale>
        <a:sx n="1" d="1"/>
        <a:sy n="1" d="1"/>
      </p:scale>
      <p:origin x="0" y="0"/>
    </p:cViewPr>
  </p:notesTextViewPr>
  <p:sorterViewPr>
    <p:cViewPr>
      <p:scale>
        <a:sx n="100" d="100"/>
        <a:sy n="100" d="100"/>
      </p:scale>
      <p:origin x="0" y="-237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6165EE83-A5CB-4578-A949-6E3573A46639}" type="datetimeFigureOut">
              <a:rPr lang="fr-FR" smtClean="0"/>
              <a:t>02/01/2024</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0882A4B-5432-46F2-B8BC-B8126AD82DEE}" type="slidenum">
              <a:rPr lang="fr-FR" smtClean="0"/>
              <a:t>‹#›</a:t>
            </a:fld>
            <a:endParaRPr lang="fr-FR" dirty="0"/>
          </a:p>
        </p:txBody>
      </p:sp>
    </p:spTree>
    <p:extLst>
      <p:ext uri="{BB962C8B-B14F-4D97-AF65-F5344CB8AC3E}">
        <p14:creationId xmlns:p14="http://schemas.microsoft.com/office/powerpoint/2010/main" val="3593346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6165EE83-A5CB-4578-A949-6E3573A46639}" type="datetimeFigureOut">
              <a:rPr lang="fr-FR" smtClean="0"/>
              <a:t>02/01/2024</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0882A4B-5432-46F2-B8BC-B8126AD82DEE}" type="slidenum">
              <a:rPr lang="fr-FR" smtClean="0"/>
              <a:t>‹#›</a:t>
            </a:fld>
            <a:endParaRPr lang="fr-FR" dirty="0"/>
          </a:p>
        </p:txBody>
      </p:sp>
    </p:spTree>
    <p:extLst>
      <p:ext uri="{BB962C8B-B14F-4D97-AF65-F5344CB8AC3E}">
        <p14:creationId xmlns:p14="http://schemas.microsoft.com/office/powerpoint/2010/main" val="1340400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6165EE83-A5CB-4578-A949-6E3573A46639}" type="datetimeFigureOut">
              <a:rPr lang="fr-FR" smtClean="0"/>
              <a:t>02/01/2024</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0882A4B-5432-46F2-B8BC-B8126AD82DEE}" type="slidenum">
              <a:rPr lang="fr-FR" smtClean="0"/>
              <a:t>‹#›</a:t>
            </a:fld>
            <a:endParaRPr lang="fr-FR"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134820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Modifier les styles du texte du masque</a:t>
            </a:r>
          </a:p>
        </p:txBody>
      </p:sp>
      <p:sp>
        <p:nvSpPr>
          <p:cNvPr id="5" name="Date Placeholder 4"/>
          <p:cNvSpPr>
            <a:spLocks noGrp="1"/>
          </p:cNvSpPr>
          <p:nvPr>
            <p:ph type="dt" sz="half" idx="10"/>
          </p:nvPr>
        </p:nvSpPr>
        <p:spPr/>
        <p:txBody>
          <a:bodyPr/>
          <a:lstStyle/>
          <a:p>
            <a:fld id="{6165EE83-A5CB-4578-A949-6E3573A46639}" type="datetimeFigureOut">
              <a:rPr lang="fr-FR" smtClean="0"/>
              <a:t>02/01/2024</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0882A4B-5432-46F2-B8BC-B8126AD82DEE}" type="slidenum">
              <a:rPr lang="fr-FR" smtClean="0"/>
              <a:t>‹#›</a:t>
            </a:fld>
            <a:endParaRPr lang="fr-FR" dirty="0"/>
          </a:p>
        </p:txBody>
      </p:sp>
    </p:spTree>
    <p:extLst>
      <p:ext uri="{BB962C8B-B14F-4D97-AF65-F5344CB8AC3E}">
        <p14:creationId xmlns:p14="http://schemas.microsoft.com/office/powerpoint/2010/main" val="3860658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Modifier les styles du texte du masque</a:t>
            </a:r>
          </a:p>
        </p:txBody>
      </p:sp>
      <p:sp>
        <p:nvSpPr>
          <p:cNvPr id="5" name="Date Placeholder 4"/>
          <p:cNvSpPr>
            <a:spLocks noGrp="1"/>
          </p:cNvSpPr>
          <p:nvPr>
            <p:ph type="dt" sz="half" idx="10"/>
          </p:nvPr>
        </p:nvSpPr>
        <p:spPr/>
        <p:txBody>
          <a:bodyPr/>
          <a:lstStyle/>
          <a:p>
            <a:fld id="{6165EE83-A5CB-4578-A949-6E3573A46639}" type="datetimeFigureOut">
              <a:rPr lang="fr-FR" smtClean="0"/>
              <a:t>02/01/2024</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0882A4B-5432-46F2-B8BC-B8126AD82DEE}" type="slidenum">
              <a:rPr lang="fr-FR" smtClean="0"/>
              <a:t>‹#›</a:t>
            </a:fld>
            <a:endParaRPr lang="fr-FR"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127224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Modifier les styles du texte du masque</a:t>
            </a:r>
          </a:p>
        </p:txBody>
      </p:sp>
      <p:sp>
        <p:nvSpPr>
          <p:cNvPr id="5" name="Date Placeholder 4"/>
          <p:cNvSpPr>
            <a:spLocks noGrp="1"/>
          </p:cNvSpPr>
          <p:nvPr>
            <p:ph type="dt" sz="half" idx="10"/>
          </p:nvPr>
        </p:nvSpPr>
        <p:spPr/>
        <p:txBody>
          <a:bodyPr/>
          <a:lstStyle/>
          <a:p>
            <a:fld id="{6165EE83-A5CB-4578-A949-6E3573A46639}" type="datetimeFigureOut">
              <a:rPr lang="fr-FR" smtClean="0"/>
              <a:t>02/01/2024</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0882A4B-5432-46F2-B8BC-B8126AD82DEE}" type="slidenum">
              <a:rPr lang="fr-FR" smtClean="0"/>
              <a:t>‹#›</a:t>
            </a:fld>
            <a:endParaRPr lang="fr-FR" dirty="0"/>
          </a:p>
        </p:txBody>
      </p:sp>
    </p:spTree>
    <p:extLst>
      <p:ext uri="{BB962C8B-B14F-4D97-AF65-F5344CB8AC3E}">
        <p14:creationId xmlns:p14="http://schemas.microsoft.com/office/powerpoint/2010/main" val="12174205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165EE83-A5CB-4578-A949-6E3573A46639}" type="datetimeFigureOut">
              <a:rPr lang="fr-FR" smtClean="0"/>
              <a:t>02/01/2024</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0882A4B-5432-46F2-B8BC-B8126AD82DEE}" type="slidenum">
              <a:rPr lang="fr-FR" smtClean="0"/>
              <a:t>‹#›</a:t>
            </a:fld>
            <a:endParaRPr lang="fr-FR" dirty="0"/>
          </a:p>
        </p:txBody>
      </p:sp>
    </p:spTree>
    <p:extLst>
      <p:ext uri="{BB962C8B-B14F-4D97-AF65-F5344CB8AC3E}">
        <p14:creationId xmlns:p14="http://schemas.microsoft.com/office/powerpoint/2010/main" val="3717274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165EE83-A5CB-4578-A949-6E3573A46639}" type="datetimeFigureOut">
              <a:rPr lang="fr-FR" smtClean="0"/>
              <a:t>02/01/2024</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0882A4B-5432-46F2-B8BC-B8126AD82DEE}" type="slidenum">
              <a:rPr lang="fr-FR" smtClean="0"/>
              <a:t>‹#›</a:t>
            </a:fld>
            <a:endParaRPr lang="fr-FR" dirty="0"/>
          </a:p>
        </p:txBody>
      </p:sp>
    </p:spTree>
    <p:extLst>
      <p:ext uri="{BB962C8B-B14F-4D97-AF65-F5344CB8AC3E}">
        <p14:creationId xmlns:p14="http://schemas.microsoft.com/office/powerpoint/2010/main" val="2424702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165EE83-A5CB-4578-A949-6E3573A46639}" type="datetimeFigureOut">
              <a:rPr lang="fr-FR" smtClean="0"/>
              <a:t>02/01/2024</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0882A4B-5432-46F2-B8BC-B8126AD82DEE}" type="slidenum">
              <a:rPr lang="fr-FR" smtClean="0"/>
              <a:t>‹#›</a:t>
            </a:fld>
            <a:endParaRPr lang="fr-FR" dirty="0"/>
          </a:p>
        </p:txBody>
      </p:sp>
    </p:spTree>
    <p:extLst>
      <p:ext uri="{BB962C8B-B14F-4D97-AF65-F5344CB8AC3E}">
        <p14:creationId xmlns:p14="http://schemas.microsoft.com/office/powerpoint/2010/main" val="1670085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6165EE83-A5CB-4578-A949-6E3573A46639}" type="datetimeFigureOut">
              <a:rPr lang="fr-FR" smtClean="0"/>
              <a:t>02/01/2024</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0882A4B-5432-46F2-B8BC-B8126AD82DEE}" type="slidenum">
              <a:rPr lang="fr-FR" smtClean="0"/>
              <a:t>‹#›</a:t>
            </a:fld>
            <a:endParaRPr lang="fr-FR" dirty="0"/>
          </a:p>
        </p:txBody>
      </p:sp>
    </p:spTree>
    <p:extLst>
      <p:ext uri="{BB962C8B-B14F-4D97-AF65-F5344CB8AC3E}">
        <p14:creationId xmlns:p14="http://schemas.microsoft.com/office/powerpoint/2010/main" val="410046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6165EE83-A5CB-4578-A949-6E3573A46639}" type="datetimeFigureOut">
              <a:rPr lang="fr-FR" smtClean="0"/>
              <a:t>02/01/2024</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0882A4B-5432-46F2-B8BC-B8126AD82DEE}" type="slidenum">
              <a:rPr lang="fr-FR" smtClean="0"/>
              <a:t>‹#›</a:t>
            </a:fld>
            <a:endParaRPr lang="fr-FR" dirty="0"/>
          </a:p>
        </p:txBody>
      </p:sp>
    </p:spTree>
    <p:extLst>
      <p:ext uri="{BB962C8B-B14F-4D97-AF65-F5344CB8AC3E}">
        <p14:creationId xmlns:p14="http://schemas.microsoft.com/office/powerpoint/2010/main" val="3868963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6165EE83-A5CB-4578-A949-6E3573A46639}" type="datetimeFigureOut">
              <a:rPr lang="fr-FR" smtClean="0"/>
              <a:t>02/01/2024</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0882A4B-5432-46F2-B8BC-B8126AD82DEE}" type="slidenum">
              <a:rPr lang="fr-FR" smtClean="0"/>
              <a:t>‹#›</a:t>
            </a:fld>
            <a:endParaRPr lang="fr-FR" dirty="0"/>
          </a:p>
        </p:txBody>
      </p:sp>
    </p:spTree>
    <p:extLst>
      <p:ext uri="{BB962C8B-B14F-4D97-AF65-F5344CB8AC3E}">
        <p14:creationId xmlns:p14="http://schemas.microsoft.com/office/powerpoint/2010/main" val="1548216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6165EE83-A5CB-4578-A949-6E3573A46639}" type="datetimeFigureOut">
              <a:rPr lang="fr-FR" smtClean="0"/>
              <a:t>02/01/2024</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0882A4B-5432-46F2-B8BC-B8126AD82DEE}" type="slidenum">
              <a:rPr lang="fr-FR" smtClean="0"/>
              <a:t>‹#›</a:t>
            </a:fld>
            <a:endParaRPr lang="fr-FR" dirty="0"/>
          </a:p>
        </p:txBody>
      </p:sp>
    </p:spTree>
    <p:extLst>
      <p:ext uri="{BB962C8B-B14F-4D97-AF65-F5344CB8AC3E}">
        <p14:creationId xmlns:p14="http://schemas.microsoft.com/office/powerpoint/2010/main" val="3383280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65EE83-A5CB-4578-A949-6E3573A46639}" type="datetimeFigureOut">
              <a:rPr lang="fr-FR" smtClean="0"/>
              <a:t>02/01/2024</a:t>
            </a:fld>
            <a:endParaRPr lang="fr-FR" dirty="0"/>
          </a:p>
        </p:txBody>
      </p:sp>
      <p:sp>
        <p:nvSpPr>
          <p:cNvPr id="3" name="Footer Placeholder 2"/>
          <p:cNvSpPr>
            <a:spLocks noGrp="1"/>
          </p:cNvSpPr>
          <p:nvPr>
            <p:ph type="ftr" sz="quarter" idx="11"/>
          </p:nvPr>
        </p:nvSpPr>
        <p:spPr/>
        <p:txBody>
          <a:bodyPr/>
          <a:lstStyle/>
          <a:p>
            <a:endParaRPr lang="fr-FR"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0882A4B-5432-46F2-B8BC-B8126AD82DEE}" type="slidenum">
              <a:rPr lang="fr-FR" smtClean="0"/>
              <a:t>‹#›</a:t>
            </a:fld>
            <a:endParaRPr lang="fr-FR" dirty="0"/>
          </a:p>
        </p:txBody>
      </p:sp>
    </p:spTree>
    <p:extLst>
      <p:ext uri="{BB962C8B-B14F-4D97-AF65-F5344CB8AC3E}">
        <p14:creationId xmlns:p14="http://schemas.microsoft.com/office/powerpoint/2010/main" val="1596738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6165EE83-A5CB-4578-A949-6E3573A46639}" type="datetimeFigureOut">
              <a:rPr lang="fr-FR" smtClean="0"/>
              <a:t>02/01/2024</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0882A4B-5432-46F2-B8BC-B8126AD82DEE}" type="slidenum">
              <a:rPr lang="fr-FR" smtClean="0"/>
              <a:t>‹#›</a:t>
            </a:fld>
            <a:endParaRPr lang="fr-FR" dirty="0"/>
          </a:p>
        </p:txBody>
      </p:sp>
    </p:spTree>
    <p:extLst>
      <p:ext uri="{BB962C8B-B14F-4D97-AF65-F5344CB8AC3E}">
        <p14:creationId xmlns:p14="http://schemas.microsoft.com/office/powerpoint/2010/main" val="1528261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6165EE83-A5CB-4578-A949-6E3573A46639}" type="datetimeFigureOut">
              <a:rPr lang="fr-FR" smtClean="0"/>
              <a:t>02/01/2024</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0882A4B-5432-46F2-B8BC-B8126AD82DEE}" type="slidenum">
              <a:rPr lang="fr-FR" smtClean="0"/>
              <a:t>‹#›</a:t>
            </a:fld>
            <a:endParaRPr lang="fr-FR" dirty="0"/>
          </a:p>
        </p:txBody>
      </p:sp>
    </p:spTree>
    <p:extLst>
      <p:ext uri="{BB962C8B-B14F-4D97-AF65-F5344CB8AC3E}">
        <p14:creationId xmlns:p14="http://schemas.microsoft.com/office/powerpoint/2010/main" val="869132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165EE83-A5CB-4578-A949-6E3573A46639}" type="datetimeFigureOut">
              <a:rPr lang="fr-FR" smtClean="0"/>
              <a:t>02/01/2024</a:t>
            </a:fld>
            <a:endParaRPr lang="fr-FR"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0882A4B-5432-46F2-B8BC-B8126AD82DEE}" type="slidenum">
              <a:rPr lang="fr-FR" smtClean="0"/>
              <a:t>‹#›</a:t>
            </a:fld>
            <a:endParaRPr lang="fr-FR" dirty="0"/>
          </a:p>
        </p:txBody>
      </p:sp>
    </p:spTree>
    <p:extLst>
      <p:ext uri="{BB962C8B-B14F-4D97-AF65-F5344CB8AC3E}">
        <p14:creationId xmlns:p14="http://schemas.microsoft.com/office/powerpoint/2010/main" val="272126867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462591" y="386366"/>
            <a:ext cx="8915399" cy="2434107"/>
          </a:xfrm>
        </p:spPr>
        <p:txBody>
          <a:bodyPr>
            <a:normAutofit fontScale="90000"/>
          </a:bodyPr>
          <a:lstStyle/>
          <a:p>
            <a:r>
              <a:rPr lang="en-US" dirty="0"/>
              <a:t>Exploring Information and Communication Technologies (TIC) and Key Tools</a:t>
            </a:r>
          </a:p>
        </p:txBody>
      </p:sp>
      <p:sp>
        <p:nvSpPr>
          <p:cNvPr id="3" name="Sous-titre 2"/>
          <p:cNvSpPr>
            <a:spLocks noGrp="1"/>
          </p:cNvSpPr>
          <p:nvPr>
            <p:ph type="subTitle" idx="1"/>
          </p:nvPr>
        </p:nvSpPr>
        <p:spPr>
          <a:xfrm>
            <a:off x="2462590" y="3412217"/>
            <a:ext cx="8915399" cy="2486307"/>
          </a:xfrm>
        </p:spPr>
        <p:txBody>
          <a:bodyPr>
            <a:normAutofit/>
          </a:bodyPr>
          <a:lstStyle/>
          <a:p>
            <a:r>
              <a:rPr lang="en-US" b="1" dirty="0"/>
              <a:t>Author : {HAMMOUDI MANEL}</a:t>
            </a:r>
          </a:p>
          <a:p>
            <a:r>
              <a:rPr lang="en-US" b="1" dirty="0"/>
              <a:t>                         {SAAD SONIA}</a:t>
            </a:r>
          </a:p>
          <a:p>
            <a:r>
              <a:rPr lang="en-US" b="1" dirty="0"/>
              <a:t>                   {BOUASRIA CHAIMA}</a:t>
            </a:r>
          </a:p>
          <a:p>
            <a:r>
              <a:rPr lang="en-US" b="1" dirty="0"/>
              <a:t>                           {ALLEG ASMA}</a:t>
            </a:r>
          </a:p>
          <a:p>
            <a:r>
              <a:rPr lang="en-US" b="1" dirty="0"/>
              <a:t>                {BELANOUAR DOUAA MERIEM}</a:t>
            </a:r>
          </a:p>
          <a:p>
            <a:r>
              <a:rPr lang="en-US" b="1" dirty="0"/>
              <a:t>Date of Submission : [03/01/2024]</a:t>
            </a:r>
          </a:p>
        </p:txBody>
      </p:sp>
    </p:spTree>
    <p:extLst>
      <p:ext uri="{BB962C8B-B14F-4D97-AF65-F5344CB8AC3E}">
        <p14:creationId xmlns:p14="http://schemas.microsoft.com/office/powerpoint/2010/main" val="346411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923504" y="425003"/>
            <a:ext cx="8293995" cy="461665"/>
          </a:xfrm>
          <a:prstGeom prst="rect">
            <a:avLst/>
          </a:prstGeom>
          <a:noFill/>
        </p:spPr>
        <p:txBody>
          <a:bodyPr wrap="square" rtlCol="0">
            <a:spAutoFit/>
          </a:bodyPr>
          <a:lstStyle/>
          <a:p>
            <a:r>
              <a:rPr lang="en-US" sz="2400" dirty="0">
                <a:solidFill>
                  <a:srgbClr val="92D050"/>
                </a:solidFill>
              </a:rPr>
              <a:t>2- Collaboration Tools: </a:t>
            </a:r>
            <a:endParaRPr lang="fr-FR" sz="2400" dirty="0">
              <a:solidFill>
                <a:srgbClr val="92D050"/>
              </a:solidFill>
            </a:endParaRPr>
          </a:p>
        </p:txBody>
      </p:sp>
      <p:sp>
        <p:nvSpPr>
          <p:cNvPr id="3" name="ZoneTexte 2"/>
          <p:cNvSpPr txBox="1"/>
          <p:nvPr/>
        </p:nvSpPr>
        <p:spPr>
          <a:xfrm>
            <a:off x="3116687" y="910885"/>
            <a:ext cx="7521262" cy="369332"/>
          </a:xfrm>
          <a:prstGeom prst="rect">
            <a:avLst/>
          </a:prstGeom>
          <a:noFill/>
        </p:spPr>
        <p:txBody>
          <a:bodyPr wrap="square" rtlCol="0">
            <a:spAutoFit/>
          </a:bodyPr>
          <a:lstStyle/>
          <a:p>
            <a:r>
              <a:rPr lang="en-US" b="1" dirty="0"/>
              <a:t>Microsoft Teams:</a:t>
            </a:r>
            <a:r>
              <a:rPr lang="fr-FR" dirty="0"/>
              <a:t> Key </a:t>
            </a:r>
            <a:r>
              <a:rPr lang="en-US" dirty="0"/>
              <a:t>features </a:t>
            </a:r>
            <a:r>
              <a:rPr lang="fr-FR" dirty="0"/>
              <a:t>of Microsoft </a:t>
            </a:r>
            <a:r>
              <a:rPr lang="en-US" dirty="0"/>
              <a:t>Teams</a:t>
            </a:r>
            <a:r>
              <a:rPr lang="fr-FR" dirty="0"/>
              <a:t> </a:t>
            </a:r>
            <a:r>
              <a:rPr lang="en-US" dirty="0"/>
              <a:t>include :</a:t>
            </a:r>
          </a:p>
        </p:txBody>
      </p:sp>
      <p:sp>
        <p:nvSpPr>
          <p:cNvPr id="4" name="ZoneTexte 3"/>
          <p:cNvSpPr txBox="1"/>
          <p:nvPr/>
        </p:nvSpPr>
        <p:spPr>
          <a:xfrm>
            <a:off x="3322749" y="1324766"/>
            <a:ext cx="5151550" cy="369332"/>
          </a:xfrm>
          <a:prstGeom prst="rect">
            <a:avLst/>
          </a:prstGeom>
          <a:noFill/>
        </p:spPr>
        <p:txBody>
          <a:bodyPr wrap="square" rtlCol="0">
            <a:spAutoFit/>
          </a:bodyPr>
          <a:lstStyle/>
          <a:p>
            <a:pPr marL="285750" indent="-285750">
              <a:buFont typeface="Arial" panose="020B0604020202020204" pitchFamily="34" charset="0"/>
              <a:buChar char="•"/>
            </a:pPr>
            <a:r>
              <a:rPr lang="en-US" dirty="0"/>
              <a:t>Chat and Messaging</a:t>
            </a:r>
            <a:endParaRPr lang="fr-FR" dirty="0"/>
          </a:p>
        </p:txBody>
      </p:sp>
      <p:sp>
        <p:nvSpPr>
          <p:cNvPr id="5" name="ZoneTexte 4"/>
          <p:cNvSpPr txBox="1"/>
          <p:nvPr/>
        </p:nvSpPr>
        <p:spPr>
          <a:xfrm>
            <a:off x="3322749" y="1714498"/>
            <a:ext cx="5151550" cy="369332"/>
          </a:xfrm>
          <a:prstGeom prst="rect">
            <a:avLst/>
          </a:prstGeom>
          <a:noFill/>
        </p:spPr>
        <p:txBody>
          <a:bodyPr wrap="square" rtlCol="0">
            <a:spAutoFit/>
          </a:bodyPr>
          <a:lstStyle/>
          <a:p>
            <a:pPr marL="285750" indent="-285750">
              <a:buFont typeface="Arial" panose="020B0604020202020204" pitchFamily="34" charset="0"/>
              <a:buChar char="•"/>
            </a:pPr>
            <a:r>
              <a:rPr lang="en-US" dirty="0"/>
              <a:t>File Sharing</a:t>
            </a:r>
            <a:endParaRPr lang="fr-FR" dirty="0"/>
          </a:p>
        </p:txBody>
      </p:sp>
      <p:sp>
        <p:nvSpPr>
          <p:cNvPr id="6" name="ZoneTexte 5"/>
          <p:cNvSpPr txBox="1"/>
          <p:nvPr/>
        </p:nvSpPr>
        <p:spPr>
          <a:xfrm>
            <a:off x="3322749" y="2056518"/>
            <a:ext cx="5151550" cy="369332"/>
          </a:xfrm>
          <a:prstGeom prst="rect">
            <a:avLst/>
          </a:prstGeom>
          <a:noFill/>
        </p:spPr>
        <p:txBody>
          <a:bodyPr wrap="square" rtlCol="0">
            <a:spAutoFit/>
          </a:bodyPr>
          <a:lstStyle/>
          <a:p>
            <a:pPr marL="285750" indent="-285750">
              <a:buFont typeface="Arial" panose="020B0604020202020204" pitchFamily="34" charset="0"/>
              <a:buChar char="•"/>
            </a:pPr>
            <a:r>
              <a:rPr lang="en-US" dirty="0"/>
              <a:t>Video Conferencing</a:t>
            </a:r>
            <a:endParaRPr lang="fr-FR" dirty="0"/>
          </a:p>
        </p:txBody>
      </p:sp>
      <p:sp>
        <p:nvSpPr>
          <p:cNvPr id="7" name="ZoneTexte 6"/>
          <p:cNvSpPr txBox="1"/>
          <p:nvPr/>
        </p:nvSpPr>
        <p:spPr>
          <a:xfrm>
            <a:off x="3322749" y="2407678"/>
            <a:ext cx="5151550" cy="369332"/>
          </a:xfrm>
          <a:prstGeom prst="rect">
            <a:avLst/>
          </a:prstGeom>
          <a:noFill/>
        </p:spPr>
        <p:txBody>
          <a:bodyPr wrap="square" rtlCol="0">
            <a:spAutoFit/>
          </a:bodyPr>
          <a:lstStyle/>
          <a:p>
            <a:pPr marL="285750" indent="-285750">
              <a:buFont typeface="Arial" panose="020B0604020202020204" pitchFamily="34" charset="0"/>
              <a:buChar char="•"/>
            </a:pPr>
            <a:r>
              <a:rPr lang="en-US" dirty="0"/>
              <a:t>Integration with TIC Tools</a:t>
            </a:r>
            <a:endParaRPr lang="fr-FR" dirty="0"/>
          </a:p>
        </p:txBody>
      </p:sp>
      <p:sp>
        <p:nvSpPr>
          <p:cNvPr id="8" name="ZoneTexte 7"/>
          <p:cNvSpPr txBox="1"/>
          <p:nvPr/>
        </p:nvSpPr>
        <p:spPr>
          <a:xfrm>
            <a:off x="2923504" y="2920163"/>
            <a:ext cx="4958366" cy="461665"/>
          </a:xfrm>
          <a:prstGeom prst="rect">
            <a:avLst/>
          </a:prstGeom>
          <a:noFill/>
        </p:spPr>
        <p:txBody>
          <a:bodyPr wrap="square" rtlCol="0">
            <a:spAutoFit/>
          </a:bodyPr>
          <a:lstStyle/>
          <a:p>
            <a:r>
              <a:rPr lang="en-US" sz="2400" dirty="0">
                <a:solidFill>
                  <a:srgbClr val="92D050"/>
                </a:solidFill>
              </a:rPr>
              <a:t>3- Table: Microsoft Tools Overview:</a:t>
            </a:r>
          </a:p>
        </p:txBody>
      </p:sp>
      <p:graphicFrame>
        <p:nvGraphicFramePr>
          <p:cNvPr id="9" name="Tableau 8"/>
          <p:cNvGraphicFramePr>
            <a:graphicFrameLocks noGrp="1"/>
          </p:cNvGraphicFramePr>
          <p:nvPr>
            <p:extLst>
              <p:ext uri="{D42A27DB-BD31-4B8C-83A1-F6EECF244321}">
                <p14:modId xmlns:p14="http://schemas.microsoft.com/office/powerpoint/2010/main" val="2788451515"/>
              </p:ext>
            </p:extLst>
          </p:nvPr>
        </p:nvGraphicFramePr>
        <p:xfrm>
          <a:off x="1606997" y="3613343"/>
          <a:ext cx="9906715" cy="2931160"/>
        </p:xfrm>
        <a:graphic>
          <a:graphicData uri="http://schemas.openxmlformats.org/drawingml/2006/table">
            <a:tbl>
              <a:tblPr firstRow="1" bandRow="1">
                <a:tableStyleId>{5C22544A-7EE6-4342-B048-85BDC9FD1C3A}</a:tableStyleId>
              </a:tblPr>
              <a:tblGrid>
                <a:gridCol w="1754389">
                  <a:extLst>
                    <a:ext uri="{9D8B030D-6E8A-4147-A177-3AD203B41FA5}">
                      <a16:colId xmlns:a16="http://schemas.microsoft.com/office/drawing/2014/main" val="3367773805"/>
                    </a:ext>
                  </a:extLst>
                </a:gridCol>
                <a:gridCol w="3348507">
                  <a:extLst>
                    <a:ext uri="{9D8B030D-6E8A-4147-A177-3AD203B41FA5}">
                      <a16:colId xmlns:a16="http://schemas.microsoft.com/office/drawing/2014/main" val="1479928582"/>
                    </a:ext>
                  </a:extLst>
                </a:gridCol>
                <a:gridCol w="4803819">
                  <a:extLst>
                    <a:ext uri="{9D8B030D-6E8A-4147-A177-3AD203B41FA5}">
                      <a16:colId xmlns:a16="http://schemas.microsoft.com/office/drawing/2014/main" val="317602488"/>
                    </a:ext>
                  </a:extLst>
                </a:gridCol>
              </a:tblGrid>
              <a:tr h="370840">
                <a:tc>
                  <a:txBody>
                    <a:bodyPr/>
                    <a:lstStyle/>
                    <a:p>
                      <a:r>
                        <a:rPr lang="en-US" sz="1800" b="1" kern="1200" dirty="0">
                          <a:solidFill>
                            <a:schemeClr val="lt1"/>
                          </a:solidFill>
                          <a:effectLst/>
                          <a:latin typeface="+mn-lt"/>
                          <a:ea typeface="+mn-ea"/>
                          <a:cs typeface="+mn-cs"/>
                        </a:rPr>
                        <a:t>Tool</a:t>
                      </a:r>
                      <a:endParaRPr lang="fr-FR" dirty="0"/>
                    </a:p>
                  </a:txBody>
                  <a:tcPr/>
                </a:tc>
                <a:tc>
                  <a:txBody>
                    <a:bodyPr/>
                    <a:lstStyle/>
                    <a:p>
                      <a:r>
                        <a:rPr lang="en-US" sz="1800" b="1" kern="1200" dirty="0">
                          <a:solidFill>
                            <a:schemeClr val="lt1"/>
                          </a:solidFill>
                          <a:effectLst/>
                          <a:latin typeface="+mn-lt"/>
                          <a:ea typeface="+mn-ea"/>
                          <a:cs typeface="+mn-cs"/>
                        </a:rPr>
                        <a:t>Main Features</a:t>
                      </a:r>
                      <a:endParaRPr lang="fr-FR" dirty="0"/>
                    </a:p>
                  </a:txBody>
                  <a:tcPr/>
                </a:tc>
                <a:tc>
                  <a:txBody>
                    <a:bodyPr/>
                    <a:lstStyle/>
                    <a:p>
                      <a:r>
                        <a:rPr lang="en-US" sz="1800" b="1" kern="1200" dirty="0">
                          <a:solidFill>
                            <a:schemeClr val="lt1"/>
                          </a:solidFill>
                          <a:effectLst/>
                          <a:latin typeface="+mn-lt"/>
                          <a:ea typeface="+mn-ea"/>
                          <a:cs typeface="+mn-cs"/>
                        </a:rPr>
                        <a:t>Integration with TIC Tools</a:t>
                      </a:r>
                      <a:endParaRPr lang="fr-FR" dirty="0"/>
                    </a:p>
                  </a:txBody>
                  <a:tcPr/>
                </a:tc>
                <a:extLst>
                  <a:ext uri="{0D108BD9-81ED-4DB2-BD59-A6C34878D82A}">
                    <a16:rowId xmlns:a16="http://schemas.microsoft.com/office/drawing/2014/main" val="4078179033"/>
                  </a:ext>
                </a:extLst>
              </a:tr>
              <a:tr h="370840">
                <a:tc>
                  <a:txBody>
                    <a:bodyPr/>
                    <a:lstStyle/>
                    <a:p>
                      <a:r>
                        <a:rPr lang="fr-FR" sz="1800" b="0" kern="1200" dirty="0">
                          <a:solidFill>
                            <a:schemeClr val="dk1"/>
                          </a:solidFill>
                          <a:effectLst/>
                          <a:latin typeface="+mn-lt"/>
                          <a:ea typeface="+mn-ea"/>
                          <a:cs typeface="+mn-cs"/>
                        </a:rPr>
                        <a:t>Word</a:t>
                      </a:r>
                      <a:endParaRPr lang="fr-FR" b="0" dirty="0"/>
                    </a:p>
                  </a:txBody>
                  <a:tcPr/>
                </a:tc>
                <a:tc>
                  <a:txBody>
                    <a:bodyPr/>
                    <a:lstStyle/>
                    <a:p>
                      <a:r>
                        <a:rPr lang="en-US" sz="1800" b="0" kern="1200" dirty="0">
                          <a:solidFill>
                            <a:schemeClr val="dk1"/>
                          </a:solidFill>
                          <a:effectLst/>
                          <a:latin typeface="+mn-lt"/>
                          <a:ea typeface="+mn-ea"/>
                          <a:cs typeface="+mn-cs"/>
                        </a:rPr>
                        <a:t>Document processing and editing</a:t>
                      </a:r>
                      <a:endParaRPr lang="fr-FR" b="0" dirty="0"/>
                    </a:p>
                  </a:txBody>
                  <a:tcPr/>
                </a:tc>
                <a:tc>
                  <a:txBody>
                    <a:bodyPr/>
                    <a:lstStyle/>
                    <a:p>
                      <a:r>
                        <a:rPr lang="en-US" sz="1800" b="0" kern="1200" dirty="0">
                          <a:solidFill>
                            <a:schemeClr val="dk1"/>
                          </a:solidFill>
                          <a:effectLst/>
                          <a:latin typeface="+mn-lt"/>
                          <a:ea typeface="+mn-ea"/>
                          <a:cs typeface="+mn-cs"/>
                        </a:rPr>
                        <a:t>Compatible with </a:t>
                      </a:r>
                      <a:r>
                        <a:rPr lang="en-US" sz="1800" b="0" kern="1200" dirty="0" err="1">
                          <a:solidFill>
                            <a:schemeClr val="dk1"/>
                          </a:solidFill>
                          <a:effectLst/>
                          <a:latin typeface="+mn-lt"/>
                          <a:ea typeface="+mn-ea"/>
                          <a:cs typeface="+mn-cs"/>
                        </a:rPr>
                        <a:t>Git</a:t>
                      </a:r>
                      <a:r>
                        <a:rPr lang="en-US" sz="1800" b="0" kern="1200" dirty="0">
                          <a:solidFill>
                            <a:schemeClr val="dk1"/>
                          </a:solidFill>
                          <a:effectLst/>
                          <a:latin typeface="+mn-lt"/>
                          <a:ea typeface="+mn-ea"/>
                          <a:cs typeface="+mn-cs"/>
                        </a:rPr>
                        <a:t> for version control and collaboration.</a:t>
                      </a:r>
                      <a:endParaRPr lang="fr-FR" b="0" dirty="0"/>
                    </a:p>
                  </a:txBody>
                  <a:tcPr/>
                </a:tc>
                <a:extLst>
                  <a:ext uri="{0D108BD9-81ED-4DB2-BD59-A6C34878D82A}">
                    <a16:rowId xmlns:a16="http://schemas.microsoft.com/office/drawing/2014/main" val="2343963778"/>
                  </a:ext>
                </a:extLst>
              </a:tr>
              <a:tr h="370840">
                <a:tc>
                  <a:txBody>
                    <a:bodyPr/>
                    <a:lstStyle/>
                    <a:p>
                      <a:r>
                        <a:rPr lang="fr-FR" sz="1800" b="0" kern="1200" dirty="0">
                          <a:solidFill>
                            <a:schemeClr val="dk1"/>
                          </a:solidFill>
                          <a:effectLst/>
                          <a:latin typeface="+mn-lt"/>
                          <a:ea typeface="+mn-ea"/>
                          <a:cs typeface="+mn-cs"/>
                        </a:rPr>
                        <a:t>Excel</a:t>
                      </a:r>
                      <a:endParaRPr lang="fr-FR" b="0" dirty="0"/>
                    </a:p>
                  </a:txBody>
                  <a:tcPr/>
                </a:tc>
                <a:tc>
                  <a:txBody>
                    <a:bodyPr/>
                    <a:lstStyle/>
                    <a:p>
                      <a:r>
                        <a:rPr lang="en-US" sz="1800" b="0" kern="1200" dirty="0">
                          <a:solidFill>
                            <a:schemeClr val="dk1"/>
                          </a:solidFill>
                          <a:effectLst/>
                          <a:latin typeface="+mn-lt"/>
                          <a:ea typeface="+mn-ea"/>
                          <a:cs typeface="+mn-cs"/>
                        </a:rPr>
                        <a:t>Spreadsheet and data analysis</a:t>
                      </a:r>
                      <a:endParaRPr lang="fr-FR" b="0" dirty="0"/>
                    </a:p>
                  </a:txBody>
                  <a:tcPr/>
                </a:tc>
                <a:tc>
                  <a:txBody>
                    <a:bodyPr/>
                    <a:lstStyle/>
                    <a:p>
                      <a:r>
                        <a:rPr lang="en-US" sz="1800" b="0" kern="1200" dirty="0">
                          <a:solidFill>
                            <a:schemeClr val="dk1"/>
                          </a:solidFill>
                          <a:effectLst/>
                          <a:latin typeface="+mn-lt"/>
                          <a:ea typeface="+mn-ea"/>
                          <a:cs typeface="+mn-cs"/>
                        </a:rPr>
                        <a:t>Integrates with Google Drive for collaborative data sharing.</a:t>
                      </a:r>
                      <a:endParaRPr lang="fr-FR" b="0" dirty="0"/>
                    </a:p>
                  </a:txBody>
                  <a:tcPr/>
                </a:tc>
                <a:extLst>
                  <a:ext uri="{0D108BD9-81ED-4DB2-BD59-A6C34878D82A}">
                    <a16:rowId xmlns:a16="http://schemas.microsoft.com/office/drawing/2014/main" val="3992742939"/>
                  </a:ext>
                </a:extLst>
              </a:tr>
              <a:tr h="370840">
                <a:tc>
                  <a:txBody>
                    <a:bodyPr/>
                    <a:lstStyle/>
                    <a:p>
                      <a:r>
                        <a:rPr lang="fr-FR" sz="1800" b="0" kern="1200" dirty="0">
                          <a:solidFill>
                            <a:schemeClr val="dk1"/>
                          </a:solidFill>
                          <a:effectLst/>
                          <a:latin typeface="+mn-lt"/>
                          <a:ea typeface="+mn-ea"/>
                          <a:cs typeface="+mn-cs"/>
                        </a:rPr>
                        <a:t>Power</a:t>
                      </a:r>
                    </a:p>
                    <a:p>
                      <a:r>
                        <a:rPr lang="fr-FR" sz="1800" b="0" kern="1200" dirty="0">
                          <a:solidFill>
                            <a:schemeClr val="dk1"/>
                          </a:solidFill>
                          <a:effectLst/>
                          <a:latin typeface="+mn-lt"/>
                          <a:ea typeface="+mn-ea"/>
                          <a:cs typeface="+mn-cs"/>
                        </a:rPr>
                        <a:t>Point</a:t>
                      </a:r>
                      <a:endParaRPr lang="fr-FR" b="0" dirty="0"/>
                    </a:p>
                  </a:txBody>
                  <a:tcPr/>
                </a:tc>
                <a:tc>
                  <a:txBody>
                    <a:bodyPr/>
                    <a:lstStyle/>
                    <a:p>
                      <a:r>
                        <a:rPr lang="en-US" sz="1800" b="0" kern="1200" dirty="0">
                          <a:solidFill>
                            <a:schemeClr val="dk1"/>
                          </a:solidFill>
                          <a:effectLst/>
                          <a:latin typeface="+mn-lt"/>
                          <a:ea typeface="+mn-ea"/>
                          <a:cs typeface="+mn-cs"/>
                        </a:rPr>
                        <a:t>Presentation creation</a:t>
                      </a:r>
                      <a:endParaRPr lang="fr-FR" b="0" dirty="0"/>
                    </a:p>
                  </a:txBody>
                  <a:tcPr/>
                </a:tc>
                <a:tc>
                  <a:txBody>
                    <a:bodyPr/>
                    <a:lstStyle/>
                    <a:p>
                      <a:r>
                        <a:rPr lang="en-US" sz="1800" b="0" kern="1200" dirty="0">
                          <a:solidFill>
                            <a:schemeClr val="dk1"/>
                          </a:solidFill>
                          <a:effectLst/>
                          <a:latin typeface="+mn-lt"/>
                          <a:ea typeface="+mn-ea"/>
                          <a:cs typeface="+mn-cs"/>
                        </a:rPr>
                        <a:t>Connects with GitHub for collaborative development presentations.</a:t>
                      </a:r>
                      <a:endParaRPr lang="fr-FR" b="0" dirty="0"/>
                    </a:p>
                  </a:txBody>
                  <a:tcPr/>
                </a:tc>
                <a:extLst>
                  <a:ext uri="{0D108BD9-81ED-4DB2-BD59-A6C34878D82A}">
                    <a16:rowId xmlns:a16="http://schemas.microsoft.com/office/drawing/2014/main" val="688192426"/>
                  </a:ext>
                </a:extLst>
              </a:tr>
              <a:tr h="370840">
                <a:tc>
                  <a:txBody>
                    <a:bodyPr/>
                    <a:lstStyle/>
                    <a:p>
                      <a:r>
                        <a:rPr lang="fr-FR" sz="1800" b="0" kern="1200" dirty="0">
                          <a:solidFill>
                            <a:schemeClr val="dk1"/>
                          </a:solidFill>
                          <a:effectLst/>
                          <a:latin typeface="+mn-lt"/>
                          <a:ea typeface="+mn-ea"/>
                          <a:cs typeface="+mn-cs"/>
                        </a:rPr>
                        <a:t>Microsoft</a:t>
                      </a:r>
                    </a:p>
                    <a:p>
                      <a:r>
                        <a:rPr lang="fr-FR" sz="1800" b="0" kern="1200" dirty="0">
                          <a:solidFill>
                            <a:schemeClr val="dk1"/>
                          </a:solidFill>
                          <a:effectLst/>
                          <a:latin typeface="+mn-lt"/>
                          <a:ea typeface="+mn-ea"/>
                          <a:cs typeface="+mn-cs"/>
                        </a:rPr>
                        <a:t>Teams</a:t>
                      </a:r>
                      <a:endParaRPr lang="fr-FR" b="0" dirty="0"/>
                    </a:p>
                  </a:txBody>
                  <a:tcPr/>
                </a:tc>
                <a:tc>
                  <a:txBody>
                    <a:bodyPr/>
                    <a:lstStyle/>
                    <a:p>
                      <a:r>
                        <a:rPr lang="en-US" sz="1800" b="0" kern="1200" dirty="0">
                          <a:solidFill>
                            <a:schemeClr val="dk1"/>
                          </a:solidFill>
                          <a:effectLst/>
                          <a:latin typeface="+mn-lt"/>
                          <a:ea typeface="+mn-ea"/>
                          <a:cs typeface="+mn-cs"/>
                        </a:rPr>
                        <a:t>Team collaboration and chat</a:t>
                      </a:r>
                      <a:endParaRPr lang="fr-FR" b="0" dirty="0"/>
                    </a:p>
                  </a:txBody>
                  <a:tcPr/>
                </a:tc>
                <a:tc>
                  <a:txBody>
                    <a:bodyPr/>
                    <a:lstStyle/>
                    <a:p>
                      <a:r>
                        <a:rPr lang="en-US" sz="1800" b="0" kern="1200" dirty="0">
                          <a:solidFill>
                            <a:schemeClr val="dk1"/>
                          </a:solidFill>
                          <a:effectLst/>
                          <a:latin typeface="+mn-lt"/>
                          <a:ea typeface="+mn-ea"/>
                          <a:cs typeface="+mn-cs"/>
                        </a:rPr>
                        <a:t>Seamless integration with </a:t>
                      </a:r>
                      <a:r>
                        <a:rPr lang="en-US" sz="1800" b="0" kern="1200" dirty="0" err="1">
                          <a:solidFill>
                            <a:schemeClr val="dk1"/>
                          </a:solidFill>
                          <a:effectLst/>
                          <a:latin typeface="+mn-lt"/>
                          <a:ea typeface="+mn-ea"/>
                          <a:cs typeface="+mn-cs"/>
                        </a:rPr>
                        <a:t>Git</a:t>
                      </a:r>
                      <a:r>
                        <a:rPr lang="en-US" sz="1800" b="0" kern="1200" dirty="0">
                          <a:solidFill>
                            <a:schemeClr val="dk1"/>
                          </a:solidFill>
                          <a:effectLst/>
                          <a:latin typeface="+mn-lt"/>
                          <a:ea typeface="+mn-ea"/>
                          <a:cs typeface="+mn-cs"/>
                        </a:rPr>
                        <a:t> for code repository discussions.</a:t>
                      </a:r>
                      <a:endParaRPr lang="fr-FR" b="0" dirty="0"/>
                    </a:p>
                  </a:txBody>
                  <a:tcPr/>
                </a:tc>
                <a:extLst>
                  <a:ext uri="{0D108BD9-81ED-4DB2-BD59-A6C34878D82A}">
                    <a16:rowId xmlns:a16="http://schemas.microsoft.com/office/drawing/2014/main" val="2322145326"/>
                  </a:ext>
                </a:extLst>
              </a:tr>
            </a:tbl>
          </a:graphicData>
        </a:graphic>
      </p:graphicFrame>
      <p:pic>
        <p:nvPicPr>
          <p:cNvPr id="2050" name="Picture 2" descr="Microsoft, office, office 365, tea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18516" y="665218"/>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Word, logo, ms, social, social media icon - Free downloa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1766" y="4055558"/>
            <a:ext cx="524769" cy="55233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Excel, logo, microsoft, m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1766" y="4639545"/>
            <a:ext cx="499011" cy="54359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Bloomies, microsoft, office, powerpoint, presentation, window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3966" y="5190307"/>
            <a:ext cx="760368" cy="76525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Microsoft, office, office 365, tea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4150" y="5995864"/>
            <a:ext cx="402420" cy="471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55517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nodeType="withEffect">
                                  <p:stCondLst>
                                    <p:cond delay="0"/>
                                  </p:stCondLst>
                                  <p:childTnLst>
                                    <p:set>
                                      <p:cBhvr>
                                        <p:cTn id="15" dur="1" fill="hold">
                                          <p:stCondLst>
                                            <p:cond delay="0"/>
                                          </p:stCondLst>
                                        </p:cTn>
                                        <p:tgtEl>
                                          <p:spTgt spid="2050"/>
                                        </p:tgtEl>
                                        <p:attrNameLst>
                                          <p:attrName>style.visibility</p:attrName>
                                        </p:attrNameLst>
                                      </p:cBhvr>
                                      <p:to>
                                        <p:strVal val="visible"/>
                                      </p:to>
                                    </p:set>
                                    <p:animEffect transition="in" filter="fade">
                                      <p:cBhvr>
                                        <p:cTn id="16" dur="500"/>
                                        <p:tgtEl>
                                          <p:spTgt spid="2050"/>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1000"/>
                                        <p:tgtEl>
                                          <p:spTgt spid="7"/>
                                        </p:tgtEl>
                                      </p:cBhvr>
                                    </p:animEffect>
                                    <p:anim calcmode="lin" valueType="num">
                                      <p:cBhvr>
                                        <p:cTn id="43" dur="1000" fill="hold"/>
                                        <p:tgtEl>
                                          <p:spTgt spid="7"/>
                                        </p:tgtEl>
                                        <p:attrNameLst>
                                          <p:attrName>ppt_x</p:attrName>
                                        </p:attrNameLst>
                                      </p:cBhvr>
                                      <p:tavLst>
                                        <p:tav tm="0">
                                          <p:val>
                                            <p:strVal val="#ppt_x"/>
                                          </p:val>
                                        </p:tav>
                                        <p:tav tm="100000">
                                          <p:val>
                                            <p:strVal val="#ppt_x"/>
                                          </p:val>
                                        </p:tav>
                                      </p:tavLst>
                                    </p:anim>
                                    <p:anim calcmode="lin" valueType="num">
                                      <p:cBhvr>
                                        <p:cTn id="4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fade">
                                      <p:cBhvr>
                                        <p:cTn id="55" dur="500"/>
                                        <p:tgtEl>
                                          <p:spTgt spid="9"/>
                                        </p:tgtEl>
                                      </p:cBhvr>
                                    </p:animEffect>
                                  </p:childTnLst>
                                </p:cTn>
                              </p:par>
                              <p:par>
                                <p:cTn id="56" presetID="10" presetClass="entr" presetSubtype="0" fill="hold" nodeType="withEffect">
                                  <p:stCondLst>
                                    <p:cond delay="0"/>
                                  </p:stCondLst>
                                  <p:childTnLst>
                                    <p:set>
                                      <p:cBhvr>
                                        <p:cTn id="57" dur="1" fill="hold">
                                          <p:stCondLst>
                                            <p:cond delay="0"/>
                                          </p:stCondLst>
                                        </p:cTn>
                                        <p:tgtEl>
                                          <p:spTgt spid="2052"/>
                                        </p:tgtEl>
                                        <p:attrNameLst>
                                          <p:attrName>style.visibility</p:attrName>
                                        </p:attrNameLst>
                                      </p:cBhvr>
                                      <p:to>
                                        <p:strVal val="visible"/>
                                      </p:to>
                                    </p:set>
                                    <p:animEffect transition="in" filter="fade">
                                      <p:cBhvr>
                                        <p:cTn id="58" dur="500"/>
                                        <p:tgtEl>
                                          <p:spTgt spid="2052"/>
                                        </p:tgtEl>
                                      </p:cBhvr>
                                    </p:animEffect>
                                  </p:childTnLst>
                                </p:cTn>
                              </p:par>
                              <p:par>
                                <p:cTn id="59" presetID="10" presetClass="entr" presetSubtype="0" fill="hold" nodeType="withEffect">
                                  <p:stCondLst>
                                    <p:cond delay="0"/>
                                  </p:stCondLst>
                                  <p:childTnLst>
                                    <p:set>
                                      <p:cBhvr>
                                        <p:cTn id="60" dur="1" fill="hold">
                                          <p:stCondLst>
                                            <p:cond delay="0"/>
                                          </p:stCondLst>
                                        </p:cTn>
                                        <p:tgtEl>
                                          <p:spTgt spid="2054"/>
                                        </p:tgtEl>
                                        <p:attrNameLst>
                                          <p:attrName>style.visibility</p:attrName>
                                        </p:attrNameLst>
                                      </p:cBhvr>
                                      <p:to>
                                        <p:strVal val="visible"/>
                                      </p:to>
                                    </p:set>
                                    <p:animEffect transition="in" filter="fade">
                                      <p:cBhvr>
                                        <p:cTn id="61" dur="500"/>
                                        <p:tgtEl>
                                          <p:spTgt spid="2054"/>
                                        </p:tgtEl>
                                      </p:cBhvr>
                                    </p:animEffect>
                                  </p:childTnLst>
                                </p:cTn>
                              </p:par>
                              <p:par>
                                <p:cTn id="62" presetID="10" presetClass="entr" presetSubtype="0" fill="hold" nodeType="withEffect">
                                  <p:stCondLst>
                                    <p:cond delay="0"/>
                                  </p:stCondLst>
                                  <p:childTnLst>
                                    <p:set>
                                      <p:cBhvr>
                                        <p:cTn id="63" dur="1" fill="hold">
                                          <p:stCondLst>
                                            <p:cond delay="0"/>
                                          </p:stCondLst>
                                        </p:cTn>
                                        <p:tgtEl>
                                          <p:spTgt spid="2056"/>
                                        </p:tgtEl>
                                        <p:attrNameLst>
                                          <p:attrName>style.visibility</p:attrName>
                                        </p:attrNameLst>
                                      </p:cBhvr>
                                      <p:to>
                                        <p:strVal val="visible"/>
                                      </p:to>
                                    </p:set>
                                    <p:animEffect transition="in" filter="fade">
                                      <p:cBhvr>
                                        <p:cTn id="64" dur="500"/>
                                        <p:tgtEl>
                                          <p:spTgt spid="2056"/>
                                        </p:tgtEl>
                                      </p:cBhvr>
                                    </p:animEffect>
                                  </p:childTnLst>
                                </p:cTn>
                              </p:par>
                              <p:par>
                                <p:cTn id="65" presetID="10" presetClass="entr" presetSubtype="0" fill="hold" nodeType="with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4089183" y="269161"/>
            <a:ext cx="3766782" cy="523220"/>
          </a:xfrm>
          <a:prstGeom prst="rect">
            <a:avLst/>
          </a:prstGeom>
          <a:noFill/>
        </p:spPr>
        <p:txBody>
          <a:bodyPr wrap="square" rtlCol="0">
            <a:spAutoFit/>
          </a:bodyPr>
          <a:lstStyle/>
          <a:p>
            <a:pPr algn="ctr"/>
            <a:r>
              <a:rPr lang="en-US" sz="2800" dirty="0" err="1">
                <a:solidFill>
                  <a:srgbClr val="FF0000"/>
                </a:solidFill>
                <a:latin typeface="+mj-lt"/>
              </a:rPr>
              <a:t>Git</a:t>
            </a:r>
            <a:r>
              <a:rPr lang="en-US" sz="2800" dirty="0">
                <a:solidFill>
                  <a:srgbClr val="FF0000"/>
                </a:solidFill>
                <a:latin typeface="+mj-lt"/>
              </a:rPr>
              <a:t> and GitHub</a:t>
            </a:r>
            <a:endParaRPr lang="fr-FR" sz="2800" dirty="0">
              <a:solidFill>
                <a:srgbClr val="FF0000"/>
              </a:solidFill>
              <a:latin typeface="+mj-lt"/>
            </a:endParaRPr>
          </a:p>
        </p:txBody>
      </p:sp>
      <p:sp>
        <p:nvSpPr>
          <p:cNvPr id="3" name="ZoneTexte 2"/>
          <p:cNvSpPr txBox="1"/>
          <p:nvPr/>
        </p:nvSpPr>
        <p:spPr>
          <a:xfrm>
            <a:off x="2086377" y="1146220"/>
            <a:ext cx="4584879" cy="461665"/>
          </a:xfrm>
          <a:prstGeom prst="rect">
            <a:avLst/>
          </a:prstGeom>
          <a:noFill/>
        </p:spPr>
        <p:txBody>
          <a:bodyPr wrap="square" rtlCol="0">
            <a:spAutoFit/>
          </a:bodyPr>
          <a:lstStyle/>
          <a:p>
            <a:r>
              <a:rPr lang="en-US" sz="2400" dirty="0">
                <a:solidFill>
                  <a:srgbClr val="92D050"/>
                </a:solidFill>
              </a:rPr>
              <a:t>1- Introduction to Version Control:</a:t>
            </a:r>
            <a:endParaRPr lang="fr-FR" sz="2400" dirty="0">
              <a:solidFill>
                <a:srgbClr val="92D050"/>
              </a:solidFill>
            </a:endParaRPr>
          </a:p>
        </p:txBody>
      </p:sp>
      <p:sp>
        <p:nvSpPr>
          <p:cNvPr id="4" name="ZoneTexte 3"/>
          <p:cNvSpPr txBox="1"/>
          <p:nvPr/>
        </p:nvSpPr>
        <p:spPr>
          <a:xfrm>
            <a:off x="2318197" y="1712890"/>
            <a:ext cx="8178085" cy="923330"/>
          </a:xfrm>
          <a:prstGeom prst="rect">
            <a:avLst/>
          </a:prstGeom>
          <a:noFill/>
        </p:spPr>
        <p:txBody>
          <a:bodyPr wrap="square" rtlCol="0">
            <a:spAutoFit/>
          </a:bodyPr>
          <a:lstStyle/>
          <a:p>
            <a:r>
              <a:rPr lang="en-US" dirty="0"/>
              <a:t>Version control is a crucial aspect of modern software development. </a:t>
            </a:r>
          </a:p>
          <a:p>
            <a:r>
              <a:rPr lang="en-US" dirty="0" err="1"/>
              <a:t>Git</a:t>
            </a:r>
            <a:r>
              <a:rPr lang="en-US" dirty="0"/>
              <a:t> is a distributed version control system that has become the industry standard for source code management.</a:t>
            </a:r>
            <a:endParaRPr lang="fr-FR" dirty="0"/>
          </a:p>
        </p:txBody>
      </p:sp>
      <p:sp>
        <p:nvSpPr>
          <p:cNvPr id="5" name="ZoneTexte 4"/>
          <p:cNvSpPr txBox="1"/>
          <p:nvPr/>
        </p:nvSpPr>
        <p:spPr>
          <a:xfrm>
            <a:off x="2028420" y="2741225"/>
            <a:ext cx="4584879" cy="461665"/>
          </a:xfrm>
          <a:prstGeom prst="rect">
            <a:avLst/>
          </a:prstGeom>
          <a:noFill/>
        </p:spPr>
        <p:txBody>
          <a:bodyPr wrap="square" rtlCol="0">
            <a:spAutoFit/>
          </a:bodyPr>
          <a:lstStyle/>
          <a:p>
            <a:r>
              <a:rPr lang="en-US" sz="2400" dirty="0">
                <a:solidFill>
                  <a:srgbClr val="92D050"/>
                </a:solidFill>
              </a:rPr>
              <a:t>2- </a:t>
            </a:r>
            <a:r>
              <a:rPr lang="en-US" sz="2400" dirty="0" err="1">
                <a:solidFill>
                  <a:srgbClr val="92D050"/>
                </a:solidFill>
              </a:rPr>
              <a:t>Git</a:t>
            </a:r>
            <a:r>
              <a:rPr lang="en-US" sz="2400" dirty="0">
                <a:solidFill>
                  <a:srgbClr val="92D050"/>
                </a:solidFill>
              </a:rPr>
              <a:t> Basics and Versioning:</a:t>
            </a:r>
            <a:endParaRPr lang="fr-FR" sz="2400" dirty="0">
              <a:solidFill>
                <a:srgbClr val="92D050"/>
              </a:solidFill>
            </a:endParaRPr>
          </a:p>
        </p:txBody>
      </p:sp>
      <p:sp>
        <p:nvSpPr>
          <p:cNvPr id="6" name="ZoneTexte 5"/>
          <p:cNvSpPr txBox="1"/>
          <p:nvPr/>
        </p:nvSpPr>
        <p:spPr>
          <a:xfrm>
            <a:off x="3796045" y="3307895"/>
            <a:ext cx="4353059" cy="369332"/>
          </a:xfrm>
          <a:prstGeom prst="rect">
            <a:avLst/>
          </a:prstGeom>
          <a:noFill/>
        </p:spPr>
        <p:txBody>
          <a:bodyPr wrap="square" rtlCol="0">
            <a:spAutoFit/>
          </a:bodyPr>
          <a:lstStyle/>
          <a:p>
            <a:r>
              <a:rPr lang="en-US" b="1" u="sng" dirty="0" err="1"/>
              <a:t>Git</a:t>
            </a:r>
            <a:r>
              <a:rPr lang="en-US" b="1" u="sng" dirty="0"/>
              <a:t>: </a:t>
            </a:r>
            <a:r>
              <a:rPr lang="en-US" dirty="0"/>
              <a:t>Among the features of </a:t>
            </a:r>
            <a:r>
              <a:rPr lang="en-US" dirty="0" err="1"/>
              <a:t>Git</a:t>
            </a:r>
            <a:r>
              <a:rPr lang="en-US" dirty="0"/>
              <a:t> we mention : </a:t>
            </a:r>
            <a:endParaRPr lang="fr-FR" u="sng" dirty="0"/>
          </a:p>
        </p:txBody>
      </p:sp>
      <p:sp>
        <p:nvSpPr>
          <p:cNvPr id="8" name="ZoneTexte 7"/>
          <p:cNvSpPr txBox="1"/>
          <p:nvPr/>
        </p:nvSpPr>
        <p:spPr>
          <a:xfrm>
            <a:off x="2170086" y="3853318"/>
            <a:ext cx="3644722"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Repository (Repo),</a:t>
            </a:r>
            <a:endParaRPr lang="fr-FR" dirty="0"/>
          </a:p>
        </p:txBody>
      </p:sp>
      <p:sp>
        <p:nvSpPr>
          <p:cNvPr id="9" name="ZoneTexte 8"/>
          <p:cNvSpPr txBox="1"/>
          <p:nvPr/>
        </p:nvSpPr>
        <p:spPr>
          <a:xfrm>
            <a:off x="2170086" y="4365781"/>
            <a:ext cx="3644722" cy="369332"/>
          </a:xfrm>
          <a:prstGeom prst="rect">
            <a:avLst/>
          </a:prstGeom>
          <a:noFill/>
        </p:spPr>
        <p:txBody>
          <a:bodyPr wrap="square" rtlCol="0">
            <a:spAutoFit/>
          </a:bodyPr>
          <a:lstStyle/>
          <a:p>
            <a:pPr marL="285750" indent="-285750">
              <a:buFont typeface="Wingdings" panose="05000000000000000000" pitchFamily="2" charset="2"/>
              <a:buChar char="Ø"/>
            </a:pPr>
            <a:r>
              <a:rPr lang="fr-FR" dirty="0"/>
              <a:t> </a:t>
            </a:r>
            <a:r>
              <a:rPr lang="en-US" dirty="0"/>
              <a:t>Commits,</a:t>
            </a:r>
            <a:endParaRPr lang="fr-FR" dirty="0"/>
          </a:p>
        </p:txBody>
      </p:sp>
      <p:sp>
        <p:nvSpPr>
          <p:cNvPr id="10" name="ZoneTexte 9"/>
          <p:cNvSpPr txBox="1"/>
          <p:nvPr/>
        </p:nvSpPr>
        <p:spPr>
          <a:xfrm>
            <a:off x="7633952" y="3835381"/>
            <a:ext cx="3644722" cy="369332"/>
          </a:xfrm>
          <a:prstGeom prst="rect">
            <a:avLst/>
          </a:prstGeom>
          <a:noFill/>
        </p:spPr>
        <p:txBody>
          <a:bodyPr wrap="square" rtlCol="0">
            <a:spAutoFit/>
          </a:bodyPr>
          <a:lstStyle/>
          <a:p>
            <a:pPr marL="285750" indent="-285750">
              <a:buFont typeface="Wingdings" panose="05000000000000000000" pitchFamily="2" charset="2"/>
              <a:buChar char="Ø"/>
            </a:pPr>
            <a:r>
              <a:rPr lang="fr-FR" dirty="0"/>
              <a:t> </a:t>
            </a:r>
            <a:r>
              <a:rPr lang="en-US" dirty="0"/>
              <a:t>Branching,</a:t>
            </a:r>
            <a:endParaRPr lang="fr-FR" dirty="0"/>
          </a:p>
        </p:txBody>
      </p:sp>
      <p:sp>
        <p:nvSpPr>
          <p:cNvPr id="11" name="ZoneTexte 10"/>
          <p:cNvSpPr txBox="1"/>
          <p:nvPr/>
        </p:nvSpPr>
        <p:spPr>
          <a:xfrm>
            <a:off x="7688687" y="4471690"/>
            <a:ext cx="3644722" cy="369332"/>
          </a:xfrm>
          <a:prstGeom prst="rect">
            <a:avLst/>
          </a:prstGeom>
          <a:noFill/>
        </p:spPr>
        <p:txBody>
          <a:bodyPr wrap="square" rtlCol="0">
            <a:spAutoFit/>
          </a:bodyPr>
          <a:lstStyle/>
          <a:p>
            <a:pPr marL="285750" indent="-285750">
              <a:buFont typeface="Wingdings" panose="05000000000000000000" pitchFamily="2" charset="2"/>
              <a:buChar char="Ø"/>
            </a:pPr>
            <a:r>
              <a:rPr lang="fr-FR" dirty="0"/>
              <a:t> </a:t>
            </a:r>
            <a:r>
              <a:rPr lang="en-US" dirty="0"/>
              <a:t>Merging</a:t>
            </a:r>
            <a:endParaRPr lang="fr-FR" dirty="0"/>
          </a:p>
        </p:txBody>
      </p:sp>
      <p:sp>
        <p:nvSpPr>
          <p:cNvPr id="12" name="ZoneTexte 11"/>
          <p:cNvSpPr txBox="1"/>
          <p:nvPr/>
        </p:nvSpPr>
        <p:spPr>
          <a:xfrm>
            <a:off x="5235260" y="4813423"/>
            <a:ext cx="1697804" cy="369332"/>
          </a:xfrm>
          <a:prstGeom prst="rect">
            <a:avLst/>
          </a:prstGeom>
          <a:noFill/>
        </p:spPr>
        <p:txBody>
          <a:bodyPr wrap="square" rtlCol="0">
            <a:spAutoFit/>
          </a:bodyPr>
          <a:lstStyle/>
          <a:p>
            <a:r>
              <a:rPr lang="en-US" b="1" u="sng" dirty="0"/>
              <a:t>Versioning:</a:t>
            </a:r>
            <a:endParaRPr lang="fr-FR" b="1" u="sng" dirty="0"/>
          </a:p>
        </p:txBody>
      </p:sp>
      <p:sp>
        <p:nvSpPr>
          <p:cNvPr id="13" name="ZoneTexte 12"/>
          <p:cNvSpPr txBox="1"/>
          <p:nvPr/>
        </p:nvSpPr>
        <p:spPr>
          <a:xfrm>
            <a:off x="1339400" y="5367214"/>
            <a:ext cx="4913291" cy="1200329"/>
          </a:xfrm>
          <a:prstGeom prst="rect">
            <a:avLst/>
          </a:prstGeom>
          <a:noFill/>
        </p:spPr>
        <p:txBody>
          <a:bodyPr wrap="square" rtlCol="0">
            <a:spAutoFit/>
          </a:bodyPr>
          <a:lstStyle/>
          <a:p>
            <a:pPr marL="285750" lvl="0" indent="-285750">
              <a:buFont typeface="Arial" panose="020B0604020202020204" pitchFamily="34" charset="0"/>
              <a:buChar char="•"/>
            </a:pPr>
            <a:r>
              <a:rPr lang="en-US" b="1" dirty="0"/>
              <a:t>Semantic Versioning:</a:t>
            </a:r>
          </a:p>
          <a:p>
            <a:pPr lvl="0"/>
            <a:r>
              <a:rPr lang="en-US" b="1" dirty="0"/>
              <a:t> </a:t>
            </a:r>
            <a:r>
              <a:rPr lang="en-US" dirty="0"/>
              <a:t>Developers use a versioning scheme to indicate the nature of changes (major, minor, or patch).</a:t>
            </a:r>
            <a:endParaRPr lang="fr-FR" dirty="0"/>
          </a:p>
          <a:p>
            <a:endParaRPr lang="fr-FR" dirty="0"/>
          </a:p>
        </p:txBody>
      </p:sp>
      <p:sp>
        <p:nvSpPr>
          <p:cNvPr id="14" name="ZoneTexte 13"/>
          <p:cNvSpPr txBox="1"/>
          <p:nvPr/>
        </p:nvSpPr>
        <p:spPr>
          <a:xfrm>
            <a:off x="6671256" y="5183842"/>
            <a:ext cx="5344732" cy="1200329"/>
          </a:xfrm>
          <a:prstGeom prst="rect">
            <a:avLst/>
          </a:prstGeom>
          <a:noFill/>
        </p:spPr>
        <p:txBody>
          <a:bodyPr wrap="square" rtlCol="0">
            <a:spAutoFit/>
          </a:bodyPr>
          <a:lstStyle/>
          <a:p>
            <a:pPr marL="285750" lvl="0" indent="-285750">
              <a:buFont typeface="Arial" panose="020B0604020202020204" pitchFamily="34" charset="0"/>
              <a:buChar char="•"/>
            </a:pPr>
            <a:r>
              <a:rPr lang="en-US" b="1" dirty="0"/>
              <a:t>Tags:</a:t>
            </a:r>
          </a:p>
          <a:p>
            <a:pPr lvl="0"/>
            <a:r>
              <a:rPr lang="en-US" dirty="0"/>
              <a:t> </a:t>
            </a:r>
            <a:r>
              <a:rPr lang="en-US" dirty="0" err="1"/>
              <a:t>Git</a:t>
            </a:r>
            <a:r>
              <a:rPr lang="en-US" dirty="0"/>
              <a:t> tags mark specific points in the history, usually releases, providing a snapshot of the codebase at that moment.</a:t>
            </a:r>
            <a:endParaRPr lang="fr-FR" dirty="0"/>
          </a:p>
        </p:txBody>
      </p:sp>
      <p:pic>
        <p:nvPicPr>
          <p:cNvPr id="1026" name="Picture 2" descr="Git, social m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6445" y="283645"/>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ocial, github icon - Free download on Iconfind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91338" y="228864"/>
            <a:ext cx="855055" cy="76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0509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fade">
                                      <p:cBhvr>
                                        <p:cTn id="13" dur="500"/>
                                        <p:tgtEl>
                                          <p:spTgt spid="102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9"/>
                                        </p:tgtEl>
                                        <p:attrNameLst>
                                          <p:attrName>style.visibility</p:attrName>
                                        </p:attrNameLst>
                                      </p:cBhvr>
                                      <p:to>
                                        <p:strVal val="visible"/>
                                      </p:to>
                                    </p:set>
                                    <p:anim calcmode="lin" valueType="num">
                                      <p:cBhvr additive="base">
                                        <p:cTn id="48" dur="500" fill="hold"/>
                                        <p:tgtEl>
                                          <p:spTgt spid="9"/>
                                        </p:tgtEl>
                                        <p:attrNameLst>
                                          <p:attrName>ppt_x</p:attrName>
                                        </p:attrNameLst>
                                      </p:cBhvr>
                                      <p:tavLst>
                                        <p:tav tm="0">
                                          <p:val>
                                            <p:strVal val="#ppt_x"/>
                                          </p:val>
                                        </p:tav>
                                        <p:tav tm="100000">
                                          <p:val>
                                            <p:strVal val="#ppt_x"/>
                                          </p:val>
                                        </p:tav>
                                      </p:tavLst>
                                    </p:anim>
                                    <p:anim calcmode="lin" valueType="num">
                                      <p:cBhvr additive="base">
                                        <p:cTn id="4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0"/>
                                        </p:tgtEl>
                                        <p:attrNameLst>
                                          <p:attrName>style.visibility</p:attrName>
                                        </p:attrNameLst>
                                      </p:cBhvr>
                                      <p:to>
                                        <p:strVal val="visible"/>
                                      </p:to>
                                    </p:set>
                                    <p:anim calcmode="lin" valueType="num">
                                      <p:cBhvr additive="base">
                                        <p:cTn id="54" dur="500" fill="hold"/>
                                        <p:tgtEl>
                                          <p:spTgt spid="10"/>
                                        </p:tgtEl>
                                        <p:attrNameLst>
                                          <p:attrName>ppt_x</p:attrName>
                                        </p:attrNameLst>
                                      </p:cBhvr>
                                      <p:tavLst>
                                        <p:tav tm="0">
                                          <p:val>
                                            <p:strVal val="#ppt_x"/>
                                          </p:val>
                                        </p:tav>
                                        <p:tav tm="100000">
                                          <p:val>
                                            <p:strVal val="#ppt_x"/>
                                          </p:val>
                                        </p:tav>
                                      </p:tavLst>
                                    </p:anim>
                                    <p:anim calcmode="lin" valueType="num">
                                      <p:cBhvr additive="base">
                                        <p:cTn id="5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11"/>
                                        </p:tgtEl>
                                        <p:attrNameLst>
                                          <p:attrName>style.visibility</p:attrName>
                                        </p:attrNameLst>
                                      </p:cBhvr>
                                      <p:to>
                                        <p:strVal val="visible"/>
                                      </p:to>
                                    </p:set>
                                    <p:anim calcmode="lin" valueType="num">
                                      <p:cBhvr additive="base">
                                        <p:cTn id="60" dur="500" fill="hold"/>
                                        <p:tgtEl>
                                          <p:spTgt spid="11"/>
                                        </p:tgtEl>
                                        <p:attrNameLst>
                                          <p:attrName>ppt_x</p:attrName>
                                        </p:attrNameLst>
                                      </p:cBhvr>
                                      <p:tavLst>
                                        <p:tav tm="0">
                                          <p:val>
                                            <p:strVal val="#ppt_x"/>
                                          </p:val>
                                        </p:tav>
                                        <p:tav tm="100000">
                                          <p:val>
                                            <p:strVal val="#ppt_x"/>
                                          </p:val>
                                        </p:tav>
                                      </p:tavLst>
                                    </p:anim>
                                    <p:anim calcmode="lin" valueType="num">
                                      <p:cBhvr additive="base">
                                        <p:cTn id="6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fade">
                                      <p:cBhvr>
                                        <p:cTn id="66" dur="1000"/>
                                        <p:tgtEl>
                                          <p:spTgt spid="12"/>
                                        </p:tgtEl>
                                      </p:cBhvr>
                                    </p:animEffect>
                                    <p:anim calcmode="lin" valueType="num">
                                      <p:cBhvr>
                                        <p:cTn id="67" dur="1000" fill="hold"/>
                                        <p:tgtEl>
                                          <p:spTgt spid="12"/>
                                        </p:tgtEl>
                                        <p:attrNameLst>
                                          <p:attrName>ppt_x</p:attrName>
                                        </p:attrNameLst>
                                      </p:cBhvr>
                                      <p:tavLst>
                                        <p:tav tm="0">
                                          <p:val>
                                            <p:strVal val="#ppt_x"/>
                                          </p:val>
                                        </p:tav>
                                        <p:tav tm="100000">
                                          <p:val>
                                            <p:strVal val="#ppt_x"/>
                                          </p:val>
                                        </p:tav>
                                      </p:tavLst>
                                    </p:anim>
                                    <p:anim calcmode="lin" valueType="num">
                                      <p:cBhvr>
                                        <p:cTn id="6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3"/>
                                        </p:tgtEl>
                                        <p:attrNameLst>
                                          <p:attrName>style.visibility</p:attrName>
                                        </p:attrNameLst>
                                      </p:cBhvr>
                                      <p:to>
                                        <p:strVal val="visible"/>
                                      </p:to>
                                    </p:set>
                                    <p:anim calcmode="lin" valueType="num">
                                      <p:cBhvr additive="base">
                                        <p:cTn id="73" dur="500" fill="hold"/>
                                        <p:tgtEl>
                                          <p:spTgt spid="13"/>
                                        </p:tgtEl>
                                        <p:attrNameLst>
                                          <p:attrName>ppt_x</p:attrName>
                                        </p:attrNameLst>
                                      </p:cBhvr>
                                      <p:tavLst>
                                        <p:tav tm="0">
                                          <p:val>
                                            <p:strVal val="#ppt_x"/>
                                          </p:val>
                                        </p:tav>
                                        <p:tav tm="100000">
                                          <p:val>
                                            <p:strVal val="#ppt_x"/>
                                          </p:val>
                                        </p:tav>
                                      </p:tavLst>
                                    </p:anim>
                                    <p:anim calcmode="lin" valueType="num">
                                      <p:cBhvr additive="base">
                                        <p:cTn id="7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4"/>
                                        </p:tgtEl>
                                        <p:attrNameLst>
                                          <p:attrName>style.visibility</p:attrName>
                                        </p:attrNameLst>
                                      </p:cBhvr>
                                      <p:to>
                                        <p:strVal val="visible"/>
                                      </p:to>
                                    </p:set>
                                    <p:anim calcmode="lin" valueType="num">
                                      <p:cBhvr additive="base">
                                        <p:cTn id="79" dur="500" fill="hold"/>
                                        <p:tgtEl>
                                          <p:spTgt spid="14"/>
                                        </p:tgtEl>
                                        <p:attrNameLst>
                                          <p:attrName>ppt_x</p:attrName>
                                        </p:attrNameLst>
                                      </p:cBhvr>
                                      <p:tavLst>
                                        <p:tav tm="0">
                                          <p:val>
                                            <p:strVal val="#ppt_x"/>
                                          </p:val>
                                        </p:tav>
                                        <p:tav tm="100000">
                                          <p:val>
                                            <p:strVal val="#ppt_x"/>
                                          </p:val>
                                        </p:tav>
                                      </p:tavLst>
                                    </p:anim>
                                    <p:anim calcmode="lin" valueType="num">
                                      <p:cBhvr additive="base">
                                        <p:cTn id="8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8" grpId="0"/>
      <p:bldP spid="9" grpId="0"/>
      <p:bldP spid="10" grpId="0"/>
      <p:bldP spid="11" grpId="0"/>
      <p:bldP spid="12" grpId="0"/>
      <p:bldP spid="13"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250" y="0"/>
            <a:ext cx="10382250" cy="6305551"/>
          </a:xfrm>
          <a:prstGeom prst="rect">
            <a:avLst/>
          </a:prstGeom>
          <a:noFill/>
          <a:ln>
            <a:noFill/>
          </a:ln>
        </p:spPr>
      </p:pic>
      <p:sp>
        <p:nvSpPr>
          <p:cNvPr id="10" name="Forme libre 9"/>
          <p:cNvSpPr/>
          <p:nvPr/>
        </p:nvSpPr>
        <p:spPr>
          <a:xfrm>
            <a:off x="2" y="2"/>
            <a:ext cx="12191999" cy="6857999"/>
          </a:xfrm>
          <a:custGeom>
            <a:avLst/>
            <a:gdLst>
              <a:gd name="connsiteX0" fmla="*/ 838200 w 12191999"/>
              <a:gd name="connsiteY0" fmla="*/ 0 h 6857999"/>
              <a:gd name="connsiteX1" fmla="*/ 933450 w 12191999"/>
              <a:gd name="connsiteY1" fmla="*/ 0 h 6857999"/>
              <a:gd name="connsiteX2" fmla="*/ 933450 w 12191999"/>
              <a:gd name="connsiteY2" fmla="*/ 4933949 h 6857999"/>
              <a:gd name="connsiteX3" fmla="*/ 1352550 w 12191999"/>
              <a:gd name="connsiteY3" fmla="*/ 5353049 h 6857999"/>
              <a:gd name="connsiteX4" fmla="*/ 1771650 w 12191999"/>
              <a:gd name="connsiteY4" fmla="*/ 4933949 h 6857999"/>
              <a:gd name="connsiteX5" fmla="*/ 1771650 w 12191999"/>
              <a:gd name="connsiteY5" fmla="*/ 0 h 6857999"/>
              <a:gd name="connsiteX6" fmla="*/ 1866900 w 12191999"/>
              <a:gd name="connsiteY6" fmla="*/ 0 h 6857999"/>
              <a:gd name="connsiteX7" fmla="*/ 1866900 w 12191999"/>
              <a:gd name="connsiteY7" fmla="*/ 5191124 h 6857999"/>
              <a:gd name="connsiteX8" fmla="*/ 2286000 w 12191999"/>
              <a:gd name="connsiteY8" fmla="*/ 5610224 h 6857999"/>
              <a:gd name="connsiteX9" fmla="*/ 2705100 w 12191999"/>
              <a:gd name="connsiteY9" fmla="*/ 5191124 h 6857999"/>
              <a:gd name="connsiteX10" fmla="*/ 2705100 w 12191999"/>
              <a:gd name="connsiteY10" fmla="*/ 0 h 6857999"/>
              <a:gd name="connsiteX11" fmla="*/ 2800350 w 12191999"/>
              <a:gd name="connsiteY11" fmla="*/ 0 h 6857999"/>
              <a:gd name="connsiteX12" fmla="*/ 2800350 w 12191999"/>
              <a:gd name="connsiteY12" fmla="*/ 4924424 h 6857999"/>
              <a:gd name="connsiteX13" fmla="*/ 3219450 w 12191999"/>
              <a:gd name="connsiteY13" fmla="*/ 5343524 h 6857999"/>
              <a:gd name="connsiteX14" fmla="*/ 3638549 w 12191999"/>
              <a:gd name="connsiteY14" fmla="*/ 4924424 h 6857999"/>
              <a:gd name="connsiteX15" fmla="*/ 3638549 w 12191999"/>
              <a:gd name="connsiteY15" fmla="*/ 0 h 6857999"/>
              <a:gd name="connsiteX16" fmla="*/ 3733800 w 12191999"/>
              <a:gd name="connsiteY16" fmla="*/ 0 h 6857999"/>
              <a:gd name="connsiteX17" fmla="*/ 3733800 w 12191999"/>
              <a:gd name="connsiteY17" fmla="*/ 5410199 h 6857999"/>
              <a:gd name="connsiteX18" fmla="*/ 4152900 w 12191999"/>
              <a:gd name="connsiteY18" fmla="*/ 5829299 h 6857999"/>
              <a:gd name="connsiteX19" fmla="*/ 4571999 w 12191999"/>
              <a:gd name="connsiteY19" fmla="*/ 5410199 h 6857999"/>
              <a:gd name="connsiteX20" fmla="*/ 4571999 w 12191999"/>
              <a:gd name="connsiteY20" fmla="*/ 0 h 6857999"/>
              <a:gd name="connsiteX21" fmla="*/ 4667249 w 12191999"/>
              <a:gd name="connsiteY21" fmla="*/ 0 h 6857999"/>
              <a:gd name="connsiteX22" fmla="*/ 4667249 w 12191999"/>
              <a:gd name="connsiteY22" fmla="*/ 4667249 h 6857999"/>
              <a:gd name="connsiteX23" fmla="*/ 5086349 w 12191999"/>
              <a:gd name="connsiteY23" fmla="*/ 5086349 h 6857999"/>
              <a:gd name="connsiteX24" fmla="*/ 5505449 w 12191999"/>
              <a:gd name="connsiteY24" fmla="*/ 4667249 h 6857999"/>
              <a:gd name="connsiteX25" fmla="*/ 5505449 w 12191999"/>
              <a:gd name="connsiteY25" fmla="*/ 0 h 6857999"/>
              <a:gd name="connsiteX26" fmla="*/ 12191999 w 12191999"/>
              <a:gd name="connsiteY26" fmla="*/ 0 h 6857999"/>
              <a:gd name="connsiteX27" fmla="*/ 12191999 w 12191999"/>
              <a:gd name="connsiteY27" fmla="*/ 6857999 h 6857999"/>
              <a:gd name="connsiteX28" fmla="*/ 0 w 12191999"/>
              <a:gd name="connsiteY28" fmla="*/ 6857999 h 6857999"/>
              <a:gd name="connsiteX29" fmla="*/ 0 w 12191999"/>
              <a:gd name="connsiteY29" fmla="*/ 5600699 h 6857999"/>
              <a:gd name="connsiteX30" fmla="*/ 419100 w 12191999"/>
              <a:gd name="connsiteY30" fmla="*/ 6019799 h 6857999"/>
              <a:gd name="connsiteX31" fmla="*/ 838200 w 12191999"/>
              <a:gd name="connsiteY31" fmla="*/ 56006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191999" h="6857999">
                <a:moveTo>
                  <a:pt x="838200" y="0"/>
                </a:moveTo>
                <a:lnTo>
                  <a:pt x="933450" y="0"/>
                </a:lnTo>
                <a:lnTo>
                  <a:pt x="933450" y="4933949"/>
                </a:lnTo>
                <a:cubicBezTo>
                  <a:pt x="933450" y="5165412"/>
                  <a:pt x="1121087" y="5353049"/>
                  <a:pt x="1352550" y="5353049"/>
                </a:cubicBezTo>
                <a:cubicBezTo>
                  <a:pt x="1584013" y="5353049"/>
                  <a:pt x="1771650" y="5165412"/>
                  <a:pt x="1771650" y="4933949"/>
                </a:cubicBezTo>
                <a:lnTo>
                  <a:pt x="1771650" y="0"/>
                </a:lnTo>
                <a:lnTo>
                  <a:pt x="1866900" y="0"/>
                </a:lnTo>
                <a:lnTo>
                  <a:pt x="1866900" y="5191124"/>
                </a:lnTo>
                <a:cubicBezTo>
                  <a:pt x="1866900" y="5422587"/>
                  <a:pt x="2054537" y="5610224"/>
                  <a:pt x="2286000" y="5610224"/>
                </a:cubicBezTo>
                <a:cubicBezTo>
                  <a:pt x="2517463" y="5610224"/>
                  <a:pt x="2705100" y="5422587"/>
                  <a:pt x="2705100" y="5191124"/>
                </a:cubicBezTo>
                <a:lnTo>
                  <a:pt x="2705100" y="0"/>
                </a:lnTo>
                <a:lnTo>
                  <a:pt x="2800350" y="0"/>
                </a:lnTo>
                <a:lnTo>
                  <a:pt x="2800350" y="4924424"/>
                </a:lnTo>
                <a:cubicBezTo>
                  <a:pt x="2800350" y="5155887"/>
                  <a:pt x="2987987" y="5343524"/>
                  <a:pt x="3219450" y="5343524"/>
                </a:cubicBezTo>
                <a:cubicBezTo>
                  <a:pt x="3450913" y="5343524"/>
                  <a:pt x="3638549" y="5155887"/>
                  <a:pt x="3638549" y="4924424"/>
                </a:cubicBezTo>
                <a:lnTo>
                  <a:pt x="3638549" y="0"/>
                </a:lnTo>
                <a:lnTo>
                  <a:pt x="3733800" y="0"/>
                </a:lnTo>
                <a:lnTo>
                  <a:pt x="3733800" y="5410199"/>
                </a:lnTo>
                <a:cubicBezTo>
                  <a:pt x="3733800" y="5641662"/>
                  <a:pt x="3921437" y="5829299"/>
                  <a:pt x="4152900" y="5829299"/>
                </a:cubicBezTo>
                <a:cubicBezTo>
                  <a:pt x="4384362" y="5829299"/>
                  <a:pt x="4571999" y="5641662"/>
                  <a:pt x="4571999" y="5410199"/>
                </a:cubicBezTo>
                <a:lnTo>
                  <a:pt x="4571999" y="0"/>
                </a:lnTo>
                <a:lnTo>
                  <a:pt x="4667249" y="0"/>
                </a:lnTo>
                <a:lnTo>
                  <a:pt x="4667249" y="4667249"/>
                </a:lnTo>
                <a:cubicBezTo>
                  <a:pt x="4667249" y="4898712"/>
                  <a:pt x="4854886" y="5086349"/>
                  <a:pt x="5086349" y="5086349"/>
                </a:cubicBezTo>
                <a:cubicBezTo>
                  <a:pt x="5317812" y="5086349"/>
                  <a:pt x="5505449" y="4898712"/>
                  <a:pt x="5505449" y="4667249"/>
                </a:cubicBezTo>
                <a:lnTo>
                  <a:pt x="5505449" y="0"/>
                </a:lnTo>
                <a:lnTo>
                  <a:pt x="12191999" y="0"/>
                </a:lnTo>
                <a:lnTo>
                  <a:pt x="12191999" y="6857999"/>
                </a:lnTo>
                <a:lnTo>
                  <a:pt x="0" y="6857999"/>
                </a:lnTo>
                <a:lnTo>
                  <a:pt x="0" y="5600699"/>
                </a:lnTo>
                <a:cubicBezTo>
                  <a:pt x="0" y="5832162"/>
                  <a:pt x="187637" y="6019799"/>
                  <a:pt x="419100" y="6019799"/>
                </a:cubicBezTo>
                <a:cubicBezTo>
                  <a:pt x="650563" y="6019799"/>
                  <a:pt x="838200" y="5832162"/>
                  <a:pt x="838200" y="5600699"/>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p:cNvSpPr txBox="1"/>
          <p:nvPr/>
        </p:nvSpPr>
        <p:spPr>
          <a:xfrm>
            <a:off x="5810250" y="133350"/>
            <a:ext cx="4876800" cy="523220"/>
          </a:xfrm>
          <a:prstGeom prst="rect">
            <a:avLst/>
          </a:prstGeom>
          <a:noFill/>
        </p:spPr>
        <p:txBody>
          <a:bodyPr wrap="square" rtlCol="0">
            <a:spAutoFit/>
          </a:bodyPr>
          <a:lstStyle/>
          <a:p>
            <a:r>
              <a:rPr lang="en-US" sz="2800" dirty="0">
                <a:solidFill>
                  <a:srgbClr val="92D050"/>
                </a:solidFill>
              </a:rPr>
              <a:t>3- GitHub:</a:t>
            </a:r>
            <a:endParaRPr lang="fr-FR" sz="2800" dirty="0">
              <a:solidFill>
                <a:srgbClr val="92D050"/>
              </a:solidFill>
            </a:endParaRPr>
          </a:p>
        </p:txBody>
      </p:sp>
      <p:grpSp>
        <p:nvGrpSpPr>
          <p:cNvPr id="14" name="Groupe 13"/>
          <p:cNvGrpSpPr/>
          <p:nvPr/>
        </p:nvGrpSpPr>
        <p:grpSpPr>
          <a:xfrm>
            <a:off x="6322990" y="982348"/>
            <a:ext cx="4364060" cy="5599428"/>
            <a:chOff x="2202284" y="978793"/>
            <a:chExt cx="7972026" cy="3170795"/>
          </a:xfrm>
        </p:grpSpPr>
        <p:sp>
          <p:nvSpPr>
            <p:cNvPr id="15" name="ZoneTexte 14"/>
            <p:cNvSpPr txBox="1"/>
            <p:nvPr/>
          </p:nvSpPr>
          <p:spPr>
            <a:xfrm>
              <a:off x="2202287" y="978793"/>
              <a:ext cx="7972023" cy="646331"/>
            </a:xfrm>
            <a:prstGeom prst="rect">
              <a:avLst/>
            </a:prstGeom>
            <a:noFill/>
          </p:spPr>
          <p:txBody>
            <a:bodyPr wrap="square" rtlCol="0">
              <a:spAutoFit/>
            </a:bodyPr>
            <a:lstStyle/>
            <a:p>
              <a:pPr lvl="0"/>
              <a:r>
                <a:rPr lang="en-US" b="1" u="sng" dirty="0"/>
                <a:t>Code Repository</a:t>
              </a:r>
              <a:r>
                <a:rPr lang="en-US" b="1" dirty="0"/>
                <a:t>: </a:t>
              </a:r>
              <a:r>
                <a:rPr lang="en-US" dirty="0"/>
                <a:t>GitHub is a web-based platform that hosts </a:t>
              </a:r>
              <a:r>
                <a:rPr lang="en-US" dirty="0" err="1"/>
                <a:t>Git</a:t>
              </a:r>
              <a:r>
                <a:rPr lang="en-US" dirty="0"/>
                <a:t> repositories, making it easy for teams to collaborate.</a:t>
              </a:r>
              <a:endParaRPr lang="fr-FR" dirty="0"/>
            </a:p>
          </p:txBody>
        </p:sp>
        <p:sp>
          <p:nvSpPr>
            <p:cNvPr id="16" name="ZoneTexte 15"/>
            <p:cNvSpPr txBox="1"/>
            <p:nvPr/>
          </p:nvSpPr>
          <p:spPr>
            <a:xfrm>
              <a:off x="2202286" y="1820281"/>
              <a:ext cx="7972023" cy="646331"/>
            </a:xfrm>
            <a:prstGeom prst="rect">
              <a:avLst/>
            </a:prstGeom>
            <a:noFill/>
          </p:spPr>
          <p:txBody>
            <a:bodyPr wrap="square" rtlCol="0">
              <a:spAutoFit/>
            </a:bodyPr>
            <a:lstStyle/>
            <a:p>
              <a:pPr lvl="0"/>
              <a:r>
                <a:rPr lang="en-US" b="1" u="sng" dirty="0"/>
                <a:t>Pull Requests:</a:t>
              </a:r>
              <a:r>
                <a:rPr lang="en-US" b="1" dirty="0"/>
                <a:t> </a:t>
              </a:r>
              <a:r>
                <a:rPr lang="en-US" dirty="0"/>
                <a:t>Developers propose changes to the main codebase through pull requests. This facilitates code review and discussion.</a:t>
              </a:r>
              <a:endParaRPr lang="fr-FR" dirty="0"/>
            </a:p>
          </p:txBody>
        </p:sp>
        <p:sp>
          <p:nvSpPr>
            <p:cNvPr id="17" name="ZoneTexte 16"/>
            <p:cNvSpPr txBox="1"/>
            <p:nvPr/>
          </p:nvSpPr>
          <p:spPr>
            <a:xfrm>
              <a:off x="2202285" y="2661769"/>
              <a:ext cx="7972023" cy="646331"/>
            </a:xfrm>
            <a:prstGeom prst="rect">
              <a:avLst/>
            </a:prstGeom>
            <a:noFill/>
          </p:spPr>
          <p:txBody>
            <a:bodyPr wrap="square" rtlCol="0">
              <a:spAutoFit/>
            </a:bodyPr>
            <a:lstStyle/>
            <a:p>
              <a:pPr lvl="0"/>
              <a:r>
                <a:rPr lang="en-US" b="1" u="sng" dirty="0"/>
                <a:t>Issues and Project Management:</a:t>
              </a:r>
              <a:r>
                <a:rPr lang="en-US" b="1" dirty="0"/>
                <a:t> </a:t>
              </a:r>
              <a:r>
                <a:rPr lang="en-US" dirty="0"/>
                <a:t>GitHub includes tools for issue tracking and project management, streamlining development workflows.</a:t>
              </a:r>
              <a:endParaRPr lang="fr-FR" dirty="0"/>
            </a:p>
          </p:txBody>
        </p:sp>
        <p:sp>
          <p:nvSpPr>
            <p:cNvPr id="18" name="ZoneTexte 17"/>
            <p:cNvSpPr txBox="1"/>
            <p:nvPr/>
          </p:nvSpPr>
          <p:spPr>
            <a:xfrm>
              <a:off x="2202284" y="3503257"/>
              <a:ext cx="7972023" cy="646331"/>
            </a:xfrm>
            <a:prstGeom prst="rect">
              <a:avLst/>
            </a:prstGeom>
            <a:noFill/>
          </p:spPr>
          <p:txBody>
            <a:bodyPr wrap="square" rtlCol="0">
              <a:spAutoFit/>
            </a:bodyPr>
            <a:lstStyle/>
            <a:p>
              <a:pPr lvl="0"/>
              <a:r>
                <a:rPr lang="en-US" b="1" u="sng" dirty="0"/>
                <a:t>Collaboration Features:</a:t>
              </a:r>
              <a:r>
                <a:rPr lang="en-US" dirty="0"/>
                <a:t> GitHub enhances collaboration with features like wikis, discussions, and actions.</a:t>
              </a:r>
              <a:endParaRPr lang="fr-FR" dirty="0"/>
            </a:p>
          </p:txBody>
        </p:sp>
      </p:grpSp>
    </p:spTree>
    <p:extLst>
      <p:ext uri="{BB962C8B-B14F-4D97-AF65-F5344CB8AC3E}">
        <p14:creationId xmlns:p14="http://schemas.microsoft.com/office/powerpoint/2010/main" val="2833509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1.25E-6 -2.22222E-6 L -0.25 -2.22222E-6 " pathEditMode="relative" rAng="0" ptsTypes="AA">
                                      <p:cBhvr>
                                        <p:cTn id="6" dur="5000" fill="hold"/>
                                        <p:tgtEl>
                                          <p:spTgt spid="11"/>
                                        </p:tgtEl>
                                        <p:attrNameLst>
                                          <p:attrName>ppt_x</p:attrName>
                                          <p:attrName>ppt_y</p:attrName>
                                        </p:attrNameLst>
                                      </p:cBhvr>
                                      <p:rCtr x="-12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884867" y="448970"/>
            <a:ext cx="6761408" cy="523220"/>
          </a:xfrm>
          <a:prstGeom prst="rect">
            <a:avLst/>
          </a:prstGeom>
          <a:noFill/>
        </p:spPr>
        <p:txBody>
          <a:bodyPr wrap="square" rtlCol="0">
            <a:spAutoFit/>
          </a:bodyPr>
          <a:lstStyle/>
          <a:p>
            <a:pPr lvl="0" algn="ctr"/>
            <a:r>
              <a:rPr lang="en-US" sz="2800" dirty="0">
                <a:solidFill>
                  <a:srgbClr val="FF0000"/>
                </a:solidFill>
                <a:latin typeface="+mj-lt"/>
              </a:rPr>
              <a:t>Integration of TIC Tools </a:t>
            </a:r>
          </a:p>
        </p:txBody>
      </p:sp>
      <p:sp>
        <p:nvSpPr>
          <p:cNvPr id="3" name="ZoneTexte 2"/>
          <p:cNvSpPr txBox="1"/>
          <p:nvPr/>
        </p:nvSpPr>
        <p:spPr>
          <a:xfrm>
            <a:off x="1378039" y="1488970"/>
            <a:ext cx="7804598" cy="461665"/>
          </a:xfrm>
          <a:prstGeom prst="rect">
            <a:avLst/>
          </a:prstGeom>
          <a:noFill/>
        </p:spPr>
        <p:txBody>
          <a:bodyPr wrap="square" rtlCol="0">
            <a:spAutoFit/>
          </a:bodyPr>
          <a:lstStyle/>
          <a:p>
            <a:r>
              <a:rPr lang="en-US" sz="2400" dirty="0">
                <a:solidFill>
                  <a:srgbClr val="92D050"/>
                </a:solidFill>
              </a:rPr>
              <a:t>1- Interoperability of Google, Microsoft, </a:t>
            </a:r>
            <a:r>
              <a:rPr lang="en-US" sz="2400" dirty="0" err="1">
                <a:solidFill>
                  <a:srgbClr val="92D050"/>
                </a:solidFill>
              </a:rPr>
              <a:t>Git</a:t>
            </a:r>
            <a:r>
              <a:rPr lang="en-US" sz="2400" dirty="0">
                <a:solidFill>
                  <a:srgbClr val="92D050"/>
                </a:solidFill>
              </a:rPr>
              <a:t>, and GitHub:</a:t>
            </a:r>
            <a:endParaRPr lang="fr-FR" sz="2400" dirty="0">
              <a:solidFill>
                <a:srgbClr val="92D050"/>
              </a:solidFill>
            </a:endParaRPr>
          </a:p>
        </p:txBody>
      </p:sp>
      <p:sp>
        <p:nvSpPr>
          <p:cNvPr id="4" name="ZoneTexte 3"/>
          <p:cNvSpPr txBox="1"/>
          <p:nvPr/>
        </p:nvSpPr>
        <p:spPr>
          <a:xfrm>
            <a:off x="1622739" y="2278943"/>
            <a:ext cx="8152326" cy="646331"/>
          </a:xfrm>
          <a:prstGeom prst="rect">
            <a:avLst/>
          </a:prstGeom>
          <a:noFill/>
        </p:spPr>
        <p:txBody>
          <a:bodyPr wrap="square" rtlCol="0">
            <a:spAutoFit/>
          </a:bodyPr>
          <a:lstStyle/>
          <a:p>
            <a:r>
              <a:rPr lang="en-US" dirty="0"/>
              <a:t>Integrating TIC tools like Google Services, Microsoft Tools, </a:t>
            </a:r>
            <a:r>
              <a:rPr lang="en-US" dirty="0" err="1"/>
              <a:t>Git</a:t>
            </a:r>
            <a:r>
              <a:rPr lang="en-US" dirty="0"/>
              <a:t>, and GitHub can streamline processes and enhance collaboration.</a:t>
            </a:r>
            <a:endParaRPr lang="fr-FR" dirty="0"/>
          </a:p>
        </p:txBody>
      </p:sp>
      <p:sp>
        <p:nvSpPr>
          <p:cNvPr id="5" name="ZoneTexte 4"/>
          <p:cNvSpPr txBox="1"/>
          <p:nvPr/>
        </p:nvSpPr>
        <p:spPr>
          <a:xfrm>
            <a:off x="1378039" y="3435615"/>
            <a:ext cx="6233375" cy="461665"/>
          </a:xfrm>
          <a:prstGeom prst="rect">
            <a:avLst/>
          </a:prstGeom>
          <a:noFill/>
        </p:spPr>
        <p:txBody>
          <a:bodyPr wrap="square" rtlCol="0">
            <a:spAutoFit/>
          </a:bodyPr>
          <a:lstStyle/>
          <a:p>
            <a:r>
              <a:rPr lang="en-US" sz="2400" dirty="0">
                <a:solidFill>
                  <a:srgbClr val="92D050"/>
                </a:solidFill>
              </a:rPr>
              <a:t>2- Case Studies of Successful Integrations:</a:t>
            </a:r>
            <a:endParaRPr lang="fr-FR" sz="2400" dirty="0">
              <a:solidFill>
                <a:srgbClr val="92D050"/>
              </a:solidFill>
            </a:endParaRPr>
          </a:p>
        </p:txBody>
      </p:sp>
      <p:sp>
        <p:nvSpPr>
          <p:cNvPr id="6" name="ZoneTexte 5"/>
          <p:cNvSpPr txBox="1"/>
          <p:nvPr/>
        </p:nvSpPr>
        <p:spPr>
          <a:xfrm>
            <a:off x="1545465" y="4199830"/>
            <a:ext cx="3387144" cy="369332"/>
          </a:xfrm>
          <a:prstGeom prst="rect">
            <a:avLst/>
          </a:prstGeom>
          <a:noFill/>
        </p:spPr>
        <p:txBody>
          <a:bodyPr wrap="square" rtlCol="0">
            <a:spAutoFit/>
          </a:bodyPr>
          <a:lstStyle/>
          <a:p>
            <a:r>
              <a:rPr lang="en-US" b="1" u="sng" dirty="0"/>
              <a:t>Successful Integrations: </a:t>
            </a:r>
            <a:r>
              <a:rPr lang="en-US" dirty="0"/>
              <a:t>There is :</a:t>
            </a:r>
            <a:endParaRPr lang="fr-FR" u="sng" dirty="0"/>
          </a:p>
        </p:txBody>
      </p:sp>
      <p:sp>
        <p:nvSpPr>
          <p:cNvPr id="7" name="ZoneTexte 6"/>
          <p:cNvSpPr txBox="1"/>
          <p:nvPr/>
        </p:nvSpPr>
        <p:spPr>
          <a:xfrm>
            <a:off x="5151549" y="4561962"/>
            <a:ext cx="4031088"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Google Drive + GitHub,</a:t>
            </a:r>
            <a:endParaRPr lang="fr-FR" dirty="0"/>
          </a:p>
        </p:txBody>
      </p:sp>
      <p:sp>
        <p:nvSpPr>
          <p:cNvPr id="8" name="ZoneTexte 7"/>
          <p:cNvSpPr txBox="1"/>
          <p:nvPr/>
        </p:nvSpPr>
        <p:spPr>
          <a:xfrm>
            <a:off x="5151549" y="5171836"/>
            <a:ext cx="4031088" cy="369332"/>
          </a:xfrm>
          <a:prstGeom prst="rect">
            <a:avLst/>
          </a:prstGeom>
          <a:noFill/>
        </p:spPr>
        <p:txBody>
          <a:bodyPr wrap="square" rtlCol="0">
            <a:spAutoFit/>
          </a:bodyPr>
          <a:lstStyle/>
          <a:p>
            <a:pPr marL="285750" lvl="0" indent="-285750">
              <a:buFont typeface="Wingdings" panose="05000000000000000000" pitchFamily="2" charset="2"/>
              <a:buChar char="Ø"/>
            </a:pPr>
            <a:r>
              <a:rPr lang="en-US" dirty="0"/>
              <a:t>Microsoft Teams + </a:t>
            </a:r>
            <a:r>
              <a:rPr lang="en-US" dirty="0" err="1"/>
              <a:t>Git</a:t>
            </a:r>
            <a:r>
              <a:rPr lang="en-US" b="1" dirty="0"/>
              <a:t>.</a:t>
            </a:r>
            <a:endParaRPr lang="fr-FR" dirty="0"/>
          </a:p>
        </p:txBody>
      </p:sp>
    </p:spTree>
    <p:extLst>
      <p:ext uri="{BB962C8B-B14F-4D97-AF65-F5344CB8AC3E}">
        <p14:creationId xmlns:p14="http://schemas.microsoft.com/office/powerpoint/2010/main" val="20051912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000"/>
                                        <p:tgtEl>
                                          <p:spTgt spid="7"/>
                                        </p:tgtEl>
                                      </p:cBhvr>
                                    </p:animEffect>
                                    <p:anim calcmode="lin" valueType="num">
                                      <p:cBhvr>
                                        <p:cTn id="35" dur="1000" fill="hold"/>
                                        <p:tgtEl>
                                          <p:spTgt spid="7"/>
                                        </p:tgtEl>
                                        <p:attrNameLst>
                                          <p:attrName>ppt_x</p:attrName>
                                        </p:attrNameLst>
                                      </p:cBhvr>
                                      <p:tavLst>
                                        <p:tav tm="0">
                                          <p:val>
                                            <p:strVal val="#ppt_x"/>
                                          </p:val>
                                        </p:tav>
                                        <p:tav tm="100000">
                                          <p:val>
                                            <p:strVal val="#ppt_x"/>
                                          </p:val>
                                        </p:tav>
                                      </p:tavLst>
                                    </p:anim>
                                    <p:anim calcmode="lin" valueType="num">
                                      <p:cBhvr>
                                        <p:cTn id="3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1000"/>
                                        <p:tgtEl>
                                          <p:spTgt spid="8"/>
                                        </p:tgtEl>
                                      </p:cBhvr>
                                    </p:animEffect>
                                    <p:anim calcmode="lin" valueType="num">
                                      <p:cBhvr>
                                        <p:cTn id="42" dur="1000" fill="hold"/>
                                        <p:tgtEl>
                                          <p:spTgt spid="8"/>
                                        </p:tgtEl>
                                        <p:attrNameLst>
                                          <p:attrName>ppt_x</p:attrName>
                                        </p:attrNameLst>
                                      </p:cBhvr>
                                      <p:tavLst>
                                        <p:tav tm="0">
                                          <p:val>
                                            <p:strVal val="#ppt_x"/>
                                          </p:val>
                                        </p:tav>
                                        <p:tav tm="100000">
                                          <p:val>
                                            <p:strVal val="#ppt_x"/>
                                          </p:val>
                                        </p:tav>
                                      </p:tavLst>
                                    </p:anim>
                                    <p:anim calcmode="lin" valueType="num">
                                      <p:cBhvr>
                                        <p:cTn id="4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75260" y="3261815"/>
            <a:ext cx="3603009" cy="3480179"/>
          </a:xfrm>
          <a:prstGeom prst="rect">
            <a:avLst/>
          </a:prstGeom>
          <a:noFill/>
          <a:ln>
            <a:noFill/>
          </a:ln>
        </p:spPr>
      </p:pic>
      <p:sp>
        <p:nvSpPr>
          <p:cNvPr id="8" name="Forme libre 7"/>
          <p:cNvSpPr/>
          <p:nvPr/>
        </p:nvSpPr>
        <p:spPr>
          <a:xfrm>
            <a:off x="2" y="2"/>
            <a:ext cx="12191999" cy="6857999"/>
          </a:xfrm>
          <a:custGeom>
            <a:avLst/>
            <a:gdLst>
              <a:gd name="connsiteX0" fmla="*/ 11709778 w 12191999"/>
              <a:gd name="connsiteY0" fmla="*/ 4002352 h 6857999"/>
              <a:gd name="connsiteX1" fmla="*/ 11368584 w 12191999"/>
              <a:gd name="connsiteY1" fmla="*/ 4343546 h 6857999"/>
              <a:gd name="connsiteX2" fmla="*/ 11368584 w 12191999"/>
              <a:gd name="connsiteY2" fmla="*/ 5657805 h 6857999"/>
              <a:gd name="connsiteX3" fmla="*/ 11709778 w 12191999"/>
              <a:gd name="connsiteY3" fmla="*/ 5998999 h 6857999"/>
              <a:gd name="connsiteX4" fmla="*/ 12050972 w 12191999"/>
              <a:gd name="connsiteY4" fmla="*/ 5657805 h 6857999"/>
              <a:gd name="connsiteX5" fmla="*/ 12050972 w 12191999"/>
              <a:gd name="connsiteY5" fmla="*/ 4343546 h 6857999"/>
              <a:gd name="connsiteX6" fmla="*/ 11709778 w 12191999"/>
              <a:gd name="connsiteY6" fmla="*/ 4002352 h 6857999"/>
              <a:gd name="connsiteX7" fmla="*/ 8789158 w 12191999"/>
              <a:gd name="connsiteY7" fmla="*/ 4002352 h 6857999"/>
              <a:gd name="connsiteX8" fmla="*/ 8447964 w 12191999"/>
              <a:gd name="connsiteY8" fmla="*/ 4343546 h 6857999"/>
              <a:gd name="connsiteX9" fmla="*/ 8447964 w 12191999"/>
              <a:gd name="connsiteY9" fmla="*/ 5657805 h 6857999"/>
              <a:gd name="connsiteX10" fmla="*/ 8789158 w 12191999"/>
              <a:gd name="connsiteY10" fmla="*/ 5998999 h 6857999"/>
              <a:gd name="connsiteX11" fmla="*/ 9130352 w 12191999"/>
              <a:gd name="connsiteY11" fmla="*/ 5657805 h 6857999"/>
              <a:gd name="connsiteX12" fmla="*/ 9130352 w 12191999"/>
              <a:gd name="connsiteY12" fmla="*/ 4343546 h 6857999"/>
              <a:gd name="connsiteX13" fmla="*/ 8789158 w 12191999"/>
              <a:gd name="connsiteY13" fmla="*/ 4002352 h 6857999"/>
              <a:gd name="connsiteX14" fmla="*/ 10979623 w 12191999"/>
              <a:gd name="connsiteY14" fmla="*/ 3609531 h 6857999"/>
              <a:gd name="connsiteX15" fmla="*/ 10638429 w 12191999"/>
              <a:gd name="connsiteY15" fmla="*/ 3950725 h 6857999"/>
              <a:gd name="connsiteX16" fmla="*/ 10638429 w 12191999"/>
              <a:gd name="connsiteY16" fmla="*/ 6044341 h 6857999"/>
              <a:gd name="connsiteX17" fmla="*/ 10979623 w 12191999"/>
              <a:gd name="connsiteY17" fmla="*/ 6385535 h 6857999"/>
              <a:gd name="connsiteX18" fmla="*/ 11320817 w 12191999"/>
              <a:gd name="connsiteY18" fmla="*/ 6044341 h 6857999"/>
              <a:gd name="connsiteX19" fmla="*/ 11320817 w 12191999"/>
              <a:gd name="connsiteY19" fmla="*/ 3950725 h 6857999"/>
              <a:gd name="connsiteX20" fmla="*/ 10979623 w 12191999"/>
              <a:gd name="connsiteY20" fmla="*/ 3609531 h 6857999"/>
              <a:gd name="connsiteX21" fmla="*/ 9519313 w 12191999"/>
              <a:gd name="connsiteY21" fmla="*/ 3609531 h 6857999"/>
              <a:gd name="connsiteX22" fmla="*/ 9178119 w 12191999"/>
              <a:gd name="connsiteY22" fmla="*/ 3950725 h 6857999"/>
              <a:gd name="connsiteX23" fmla="*/ 9178119 w 12191999"/>
              <a:gd name="connsiteY23" fmla="*/ 6044341 h 6857999"/>
              <a:gd name="connsiteX24" fmla="*/ 9519313 w 12191999"/>
              <a:gd name="connsiteY24" fmla="*/ 6385535 h 6857999"/>
              <a:gd name="connsiteX25" fmla="*/ 9860507 w 12191999"/>
              <a:gd name="connsiteY25" fmla="*/ 6044341 h 6857999"/>
              <a:gd name="connsiteX26" fmla="*/ 9860507 w 12191999"/>
              <a:gd name="connsiteY26" fmla="*/ 3950725 h 6857999"/>
              <a:gd name="connsiteX27" fmla="*/ 9519313 w 12191999"/>
              <a:gd name="connsiteY27" fmla="*/ 3609531 h 6857999"/>
              <a:gd name="connsiteX28" fmla="*/ 10249468 w 12191999"/>
              <a:gd name="connsiteY28" fmla="*/ 3302758 h 6857999"/>
              <a:gd name="connsiteX29" fmla="*/ 9908274 w 12191999"/>
              <a:gd name="connsiteY29" fmla="*/ 3643951 h 6857999"/>
              <a:gd name="connsiteX30" fmla="*/ 9908274 w 12191999"/>
              <a:gd name="connsiteY30" fmla="*/ 6346208 h 6857999"/>
              <a:gd name="connsiteX31" fmla="*/ 10249468 w 12191999"/>
              <a:gd name="connsiteY31" fmla="*/ 6687402 h 6857999"/>
              <a:gd name="connsiteX32" fmla="*/ 10590662 w 12191999"/>
              <a:gd name="connsiteY32" fmla="*/ 6346208 h 6857999"/>
              <a:gd name="connsiteX33" fmla="*/ 10590662 w 12191999"/>
              <a:gd name="connsiteY33" fmla="*/ 3643951 h 6857999"/>
              <a:gd name="connsiteX34" fmla="*/ 10249468 w 12191999"/>
              <a:gd name="connsiteY34" fmla="*/ 3302758 h 6857999"/>
              <a:gd name="connsiteX35" fmla="*/ 0 w 12191999"/>
              <a:gd name="connsiteY35" fmla="*/ 0 h 6857999"/>
              <a:gd name="connsiteX36" fmla="*/ 12191999 w 12191999"/>
              <a:gd name="connsiteY36" fmla="*/ 0 h 6857999"/>
              <a:gd name="connsiteX37" fmla="*/ 12191999 w 12191999"/>
              <a:gd name="connsiteY37" fmla="*/ 6857999 h 6857999"/>
              <a:gd name="connsiteX38" fmla="*/ 0 w 12191999"/>
              <a:gd name="connsiteY38"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2191999" h="6857999">
                <a:moveTo>
                  <a:pt x="11709778" y="4002352"/>
                </a:moveTo>
                <a:cubicBezTo>
                  <a:pt x="11521342" y="4002352"/>
                  <a:pt x="11368584" y="4155110"/>
                  <a:pt x="11368584" y="4343546"/>
                </a:cubicBezTo>
                <a:lnTo>
                  <a:pt x="11368584" y="5657805"/>
                </a:lnTo>
                <a:cubicBezTo>
                  <a:pt x="11368584" y="5846241"/>
                  <a:pt x="11521342" y="5998999"/>
                  <a:pt x="11709778" y="5998999"/>
                </a:cubicBezTo>
                <a:cubicBezTo>
                  <a:pt x="11898214" y="5998999"/>
                  <a:pt x="12050972" y="5846241"/>
                  <a:pt x="12050972" y="5657805"/>
                </a:cubicBezTo>
                <a:lnTo>
                  <a:pt x="12050972" y="4343546"/>
                </a:lnTo>
                <a:cubicBezTo>
                  <a:pt x="12050972" y="4155110"/>
                  <a:pt x="11898214" y="4002352"/>
                  <a:pt x="11709778" y="4002352"/>
                </a:cubicBezTo>
                <a:close/>
                <a:moveTo>
                  <a:pt x="8789158" y="4002352"/>
                </a:moveTo>
                <a:cubicBezTo>
                  <a:pt x="8600722" y="4002352"/>
                  <a:pt x="8447964" y="4155110"/>
                  <a:pt x="8447964" y="4343546"/>
                </a:cubicBezTo>
                <a:lnTo>
                  <a:pt x="8447964" y="5657805"/>
                </a:lnTo>
                <a:cubicBezTo>
                  <a:pt x="8447964" y="5846241"/>
                  <a:pt x="8600722" y="5998999"/>
                  <a:pt x="8789158" y="5998999"/>
                </a:cubicBezTo>
                <a:cubicBezTo>
                  <a:pt x="8977594" y="5998999"/>
                  <a:pt x="9130352" y="5846241"/>
                  <a:pt x="9130352" y="5657805"/>
                </a:cubicBezTo>
                <a:lnTo>
                  <a:pt x="9130352" y="4343546"/>
                </a:lnTo>
                <a:cubicBezTo>
                  <a:pt x="9130352" y="4155110"/>
                  <a:pt x="8977594" y="4002352"/>
                  <a:pt x="8789158" y="4002352"/>
                </a:cubicBezTo>
                <a:close/>
                <a:moveTo>
                  <a:pt x="10979623" y="3609531"/>
                </a:moveTo>
                <a:cubicBezTo>
                  <a:pt x="10791187" y="3609531"/>
                  <a:pt x="10638429" y="3762289"/>
                  <a:pt x="10638429" y="3950725"/>
                </a:cubicBezTo>
                <a:lnTo>
                  <a:pt x="10638429" y="6044341"/>
                </a:lnTo>
                <a:cubicBezTo>
                  <a:pt x="10638429" y="6232777"/>
                  <a:pt x="10791187" y="6385535"/>
                  <a:pt x="10979623" y="6385535"/>
                </a:cubicBezTo>
                <a:cubicBezTo>
                  <a:pt x="11168059" y="6385535"/>
                  <a:pt x="11320817" y="6232777"/>
                  <a:pt x="11320817" y="6044341"/>
                </a:cubicBezTo>
                <a:lnTo>
                  <a:pt x="11320817" y="3950725"/>
                </a:lnTo>
                <a:cubicBezTo>
                  <a:pt x="11320817" y="3762289"/>
                  <a:pt x="11168059" y="3609531"/>
                  <a:pt x="10979623" y="3609531"/>
                </a:cubicBezTo>
                <a:close/>
                <a:moveTo>
                  <a:pt x="9519313" y="3609531"/>
                </a:moveTo>
                <a:cubicBezTo>
                  <a:pt x="9330877" y="3609531"/>
                  <a:pt x="9178119" y="3762289"/>
                  <a:pt x="9178119" y="3950725"/>
                </a:cubicBezTo>
                <a:lnTo>
                  <a:pt x="9178119" y="6044341"/>
                </a:lnTo>
                <a:cubicBezTo>
                  <a:pt x="9178119" y="6232777"/>
                  <a:pt x="9330877" y="6385535"/>
                  <a:pt x="9519313" y="6385535"/>
                </a:cubicBezTo>
                <a:cubicBezTo>
                  <a:pt x="9707749" y="6385535"/>
                  <a:pt x="9860507" y="6232777"/>
                  <a:pt x="9860507" y="6044341"/>
                </a:cubicBezTo>
                <a:lnTo>
                  <a:pt x="9860507" y="3950725"/>
                </a:lnTo>
                <a:cubicBezTo>
                  <a:pt x="9860507" y="3762289"/>
                  <a:pt x="9707749" y="3609531"/>
                  <a:pt x="9519313" y="3609531"/>
                </a:cubicBezTo>
                <a:close/>
                <a:moveTo>
                  <a:pt x="10249468" y="3302758"/>
                </a:moveTo>
                <a:cubicBezTo>
                  <a:pt x="10061032" y="3302758"/>
                  <a:pt x="9908274" y="3455515"/>
                  <a:pt x="9908274" y="3643951"/>
                </a:cubicBezTo>
                <a:lnTo>
                  <a:pt x="9908274" y="6346208"/>
                </a:lnTo>
                <a:cubicBezTo>
                  <a:pt x="9908274" y="6534644"/>
                  <a:pt x="10061032" y="6687402"/>
                  <a:pt x="10249468" y="6687402"/>
                </a:cubicBezTo>
                <a:cubicBezTo>
                  <a:pt x="10437904" y="6687402"/>
                  <a:pt x="10590662" y="6534644"/>
                  <a:pt x="10590662" y="6346208"/>
                </a:cubicBezTo>
                <a:lnTo>
                  <a:pt x="10590662" y="3643951"/>
                </a:lnTo>
                <a:cubicBezTo>
                  <a:pt x="10590662" y="3455515"/>
                  <a:pt x="10437904" y="3302758"/>
                  <a:pt x="10249468" y="3302758"/>
                </a:cubicBezTo>
                <a:close/>
                <a:moveTo>
                  <a:pt x="0" y="0"/>
                </a:moveTo>
                <a:lnTo>
                  <a:pt x="12191999" y="0"/>
                </a:lnTo>
                <a:lnTo>
                  <a:pt x="12191999" y="6857999"/>
                </a:lnTo>
                <a:lnTo>
                  <a:pt x="0" y="6857999"/>
                </a:lnTo>
                <a:close/>
              </a:path>
            </a:pathLst>
          </a:custGeom>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p:cNvSpPr txBox="1"/>
          <p:nvPr/>
        </p:nvSpPr>
        <p:spPr>
          <a:xfrm>
            <a:off x="1381114" y="286218"/>
            <a:ext cx="7585656" cy="523220"/>
          </a:xfrm>
          <a:prstGeom prst="rect">
            <a:avLst/>
          </a:prstGeom>
          <a:noFill/>
        </p:spPr>
        <p:txBody>
          <a:bodyPr wrap="square" rtlCol="0">
            <a:spAutoFit/>
          </a:bodyPr>
          <a:lstStyle/>
          <a:p>
            <a:pPr algn="ctr"/>
            <a:r>
              <a:rPr lang="en-US" sz="2800" dirty="0">
                <a:solidFill>
                  <a:srgbClr val="FF0000"/>
                </a:solidFill>
                <a:latin typeface="+mj-lt"/>
              </a:rPr>
              <a:t>Challenges and Future Trends</a:t>
            </a:r>
            <a:endParaRPr lang="fr-FR" sz="2800" dirty="0">
              <a:solidFill>
                <a:srgbClr val="FF0000"/>
              </a:solidFill>
              <a:latin typeface="+mj-lt"/>
            </a:endParaRPr>
          </a:p>
        </p:txBody>
      </p:sp>
      <p:sp>
        <p:nvSpPr>
          <p:cNvPr id="11" name="ZoneTexte 10"/>
          <p:cNvSpPr txBox="1"/>
          <p:nvPr/>
        </p:nvSpPr>
        <p:spPr>
          <a:xfrm>
            <a:off x="820211" y="1172525"/>
            <a:ext cx="7959144" cy="461665"/>
          </a:xfrm>
          <a:prstGeom prst="rect">
            <a:avLst/>
          </a:prstGeom>
          <a:noFill/>
        </p:spPr>
        <p:txBody>
          <a:bodyPr wrap="square" rtlCol="0">
            <a:spAutoFit/>
          </a:bodyPr>
          <a:lstStyle/>
          <a:p>
            <a:r>
              <a:rPr lang="en-US" sz="2400" dirty="0">
                <a:solidFill>
                  <a:srgbClr val="92D050"/>
                </a:solidFill>
              </a:rPr>
              <a:t>1- Common Challenges in TIC Adoption</a:t>
            </a:r>
            <a:endParaRPr lang="fr-FR" sz="2400" dirty="0">
              <a:solidFill>
                <a:srgbClr val="92D050"/>
              </a:solidFill>
            </a:endParaRPr>
          </a:p>
        </p:txBody>
      </p:sp>
      <p:sp>
        <p:nvSpPr>
          <p:cNvPr id="12" name="ZoneTexte 11"/>
          <p:cNvSpPr txBox="1"/>
          <p:nvPr/>
        </p:nvSpPr>
        <p:spPr>
          <a:xfrm>
            <a:off x="1004937" y="1793047"/>
            <a:ext cx="8422783" cy="369332"/>
          </a:xfrm>
          <a:prstGeom prst="rect">
            <a:avLst/>
          </a:prstGeom>
          <a:noFill/>
        </p:spPr>
        <p:txBody>
          <a:bodyPr wrap="square" rtlCol="0">
            <a:spAutoFit/>
          </a:bodyPr>
          <a:lstStyle/>
          <a:p>
            <a:pPr lvl="0"/>
            <a:r>
              <a:rPr lang="en-US" b="1" u="sng" dirty="0"/>
              <a:t>Security Concerns: </a:t>
            </a:r>
            <a:r>
              <a:rPr lang="en-US" dirty="0"/>
              <a:t>Organizations face threats such as data breaches and cyber attacks.</a:t>
            </a:r>
            <a:endParaRPr lang="fr-FR" dirty="0"/>
          </a:p>
        </p:txBody>
      </p:sp>
      <p:sp>
        <p:nvSpPr>
          <p:cNvPr id="13" name="ZoneTexte 12"/>
          <p:cNvSpPr txBox="1"/>
          <p:nvPr/>
        </p:nvSpPr>
        <p:spPr>
          <a:xfrm>
            <a:off x="1004936" y="2421965"/>
            <a:ext cx="8422783" cy="369332"/>
          </a:xfrm>
          <a:prstGeom prst="rect">
            <a:avLst/>
          </a:prstGeom>
          <a:noFill/>
        </p:spPr>
        <p:txBody>
          <a:bodyPr wrap="square" rtlCol="0">
            <a:spAutoFit/>
          </a:bodyPr>
          <a:lstStyle/>
          <a:p>
            <a:pPr lvl="0"/>
            <a:r>
              <a:rPr lang="en-US" b="1" u="sng" dirty="0"/>
              <a:t>Integration Complexity: </a:t>
            </a:r>
            <a:r>
              <a:rPr lang="en-US" b="1" dirty="0"/>
              <a:t>: </a:t>
            </a:r>
            <a:r>
              <a:rPr lang="en-US" dirty="0"/>
              <a:t>Integrating diverse TIC tools often comes with complexities</a:t>
            </a:r>
            <a:r>
              <a:rPr lang="en-US" b="1" dirty="0"/>
              <a:t>.</a:t>
            </a:r>
            <a:endParaRPr lang="fr-FR" u="sng" dirty="0"/>
          </a:p>
        </p:txBody>
      </p:sp>
      <p:sp>
        <p:nvSpPr>
          <p:cNvPr id="14" name="ZoneTexte 13"/>
          <p:cNvSpPr txBox="1"/>
          <p:nvPr/>
        </p:nvSpPr>
        <p:spPr>
          <a:xfrm>
            <a:off x="1004935" y="2982127"/>
            <a:ext cx="8422783" cy="646331"/>
          </a:xfrm>
          <a:prstGeom prst="rect">
            <a:avLst/>
          </a:prstGeom>
          <a:noFill/>
        </p:spPr>
        <p:txBody>
          <a:bodyPr wrap="square" rtlCol="0">
            <a:spAutoFit/>
          </a:bodyPr>
          <a:lstStyle/>
          <a:p>
            <a:pPr lvl="0"/>
            <a:r>
              <a:rPr lang="en-US" b="1" u="sng" dirty="0"/>
              <a:t>Resistance to Change: </a:t>
            </a:r>
            <a:r>
              <a:rPr lang="en-US" dirty="0"/>
              <a:t>Employees may resist adopting new technologies, leading to challenges in training, user adoption, and overall organizational transformation.</a:t>
            </a:r>
            <a:endParaRPr lang="fr-FR" u="sng" dirty="0"/>
          </a:p>
        </p:txBody>
      </p:sp>
      <p:sp>
        <p:nvSpPr>
          <p:cNvPr id="15" name="ZoneTexte 14"/>
          <p:cNvSpPr txBox="1"/>
          <p:nvPr/>
        </p:nvSpPr>
        <p:spPr>
          <a:xfrm>
            <a:off x="1175053" y="3905182"/>
            <a:ext cx="6426750" cy="461665"/>
          </a:xfrm>
          <a:prstGeom prst="rect">
            <a:avLst/>
          </a:prstGeom>
          <a:noFill/>
        </p:spPr>
        <p:txBody>
          <a:bodyPr wrap="square" rtlCol="0">
            <a:spAutoFit/>
          </a:bodyPr>
          <a:lstStyle/>
          <a:p>
            <a:r>
              <a:rPr lang="en-US" sz="2400" dirty="0">
                <a:solidFill>
                  <a:srgbClr val="92D050"/>
                </a:solidFill>
              </a:rPr>
              <a:t>2- Emerging Trends in TIC:</a:t>
            </a:r>
            <a:endParaRPr lang="fr-FR" sz="2400" b="1" dirty="0">
              <a:solidFill>
                <a:srgbClr val="92D050"/>
              </a:solidFill>
            </a:endParaRPr>
          </a:p>
        </p:txBody>
      </p:sp>
      <p:sp>
        <p:nvSpPr>
          <p:cNvPr id="16" name="ZoneTexte 15"/>
          <p:cNvSpPr txBox="1"/>
          <p:nvPr/>
        </p:nvSpPr>
        <p:spPr>
          <a:xfrm>
            <a:off x="1381114" y="4534100"/>
            <a:ext cx="6452316"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AI and Automation,</a:t>
            </a:r>
            <a:endParaRPr lang="fr-FR" dirty="0"/>
          </a:p>
        </p:txBody>
      </p:sp>
      <p:sp>
        <p:nvSpPr>
          <p:cNvPr id="17" name="ZoneTexte 16"/>
          <p:cNvSpPr txBox="1"/>
          <p:nvPr/>
        </p:nvSpPr>
        <p:spPr>
          <a:xfrm>
            <a:off x="1381114" y="5111400"/>
            <a:ext cx="6452316"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Edge Computing,</a:t>
            </a:r>
            <a:endParaRPr lang="fr-FR" dirty="0"/>
          </a:p>
        </p:txBody>
      </p:sp>
      <p:sp>
        <p:nvSpPr>
          <p:cNvPr id="18" name="ZoneTexte 17"/>
          <p:cNvSpPr txBox="1"/>
          <p:nvPr/>
        </p:nvSpPr>
        <p:spPr>
          <a:xfrm>
            <a:off x="1381114" y="5688700"/>
            <a:ext cx="6452316"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Extended Reality (XR).</a:t>
            </a:r>
            <a:endParaRPr lang="fr-FR" dirty="0"/>
          </a:p>
        </p:txBody>
      </p:sp>
    </p:spTree>
    <p:extLst>
      <p:ext uri="{BB962C8B-B14F-4D97-AF65-F5344CB8AC3E}">
        <p14:creationId xmlns:p14="http://schemas.microsoft.com/office/powerpoint/2010/main" val="8738147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1000"/>
                                        <p:tgtEl>
                                          <p:spTgt spid="12"/>
                                        </p:tgtEl>
                                      </p:cBhvr>
                                    </p:animEffect>
                                    <p:anim calcmode="lin" valueType="num">
                                      <p:cBhvr>
                                        <p:cTn id="19" dur="1000" fill="hold"/>
                                        <p:tgtEl>
                                          <p:spTgt spid="12"/>
                                        </p:tgtEl>
                                        <p:attrNameLst>
                                          <p:attrName>ppt_x</p:attrName>
                                        </p:attrNameLst>
                                      </p:cBhvr>
                                      <p:tavLst>
                                        <p:tav tm="0">
                                          <p:val>
                                            <p:strVal val="#ppt_x"/>
                                          </p:val>
                                        </p:tav>
                                        <p:tav tm="100000">
                                          <p:val>
                                            <p:strVal val="#ppt_x"/>
                                          </p:val>
                                        </p:tav>
                                      </p:tavLst>
                                    </p:anim>
                                    <p:anim calcmode="lin" valueType="num">
                                      <p:cBhvr>
                                        <p:cTn id="2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1000"/>
                                        <p:tgtEl>
                                          <p:spTgt spid="13"/>
                                        </p:tgtEl>
                                      </p:cBhvr>
                                    </p:animEffect>
                                    <p:anim calcmode="lin" valueType="num">
                                      <p:cBhvr>
                                        <p:cTn id="26" dur="1000" fill="hold"/>
                                        <p:tgtEl>
                                          <p:spTgt spid="13"/>
                                        </p:tgtEl>
                                        <p:attrNameLst>
                                          <p:attrName>ppt_x</p:attrName>
                                        </p:attrNameLst>
                                      </p:cBhvr>
                                      <p:tavLst>
                                        <p:tav tm="0">
                                          <p:val>
                                            <p:strVal val="#ppt_x"/>
                                          </p:val>
                                        </p:tav>
                                        <p:tav tm="100000">
                                          <p:val>
                                            <p:strVal val="#ppt_x"/>
                                          </p:val>
                                        </p:tav>
                                      </p:tavLst>
                                    </p:anim>
                                    <p:anim calcmode="lin" valueType="num">
                                      <p:cBhvr>
                                        <p:cTn id="2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anim calcmode="lin" valueType="num">
                                      <p:cBhvr>
                                        <p:cTn id="33" dur="1000" fill="hold"/>
                                        <p:tgtEl>
                                          <p:spTgt spid="14"/>
                                        </p:tgtEl>
                                        <p:attrNameLst>
                                          <p:attrName>ppt_x</p:attrName>
                                        </p:attrNameLst>
                                      </p:cBhvr>
                                      <p:tavLst>
                                        <p:tav tm="0">
                                          <p:val>
                                            <p:strVal val="#ppt_x"/>
                                          </p:val>
                                        </p:tav>
                                        <p:tav tm="100000">
                                          <p:val>
                                            <p:strVal val="#ppt_x"/>
                                          </p:val>
                                        </p:tav>
                                      </p:tavLst>
                                    </p:anim>
                                    <p:anim calcmode="lin" valueType="num">
                                      <p:cBhvr>
                                        <p:cTn id="3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1000"/>
                                        <p:tgtEl>
                                          <p:spTgt spid="16"/>
                                        </p:tgtEl>
                                      </p:cBhvr>
                                    </p:animEffect>
                                    <p:anim calcmode="lin" valueType="num">
                                      <p:cBhvr>
                                        <p:cTn id="50" dur="1000" fill="hold"/>
                                        <p:tgtEl>
                                          <p:spTgt spid="16"/>
                                        </p:tgtEl>
                                        <p:attrNameLst>
                                          <p:attrName>ppt_x</p:attrName>
                                        </p:attrNameLst>
                                      </p:cBhvr>
                                      <p:tavLst>
                                        <p:tav tm="0">
                                          <p:val>
                                            <p:strVal val="#ppt_x"/>
                                          </p:val>
                                        </p:tav>
                                        <p:tav tm="100000">
                                          <p:val>
                                            <p:strVal val="#ppt_x"/>
                                          </p:val>
                                        </p:tav>
                                      </p:tavLst>
                                    </p:anim>
                                    <p:anim calcmode="lin" valueType="num">
                                      <p:cBhvr>
                                        <p:cTn id="5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1000"/>
                                        <p:tgtEl>
                                          <p:spTgt spid="17"/>
                                        </p:tgtEl>
                                      </p:cBhvr>
                                    </p:animEffect>
                                    <p:anim calcmode="lin" valueType="num">
                                      <p:cBhvr>
                                        <p:cTn id="57" dur="1000" fill="hold"/>
                                        <p:tgtEl>
                                          <p:spTgt spid="17"/>
                                        </p:tgtEl>
                                        <p:attrNameLst>
                                          <p:attrName>ppt_x</p:attrName>
                                        </p:attrNameLst>
                                      </p:cBhvr>
                                      <p:tavLst>
                                        <p:tav tm="0">
                                          <p:val>
                                            <p:strVal val="#ppt_x"/>
                                          </p:val>
                                        </p:tav>
                                        <p:tav tm="100000">
                                          <p:val>
                                            <p:strVal val="#ppt_x"/>
                                          </p:val>
                                        </p:tav>
                                      </p:tavLst>
                                    </p:anim>
                                    <p:anim calcmode="lin" valueType="num">
                                      <p:cBhvr>
                                        <p:cTn id="5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P spid="17" grpId="0"/>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Information And Communication Technology Concept On Virtual, 48% OFF"/>
          <p:cNvPicPr>
            <a:picLocks noChangeAspect="1" noChangeArrowheads="1"/>
          </p:cNvPicPr>
          <p:nvPr/>
        </p:nvPicPr>
        <p:blipFill rotWithShape="1">
          <a:blip r:embed="rId2">
            <a:extLst>
              <a:ext uri="{BEBA8EAE-BF5A-486C-A8C5-ECC9F3942E4B}">
                <a14:imgProps xmlns:a14="http://schemas.microsoft.com/office/drawing/2010/main">
                  <a14:imgLayer r:embed="rId3">
                    <a14:imgEffect>
                      <a14:artisticBlur/>
                    </a14:imgEffect>
                    <a14:imgEffect>
                      <a14:brightnessContrast bright="40000" contrast="20000"/>
                    </a14:imgEffect>
                  </a14:imgLayer>
                </a14:imgProps>
              </a:ext>
              <a:ext uri="{28A0092B-C50C-407E-A947-70E740481C1C}">
                <a14:useLocalDpi xmlns:a14="http://schemas.microsoft.com/office/drawing/2010/main" val="0"/>
              </a:ext>
            </a:extLst>
          </a:blip>
          <a:srcRect b="11048"/>
          <a:stretch/>
        </p:blipFill>
        <p:spPr bwMode="auto">
          <a:xfrm>
            <a:off x="-1"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p:cNvSpPr txBox="1"/>
          <p:nvPr/>
        </p:nvSpPr>
        <p:spPr>
          <a:xfrm>
            <a:off x="2404279" y="1780605"/>
            <a:ext cx="7383439" cy="4524315"/>
          </a:xfrm>
          <a:prstGeom prst="rect">
            <a:avLst/>
          </a:prstGeom>
          <a:noFill/>
        </p:spPr>
        <p:txBody>
          <a:bodyPr wrap="square" rtlCol="0">
            <a:spAutoFit/>
          </a:bodyPr>
          <a:lstStyle/>
          <a:p>
            <a:r>
              <a:rPr lang="en-US" sz="2400" b="1" dirty="0">
                <a:solidFill>
                  <a:schemeClr val="tx1">
                    <a:lumMod val="95000"/>
                    <a:lumOff val="5000"/>
                  </a:schemeClr>
                </a:solidFill>
              </a:rPr>
              <a:t>The representation highlights key findings in the exploration of Information and Communication Technologies (TIC) and associated tools, emphasizing the strengths of Google Services, Microsoft Tools, </a:t>
            </a:r>
            <a:r>
              <a:rPr lang="en-US" sz="2400" b="1" dirty="0" err="1">
                <a:solidFill>
                  <a:schemeClr val="tx1">
                    <a:lumMod val="95000"/>
                    <a:lumOff val="5000"/>
                  </a:schemeClr>
                </a:solidFill>
              </a:rPr>
              <a:t>Git</a:t>
            </a:r>
            <a:r>
              <a:rPr lang="en-US" sz="2400" b="1" dirty="0">
                <a:solidFill>
                  <a:schemeClr val="tx1">
                    <a:lumMod val="95000"/>
                    <a:lumOff val="5000"/>
                  </a:schemeClr>
                </a:solidFill>
              </a:rPr>
              <a:t>, and GitHub. Successful integration across these platforms is observed in case studies, while acknowledging challenges like security concerns. The representation ends with recommendations for efficient TIC implementation, emphasizing prioritizing security, investing in employee training, and staying informed on emerging trends, including AI and extended reality technologies.</a:t>
            </a:r>
            <a:endParaRPr lang="fr-FR" sz="2400" b="1" dirty="0">
              <a:solidFill>
                <a:schemeClr val="tx1">
                  <a:lumMod val="95000"/>
                  <a:lumOff val="5000"/>
                </a:schemeClr>
              </a:solidFill>
            </a:endParaRPr>
          </a:p>
        </p:txBody>
      </p:sp>
      <p:sp>
        <p:nvSpPr>
          <p:cNvPr id="4" name="ZoneTexte 3"/>
          <p:cNvSpPr txBox="1"/>
          <p:nvPr/>
        </p:nvSpPr>
        <p:spPr>
          <a:xfrm>
            <a:off x="1679635" y="417703"/>
            <a:ext cx="8474299" cy="646331"/>
          </a:xfrm>
          <a:prstGeom prst="rect">
            <a:avLst/>
          </a:prstGeom>
          <a:noFill/>
        </p:spPr>
        <p:txBody>
          <a:bodyPr wrap="square" rtlCol="0">
            <a:spAutoFit/>
          </a:bodyPr>
          <a:lstStyle/>
          <a:p>
            <a:pPr algn="ctr"/>
            <a:r>
              <a:rPr lang="en-US" sz="3600" b="1" dirty="0">
                <a:solidFill>
                  <a:srgbClr val="FF0000"/>
                </a:solidFill>
                <a:latin typeface="+mj-lt"/>
              </a:rPr>
              <a:t>Conclusion</a:t>
            </a:r>
            <a:endParaRPr lang="fr-FR" sz="3600" b="1" dirty="0">
              <a:solidFill>
                <a:srgbClr val="FF0000"/>
              </a:solidFill>
              <a:latin typeface="+mj-lt"/>
            </a:endParaRPr>
          </a:p>
        </p:txBody>
      </p:sp>
    </p:spTree>
    <p:extLst>
      <p:ext uri="{BB962C8B-B14F-4D97-AF65-F5344CB8AC3E}">
        <p14:creationId xmlns:p14="http://schemas.microsoft.com/office/powerpoint/2010/main" val="21617553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descr="Capture d’écran"/>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2" name="ZoneTexte 1"/>
          <p:cNvSpPr txBox="1"/>
          <p:nvPr/>
        </p:nvSpPr>
        <p:spPr>
          <a:xfrm>
            <a:off x="2047741" y="1661375"/>
            <a:ext cx="9736429" cy="4031873"/>
          </a:xfrm>
          <a:prstGeom prst="rect">
            <a:avLst/>
          </a:prstGeom>
          <a:noFill/>
        </p:spPr>
        <p:txBody>
          <a:bodyPr wrap="square" rtlCol="0">
            <a:spAutoFit/>
          </a:bodyPr>
          <a:lstStyle/>
          <a:p>
            <a:r>
              <a:rPr lang="en-US" sz="2800" dirty="0"/>
              <a:t>   </a:t>
            </a:r>
            <a:r>
              <a:rPr lang="en-US" sz="3200" dirty="0">
                <a:solidFill>
                  <a:schemeClr val="bg1"/>
                </a:solidFill>
              </a:rPr>
              <a:t>In the rapidly evolving landscape of the digital era TIC has radically changed the way individuals , businesses and communities communicate</a:t>
            </a:r>
            <a:r>
              <a:rPr lang="en-US" dirty="0">
                <a:solidFill>
                  <a:schemeClr val="bg1"/>
                </a:solidFill>
              </a:rPr>
              <a:t>.</a:t>
            </a:r>
            <a:endParaRPr lang="en-US" sz="3200" dirty="0">
              <a:solidFill>
                <a:schemeClr val="bg1"/>
              </a:solidFill>
            </a:endParaRPr>
          </a:p>
          <a:p>
            <a:r>
              <a:rPr lang="en-US" sz="3200" dirty="0">
                <a:solidFill>
                  <a:schemeClr val="bg1"/>
                </a:solidFill>
              </a:rPr>
              <a:t>   This representation delves into the multifaceted realm of TIC, with a specific focus on key technologies such as Google services, Microsoft tools, </a:t>
            </a:r>
            <a:r>
              <a:rPr lang="en-US" sz="3200" dirty="0" err="1">
                <a:solidFill>
                  <a:schemeClr val="bg1"/>
                </a:solidFill>
              </a:rPr>
              <a:t>Git</a:t>
            </a:r>
            <a:r>
              <a:rPr lang="en-US" sz="3200" dirty="0">
                <a:solidFill>
                  <a:schemeClr val="bg1"/>
                </a:solidFill>
              </a:rPr>
              <a:t>, and </a:t>
            </a:r>
            <a:r>
              <a:rPr lang="en-US" sz="3200" dirty="0" err="1">
                <a:solidFill>
                  <a:schemeClr val="bg1"/>
                </a:solidFill>
              </a:rPr>
              <a:t>GitHub.and</a:t>
            </a:r>
            <a:r>
              <a:rPr lang="en-US" sz="3200" dirty="0">
                <a:solidFill>
                  <a:schemeClr val="bg1"/>
                </a:solidFill>
              </a:rPr>
              <a:t> we aim to understand the impact of these technologies on our interconnected world. </a:t>
            </a:r>
            <a:endParaRPr lang="fr-FR" sz="3200" dirty="0">
              <a:solidFill>
                <a:schemeClr val="bg1"/>
              </a:solidFill>
            </a:endParaRPr>
          </a:p>
        </p:txBody>
      </p:sp>
    </p:spTree>
    <p:extLst>
      <p:ext uri="{BB962C8B-B14F-4D97-AF65-F5344CB8AC3E}">
        <p14:creationId xmlns:p14="http://schemas.microsoft.com/office/powerpoint/2010/main" val="18168867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2"/>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solidFill>
                  <a:schemeClr val="bg2">
                    <a:lumMod val="75000"/>
                  </a:schemeClr>
                </a:solidFill>
              </a:rPr>
              <a:t>THE PLAN</a:t>
            </a:r>
          </a:p>
        </p:txBody>
      </p:sp>
      <p:sp>
        <p:nvSpPr>
          <p:cNvPr id="4" name="ZoneTexte 3"/>
          <p:cNvSpPr txBox="1"/>
          <p:nvPr/>
        </p:nvSpPr>
        <p:spPr>
          <a:xfrm>
            <a:off x="2521843" y="2202287"/>
            <a:ext cx="9053848" cy="369332"/>
          </a:xfrm>
          <a:prstGeom prst="rect">
            <a:avLst/>
          </a:prstGeom>
          <a:noFill/>
        </p:spPr>
        <p:txBody>
          <a:bodyPr wrap="square" rtlCol="0">
            <a:spAutoFit/>
          </a:bodyPr>
          <a:lstStyle/>
          <a:p>
            <a:pPr marL="285750" indent="-285750">
              <a:buFont typeface="Wingdings" panose="05000000000000000000" pitchFamily="2" charset="2"/>
              <a:buChar char="q"/>
            </a:pPr>
            <a:r>
              <a:rPr lang="en-US" dirty="0"/>
              <a:t>Information and Communication Technologies (TIC</a:t>
            </a:r>
            <a:r>
              <a:rPr lang="fr-FR" dirty="0"/>
              <a:t>)</a:t>
            </a:r>
          </a:p>
        </p:txBody>
      </p:sp>
      <p:sp>
        <p:nvSpPr>
          <p:cNvPr id="5" name="ZoneTexte 4"/>
          <p:cNvSpPr txBox="1"/>
          <p:nvPr/>
        </p:nvSpPr>
        <p:spPr>
          <a:xfrm>
            <a:off x="2521843" y="2756079"/>
            <a:ext cx="9062456" cy="369332"/>
          </a:xfrm>
          <a:prstGeom prst="rect">
            <a:avLst/>
          </a:prstGeom>
          <a:noFill/>
        </p:spPr>
        <p:txBody>
          <a:bodyPr wrap="square" rtlCol="0">
            <a:spAutoFit/>
          </a:bodyPr>
          <a:lstStyle/>
          <a:p>
            <a:pPr marL="285750" indent="-285750">
              <a:buFont typeface="Wingdings" panose="05000000000000000000" pitchFamily="2" charset="2"/>
              <a:buChar char="q"/>
            </a:pPr>
            <a:r>
              <a:rPr lang="en-US" dirty="0"/>
              <a:t>Google Services</a:t>
            </a:r>
          </a:p>
        </p:txBody>
      </p:sp>
      <p:sp>
        <p:nvSpPr>
          <p:cNvPr id="6" name="ZoneTexte 5"/>
          <p:cNvSpPr txBox="1"/>
          <p:nvPr/>
        </p:nvSpPr>
        <p:spPr>
          <a:xfrm>
            <a:off x="2521843" y="3258355"/>
            <a:ext cx="9053848" cy="369332"/>
          </a:xfrm>
          <a:prstGeom prst="rect">
            <a:avLst/>
          </a:prstGeom>
          <a:noFill/>
        </p:spPr>
        <p:txBody>
          <a:bodyPr wrap="square" rtlCol="0">
            <a:spAutoFit/>
          </a:bodyPr>
          <a:lstStyle/>
          <a:p>
            <a:pPr marL="285750" indent="-285750">
              <a:buFont typeface="Wingdings" panose="05000000000000000000" pitchFamily="2" charset="2"/>
              <a:buChar char="q"/>
            </a:pPr>
            <a:r>
              <a:rPr lang="en-US" dirty="0"/>
              <a:t>Microsoft Tools</a:t>
            </a:r>
          </a:p>
        </p:txBody>
      </p:sp>
      <p:sp>
        <p:nvSpPr>
          <p:cNvPr id="7" name="ZoneTexte 6"/>
          <p:cNvSpPr txBox="1"/>
          <p:nvPr/>
        </p:nvSpPr>
        <p:spPr>
          <a:xfrm>
            <a:off x="2521843" y="3799268"/>
            <a:ext cx="9159295" cy="369332"/>
          </a:xfrm>
          <a:prstGeom prst="rect">
            <a:avLst/>
          </a:prstGeom>
          <a:noFill/>
        </p:spPr>
        <p:txBody>
          <a:bodyPr wrap="square" rtlCol="0">
            <a:spAutoFit/>
          </a:bodyPr>
          <a:lstStyle/>
          <a:p>
            <a:pPr marL="285750" indent="-285750">
              <a:buFont typeface="Wingdings" panose="05000000000000000000" pitchFamily="2" charset="2"/>
              <a:buChar char="q"/>
            </a:pPr>
            <a:r>
              <a:rPr lang="en-US" dirty="0" err="1"/>
              <a:t>Git</a:t>
            </a:r>
            <a:r>
              <a:rPr lang="en-US" dirty="0"/>
              <a:t> and GitHub</a:t>
            </a:r>
          </a:p>
        </p:txBody>
      </p:sp>
      <p:sp>
        <p:nvSpPr>
          <p:cNvPr id="8" name="ZoneTexte 7"/>
          <p:cNvSpPr txBox="1"/>
          <p:nvPr/>
        </p:nvSpPr>
        <p:spPr>
          <a:xfrm>
            <a:off x="2521843" y="4430333"/>
            <a:ext cx="9185053" cy="369332"/>
          </a:xfrm>
          <a:prstGeom prst="rect">
            <a:avLst/>
          </a:prstGeom>
          <a:noFill/>
        </p:spPr>
        <p:txBody>
          <a:bodyPr wrap="square" rtlCol="0">
            <a:spAutoFit/>
          </a:bodyPr>
          <a:lstStyle/>
          <a:p>
            <a:pPr marL="285750" indent="-285750">
              <a:buFont typeface="Wingdings" panose="05000000000000000000" pitchFamily="2" charset="2"/>
              <a:buChar char="q"/>
            </a:pPr>
            <a:r>
              <a:rPr lang="en-US" dirty="0"/>
              <a:t>Integration of TIC Tools</a:t>
            </a:r>
          </a:p>
        </p:txBody>
      </p:sp>
      <p:sp>
        <p:nvSpPr>
          <p:cNvPr id="9" name="ZoneTexte 8"/>
          <p:cNvSpPr txBox="1"/>
          <p:nvPr/>
        </p:nvSpPr>
        <p:spPr>
          <a:xfrm>
            <a:off x="2521843" y="4971245"/>
            <a:ext cx="9262326" cy="369332"/>
          </a:xfrm>
          <a:prstGeom prst="rect">
            <a:avLst/>
          </a:prstGeom>
          <a:noFill/>
        </p:spPr>
        <p:txBody>
          <a:bodyPr wrap="square" rtlCol="0">
            <a:spAutoFit/>
          </a:bodyPr>
          <a:lstStyle/>
          <a:p>
            <a:pPr marL="285750" indent="-285750">
              <a:buFont typeface="Wingdings" panose="05000000000000000000" pitchFamily="2" charset="2"/>
              <a:buChar char="q"/>
            </a:pPr>
            <a:r>
              <a:rPr lang="en-US" dirty="0"/>
              <a:t>Challenges and Future Trends</a:t>
            </a:r>
          </a:p>
        </p:txBody>
      </p:sp>
      <p:sp>
        <p:nvSpPr>
          <p:cNvPr id="10" name="ZoneTexte 9"/>
          <p:cNvSpPr txBox="1"/>
          <p:nvPr/>
        </p:nvSpPr>
        <p:spPr>
          <a:xfrm>
            <a:off x="2521843" y="5486400"/>
            <a:ext cx="9313842" cy="369332"/>
          </a:xfrm>
          <a:prstGeom prst="rect">
            <a:avLst/>
          </a:prstGeom>
          <a:noFill/>
        </p:spPr>
        <p:txBody>
          <a:bodyPr wrap="square" rtlCol="0">
            <a:spAutoFit/>
          </a:bodyPr>
          <a:lstStyle/>
          <a:p>
            <a:pPr marL="285750" indent="-285750">
              <a:buFont typeface="Wingdings" panose="05000000000000000000" pitchFamily="2" charset="2"/>
              <a:buChar char="q"/>
            </a:pPr>
            <a:r>
              <a:rPr lang="en-US" dirty="0"/>
              <a:t>Conclusion</a:t>
            </a:r>
          </a:p>
        </p:txBody>
      </p:sp>
    </p:spTree>
    <p:extLst>
      <p:ext uri="{BB962C8B-B14F-4D97-AF65-F5344CB8AC3E}">
        <p14:creationId xmlns:p14="http://schemas.microsoft.com/office/powerpoint/2010/main" val="23161912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4" y="624110"/>
            <a:ext cx="8911687" cy="869839"/>
          </a:xfrm>
        </p:spPr>
        <p:txBody>
          <a:bodyPr>
            <a:normAutofit/>
          </a:bodyPr>
          <a:lstStyle/>
          <a:p>
            <a:r>
              <a:rPr lang="en-US" sz="2800" dirty="0">
                <a:solidFill>
                  <a:srgbClr val="FF0000"/>
                </a:solidFill>
              </a:rPr>
              <a:t>Information and Communication Technologies (TIC) :</a:t>
            </a:r>
          </a:p>
        </p:txBody>
      </p:sp>
      <p:sp>
        <p:nvSpPr>
          <p:cNvPr id="3" name="ZoneTexte 2"/>
          <p:cNvSpPr txBox="1"/>
          <p:nvPr/>
        </p:nvSpPr>
        <p:spPr>
          <a:xfrm>
            <a:off x="2296710" y="1542685"/>
            <a:ext cx="3400022" cy="461665"/>
          </a:xfrm>
          <a:prstGeom prst="rect">
            <a:avLst/>
          </a:prstGeom>
          <a:noFill/>
        </p:spPr>
        <p:txBody>
          <a:bodyPr wrap="square" rtlCol="0">
            <a:spAutoFit/>
          </a:bodyPr>
          <a:lstStyle/>
          <a:p>
            <a:r>
              <a:rPr lang="en-US" sz="2400" dirty="0">
                <a:solidFill>
                  <a:srgbClr val="92D050"/>
                </a:solidFill>
              </a:rPr>
              <a:t>Definition :</a:t>
            </a:r>
          </a:p>
        </p:txBody>
      </p:sp>
      <p:sp>
        <p:nvSpPr>
          <p:cNvPr id="4" name="ZoneTexte 3"/>
          <p:cNvSpPr txBox="1"/>
          <p:nvPr/>
        </p:nvSpPr>
        <p:spPr>
          <a:xfrm>
            <a:off x="2506549" y="2165519"/>
            <a:ext cx="8911687" cy="646331"/>
          </a:xfrm>
          <a:prstGeom prst="rect">
            <a:avLst/>
          </a:prstGeom>
          <a:noFill/>
        </p:spPr>
        <p:txBody>
          <a:bodyPr wrap="square" rtlCol="0">
            <a:spAutoFit/>
          </a:bodyPr>
          <a:lstStyle/>
          <a:p>
            <a:r>
              <a:rPr lang="en-US" dirty="0"/>
              <a:t> TIC can be defined as abroad subject and concepts are evolving , It convers any product  that stores, retrieves, processes, transmits or receives information electronically in digital form. </a:t>
            </a:r>
          </a:p>
        </p:txBody>
      </p:sp>
      <p:sp>
        <p:nvSpPr>
          <p:cNvPr id="6" name="ZoneTexte 5"/>
          <p:cNvSpPr txBox="1"/>
          <p:nvPr/>
        </p:nvSpPr>
        <p:spPr>
          <a:xfrm>
            <a:off x="2296710" y="3239968"/>
            <a:ext cx="5044248" cy="461665"/>
          </a:xfrm>
          <a:prstGeom prst="rect">
            <a:avLst/>
          </a:prstGeom>
          <a:noFill/>
        </p:spPr>
        <p:txBody>
          <a:bodyPr wrap="square" rtlCol="0">
            <a:spAutoFit/>
          </a:bodyPr>
          <a:lstStyle/>
          <a:p>
            <a:r>
              <a:rPr lang="en-US" sz="2400" dirty="0">
                <a:solidFill>
                  <a:srgbClr val="92D050"/>
                </a:solidFill>
              </a:rPr>
              <a:t>Evolution of TIC </a:t>
            </a:r>
            <a:r>
              <a:rPr lang="fr-FR" sz="2400" dirty="0">
                <a:solidFill>
                  <a:srgbClr val="92D050"/>
                </a:solidFill>
              </a:rPr>
              <a:t>:</a:t>
            </a:r>
          </a:p>
        </p:txBody>
      </p:sp>
      <p:sp>
        <p:nvSpPr>
          <p:cNvPr id="7" name="ZoneTexte 6"/>
          <p:cNvSpPr txBox="1"/>
          <p:nvPr/>
        </p:nvSpPr>
        <p:spPr>
          <a:xfrm>
            <a:off x="2506549" y="3896737"/>
            <a:ext cx="8925059" cy="646331"/>
          </a:xfrm>
          <a:prstGeom prst="rect">
            <a:avLst/>
          </a:prstGeom>
          <a:noFill/>
        </p:spPr>
        <p:txBody>
          <a:bodyPr wrap="square" rtlCol="0">
            <a:spAutoFit/>
          </a:bodyPr>
          <a:lstStyle/>
          <a:p>
            <a:r>
              <a:rPr lang="en-US" dirty="0"/>
              <a:t> The development of information and communications technology (TIC) is characterized by rapid technical progress, as it has passed milestones and transformative innovation, namely :</a:t>
            </a:r>
          </a:p>
        </p:txBody>
      </p:sp>
      <p:sp>
        <p:nvSpPr>
          <p:cNvPr id="8" name="ZoneTexte 7"/>
          <p:cNvSpPr txBox="1"/>
          <p:nvPr/>
        </p:nvSpPr>
        <p:spPr>
          <a:xfrm>
            <a:off x="2882171" y="4752585"/>
            <a:ext cx="6944409" cy="369332"/>
          </a:xfrm>
          <a:prstGeom prst="rect">
            <a:avLst/>
          </a:prstGeom>
          <a:noFill/>
        </p:spPr>
        <p:txBody>
          <a:bodyPr wrap="square" rtlCol="0">
            <a:spAutoFit/>
          </a:bodyPr>
          <a:lstStyle/>
          <a:p>
            <a:pPr marL="285750" indent="-285750">
              <a:buFont typeface="Arial" panose="020B0604020202020204" pitchFamily="34" charset="0"/>
              <a:buChar char="•"/>
            </a:pPr>
            <a:r>
              <a:rPr lang="en-US" dirty="0"/>
              <a:t>Early Foundation: Birth of Telecommunication, </a:t>
            </a:r>
          </a:p>
        </p:txBody>
      </p:sp>
      <p:sp>
        <p:nvSpPr>
          <p:cNvPr id="9" name="ZoneTexte 8"/>
          <p:cNvSpPr txBox="1"/>
          <p:nvPr/>
        </p:nvSpPr>
        <p:spPr>
          <a:xfrm>
            <a:off x="2897746" y="5214638"/>
            <a:ext cx="6967471" cy="369332"/>
          </a:xfrm>
          <a:prstGeom prst="rect">
            <a:avLst/>
          </a:prstGeom>
          <a:noFill/>
        </p:spPr>
        <p:txBody>
          <a:bodyPr wrap="square" rtlCol="0">
            <a:spAutoFit/>
          </a:bodyPr>
          <a:lstStyle/>
          <a:p>
            <a:pPr marL="285750" indent="-285750">
              <a:buFont typeface="Arial" panose="020B0604020202020204" pitchFamily="34" charset="0"/>
              <a:buChar char="•"/>
            </a:pPr>
            <a:r>
              <a:rPr lang="en-US" dirty="0"/>
              <a:t>Emergence of Computing: The Birth of the Digital Era,</a:t>
            </a:r>
            <a:endParaRPr lang="fr-FR" dirty="0"/>
          </a:p>
        </p:txBody>
      </p:sp>
      <p:sp>
        <p:nvSpPr>
          <p:cNvPr id="11" name="ZoneTexte 10"/>
          <p:cNvSpPr txBox="1"/>
          <p:nvPr/>
        </p:nvSpPr>
        <p:spPr>
          <a:xfrm>
            <a:off x="2882171" y="5627955"/>
            <a:ext cx="6944409" cy="369332"/>
          </a:xfrm>
          <a:prstGeom prst="rect">
            <a:avLst/>
          </a:prstGeom>
          <a:noFill/>
        </p:spPr>
        <p:txBody>
          <a:bodyPr wrap="square" rtlCol="0">
            <a:spAutoFit/>
          </a:bodyPr>
          <a:lstStyle/>
          <a:p>
            <a:pPr marL="285750" indent="-285750">
              <a:buFont typeface="Arial" panose="020B0604020202020204" pitchFamily="34" charset="0"/>
              <a:buChar char="•"/>
            </a:pPr>
            <a:r>
              <a:rPr lang="en-US" dirty="0"/>
              <a:t>Rise of Networking: Connecting Computers,</a:t>
            </a:r>
            <a:endParaRPr lang="fr-FR" dirty="0"/>
          </a:p>
        </p:txBody>
      </p:sp>
      <p:sp>
        <p:nvSpPr>
          <p:cNvPr id="12" name="ZoneTexte 11"/>
          <p:cNvSpPr txBox="1"/>
          <p:nvPr/>
        </p:nvSpPr>
        <p:spPr>
          <a:xfrm>
            <a:off x="2882171" y="6104421"/>
            <a:ext cx="6983046" cy="369332"/>
          </a:xfrm>
          <a:prstGeom prst="rect">
            <a:avLst/>
          </a:prstGeom>
          <a:noFill/>
        </p:spPr>
        <p:txBody>
          <a:bodyPr wrap="square" rtlCol="0">
            <a:spAutoFit/>
          </a:bodyPr>
          <a:lstStyle/>
          <a:p>
            <a:pPr marL="285750" indent="-285750">
              <a:buFont typeface="Arial" panose="020B0604020202020204" pitchFamily="34" charset="0"/>
              <a:buChar char="•"/>
            </a:pPr>
            <a:r>
              <a:rPr lang="en-US" dirty="0"/>
              <a:t>Personal Computing: Bringing Technology to Individuals,</a:t>
            </a:r>
            <a:endParaRPr lang="fr-FR" dirty="0"/>
          </a:p>
        </p:txBody>
      </p:sp>
    </p:spTree>
    <p:extLst>
      <p:ext uri="{BB962C8B-B14F-4D97-AF65-F5344CB8AC3E}">
        <p14:creationId xmlns:p14="http://schemas.microsoft.com/office/powerpoint/2010/main" val="16389018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500" fill="hold"/>
                                        <p:tgtEl>
                                          <p:spTgt spid="8"/>
                                        </p:tgtEl>
                                        <p:attrNameLst>
                                          <p:attrName>ppt_x</p:attrName>
                                        </p:attrNameLst>
                                      </p:cBhvr>
                                      <p:tavLst>
                                        <p:tav tm="0">
                                          <p:val>
                                            <p:strVal val="#ppt_x"/>
                                          </p:val>
                                        </p:tav>
                                        <p:tav tm="100000">
                                          <p:val>
                                            <p:strVal val="#ppt_x"/>
                                          </p:val>
                                        </p:tav>
                                      </p:tavLst>
                                    </p:anim>
                                    <p:anim calcmode="lin" valueType="num">
                                      <p:cBhvr additive="base">
                                        <p:cTn id="3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additive="base">
                                        <p:cTn id="44" dur="500" fill="hold"/>
                                        <p:tgtEl>
                                          <p:spTgt spid="9"/>
                                        </p:tgtEl>
                                        <p:attrNameLst>
                                          <p:attrName>ppt_x</p:attrName>
                                        </p:attrNameLst>
                                      </p:cBhvr>
                                      <p:tavLst>
                                        <p:tav tm="0">
                                          <p:val>
                                            <p:strVal val="#ppt_x"/>
                                          </p:val>
                                        </p:tav>
                                        <p:tav tm="100000">
                                          <p:val>
                                            <p:strVal val="#ppt_x"/>
                                          </p:val>
                                        </p:tav>
                                      </p:tavLst>
                                    </p:anim>
                                    <p:anim calcmode="lin" valueType="num">
                                      <p:cBhvr additive="base">
                                        <p:cTn id="4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additive="base">
                                        <p:cTn id="50" dur="500" fill="hold"/>
                                        <p:tgtEl>
                                          <p:spTgt spid="11"/>
                                        </p:tgtEl>
                                        <p:attrNameLst>
                                          <p:attrName>ppt_x</p:attrName>
                                        </p:attrNameLst>
                                      </p:cBhvr>
                                      <p:tavLst>
                                        <p:tav tm="0">
                                          <p:val>
                                            <p:strVal val="#ppt_x"/>
                                          </p:val>
                                        </p:tav>
                                        <p:tav tm="100000">
                                          <p:val>
                                            <p:strVal val="#ppt_x"/>
                                          </p:val>
                                        </p:tav>
                                      </p:tavLst>
                                    </p:anim>
                                    <p:anim calcmode="lin" valueType="num">
                                      <p:cBhvr additive="base">
                                        <p:cTn id="5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12"/>
                                        </p:tgtEl>
                                        <p:attrNameLst>
                                          <p:attrName>style.visibility</p:attrName>
                                        </p:attrNameLst>
                                      </p:cBhvr>
                                      <p:to>
                                        <p:strVal val="visible"/>
                                      </p:to>
                                    </p:set>
                                    <p:anim calcmode="lin" valueType="num">
                                      <p:cBhvr additive="base">
                                        <p:cTn id="56" dur="500" fill="hold"/>
                                        <p:tgtEl>
                                          <p:spTgt spid="12"/>
                                        </p:tgtEl>
                                        <p:attrNameLst>
                                          <p:attrName>ppt_x</p:attrName>
                                        </p:attrNameLst>
                                      </p:cBhvr>
                                      <p:tavLst>
                                        <p:tav tm="0">
                                          <p:val>
                                            <p:strVal val="#ppt_x"/>
                                          </p:val>
                                        </p:tav>
                                        <p:tav tm="100000">
                                          <p:val>
                                            <p:strVal val="#ppt_x"/>
                                          </p:val>
                                        </p:tav>
                                      </p:tavLst>
                                    </p:anim>
                                    <p:anim calcmode="lin" valueType="num">
                                      <p:cBhvr additive="base">
                                        <p:cTn id="5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P spid="7" grpId="0"/>
      <p:bldP spid="8" grpId="0"/>
      <p:bldP spid="9" grpId="0"/>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155324" y="283335"/>
            <a:ext cx="7276563" cy="369332"/>
          </a:xfrm>
          <a:prstGeom prst="rect">
            <a:avLst/>
          </a:prstGeom>
          <a:noFill/>
        </p:spPr>
        <p:txBody>
          <a:bodyPr wrap="square" rtlCol="0">
            <a:spAutoFit/>
          </a:bodyPr>
          <a:lstStyle/>
          <a:p>
            <a:pPr marL="285750" indent="-285750">
              <a:buFont typeface="Arial" panose="020B0604020202020204" pitchFamily="34" charset="0"/>
              <a:buChar char="•"/>
            </a:pPr>
            <a:r>
              <a:rPr lang="en-US" dirty="0"/>
              <a:t>Internet Revolution: Connecting the Globe,</a:t>
            </a:r>
            <a:endParaRPr lang="fr-FR" dirty="0"/>
          </a:p>
        </p:txBody>
      </p:sp>
      <p:sp>
        <p:nvSpPr>
          <p:cNvPr id="3" name="ZoneTexte 2"/>
          <p:cNvSpPr txBox="1"/>
          <p:nvPr/>
        </p:nvSpPr>
        <p:spPr>
          <a:xfrm>
            <a:off x="3155324" y="746975"/>
            <a:ext cx="7315200" cy="369332"/>
          </a:xfrm>
          <a:prstGeom prst="rect">
            <a:avLst/>
          </a:prstGeom>
          <a:noFill/>
        </p:spPr>
        <p:txBody>
          <a:bodyPr wrap="square" rtlCol="0">
            <a:spAutoFit/>
          </a:bodyPr>
          <a:lstStyle/>
          <a:p>
            <a:pPr marL="285750" indent="-285750">
              <a:buFont typeface="Arial" panose="020B0604020202020204" pitchFamily="34" charset="0"/>
              <a:buChar char="•"/>
            </a:pPr>
            <a:r>
              <a:rPr lang="en-US" dirty="0"/>
              <a:t>Mobile and Wireless Technologies: Anytime, Anywhere Connectivity,</a:t>
            </a:r>
            <a:endParaRPr lang="fr-FR" dirty="0"/>
          </a:p>
        </p:txBody>
      </p:sp>
      <p:sp>
        <p:nvSpPr>
          <p:cNvPr id="4" name="ZoneTexte 3"/>
          <p:cNvSpPr txBox="1"/>
          <p:nvPr/>
        </p:nvSpPr>
        <p:spPr>
          <a:xfrm>
            <a:off x="3155324" y="1236372"/>
            <a:ext cx="7418231" cy="369332"/>
          </a:xfrm>
          <a:prstGeom prst="rect">
            <a:avLst/>
          </a:prstGeom>
          <a:noFill/>
        </p:spPr>
        <p:txBody>
          <a:bodyPr wrap="square" rtlCol="0">
            <a:spAutoFit/>
          </a:bodyPr>
          <a:lstStyle/>
          <a:p>
            <a:pPr marL="285750" indent="-285750">
              <a:buFont typeface="Arial" panose="020B0604020202020204" pitchFamily="34" charset="0"/>
              <a:buChar char="•"/>
            </a:pPr>
            <a:r>
              <a:rPr lang="en-US" dirty="0"/>
              <a:t>Cloud Computing and Beyond: Scalability and Flexibility,</a:t>
            </a:r>
            <a:endParaRPr lang="fr-FR" dirty="0"/>
          </a:p>
        </p:txBody>
      </p:sp>
      <p:sp>
        <p:nvSpPr>
          <p:cNvPr id="5" name="ZoneTexte 4"/>
          <p:cNvSpPr txBox="1"/>
          <p:nvPr/>
        </p:nvSpPr>
        <p:spPr>
          <a:xfrm>
            <a:off x="3155324" y="1738648"/>
            <a:ext cx="7431110" cy="369332"/>
          </a:xfrm>
          <a:prstGeom prst="rect">
            <a:avLst/>
          </a:prstGeom>
          <a:noFill/>
        </p:spPr>
        <p:txBody>
          <a:bodyPr wrap="square" rtlCol="0">
            <a:spAutoFit/>
          </a:bodyPr>
          <a:lstStyle/>
          <a:p>
            <a:pPr marL="285750" indent="-285750">
              <a:buFont typeface="Arial" panose="020B0604020202020204" pitchFamily="34" charset="0"/>
              <a:buChar char="•"/>
            </a:pPr>
            <a:r>
              <a:rPr lang="en-US" dirty="0"/>
              <a:t>Integration of Emerging Technologies: AI, </a:t>
            </a:r>
            <a:r>
              <a:rPr lang="en-US" dirty="0" err="1"/>
              <a:t>IoT</a:t>
            </a:r>
            <a:r>
              <a:rPr lang="en-US" dirty="0"/>
              <a:t>, and Beyond.</a:t>
            </a:r>
            <a:endParaRPr lang="fr-FR" dirty="0"/>
          </a:p>
        </p:txBody>
      </p:sp>
      <p:sp>
        <p:nvSpPr>
          <p:cNvPr id="7" name="ZoneTexte 6"/>
          <p:cNvSpPr txBox="1"/>
          <p:nvPr/>
        </p:nvSpPr>
        <p:spPr>
          <a:xfrm>
            <a:off x="2292439" y="2573983"/>
            <a:ext cx="8139448" cy="461665"/>
          </a:xfrm>
          <a:prstGeom prst="rect">
            <a:avLst/>
          </a:prstGeom>
          <a:noFill/>
        </p:spPr>
        <p:txBody>
          <a:bodyPr wrap="square" rtlCol="0">
            <a:spAutoFit/>
          </a:bodyPr>
          <a:lstStyle/>
          <a:p>
            <a:r>
              <a:rPr lang="en-US" sz="2400" dirty="0">
                <a:solidFill>
                  <a:srgbClr val="92D050"/>
                </a:solidFill>
              </a:rPr>
              <a:t>Importance of TIC in Various Sectors</a:t>
            </a:r>
            <a:endParaRPr lang="fr-FR" sz="2400" dirty="0">
              <a:solidFill>
                <a:srgbClr val="92D050"/>
              </a:solidFill>
            </a:endParaRPr>
          </a:p>
        </p:txBody>
      </p:sp>
      <p:sp>
        <p:nvSpPr>
          <p:cNvPr id="8" name="ZoneTexte 7"/>
          <p:cNvSpPr txBox="1"/>
          <p:nvPr/>
        </p:nvSpPr>
        <p:spPr>
          <a:xfrm>
            <a:off x="2459864" y="3218524"/>
            <a:ext cx="8809149" cy="923330"/>
          </a:xfrm>
          <a:prstGeom prst="rect">
            <a:avLst/>
          </a:prstGeom>
          <a:noFill/>
        </p:spPr>
        <p:txBody>
          <a:bodyPr wrap="square" rtlCol="0">
            <a:spAutoFit/>
          </a:bodyPr>
          <a:lstStyle/>
          <a:p>
            <a:r>
              <a:rPr lang="en-US" dirty="0"/>
              <a:t>Information and Communication Technologies (TIC) have become indispensable in numerous sectors, driving efficiency, innovation, and connectivity. Here, we delve into the significance of TIC in key sectors.</a:t>
            </a:r>
            <a:endParaRPr lang="fr-FR" dirty="0"/>
          </a:p>
        </p:txBody>
      </p:sp>
      <p:sp>
        <p:nvSpPr>
          <p:cNvPr id="9" name="ZoneTexte 8"/>
          <p:cNvSpPr txBox="1"/>
          <p:nvPr/>
        </p:nvSpPr>
        <p:spPr>
          <a:xfrm>
            <a:off x="2627290" y="4507606"/>
            <a:ext cx="8963696" cy="646331"/>
          </a:xfrm>
          <a:prstGeom prst="rect">
            <a:avLst/>
          </a:prstGeom>
          <a:noFill/>
        </p:spPr>
        <p:txBody>
          <a:bodyPr wrap="square" rtlCol="0">
            <a:spAutoFit/>
          </a:bodyPr>
          <a:lstStyle/>
          <a:p>
            <a:r>
              <a:rPr lang="en-US" b="1" u="sng" dirty="0"/>
              <a:t>1\ Healthcare:</a:t>
            </a:r>
            <a:r>
              <a:rPr lang="en-US" dirty="0"/>
              <a:t> In the healthcare sector, TIC plays a crucial role in enhancing patient care, streamlining operations, and fostering medical research.</a:t>
            </a:r>
            <a:endParaRPr lang="fr-FR" b="1" u="sng" dirty="0"/>
          </a:p>
        </p:txBody>
      </p:sp>
      <p:sp>
        <p:nvSpPr>
          <p:cNvPr id="11" name="ZoneTexte 10"/>
          <p:cNvSpPr txBox="1"/>
          <p:nvPr/>
        </p:nvSpPr>
        <p:spPr>
          <a:xfrm>
            <a:off x="2627290" y="5370490"/>
            <a:ext cx="9002333" cy="646331"/>
          </a:xfrm>
          <a:prstGeom prst="rect">
            <a:avLst/>
          </a:prstGeom>
          <a:noFill/>
        </p:spPr>
        <p:txBody>
          <a:bodyPr wrap="square" rtlCol="0">
            <a:spAutoFit/>
          </a:bodyPr>
          <a:lstStyle/>
          <a:p>
            <a:r>
              <a:rPr lang="en-US" b="1" u="sng" dirty="0"/>
              <a:t>2\ Education:</a:t>
            </a:r>
            <a:r>
              <a:rPr lang="en-US" dirty="0"/>
              <a:t> TIC has revolutionized education by introducing online learning platforms, virtual classrooms, and collaborative tools. </a:t>
            </a:r>
            <a:endParaRPr lang="fr-FR" b="1" u="sng" dirty="0"/>
          </a:p>
        </p:txBody>
      </p:sp>
    </p:spTree>
    <p:extLst>
      <p:ext uri="{BB962C8B-B14F-4D97-AF65-F5344CB8AC3E}">
        <p14:creationId xmlns:p14="http://schemas.microsoft.com/office/powerpoint/2010/main" val="3112110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additive="base">
                                        <p:cTn id="40" dur="500" fill="hold"/>
                                        <p:tgtEl>
                                          <p:spTgt spid="9"/>
                                        </p:tgtEl>
                                        <p:attrNameLst>
                                          <p:attrName>ppt_x</p:attrName>
                                        </p:attrNameLst>
                                      </p:cBhvr>
                                      <p:tavLst>
                                        <p:tav tm="0">
                                          <p:val>
                                            <p:strVal val="#ppt_x"/>
                                          </p:val>
                                        </p:tav>
                                        <p:tav tm="100000">
                                          <p:val>
                                            <p:strVal val="#ppt_x"/>
                                          </p:val>
                                        </p:tav>
                                      </p:tavLst>
                                    </p:anim>
                                    <p:anim calcmode="lin" valueType="num">
                                      <p:cBhvr additive="base">
                                        <p:cTn id="4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500" fill="hold"/>
                                        <p:tgtEl>
                                          <p:spTgt spid="11"/>
                                        </p:tgtEl>
                                        <p:attrNameLst>
                                          <p:attrName>ppt_x</p:attrName>
                                        </p:attrNameLst>
                                      </p:cBhvr>
                                      <p:tavLst>
                                        <p:tav tm="0">
                                          <p:val>
                                            <p:strVal val="#ppt_x"/>
                                          </p:val>
                                        </p:tav>
                                        <p:tav tm="100000">
                                          <p:val>
                                            <p:strVal val="#ppt_x"/>
                                          </p:val>
                                        </p:tav>
                                      </p:tavLst>
                                    </p:anim>
                                    <p:anim calcmode="lin" valueType="num">
                                      <p:cBhvr additive="base">
                                        <p:cTn id="4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7" grpId="0"/>
      <p:bldP spid="8" grpId="0"/>
      <p:bldP spid="9"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rganigramme : Processus 1"/>
          <p:cNvSpPr/>
          <p:nvPr/>
        </p:nvSpPr>
        <p:spPr>
          <a:xfrm>
            <a:off x="0" y="0"/>
            <a:ext cx="12192000" cy="6858000"/>
          </a:xfrm>
          <a:prstGeom prst="flowChartProcess">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1" name="Groupe 50"/>
          <p:cNvGrpSpPr/>
          <p:nvPr/>
        </p:nvGrpSpPr>
        <p:grpSpPr>
          <a:xfrm>
            <a:off x="10916994" y="0"/>
            <a:ext cx="1781576" cy="6858000"/>
            <a:chOff x="10916994" y="0"/>
            <a:chExt cx="1781576" cy="6858000"/>
          </a:xfrm>
        </p:grpSpPr>
        <p:sp>
          <p:nvSpPr>
            <p:cNvPr id="25" name="Triangle isocèle 24"/>
            <p:cNvSpPr/>
            <p:nvPr/>
          </p:nvSpPr>
          <p:spPr>
            <a:xfrm rot="5400000">
              <a:off x="12209171" y="1337257"/>
              <a:ext cx="772733" cy="206064"/>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0" name="Groupe 49"/>
            <p:cNvGrpSpPr/>
            <p:nvPr/>
          </p:nvGrpSpPr>
          <p:grpSpPr>
            <a:xfrm>
              <a:off x="10916994" y="0"/>
              <a:ext cx="1558344" cy="6858000"/>
              <a:chOff x="10916994" y="0"/>
              <a:chExt cx="1558344" cy="6858000"/>
            </a:xfrm>
          </p:grpSpPr>
          <p:sp>
            <p:nvSpPr>
              <p:cNvPr id="18" name="Rectangle 17"/>
              <p:cNvSpPr/>
              <p:nvPr/>
            </p:nvSpPr>
            <p:spPr>
              <a:xfrm>
                <a:off x="10916994" y="0"/>
                <a:ext cx="1558344"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ZoneTexte 34"/>
              <p:cNvSpPr txBox="1"/>
              <p:nvPr/>
            </p:nvSpPr>
            <p:spPr>
              <a:xfrm>
                <a:off x="10937914" y="287525"/>
                <a:ext cx="1370524" cy="5355312"/>
              </a:xfrm>
              <a:prstGeom prst="rect">
                <a:avLst/>
              </a:prstGeom>
              <a:noFill/>
              <a:ln>
                <a:noFill/>
              </a:ln>
            </p:spPr>
            <p:txBody>
              <a:bodyPr wrap="square" rtlCol="0">
                <a:spAutoFit/>
              </a:bodyPr>
              <a:lstStyle/>
              <a:p>
                <a:r>
                  <a:rPr lang="en-US" b="1" u="sng" dirty="0"/>
                  <a:t>10\ Social Impact: </a:t>
                </a:r>
              </a:p>
              <a:p>
                <a:endParaRPr lang="en-US" b="1" u="sng" dirty="0"/>
              </a:p>
              <a:p>
                <a:endParaRPr lang="en-US" b="1" u="sng" dirty="0"/>
              </a:p>
              <a:p>
                <a:endParaRPr lang="en-US" b="1" u="sng" dirty="0"/>
              </a:p>
              <a:p>
                <a:endParaRPr lang="en-US" b="1" u="sng" dirty="0"/>
              </a:p>
              <a:p>
                <a:r>
                  <a:rPr lang="en-US" dirty="0"/>
                  <a:t>Beyond sectors, TIC has a profound social impact, fostering connectivity, information access, and civic engagement</a:t>
                </a:r>
                <a:endParaRPr lang="fr-FR" b="1" u="sng" dirty="0"/>
              </a:p>
              <a:p>
                <a:endParaRPr lang="fr-FR" dirty="0"/>
              </a:p>
            </p:txBody>
          </p:sp>
        </p:grpSp>
      </p:grpSp>
      <p:grpSp>
        <p:nvGrpSpPr>
          <p:cNvPr id="49" name="Groupe 48"/>
          <p:cNvGrpSpPr/>
          <p:nvPr/>
        </p:nvGrpSpPr>
        <p:grpSpPr>
          <a:xfrm>
            <a:off x="9349001" y="0"/>
            <a:ext cx="1755813" cy="6858000"/>
            <a:chOff x="9349001" y="0"/>
            <a:chExt cx="1755813" cy="6858000"/>
          </a:xfrm>
        </p:grpSpPr>
        <p:sp>
          <p:nvSpPr>
            <p:cNvPr id="24" name="Triangle isocèle 23"/>
            <p:cNvSpPr/>
            <p:nvPr/>
          </p:nvSpPr>
          <p:spPr>
            <a:xfrm rot="5400000">
              <a:off x="10615415" y="1337256"/>
              <a:ext cx="772733" cy="206064"/>
            </a:xfrm>
            <a:prstGeom prst="triangl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8" name="Groupe 47"/>
            <p:cNvGrpSpPr/>
            <p:nvPr/>
          </p:nvGrpSpPr>
          <p:grpSpPr>
            <a:xfrm>
              <a:off x="9349001" y="0"/>
              <a:ext cx="1558344" cy="6858000"/>
              <a:chOff x="9346308" y="0"/>
              <a:chExt cx="1558344" cy="6858000"/>
            </a:xfrm>
          </p:grpSpPr>
          <p:sp>
            <p:nvSpPr>
              <p:cNvPr id="17" name="Rectangle 16"/>
              <p:cNvSpPr/>
              <p:nvPr/>
            </p:nvSpPr>
            <p:spPr>
              <a:xfrm>
                <a:off x="9346308" y="0"/>
                <a:ext cx="1558344" cy="6858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ZoneTexte 33"/>
              <p:cNvSpPr txBox="1"/>
              <p:nvPr/>
            </p:nvSpPr>
            <p:spPr>
              <a:xfrm>
                <a:off x="9406398" y="287525"/>
                <a:ext cx="1448605" cy="3970318"/>
              </a:xfrm>
              <a:prstGeom prst="rect">
                <a:avLst/>
              </a:prstGeom>
              <a:noFill/>
              <a:ln>
                <a:noFill/>
              </a:ln>
            </p:spPr>
            <p:txBody>
              <a:bodyPr wrap="square" rtlCol="0">
                <a:spAutoFit/>
              </a:bodyPr>
              <a:lstStyle/>
              <a:p>
                <a:r>
                  <a:rPr lang="en-US" b="1" u="sng" dirty="0"/>
                  <a:t>9\ Research and </a:t>
                </a:r>
                <a:r>
                  <a:rPr lang="en-US" b="1" u="sng" dirty="0" err="1"/>
                  <a:t>Developme-nt</a:t>
                </a:r>
                <a:r>
                  <a:rPr lang="en-US" b="1" u="sng" dirty="0"/>
                  <a:t>:</a:t>
                </a:r>
              </a:p>
              <a:p>
                <a:endParaRPr lang="en-US" b="1" u="sng" dirty="0"/>
              </a:p>
              <a:p>
                <a:endParaRPr lang="en-US" b="1" u="sng" dirty="0"/>
              </a:p>
              <a:p>
                <a:r>
                  <a:rPr lang="en-US" dirty="0"/>
                  <a:t>TIC accelerates research and development across various disciplines.</a:t>
                </a:r>
                <a:endParaRPr lang="fr-FR" b="1" u="sng" dirty="0"/>
              </a:p>
              <a:p>
                <a:endParaRPr lang="fr-FR" dirty="0"/>
              </a:p>
            </p:txBody>
          </p:sp>
        </p:grpSp>
      </p:grpSp>
      <p:grpSp>
        <p:nvGrpSpPr>
          <p:cNvPr id="47" name="Groupe 46"/>
          <p:cNvGrpSpPr/>
          <p:nvPr/>
        </p:nvGrpSpPr>
        <p:grpSpPr>
          <a:xfrm>
            <a:off x="7818302" y="0"/>
            <a:ext cx="1760116" cy="6858000"/>
            <a:chOff x="7775622" y="0"/>
            <a:chExt cx="1760116" cy="6858000"/>
          </a:xfrm>
        </p:grpSpPr>
        <p:sp>
          <p:nvSpPr>
            <p:cNvPr id="23" name="Triangle isocèle 22"/>
            <p:cNvSpPr/>
            <p:nvPr/>
          </p:nvSpPr>
          <p:spPr>
            <a:xfrm rot="5400000">
              <a:off x="9046339" y="1337257"/>
              <a:ext cx="772733" cy="206064"/>
            </a:xfrm>
            <a:prstGeom prs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6" name="Groupe 45"/>
            <p:cNvGrpSpPr/>
            <p:nvPr/>
          </p:nvGrpSpPr>
          <p:grpSpPr>
            <a:xfrm>
              <a:off x="7775622" y="0"/>
              <a:ext cx="1558344" cy="6858000"/>
              <a:chOff x="7775622" y="0"/>
              <a:chExt cx="1558344" cy="6858000"/>
            </a:xfrm>
          </p:grpSpPr>
          <p:sp>
            <p:nvSpPr>
              <p:cNvPr id="16" name="Rectangle 15"/>
              <p:cNvSpPr/>
              <p:nvPr/>
            </p:nvSpPr>
            <p:spPr>
              <a:xfrm>
                <a:off x="7775622" y="0"/>
                <a:ext cx="1558344" cy="6858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ZoneTexte 32"/>
              <p:cNvSpPr txBox="1"/>
              <p:nvPr/>
            </p:nvSpPr>
            <p:spPr>
              <a:xfrm>
                <a:off x="7864964" y="287525"/>
                <a:ext cx="1462823" cy="4247317"/>
              </a:xfrm>
              <a:prstGeom prst="rect">
                <a:avLst/>
              </a:prstGeom>
              <a:noFill/>
              <a:ln>
                <a:noFill/>
              </a:ln>
            </p:spPr>
            <p:txBody>
              <a:bodyPr wrap="square" rtlCol="0">
                <a:spAutoFit/>
              </a:bodyPr>
              <a:lstStyle/>
              <a:p>
                <a:r>
                  <a:rPr lang="en-US" b="1" u="sng" dirty="0"/>
                  <a:t>8\ Agriculture: </a:t>
                </a:r>
              </a:p>
              <a:p>
                <a:endParaRPr lang="en-US" b="1" u="sng" dirty="0"/>
              </a:p>
              <a:p>
                <a:endParaRPr lang="en-US" b="1" u="sng" dirty="0"/>
              </a:p>
              <a:p>
                <a:endParaRPr lang="en-US" b="1" u="sng" dirty="0"/>
              </a:p>
              <a:p>
                <a:r>
                  <a:rPr lang="en-US" dirty="0"/>
                  <a:t>In agriculture TIC solutions contribute to precision farming, monitoring crop health, and optimizing resource use.</a:t>
                </a:r>
                <a:endParaRPr lang="fr-FR" b="1" u="sng" dirty="0"/>
              </a:p>
            </p:txBody>
          </p:sp>
        </p:grpSp>
      </p:grpSp>
      <p:grpSp>
        <p:nvGrpSpPr>
          <p:cNvPr id="45" name="Groupe 44"/>
          <p:cNvGrpSpPr/>
          <p:nvPr/>
        </p:nvGrpSpPr>
        <p:grpSpPr>
          <a:xfrm>
            <a:off x="6240894" y="0"/>
            <a:ext cx="1746425" cy="6858000"/>
            <a:chOff x="6230969" y="0"/>
            <a:chExt cx="1746425" cy="6858000"/>
          </a:xfrm>
        </p:grpSpPr>
        <p:sp>
          <p:nvSpPr>
            <p:cNvPr id="22" name="Triangle isocèle 21"/>
            <p:cNvSpPr/>
            <p:nvPr/>
          </p:nvSpPr>
          <p:spPr>
            <a:xfrm rot="5400000">
              <a:off x="7487995" y="1337257"/>
              <a:ext cx="772733" cy="206064"/>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4" name="Groupe 43"/>
            <p:cNvGrpSpPr/>
            <p:nvPr/>
          </p:nvGrpSpPr>
          <p:grpSpPr>
            <a:xfrm>
              <a:off x="6230969" y="0"/>
              <a:ext cx="1558344" cy="6858000"/>
              <a:chOff x="6216752" y="0"/>
              <a:chExt cx="1558344" cy="6858000"/>
            </a:xfrm>
          </p:grpSpPr>
          <p:sp>
            <p:nvSpPr>
              <p:cNvPr id="15" name="Rectangle 14"/>
              <p:cNvSpPr/>
              <p:nvPr/>
            </p:nvSpPr>
            <p:spPr>
              <a:xfrm>
                <a:off x="6216752" y="0"/>
                <a:ext cx="1558344" cy="6858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ZoneTexte 31"/>
              <p:cNvSpPr txBox="1"/>
              <p:nvPr/>
            </p:nvSpPr>
            <p:spPr>
              <a:xfrm>
                <a:off x="6270684" y="287525"/>
                <a:ext cx="1450481" cy="4801314"/>
              </a:xfrm>
              <a:prstGeom prst="rect">
                <a:avLst/>
              </a:prstGeom>
              <a:noFill/>
              <a:ln>
                <a:noFill/>
              </a:ln>
            </p:spPr>
            <p:txBody>
              <a:bodyPr wrap="square" rtlCol="0">
                <a:spAutoFit/>
              </a:bodyPr>
              <a:lstStyle/>
              <a:p>
                <a:r>
                  <a:rPr lang="en-US" b="1" u="sng" dirty="0"/>
                  <a:t>7\ Government and Public Services: </a:t>
                </a:r>
              </a:p>
              <a:p>
                <a:endParaRPr lang="en-US" b="1" u="sng" dirty="0"/>
              </a:p>
              <a:p>
                <a:endParaRPr lang="en-US" b="1" u="sng" dirty="0"/>
              </a:p>
              <a:p>
                <a:r>
                  <a:rPr lang="en-US" dirty="0"/>
                  <a:t>Governments leverage TIC to enhance- citizen services, streamline </a:t>
                </a:r>
                <a:r>
                  <a:rPr lang="en-US" dirty="0" err="1"/>
                  <a:t>administrativ</a:t>
                </a:r>
                <a:r>
                  <a:rPr lang="en-US" dirty="0"/>
                  <a:t> processes, and improve public engagement.</a:t>
                </a:r>
                <a:endParaRPr lang="fr-FR" b="1" u="sng" dirty="0"/>
              </a:p>
            </p:txBody>
          </p:sp>
        </p:grpSp>
      </p:grpSp>
      <p:grpSp>
        <p:nvGrpSpPr>
          <p:cNvPr id="53" name="Groupe 52"/>
          <p:cNvGrpSpPr/>
          <p:nvPr/>
        </p:nvGrpSpPr>
        <p:grpSpPr>
          <a:xfrm>
            <a:off x="4675032" y="0"/>
            <a:ext cx="1739192" cy="7027832"/>
            <a:chOff x="4692199" y="0"/>
            <a:chExt cx="1739192" cy="7027832"/>
          </a:xfrm>
        </p:grpSpPr>
        <p:sp>
          <p:nvSpPr>
            <p:cNvPr id="21" name="Triangle isocèle 20"/>
            <p:cNvSpPr/>
            <p:nvPr/>
          </p:nvSpPr>
          <p:spPr>
            <a:xfrm rot="5400000">
              <a:off x="5941992" y="1337257"/>
              <a:ext cx="772733" cy="206064"/>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2" name="Groupe 51"/>
            <p:cNvGrpSpPr/>
            <p:nvPr/>
          </p:nvGrpSpPr>
          <p:grpSpPr>
            <a:xfrm>
              <a:off x="4692199" y="0"/>
              <a:ext cx="1558344" cy="7027832"/>
              <a:chOff x="4666983" y="0"/>
              <a:chExt cx="1558344" cy="7027832"/>
            </a:xfrm>
          </p:grpSpPr>
          <p:sp>
            <p:nvSpPr>
              <p:cNvPr id="14" name="Rectangle 13"/>
              <p:cNvSpPr/>
              <p:nvPr/>
            </p:nvSpPr>
            <p:spPr>
              <a:xfrm>
                <a:off x="4666983" y="0"/>
                <a:ext cx="1558344" cy="6858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ZoneTexte 30"/>
              <p:cNvSpPr txBox="1"/>
              <p:nvPr/>
            </p:nvSpPr>
            <p:spPr>
              <a:xfrm>
                <a:off x="4749642" y="287525"/>
                <a:ext cx="1425255" cy="6740307"/>
              </a:xfrm>
              <a:prstGeom prst="rect">
                <a:avLst/>
              </a:prstGeom>
              <a:noFill/>
              <a:ln>
                <a:noFill/>
              </a:ln>
            </p:spPr>
            <p:txBody>
              <a:bodyPr wrap="square" rtlCol="0">
                <a:spAutoFit/>
              </a:bodyPr>
              <a:lstStyle/>
              <a:p>
                <a:r>
                  <a:rPr lang="en-US" b="1" u="sng" dirty="0"/>
                  <a:t>6\ Transportation and      Logistics: </a:t>
                </a:r>
              </a:p>
              <a:p>
                <a:endParaRPr lang="en-US" b="1" u="sng" dirty="0"/>
              </a:p>
              <a:p>
                <a:r>
                  <a:rPr lang="en-US" dirty="0"/>
                  <a:t>TIC has </a:t>
                </a:r>
                <a:r>
                  <a:rPr lang="en-US" dirty="0" err="1"/>
                  <a:t>revolutioni</a:t>
                </a:r>
                <a:r>
                  <a:rPr lang="en-US" dirty="0"/>
                  <a:t>-zed the </a:t>
                </a:r>
                <a:r>
                  <a:rPr lang="en-US" dirty="0" err="1"/>
                  <a:t>transportat</a:t>
                </a:r>
                <a:r>
                  <a:rPr lang="en-US" dirty="0"/>
                  <a:t>-ion and logistics sector through innovations such as GPS tracking, real-time route optimization, and inventory management systems. </a:t>
                </a:r>
                <a:endParaRPr lang="fr-FR" b="1" u="sng" dirty="0"/>
              </a:p>
              <a:p>
                <a:endParaRPr lang="fr-FR" dirty="0"/>
              </a:p>
            </p:txBody>
          </p:sp>
        </p:grpSp>
      </p:grpSp>
      <p:grpSp>
        <p:nvGrpSpPr>
          <p:cNvPr id="41" name="Groupe 40"/>
          <p:cNvGrpSpPr/>
          <p:nvPr/>
        </p:nvGrpSpPr>
        <p:grpSpPr>
          <a:xfrm>
            <a:off x="3116688" y="0"/>
            <a:ext cx="1748312" cy="6858000"/>
            <a:chOff x="3116688" y="0"/>
            <a:chExt cx="1748312" cy="6858000"/>
          </a:xfrm>
        </p:grpSpPr>
        <p:sp>
          <p:nvSpPr>
            <p:cNvPr id="20" name="Triangle isocèle 19"/>
            <p:cNvSpPr/>
            <p:nvPr/>
          </p:nvSpPr>
          <p:spPr>
            <a:xfrm rot="5400000">
              <a:off x="4375601" y="1337256"/>
              <a:ext cx="772733" cy="206064"/>
            </a:xfrm>
            <a:prstGeom prs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0" name="Groupe 39"/>
            <p:cNvGrpSpPr/>
            <p:nvPr/>
          </p:nvGrpSpPr>
          <p:grpSpPr>
            <a:xfrm>
              <a:off x="3116688" y="0"/>
              <a:ext cx="1581687" cy="6858000"/>
              <a:chOff x="3116688" y="0"/>
              <a:chExt cx="1581687" cy="6858000"/>
            </a:xfrm>
          </p:grpSpPr>
          <p:sp>
            <p:nvSpPr>
              <p:cNvPr id="13" name="Rectangle 12"/>
              <p:cNvSpPr/>
              <p:nvPr/>
            </p:nvSpPr>
            <p:spPr>
              <a:xfrm>
                <a:off x="3116688" y="0"/>
                <a:ext cx="1558344"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ZoneTexte 29"/>
              <p:cNvSpPr txBox="1"/>
              <p:nvPr/>
            </p:nvSpPr>
            <p:spPr>
              <a:xfrm>
                <a:off x="3257022" y="287525"/>
                <a:ext cx="1441353" cy="5078313"/>
              </a:xfrm>
              <a:prstGeom prst="rect">
                <a:avLst/>
              </a:prstGeom>
              <a:noFill/>
              <a:ln>
                <a:noFill/>
              </a:ln>
            </p:spPr>
            <p:txBody>
              <a:bodyPr wrap="square" rtlCol="0">
                <a:spAutoFit/>
              </a:bodyPr>
              <a:lstStyle/>
              <a:p>
                <a:r>
                  <a:rPr lang="en-US" b="1" u="sng" dirty="0"/>
                  <a:t>5\ </a:t>
                </a:r>
                <a:r>
                  <a:rPr lang="en-US" b="1" u="sng" dirty="0" err="1"/>
                  <a:t>Manufacturi</a:t>
                </a:r>
                <a:r>
                  <a:rPr lang="en-US" b="1" u="sng" dirty="0"/>
                  <a:t>-ng:</a:t>
                </a:r>
              </a:p>
              <a:p>
                <a:endParaRPr lang="en-US" b="1" u="sng" dirty="0"/>
              </a:p>
              <a:p>
                <a:endParaRPr lang="en-US" b="1" u="sng" dirty="0"/>
              </a:p>
              <a:p>
                <a:r>
                  <a:rPr lang="en-US" dirty="0"/>
                  <a:t> Smart factories leverage TIC to optimize production processes, monitor equipment health and enable predictive maintenance</a:t>
                </a:r>
                <a:endParaRPr lang="fr-FR" b="1" u="sng" dirty="0"/>
              </a:p>
              <a:p>
                <a:endParaRPr lang="fr-FR" dirty="0"/>
              </a:p>
            </p:txBody>
          </p:sp>
        </p:grpSp>
      </p:grpSp>
      <p:grpSp>
        <p:nvGrpSpPr>
          <p:cNvPr id="39" name="Groupe 38"/>
          <p:cNvGrpSpPr/>
          <p:nvPr/>
        </p:nvGrpSpPr>
        <p:grpSpPr>
          <a:xfrm>
            <a:off x="1555661" y="0"/>
            <a:ext cx="1725494" cy="6858000"/>
            <a:chOff x="1555661" y="0"/>
            <a:chExt cx="1725494" cy="6858000"/>
          </a:xfrm>
        </p:grpSpPr>
        <p:sp>
          <p:nvSpPr>
            <p:cNvPr id="19" name="Triangle isocèle 18"/>
            <p:cNvSpPr/>
            <p:nvPr/>
          </p:nvSpPr>
          <p:spPr>
            <a:xfrm rot="5400000">
              <a:off x="2791756" y="1337257"/>
              <a:ext cx="772733" cy="20606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8" name="Groupe 37"/>
            <p:cNvGrpSpPr/>
            <p:nvPr/>
          </p:nvGrpSpPr>
          <p:grpSpPr>
            <a:xfrm>
              <a:off x="1555661" y="0"/>
              <a:ext cx="1558344" cy="6858000"/>
              <a:chOff x="1542246" y="0"/>
              <a:chExt cx="1558344" cy="6858000"/>
            </a:xfrm>
          </p:grpSpPr>
          <p:sp>
            <p:nvSpPr>
              <p:cNvPr id="12" name="Rectangle 11"/>
              <p:cNvSpPr/>
              <p:nvPr/>
            </p:nvSpPr>
            <p:spPr>
              <a:xfrm>
                <a:off x="1542246" y="0"/>
                <a:ext cx="15583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ZoneTexte 27"/>
              <p:cNvSpPr txBox="1"/>
              <p:nvPr/>
            </p:nvSpPr>
            <p:spPr>
              <a:xfrm>
                <a:off x="1599401" y="287525"/>
                <a:ext cx="1430628" cy="4247317"/>
              </a:xfrm>
              <a:prstGeom prst="rect">
                <a:avLst/>
              </a:prstGeom>
              <a:noFill/>
              <a:ln>
                <a:noFill/>
              </a:ln>
            </p:spPr>
            <p:txBody>
              <a:bodyPr wrap="square" rtlCol="0">
                <a:spAutoFit/>
              </a:bodyPr>
              <a:lstStyle/>
              <a:p>
                <a:r>
                  <a:rPr lang="en-US" b="1" u="sng" dirty="0"/>
                  <a:t>4\ </a:t>
                </a:r>
              </a:p>
              <a:p>
                <a:r>
                  <a:rPr lang="en-US" b="1" u="sng" dirty="0"/>
                  <a:t>Finance:</a:t>
                </a:r>
              </a:p>
              <a:p>
                <a:endParaRPr lang="en-US" b="1" u="sng" dirty="0"/>
              </a:p>
              <a:p>
                <a:endParaRPr lang="en-US" b="1" u="sng" dirty="0"/>
              </a:p>
              <a:p>
                <a:endParaRPr lang="en-US" b="1" u="sng" dirty="0"/>
              </a:p>
              <a:p>
                <a:r>
                  <a:rPr lang="en-US" dirty="0"/>
                  <a:t> The finance sector relies on TIC for secure and efficient transactions, risk management, and data analytics.</a:t>
                </a:r>
                <a:endParaRPr lang="fr-FR" dirty="0"/>
              </a:p>
            </p:txBody>
          </p:sp>
        </p:grpSp>
      </p:grpSp>
      <p:grpSp>
        <p:nvGrpSpPr>
          <p:cNvPr id="37" name="Groupe 36"/>
          <p:cNvGrpSpPr/>
          <p:nvPr/>
        </p:nvGrpSpPr>
        <p:grpSpPr>
          <a:xfrm>
            <a:off x="0" y="0"/>
            <a:ext cx="1730066" cy="6858000"/>
            <a:chOff x="16098" y="0"/>
            <a:chExt cx="1730066" cy="6858000"/>
          </a:xfrm>
        </p:grpSpPr>
        <p:sp>
          <p:nvSpPr>
            <p:cNvPr id="26" name="Triangle isocèle 25"/>
            <p:cNvSpPr/>
            <p:nvPr/>
          </p:nvSpPr>
          <p:spPr>
            <a:xfrm rot="5400000">
              <a:off x="1256765" y="1337256"/>
              <a:ext cx="772733" cy="206064"/>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6" name="Groupe 35"/>
            <p:cNvGrpSpPr/>
            <p:nvPr/>
          </p:nvGrpSpPr>
          <p:grpSpPr>
            <a:xfrm>
              <a:off x="16098" y="0"/>
              <a:ext cx="1558344" cy="6858000"/>
              <a:chOff x="16098" y="0"/>
              <a:chExt cx="1558344" cy="6858000"/>
            </a:xfrm>
          </p:grpSpPr>
          <p:sp>
            <p:nvSpPr>
              <p:cNvPr id="4" name="Rectangle 3"/>
              <p:cNvSpPr/>
              <p:nvPr/>
            </p:nvSpPr>
            <p:spPr>
              <a:xfrm>
                <a:off x="16098" y="0"/>
                <a:ext cx="1558344"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ZoneTexte 26"/>
              <p:cNvSpPr txBox="1"/>
              <p:nvPr/>
            </p:nvSpPr>
            <p:spPr>
              <a:xfrm>
                <a:off x="19847" y="287525"/>
                <a:ext cx="1432780" cy="4524315"/>
              </a:xfrm>
              <a:prstGeom prst="rect">
                <a:avLst/>
              </a:prstGeom>
              <a:noFill/>
              <a:ln>
                <a:noFill/>
              </a:ln>
            </p:spPr>
            <p:txBody>
              <a:bodyPr wrap="square" rtlCol="0">
                <a:spAutoFit/>
              </a:bodyPr>
              <a:lstStyle/>
              <a:p>
                <a:r>
                  <a:rPr lang="en-US" b="1" u="sng" dirty="0"/>
                  <a:t>3\ </a:t>
                </a:r>
              </a:p>
              <a:p>
                <a:r>
                  <a:rPr lang="en-US" b="1" u="sng" dirty="0"/>
                  <a:t>Business and Commerce:</a:t>
                </a:r>
              </a:p>
              <a:p>
                <a:endParaRPr lang="en-US" b="1" u="sng" dirty="0"/>
              </a:p>
              <a:p>
                <a:endParaRPr lang="en-US" b="1" u="sng" dirty="0"/>
              </a:p>
              <a:p>
                <a:r>
                  <a:rPr lang="en-US" dirty="0"/>
                  <a:t> </a:t>
                </a:r>
              </a:p>
              <a:p>
                <a:r>
                  <a:rPr lang="en-US" dirty="0"/>
                  <a:t>In the business realm, TIC tools drive operational efficiency, collaboration, and innovation.</a:t>
                </a:r>
                <a:endParaRPr lang="fr-FR" b="1" u="sng" dirty="0"/>
              </a:p>
              <a:p>
                <a:endParaRPr lang="fr-FR" dirty="0"/>
              </a:p>
            </p:txBody>
          </p:sp>
        </p:grpSp>
      </p:grpSp>
    </p:spTree>
    <p:extLst>
      <p:ext uri="{BB962C8B-B14F-4D97-AF65-F5344CB8AC3E}">
        <p14:creationId xmlns:p14="http://schemas.microsoft.com/office/powerpoint/2010/main" val="3271408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9"/>
                                        </p:tgtEl>
                                        <p:attrNameLst>
                                          <p:attrName>style.visibility</p:attrName>
                                        </p:attrNameLst>
                                      </p:cBhvr>
                                      <p:to>
                                        <p:strVal val="visible"/>
                                      </p:to>
                                    </p:set>
                                    <p:anim calcmode="lin" valueType="num">
                                      <p:cBhvr additive="base">
                                        <p:cTn id="13" dur="500" fill="hold"/>
                                        <p:tgtEl>
                                          <p:spTgt spid="39"/>
                                        </p:tgtEl>
                                        <p:attrNameLst>
                                          <p:attrName>ppt_x</p:attrName>
                                        </p:attrNameLst>
                                      </p:cBhvr>
                                      <p:tavLst>
                                        <p:tav tm="0">
                                          <p:val>
                                            <p:strVal val="0-#ppt_w/2"/>
                                          </p:val>
                                        </p:tav>
                                        <p:tav tm="100000">
                                          <p:val>
                                            <p:strVal val="#ppt_x"/>
                                          </p:val>
                                        </p:tav>
                                      </p:tavLst>
                                    </p:anim>
                                    <p:anim calcmode="lin" valueType="num">
                                      <p:cBhvr additive="base">
                                        <p:cTn id="14" dur="50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500" fill="hold"/>
                                        <p:tgtEl>
                                          <p:spTgt spid="41"/>
                                        </p:tgtEl>
                                        <p:attrNameLst>
                                          <p:attrName>ppt_x</p:attrName>
                                        </p:attrNameLst>
                                      </p:cBhvr>
                                      <p:tavLst>
                                        <p:tav tm="0">
                                          <p:val>
                                            <p:strVal val="0-#ppt_w/2"/>
                                          </p:val>
                                        </p:tav>
                                        <p:tav tm="100000">
                                          <p:val>
                                            <p:strVal val="#ppt_x"/>
                                          </p:val>
                                        </p:tav>
                                      </p:tavLst>
                                    </p:anim>
                                    <p:anim calcmode="lin" valueType="num">
                                      <p:cBhvr additive="base">
                                        <p:cTn id="20"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3"/>
                                        </p:tgtEl>
                                        <p:attrNameLst>
                                          <p:attrName>style.visibility</p:attrName>
                                        </p:attrNameLst>
                                      </p:cBhvr>
                                      <p:to>
                                        <p:strVal val="visible"/>
                                      </p:to>
                                    </p:set>
                                    <p:anim calcmode="lin" valueType="num">
                                      <p:cBhvr additive="base">
                                        <p:cTn id="25" dur="500" fill="hold"/>
                                        <p:tgtEl>
                                          <p:spTgt spid="53"/>
                                        </p:tgtEl>
                                        <p:attrNameLst>
                                          <p:attrName>ppt_x</p:attrName>
                                        </p:attrNameLst>
                                      </p:cBhvr>
                                      <p:tavLst>
                                        <p:tav tm="0">
                                          <p:val>
                                            <p:strVal val="0-#ppt_w/2"/>
                                          </p:val>
                                        </p:tav>
                                        <p:tav tm="100000">
                                          <p:val>
                                            <p:strVal val="#ppt_x"/>
                                          </p:val>
                                        </p:tav>
                                      </p:tavLst>
                                    </p:anim>
                                    <p:anim calcmode="lin" valueType="num">
                                      <p:cBhvr additive="base">
                                        <p:cTn id="26" dur="500" fill="hold"/>
                                        <p:tgtEl>
                                          <p:spTgt spid="5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additive="base">
                                        <p:cTn id="31" dur="500" fill="hold"/>
                                        <p:tgtEl>
                                          <p:spTgt spid="45"/>
                                        </p:tgtEl>
                                        <p:attrNameLst>
                                          <p:attrName>ppt_x</p:attrName>
                                        </p:attrNameLst>
                                      </p:cBhvr>
                                      <p:tavLst>
                                        <p:tav tm="0">
                                          <p:val>
                                            <p:strVal val="0-#ppt_w/2"/>
                                          </p:val>
                                        </p:tav>
                                        <p:tav tm="100000">
                                          <p:val>
                                            <p:strVal val="#ppt_x"/>
                                          </p:val>
                                        </p:tav>
                                      </p:tavLst>
                                    </p:anim>
                                    <p:anim calcmode="lin" valueType="num">
                                      <p:cBhvr additive="base">
                                        <p:cTn id="32" dur="5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7"/>
                                        </p:tgtEl>
                                        <p:attrNameLst>
                                          <p:attrName>style.visibility</p:attrName>
                                        </p:attrNameLst>
                                      </p:cBhvr>
                                      <p:to>
                                        <p:strVal val="visible"/>
                                      </p:to>
                                    </p:set>
                                    <p:anim calcmode="lin" valueType="num">
                                      <p:cBhvr additive="base">
                                        <p:cTn id="37" dur="500" fill="hold"/>
                                        <p:tgtEl>
                                          <p:spTgt spid="47"/>
                                        </p:tgtEl>
                                        <p:attrNameLst>
                                          <p:attrName>ppt_x</p:attrName>
                                        </p:attrNameLst>
                                      </p:cBhvr>
                                      <p:tavLst>
                                        <p:tav tm="0">
                                          <p:val>
                                            <p:strVal val="0-#ppt_w/2"/>
                                          </p:val>
                                        </p:tav>
                                        <p:tav tm="100000">
                                          <p:val>
                                            <p:strVal val="#ppt_x"/>
                                          </p:val>
                                        </p:tav>
                                      </p:tavLst>
                                    </p:anim>
                                    <p:anim calcmode="lin" valueType="num">
                                      <p:cBhvr additive="base">
                                        <p:cTn id="38" dur="500" fill="hold"/>
                                        <p:tgtEl>
                                          <p:spTgt spid="47"/>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49"/>
                                        </p:tgtEl>
                                        <p:attrNameLst>
                                          <p:attrName>style.visibility</p:attrName>
                                        </p:attrNameLst>
                                      </p:cBhvr>
                                      <p:to>
                                        <p:strVal val="visible"/>
                                      </p:to>
                                    </p:set>
                                    <p:anim calcmode="lin" valueType="num">
                                      <p:cBhvr additive="base">
                                        <p:cTn id="43" dur="500" fill="hold"/>
                                        <p:tgtEl>
                                          <p:spTgt spid="49"/>
                                        </p:tgtEl>
                                        <p:attrNameLst>
                                          <p:attrName>ppt_x</p:attrName>
                                        </p:attrNameLst>
                                      </p:cBhvr>
                                      <p:tavLst>
                                        <p:tav tm="0">
                                          <p:val>
                                            <p:strVal val="0-#ppt_w/2"/>
                                          </p:val>
                                        </p:tav>
                                        <p:tav tm="100000">
                                          <p:val>
                                            <p:strVal val="#ppt_x"/>
                                          </p:val>
                                        </p:tav>
                                      </p:tavLst>
                                    </p:anim>
                                    <p:anim calcmode="lin" valueType="num">
                                      <p:cBhvr additive="base">
                                        <p:cTn id="44"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51"/>
                                        </p:tgtEl>
                                        <p:attrNameLst>
                                          <p:attrName>style.visibility</p:attrName>
                                        </p:attrNameLst>
                                      </p:cBhvr>
                                      <p:to>
                                        <p:strVal val="visible"/>
                                      </p:to>
                                    </p:set>
                                    <p:anim calcmode="lin" valueType="num">
                                      <p:cBhvr additive="base">
                                        <p:cTn id="49" dur="500" fill="hold"/>
                                        <p:tgtEl>
                                          <p:spTgt spid="51"/>
                                        </p:tgtEl>
                                        <p:attrNameLst>
                                          <p:attrName>ppt_x</p:attrName>
                                        </p:attrNameLst>
                                      </p:cBhvr>
                                      <p:tavLst>
                                        <p:tav tm="0">
                                          <p:val>
                                            <p:strVal val="0-#ppt_w/2"/>
                                          </p:val>
                                        </p:tav>
                                        <p:tav tm="100000">
                                          <p:val>
                                            <p:strVal val="#ppt_x"/>
                                          </p:val>
                                        </p:tav>
                                      </p:tavLst>
                                    </p:anim>
                                    <p:anim calcmode="lin" valueType="num">
                                      <p:cBhvr additive="base">
                                        <p:cTn id="50" dur="500" fill="hold"/>
                                        <p:tgtEl>
                                          <p:spTgt spid="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62569" y="297277"/>
            <a:ext cx="8911687" cy="599498"/>
          </a:xfrm>
        </p:spPr>
        <p:txBody>
          <a:bodyPr/>
          <a:lstStyle/>
          <a:p>
            <a:pPr algn="ctr"/>
            <a:r>
              <a:rPr lang="en-US" sz="2800" dirty="0">
                <a:solidFill>
                  <a:srgbClr val="FF0000"/>
                </a:solidFill>
              </a:rPr>
              <a:t>Google Services</a:t>
            </a:r>
            <a:endParaRPr lang="fr-FR" dirty="0">
              <a:solidFill>
                <a:srgbClr val="FF0000"/>
              </a:solidFill>
            </a:endParaRPr>
          </a:p>
        </p:txBody>
      </p:sp>
      <p:sp>
        <p:nvSpPr>
          <p:cNvPr id="3" name="ZoneTexte 2"/>
          <p:cNvSpPr txBox="1"/>
          <p:nvPr/>
        </p:nvSpPr>
        <p:spPr>
          <a:xfrm>
            <a:off x="2309450" y="1052406"/>
            <a:ext cx="2395471" cy="461665"/>
          </a:xfrm>
          <a:prstGeom prst="rect">
            <a:avLst/>
          </a:prstGeom>
          <a:noFill/>
        </p:spPr>
        <p:txBody>
          <a:bodyPr wrap="square" rtlCol="0">
            <a:spAutoFit/>
          </a:bodyPr>
          <a:lstStyle/>
          <a:p>
            <a:r>
              <a:rPr lang="en-US" sz="2400" dirty="0">
                <a:solidFill>
                  <a:srgbClr val="92D050"/>
                </a:solidFill>
              </a:rPr>
              <a:t>1- Overview</a:t>
            </a:r>
            <a:endParaRPr lang="fr-FR" sz="2400" b="1" dirty="0">
              <a:solidFill>
                <a:srgbClr val="92D050"/>
              </a:solidFill>
            </a:endParaRPr>
          </a:p>
        </p:txBody>
      </p:sp>
      <p:sp>
        <p:nvSpPr>
          <p:cNvPr id="4" name="ZoneTexte 3"/>
          <p:cNvSpPr txBox="1"/>
          <p:nvPr/>
        </p:nvSpPr>
        <p:spPr>
          <a:xfrm>
            <a:off x="2309450" y="2304299"/>
            <a:ext cx="2459864" cy="461665"/>
          </a:xfrm>
          <a:prstGeom prst="rect">
            <a:avLst/>
          </a:prstGeom>
          <a:noFill/>
        </p:spPr>
        <p:txBody>
          <a:bodyPr wrap="square" rtlCol="0">
            <a:spAutoFit/>
          </a:bodyPr>
          <a:lstStyle/>
          <a:p>
            <a:r>
              <a:rPr lang="en-US" sz="2400" dirty="0">
                <a:solidFill>
                  <a:srgbClr val="92D050"/>
                </a:solidFill>
              </a:rPr>
              <a:t>2- Key Services</a:t>
            </a:r>
            <a:endParaRPr lang="fr-FR" sz="2400" dirty="0">
              <a:solidFill>
                <a:srgbClr val="92D050"/>
              </a:solidFill>
            </a:endParaRPr>
          </a:p>
        </p:txBody>
      </p:sp>
      <p:sp>
        <p:nvSpPr>
          <p:cNvPr id="9" name="ZoneTexte 8"/>
          <p:cNvSpPr txBox="1"/>
          <p:nvPr/>
        </p:nvSpPr>
        <p:spPr>
          <a:xfrm>
            <a:off x="2137732" y="3784278"/>
            <a:ext cx="1609860" cy="369332"/>
          </a:xfrm>
          <a:prstGeom prst="rect">
            <a:avLst/>
          </a:prstGeom>
          <a:noFill/>
        </p:spPr>
        <p:txBody>
          <a:bodyPr wrap="square" rtlCol="0">
            <a:spAutoFit/>
          </a:bodyPr>
          <a:lstStyle/>
          <a:p>
            <a:r>
              <a:rPr lang="en-US" b="1" dirty="0"/>
              <a:t>Google Search</a:t>
            </a:r>
            <a:endParaRPr lang="fr-FR" dirty="0"/>
          </a:p>
        </p:txBody>
      </p:sp>
      <p:sp>
        <p:nvSpPr>
          <p:cNvPr id="10" name="ZoneTexte 9"/>
          <p:cNvSpPr txBox="1"/>
          <p:nvPr/>
        </p:nvSpPr>
        <p:spPr>
          <a:xfrm>
            <a:off x="2309450" y="5040209"/>
            <a:ext cx="1455312" cy="369332"/>
          </a:xfrm>
          <a:prstGeom prst="rect">
            <a:avLst/>
          </a:prstGeom>
          <a:noFill/>
        </p:spPr>
        <p:txBody>
          <a:bodyPr wrap="square" rtlCol="0">
            <a:spAutoFit/>
          </a:bodyPr>
          <a:lstStyle/>
          <a:p>
            <a:r>
              <a:rPr lang="en-US" b="1" dirty="0"/>
              <a:t>Google Drive</a:t>
            </a:r>
            <a:endParaRPr lang="fr-FR" dirty="0"/>
          </a:p>
        </p:txBody>
      </p:sp>
      <p:sp>
        <p:nvSpPr>
          <p:cNvPr id="11" name="ZoneTexte 10"/>
          <p:cNvSpPr txBox="1"/>
          <p:nvPr/>
        </p:nvSpPr>
        <p:spPr>
          <a:xfrm>
            <a:off x="2573624" y="6233582"/>
            <a:ext cx="837126" cy="369332"/>
          </a:xfrm>
          <a:prstGeom prst="rect">
            <a:avLst/>
          </a:prstGeom>
          <a:noFill/>
        </p:spPr>
        <p:txBody>
          <a:bodyPr wrap="square" rtlCol="0">
            <a:spAutoFit/>
          </a:bodyPr>
          <a:lstStyle/>
          <a:p>
            <a:r>
              <a:rPr lang="en-US" b="1" dirty="0"/>
              <a:t>Gmail</a:t>
            </a:r>
            <a:endParaRPr lang="fr-FR" dirty="0"/>
          </a:p>
        </p:txBody>
      </p:sp>
      <p:sp>
        <p:nvSpPr>
          <p:cNvPr id="12" name="ZoneTexte 11"/>
          <p:cNvSpPr txBox="1"/>
          <p:nvPr/>
        </p:nvSpPr>
        <p:spPr>
          <a:xfrm>
            <a:off x="8584850" y="5993208"/>
            <a:ext cx="2189406" cy="646331"/>
          </a:xfrm>
          <a:prstGeom prst="rect">
            <a:avLst/>
          </a:prstGeom>
          <a:noFill/>
        </p:spPr>
        <p:txBody>
          <a:bodyPr wrap="square" rtlCol="0">
            <a:spAutoFit/>
          </a:bodyPr>
          <a:lstStyle/>
          <a:p>
            <a:pPr algn="ctr"/>
            <a:r>
              <a:rPr lang="en-US" b="1" dirty="0"/>
              <a:t>Google Docs, Sheets, and Slides</a:t>
            </a:r>
            <a:endParaRPr lang="fr-FR" dirty="0"/>
          </a:p>
        </p:txBody>
      </p:sp>
      <p:sp>
        <p:nvSpPr>
          <p:cNvPr id="13" name="ZoneTexte 12"/>
          <p:cNvSpPr txBox="1"/>
          <p:nvPr/>
        </p:nvSpPr>
        <p:spPr>
          <a:xfrm>
            <a:off x="5282177" y="4996187"/>
            <a:ext cx="1764406" cy="369332"/>
          </a:xfrm>
          <a:prstGeom prst="rect">
            <a:avLst/>
          </a:prstGeom>
          <a:noFill/>
        </p:spPr>
        <p:txBody>
          <a:bodyPr wrap="square" rtlCol="0">
            <a:spAutoFit/>
          </a:bodyPr>
          <a:lstStyle/>
          <a:p>
            <a:r>
              <a:rPr lang="en-US" b="1" dirty="0"/>
              <a:t>Google Calendar</a:t>
            </a:r>
            <a:endParaRPr lang="fr-FR" dirty="0"/>
          </a:p>
        </p:txBody>
      </p:sp>
      <p:sp>
        <p:nvSpPr>
          <p:cNvPr id="14" name="ZoneTexte 13"/>
          <p:cNvSpPr txBox="1"/>
          <p:nvPr/>
        </p:nvSpPr>
        <p:spPr>
          <a:xfrm>
            <a:off x="5513282" y="6255392"/>
            <a:ext cx="1558343" cy="369332"/>
          </a:xfrm>
          <a:prstGeom prst="rect">
            <a:avLst/>
          </a:prstGeom>
          <a:noFill/>
        </p:spPr>
        <p:txBody>
          <a:bodyPr wrap="square" rtlCol="0">
            <a:spAutoFit/>
          </a:bodyPr>
          <a:lstStyle/>
          <a:p>
            <a:r>
              <a:rPr lang="en-US" b="1" dirty="0"/>
              <a:t>Google Maps</a:t>
            </a:r>
            <a:endParaRPr lang="fr-FR" dirty="0"/>
          </a:p>
        </p:txBody>
      </p:sp>
      <p:sp>
        <p:nvSpPr>
          <p:cNvPr id="15" name="ZoneTexte 14"/>
          <p:cNvSpPr txBox="1"/>
          <p:nvPr/>
        </p:nvSpPr>
        <p:spPr>
          <a:xfrm>
            <a:off x="8783054" y="4041029"/>
            <a:ext cx="1642654" cy="369332"/>
          </a:xfrm>
          <a:prstGeom prst="rect">
            <a:avLst/>
          </a:prstGeom>
          <a:noFill/>
        </p:spPr>
        <p:txBody>
          <a:bodyPr wrap="square" rtlCol="0">
            <a:spAutoFit/>
          </a:bodyPr>
          <a:lstStyle/>
          <a:p>
            <a:r>
              <a:rPr lang="en-US" b="1" dirty="0"/>
              <a:t>Google Photos</a:t>
            </a:r>
            <a:endParaRPr lang="fr-FR" dirty="0"/>
          </a:p>
        </p:txBody>
      </p:sp>
      <p:sp>
        <p:nvSpPr>
          <p:cNvPr id="16" name="ZoneTexte 15"/>
          <p:cNvSpPr txBox="1"/>
          <p:nvPr/>
        </p:nvSpPr>
        <p:spPr>
          <a:xfrm>
            <a:off x="5383849" y="3754613"/>
            <a:ext cx="1674254" cy="369332"/>
          </a:xfrm>
          <a:prstGeom prst="rect">
            <a:avLst/>
          </a:prstGeom>
          <a:noFill/>
        </p:spPr>
        <p:txBody>
          <a:bodyPr wrap="square" rtlCol="0">
            <a:spAutoFit/>
          </a:bodyPr>
          <a:lstStyle/>
          <a:p>
            <a:r>
              <a:rPr lang="en-US" b="1" dirty="0"/>
              <a:t>Google Meet</a:t>
            </a:r>
            <a:endParaRPr lang="fr-FR" dirty="0"/>
          </a:p>
        </p:txBody>
      </p:sp>
      <p:pic>
        <p:nvPicPr>
          <p:cNvPr id="3074" name="Picture 2" descr="New, logo, gmail icon - Free download on Iconfind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87387" y="5523821"/>
            <a:ext cx="605307" cy="68153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rive, goog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5743" y="4386587"/>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Search, web, internet, google search, search engine, se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5743" y="305393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Google, ma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94230" y="559575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Google, calenda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9188" y="4386587"/>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Meet, google, camer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34850" y="3094302"/>
            <a:ext cx="816690" cy="609600"/>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Photo, googl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73667" y="3270197"/>
            <a:ext cx="1287886" cy="770832"/>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descr="docs, google "/>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360292" y="5040209"/>
            <a:ext cx="708807" cy="820514"/>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descr="brand, brands, google, logo, logos, sheets "/>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214968" y="5070926"/>
            <a:ext cx="778826" cy="759079"/>
          </a:xfrm>
          <a:prstGeom prst="rect">
            <a:avLst/>
          </a:prstGeom>
          <a:noFill/>
          <a:extLst>
            <a:ext uri="{909E8E84-426E-40DD-AFC4-6F175D3DCCD1}">
              <a14:hiddenFill xmlns:a14="http://schemas.microsoft.com/office/drawing/2010/main">
                <a:solidFill>
                  <a:srgbClr val="FFFFFF"/>
                </a:solidFill>
              </a14:hiddenFill>
            </a:ext>
          </a:extLst>
        </p:spPr>
      </p:pic>
      <p:pic>
        <p:nvPicPr>
          <p:cNvPr id="3094" name="Picture 22" descr="Brand, brands, google, logo, logos, slides"/>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139663" y="4996188"/>
            <a:ext cx="793433" cy="864536"/>
          </a:xfrm>
          <a:prstGeom prst="rect">
            <a:avLst/>
          </a:prstGeom>
          <a:noFill/>
          <a:extLst>
            <a:ext uri="{909E8E84-426E-40DD-AFC4-6F175D3DCCD1}">
              <a14:hiddenFill xmlns:a14="http://schemas.microsoft.com/office/drawing/2010/main">
                <a:solidFill>
                  <a:srgbClr val="FFFFFF"/>
                </a:solidFill>
              </a14:hiddenFill>
            </a:ext>
          </a:extLst>
        </p:spPr>
      </p:pic>
      <p:sp>
        <p:nvSpPr>
          <p:cNvPr id="17" name="ZoneTexte 16"/>
          <p:cNvSpPr txBox="1"/>
          <p:nvPr/>
        </p:nvSpPr>
        <p:spPr>
          <a:xfrm>
            <a:off x="2505705" y="1441689"/>
            <a:ext cx="9081756" cy="646331"/>
          </a:xfrm>
          <a:prstGeom prst="rect">
            <a:avLst/>
          </a:prstGeom>
          <a:noFill/>
        </p:spPr>
        <p:txBody>
          <a:bodyPr wrap="square" rtlCol="0">
            <a:spAutoFit/>
          </a:bodyPr>
          <a:lstStyle/>
          <a:p>
            <a:r>
              <a:rPr lang="en-US" b="1" dirty="0"/>
              <a:t>Google, a global technology giant, provides a diverse range of services that have become integral to the digital experiences of individuals and businesses worldwide.</a:t>
            </a:r>
            <a:endParaRPr lang="fr-FR" dirty="0"/>
          </a:p>
        </p:txBody>
      </p:sp>
    </p:spTree>
    <p:extLst>
      <p:ext uri="{BB962C8B-B14F-4D97-AF65-F5344CB8AC3E}">
        <p14:creationId xmlns:p14="http://schemas.microsoft.com/office/powerpoint/2010/main" val="54916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3080"/>
                                        </p:tgtEl>
                                        <p:attrNameLst>
                                          <p:attrName>style.visibility</p:attrName>
                                        </p:attrNameLst>
                                      </p:cBhvr>
                                      <p:to>
                                        <p:strVal val="visible"/>
                                      </p:to>
                                    </p:set>
                                    <p:animEffect transition="in" filter="wipe(down)">
                                      <p:cBhvr>
                                        <p:cTn id="29" dur="500"/>
                                        <p:tgtEl>
                                          <p:spTgt spid="3080"/>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076"/>
                                        </p:tgtEl>
                                        <p:attrNameLst>
                                          <p:attrName>style.visibility</p:attrName>
                                        </p:attrNameLst>
                                      </p:cBhvr>
                                      <p:to>
                                        <p:strVal val="visible"/>
                                      </p:to>
                                    </p:set>
                                    <p:animEffect transition="in" filter="wipe(down)">
                                      <p:cBhvr>
                                        <p:cTn id="37" dur="500"/>
                                        <p:tgtEl>
                                          <p:spTgt spid="3076"/>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down)">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3074"/>
                                        </p:tgtEl>
                                        <p:attrNameLst>
                                          <p:attrName>style.visibility</p:attrName>
                                        </p:attrNameLst>
                                      </p:cBhvr>
                                      <p:to>
                                        <p:strVal val="visible"/>
                                      </p:to>
                                    </p:set>
                                    <p:animEffect transition="in" filter="wipe(down)">
                                      <p:cBhvr>
                                        <p:cTn id="45" dur="500"/>
                                        <p:tgtEl>
                                          <p:spTgt spid="3074"/>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wipe(down)">
                                      <p:cBhvr>
                                        <p:cTn id="48" dur="500"/>
                                        <p:tgtEl>
                                          <p:spTgt spid="1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3086"/>
                                        </p:tgtEl>
                                        <p:attrNameLst>
                                          <p:attrName>style.visibility</p:attrName>
                                        </p:attrNameLst>
                                      </p:cBhvr>
                                      <p:to>
                                        <p:strVal val="visible"/>
                                      </p:to>
                                    </p:set>
                                    <p:animEffect transition="in" filter="wipe(down)">
                                      <p:cBhvr>
                                        <p:cTn id="53" dur="500"/>
                                        <p:tgtEl>
                                          <p:spTgt spid="3086"/>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wipe(down)">
                                      <p:cBhvr>
                                        <p:cTn id="56" dur="500"/>
                                        <p:tgtEl>
                                          <p:spTgt spid="16"/>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3084"/>
                                        </p:tgtEl>
                                        <p:attrNameLst>
                                          <p:attrName>style.visibility</p:attrName>
                                        </p:attrNameLst>
                                      </p:cBhvr>
                                      <p:to>
                                        <p:strVal val="visible"/>
                                      </p:to>
                                    </p:set>
                                    <p:animEffect transition="in" filter="wipe(down)">
                                      <p:cBhvr>
                                        <p:cTn id="61" dur="500"/>
                                        <p:tgtEl>
                                          <p:spTgt spid="3084"/>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wipe(down)">
                                      <p:cBhvr>
                                        <p:cTn id="64" dur="500"/>
                                        <p:tgtEl>
                                          <p:spTgt spid="13"/>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3082"/>
                                        </p:tgtEl>
                                        <p:attrNameLst>
                                          <p:attrName>style.visibility</p:attrName>
                                        </p:attrNameLst>
                                      </p:cBhvr>
                                      <p:to>
                                        <p:strVal val="visible"/>
                                      </p:to>
                                    </p:set>
                                    <p:animEffect transition="in" filter="wipe(down)">
                                      <p:cBhvr>
                                        <p:cTn id="69" dur="500"/>
                                        <p:tgtEl>
                                          <p:spTgt spid="3082"/>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wipe(down)">
                                      <p:cBhvr>
                                        <p:cTn id="72" dur="500"/>
                                        <p:tgtEl>
                                          <p:spTgt spid="1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3088"/>
                                        </p:tgtEl>
                                        <p:attrNameLst>
                                          <p:attrName>style.visibility</p:attrName>
                                        </p:attrNameLst>
                                      </p:cBhvr>
                                      <p:to>
                                        <p:strVal val="visible"/>
                                      </p:to>
                                    </p:set>
                                    <p:animEffect transition="in" filter="wipe(down)">
                                      <p:cBhvr>
                                        <p:cTn id="77" dur="500"/>
                                        <p:tgtEl>
                                          <p:spTgt spid="3088"/>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15"/>
                                        </p:tgtEl>
                                        <p:attrNameLst>
                                          <p:attrName>style.visibility</p:attrName>
                                        </p:attrNameLst>
                                      </p:cBhvr>
                                      <p:to>
                                        <p:strVal val="visible"/>
                                      </p:to>
                                    </p:set>
                                    <p:animEffect transition="in" filter="wipe(down)">
                                      <p:cBhvr>
                                        <p:cTn id="80" dur="500"/>
                                        <p:tgtEl>
                                          <p:spTgt spid="15"/>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nodeType="clickEffect">
                                  <p:stCondLst>
                                    <p:cond delay="0"/>
                                  </p:stCondLst>
                                  <p:childTnLst>
                                    <p:set>
                                      <p:cBhvr>
                                        <p:cTn id="84" dur="1" fill="hold">
                                          <p:stCondLst>
                                            <p:cond delay="0"/>
                                          </p:stCondLst>
                                        </p:cTn>
                                        <p:tgtEl>
                                          <p:spTgt spid="3090"/>
                                        </p:tgtEl>
                                        <p:attrNameLst>
                                          <p:attrName>style.visibility</p:attrName>
                                        </p:attrNameLst>
                                      </p:cBhvr>
                                      <p:to>
                                        <p:strVal val="visible"/>
                                      </p:to>
                                    </p:set>
                                    <p:animEffect transition="in" filter="wipe(down)">
                                      <p:cBhvr>
                                        <p:cTn id="85" dur="500"/>
                                        <p:tgtEl>
                                          <p:spTgt spid="3090"/>
                                        </p:tgtEl>
                                      </p:cBhvr>
                                    </p:animEffect>
                                  </p:childTnLst>
                                </p:cTn>
                              </p:par>
                              <p:par>
                                <p:cTn id="86" presetID="22" presetClass="entr" presetSubtype="4" fill="hold" nodeType="withEffect">
                                  <p:stCondLst>
                                    <p:cond delay="0"/>
                                  </p:stCondLst>
                                  <p:childTnLst>
                                    <p:set>
                                      <p:cBhvr>
                                        <p:cTn id="87" dur="1" fill="hold">
                                          <p:stCondLst>
                                            <p:cond delay="0"/>
                                          </p:stCondLst>
                                        </p:cTn>
                                        <p:tgtEl>
                                          <p:spTgt spid="3092"/>
                                        </p:tgtEl>
                                        <p:attrNameLst>
                                          <p:attrName>style.visibility</p:attrName>
                                        </p:attrNameLst>
                                      </p:cBhvr>
                                      <p:to>
                                        <p:strVal val="visible"/>
                                      </p:to>
                                    </p:set>
                                    <p:animEffect transition="in" filter="wipe(down)">
                                      <p:cBhvr>
                                        <p:cTn id="88" dur="500"/>
                                        <p:tgtEl>
                                          <p:spTgt spid="3092"/>
                                        </p:tgtEl>
                                      </p:cBhvr>
                                    </p:animEffect>
                                  </p:childTnLst>
                                </p:cTn>
                              </p:par>
                              <p:par>
                                <p:cTn id="89" presetID="22" presetClass="entr" presetSubtype="4" fill="hold" nodeType="withEffect">
                                  <p:stCondLst>
                                    <p:cond delay="0"/>
                                  </p:stCondLst>
                                  <p:childTnLst>
                                    <p:set>
                                      <p:cBhvr>
                                        <p:cTn id="90" dur="1" fill="hold">
                                          <p:stCondLst>
                                            <p:cond delay="0"/>
                                          </p:stCondLst>
                                        </p:cTn>
                                        <p:tgtEl>
                                          <p:spTgt spid="3094"/>
                                        </p:tgtEl>
                                        <p:attrNameLst>
                                          <p:attrName>style.visibility</p:attrName>
                                        </p:attrNameLst>
                                      </p:cBhvr>
                                      <p:to>
                                        <p:strVal val="visible"/>
                                      </p:to>
                                    </p:set>
                                    <p:animEffect transition="in" filter="wipe(down)">
                                      <p:cBhvr>
                                        <p:cTn id="91" dur="500"/>
                                        <p:tgtEl>
                                          <p:spTgt spid="3094"/>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12"/>
                                        </p:tgtEl>
                                        <p:attrNameLst>
                                          <p:attrName>style.visibility</p:attrName>
                                        </p:attrNameLst>
                                      </p:cBhvr>
                                      <p:to>
                                        <p:strVal val="visible"/>
                                      </p:to>
                                    </p:set>
                                    <p:animEffect transition="in" filter="wipe(down)">
                                      <p:cBhvr>
                                        <p:cTn id="9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9" grpId="0"/>
      <p:bldP spid="10" grpId="0"/>
      <p:bldP spid="11" grpId="0"/>
      <p:bldP spid="12" grpId="0"/>
      <p:bldP spid="13" grpId="0"/>
      <p:bldP spid="14" grpId="0"/>
      <p:bldP spid="15" grpId="0"/>
      <p:bldP spid="16"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202287" y="373487"/>
            <a:ext cx="8950817" cy="461665"/>
          </a:xfrm>
          <a:prstGeom prst="rect">
            <a:avLst/>
          </a:prstGeom>
          <a:noFill/>
        </p:spPr>
        <p:txBody>
          <a:bodyPr wrap="square" rtlCol="0">
            <a:spAutoFit/>
          </a:bodyPr>
          <a:lstStyle/>
          <a:p>
            <a:r>
              <a:rPr lang="en-US" sz="2400" dirty="0">
                <a:solidFill>
                  <a:srgbClr val="92D050"/>
                </a:solidFill>
              </a:rPr>
              <a:t>3- Integration and Collaboration Features</a:t>
            </a:r>
            <a:endParaRPr lang="fr-FR" sz="2400" dirty="0">
              <a:solidFill>
                <a:srgbClr val="92D050"/>
              </a:solidFill>
            </a:endParaRPr>
          </a:p>
        </p:txBody>
      </p:sp>
      <p:sp>
        <p:nvSpPr>
          <p:cNvPr id="3" name="ZoneTexte 2"/>
          <p:cNvSpPr txBox="1"/>
          <p:nvPr/>
        </p:nvSpPr>
        <p:spPr>
          <a:xfrm>
            <a:off x="2498500" y="965916"/>
            <a:ext cx="8358389" cy="923330"/>
          </a:xfrm>
          <a:prstGeom prst="rect">
            <a:avLst/>
          </a:prstGeom>
          <a:noFill/>
        </p:spPr>
        <p:txBody>
          <a:bodyPr wrap="square" rtlCol="0">
            <a:spAutoFit/>
          </a:bodyPr>
          <a:lstStyle/>
          <a:p>
            <a:r>
              <a:rPr lang="en-US" b="1" dirty="0"/>
              <a:t>One of the distinctive strengths of Google Services lies in their seamless integration and collaboration features. Users can work collaboratively in real-time on documents, share files effortlessly, and synchronize data across multiple devices.</a:t>
            </a:r>
            <a:r>
              <a:rPr lang="en-US" dirty="0"/>
              <a:t> </a:t>
            </a:r>
            <a:endParaRPr lang="fr-FR" dirty="0"/>
          </a:p>
        </p:txBody>
      </p:sp>
      <p:sp>
        <p:nvSpPr>
          <p:cNvPr id="4" name="ZoneTexte 3"/>
          <p:cNvSpPr txBox="1"/>
          <p:nvPr/>
        </p:nvSpPr>
        <p:spPr>
          <a:xfrm>
            <a:off x="2202287" y="2279561"/>
            <a:ext cx="9285668" cy="461665"/>
          </a:xfrm>
          <a:prstGeom prst="rect">
            <a:avLst/>
          </a:prstGeom>
          <a:noFill/>
        </p:spPr>
        <p:txBody>
          <a:bodyPr wrap="square" rtlCol="0">
            <a:spAutoFit/>
          </a:bodyPr>
          <a:lstStyle/>
          <a:p>
            <a:r>
              <a:rPr lang="en-US" sz="2400" dirty="0">
                <a:solidFill>
                  <a:srgbClr val="92D050"/>
                </a:solidFill>
              </a:rPr>
              <a:t>4- Table: Google Services Comparison</a:t>
            </a:r>
          </a:p>
        </p:txBody>
      </p:sp>
      <p:graphicFrame>
        <p:nvGraphicFramePr>
          <p:cNvPr id="6" name="Tableau 5"/>
          <p:cNvGraphicFramePr>
            <a:graphicFrameLocks noGrp="1"/>
          </p:cNvGraphicFramePr>
          <p:nvPr>
            <p:extLst>
              <p:ext uri="{D42A27DB-BD31-4B8C-83A1-F6EECF244321}">
                <p14:modId xmlns:p14="http://schemas.microsoft.com/office/powerpoint/2010/main" val="3815642751"/>
              </p:ext>
            </p:extLst>
          </p:nvPr>
        </p:nvGraphicFramePr>
        <p:xfrm>
          <a:off x="1712890" y="3131541"/>
          <a:ext cx="9594761" cy="2291080"/>
        </p:xfrm>
        <a:graphic>
          <a:graphicData uri="http://schemas.openxmlformats.org/drawingml/2006/table">
            <a:tbl>
              <a:tblPr firstRow="1" bandRow="1">
                <a:tableStyleId>{5C22544A-7EE6-4342-B048-85BDC9FD1C3A}</a:tableStyleId>
              </a:tblPr>
              <a:tblGrid>
                <a:gridCol w="1017306">
                  <a:extLst>
                    <a:ext uri="{9D8B030D-6E8A-4147-A177-3AD203B41FA5}">
                      <a16:colId xmlns:a16="http://schemas.microsoft.com/office/drawing/2014/main" val="789160453"/>
                    </a:ext>
                  </a:extLst>
                </a:gridCol>
                <a:gridCol w="2691810">
                  <a:extLst>
                    <a:ext uri="{9D8B030D-6E8A-4147-A177-3AD203B41FA5}">
                      <a16:colId xmlns:a16="http://schemas.microsoft.com/office/drawing/2014/main" val="3561279085"/>
                    </a:ext>
                  </a:extLst>
                </a:gridCol>
                <a:gridCol w="5885645">
                  <a:extLst>
                    <a:ext uri="{9D8B030D-6E8A-4147-A177-3AD203B41FA5}">
                      <a16:colId xmlns:a16="http://schemas.microsoft.com/office/drawing/2014/main" val="1059168380"/>
                    </a:ext>
                  </a:extLst>
                </a:gridCol>
              </a:tblGrid>
              <a:tr h="370840">
                <a:tc>
                  <a:txBody>
                    <a:bodyPr/>
                    <a:lstStyle/>
                    <a:p>
                      <a:pPr algn="ctr"/>
                      <a:r>
                        <a:rPr lang="en-US" noProof="0" dirty="0">
                          <a:solidFill>
                            <a:schemeClr val="bg1"/>
                          </a:solidFill>
                        </a:rPr>
                        <a:t>Service</a:t>
                      </a:r>
                    </a:p>
                  </a:txBody>
                  <a:tcPr/>
                </a:tc>
                <a:tc>
                  <a:txBody>
                    <a:bodyPr/>
                    <a:lstStyle/>
                    <a:p>
                      <a:pPr algn="ctr"/>
                      <a:r>
                        <a:rPr lang="en-US" noProof="0" dirty="0"/>
                        <a:t>Main Features</a:t>
                      </a:r>
                    </a:p>
                  </a:txBody>
                  <a:tcPr/>
                </a:tc>
                <a:tc>
                  <a:txBody>
                    <a:bodyPr/>
                    <a:lstStyle/>
                    <a:p>
                      <a:pPr algn="ctr"/>
                      <a:r>
                        <a:rPr lang="en-US" noProof="0" dirty="0"/>
                        <a:t>Integration with TIC Tools</a:t>
                      </a:r>
                    </a:p>
                  </a:txBody>
                  <a:tcPr/>
                </a:tc>
                <a:extLst>
                  <a:ext uri="{0D108BD9-81ED-4DB2-BD59-A6C34878D82A}">
                    <a16:rowId xmlns:a16="http://schemas.microsoft.com/office/drawing/2014/main" val="4059646359"/>
                  </a:ext>
                </a:extLst>
              </a:tr>
              <a:tr h="370840">
                <a:tc>
                  <a:txBody>
                    <a:bodyPr/>
                    <a:lstStyle/>
                    <a:p>
                      <a:r>
                        <a:rPr lang="en-US" noProof="0" dirty="0">
                          <a:solidFill>
                            <a:schemeClr val="tx1"/>
                          </a:solidFill>
                        </a:rPr>
                        <a:t>Google</a:t>
                      </a:r>
                      <a:r>
                        <a:rPr lang="en-US" baseline="0" noProof="0" dirty="0">
                          <a:solidFill>
                            <a:schemeClr val="tx1"/>
                          </a:solidFill>
                        </a:rPr>
                        <a:t> Drive</a:t>
                      </a:r>
                      <a:endParaRPr lang="en-US" noProof="0" dirty="0">
                        <a:solidFill>
                          <a:schemeClr val="tx1"/>
                        </a:solidFill>
                      </a:endParaRPr>
                    </a:p>
                  </a:txBody>
                  <a:tcPr/>
                </a:tc>
                <a:tc>
                  <a:txBody>
                    <a:bodyPr/>
                    <a:lstStyle/>
                    <a:p>
                      <a:r>
                        <a:rPr lang="fr-FR" sz="1800" b="0" kern="1200" dirty="0">
                          <a:solidFill>
                            <a:schemeClr val="dk1"/>
                          </a:solidFill>
                          <a:effectLst/>
                          <a:latin typeface="+mn-lt"/>
                          <a:ea typeface="+mn-ea"/>
                          <a:cs typeface="+mn-cs"/>
                        </a:rPr>
                        <a:t>Cloud </a:t>
                      </a:r>
                      <a:r>
                        <a:rPr lang="en-US" sz="1800" b="0" kern="1200" noProof="0" dirty="0">
                          <a:solidFill>
                            <a:schemeClr val="dk1"/>
                          </a:solidFill>
                          <a:effectLst/>
                          <a:latin typeface="+mn-lt"/>
                          <a:ea typeface="+mn-ea"/>
                          <a:cs typeface="+mn-cs"/>
                        </a:rPr>
                        <a:t>storage</a:t>
                      </a:r>
                      <a:r>
                        <a:rPr lang="fr-FR" sz="1800" b="0" kern="1200" dirty="0">
                          <a:solidFill>
                            <a:schemeClr val="dk1"/>
                          </a:solidFill>
                          <a:effectLst/>
                          <a:latin typeface="+mn-lt"/>
                          <a:ea typeface="+mn-ea"/>
                          <a:cs typeface="+mn-cs"/>
                        </a:rPr>
                        <a:t>, file sharing</a:t>
                      </a:r>
                      <a:endParaRPr lang="en-US" b="0" noProof="0" dirty="0"/>
                    </a:p>
                  </a:txBody>
                  <a:tcPr/>
                </a:tc>
                <a:tc>
                  <a:txBody>
                    <a:bodyPr/>
                    <a:lstStyle/>
                    <a:p>
                      <a:r>
                        <a:rPr lang="en-US" sz="1800" b="0" kern="1200" dirty="0">
                          <a:solidFill>
                            <a:schemeClr val="dk1"/>
                          </a:solidFill>
                          <a:effectLst/>
                          <a:latin typeface="+mn-lt"/>
                          <a:ea typeface="+mn-ea"/>
                          <a:cs typeface="+mn-cs"/>
                        </a:rPr>
                        <a:t>Integrates with Microsoft Tools for collaborative document editing.</a:t>
                      </a:r>
                      <a:endParaRPr lang="en-US" b="0" noProof="0" dirty="0"/>
                    </a:p>
                  </a:txBody>
                  <a:tcPr/>
                </a:tc>
                <a:extLst>
                  <a:ext uri="{0D108BD9-81ED-4DB2-BD59-A6C34878D82A}">
                    <a16:rowId xmlns:a16="http://schemas.microsoft.com/office/drawing/2014/main" val="1239549429"/>
                  </a:ext>
                </a:extLst>
              </a:tr>
              <a:tr h="370840">
                <a:tc>
                  <a:txBody>
                    <a:bodyPr/>
                    <a:lstStyle/>
                    <a:p>
                      <a:r>
                        <a:rPr lang="en-US" noProof="0" dirty="0"/>
                        <a:t>Gmail</a:t>
                      </a:r>
                    </a:p>
                  </a:txBody>
                  <a:tcPr/>
                </a:tc>
                <a:tc>
                  <a:txBody>
                    <a:bodyPr/>
                    <a:lstStyle/>
                    <a:p>
                      <a:r>
                        <a:rPr lang="en-US" sz="1800" b="0" kern="1200" dirty="0">
                          <a:solidFill>
                            <a:schemeClr val="dk1"/>
                          </a:solidFill>
                          <a:effectLst/>
                          <a:latin typeface="+mn-lt"/>
                          <a:ea typeface="+mn-ea"/>
                          <a:cs typeface="+mn-cs"/>
                        </a:rPr>
                        <a:t>Email, chat, and video calling</a:t>
                      </a:r>
                      <a:endParaRPr lang="en-US" b="0" noProof="0" dirty="0"/>
                    </a:p>
                  </a:txBody>
                  <a:tcPr/>
                </a:tc>
                <a:tc>
                  <a:txBody>
                    <a:bodyPr/>
                    <a:lstStyle/>
                    <a:p>
                      <a:r>
                        <a:rPr lang="en-US" sz="1800" b="0" kern="1200" dirty="0">
                          <a:solidFill>
                            <a:schemeClr val="dk1"/>
                          </a:solidFill>
                          <a:effectLst/>
                          <a:latin typeface="+mn-lt"/>
                          <a:ea typeface="+mn-ea"/>
                          <a:cs typeface="+mn-cs"/>
                        </a:rPr>
                        <a:t>Connects seamlessly with </a:t>
                      </a:r>
                      <a:r>
                        <a:rPr lang="en-US" sz="1800" b="0" kern="1200" dirty="0" err="1">
                          <a:solidFill>
                            <a:schemeClr val="dk1"/>
                          </a:solidFill>
                          <a:effectLst/>
                          <a:latin typeface="+mn-lt"/>
                          <a:ea typeface="+mn-ea"/>
                          <a:cs typeface="+mn-cs"/>
                        </a:rPr>
                        <a:t>Git</a:t>
                      </a:r>
                      <a:r>
                        <a:rPr lang="en-US" sz="1800" b="0" kern="1200" dirty="0">
                          <a:solidFill>
                            <a:schemeClr val="dk1"/>
                          </a:solidFill>
                          <a:effectLst/>
                          <a:latin typeface="+mn-lt"/>
                          <a:ea typeface="+mn-ea"/>
                          <a:cs typeface="+mn-cs"/>
                        </a:rPr>
                        <a:t> for email notifications on repository activities.</a:t>
                      </a:r>
                      <a:endParaRPr lang="en-US" b="0" noProof="0" dirty="0"/>
                    </a:p>
                  </a:txBody>
                  <a:tcPr/>
                </a:tc>
                <a:extLst>
                  <a:ext uri="{0D108BD9-81ED-4DB2-BD59-A6C34878D82A}">
                    <a16:rowId xmlns:a16="http://schemas.microsoft.com/office/drawing/2014/main" val="1884279542"/>
                  </a:ext>
                </a:extLst>
              </a:tr>
              <a:tr h="370840">
                <a:tc>
                  <a:txBody>
                    <a:bodyPr/>
                    <a:lstStyle/>
                    <a:p>
                      <a:r>
                        <a:rPr lang="en-US" noProof="0" dirty="0"/>
                        <a:t>Google</a:t>
                      </a:r>
                      <a:r>
                        <a:rPr lang="en-US" baseline="0" noProof="0" dirty="0"/>
                        <a:t> Docs</a:t>
                      </a:r>
                      <a:endParaRPr lang="en-US" noProof="0" dirty="0"/>
                    </a:p>
                  </a:txBody>
                  <a:tcPr/>
                </a:tc>
                <a:tc>
                  <a:txBody>
                    <a:bodyPr/>
                    <a:lstStyle/>
                    <a:p>
                      <a:r>
                        <a:rPr lang="fr-FR" sz="1800" b="0" kern="1200" dirty="0">
                          <a:solidFill>
                            <a:schemeClr val="dk1"/>
                          </a:solidFill>
                          <a:effectLst/>
                          <a:latin typeface="+mn-lt"/>
                          <a:ea typeface="+mn-ea"/>
                          <a:cs typeface="+mn-cs"/>
                        </a:rPr>
                        <a:t>Online document </a:t>
                      </a:r>
                      <a:r>
                        <a:rPr lang="en-US" sz="1800" b="0" kern="1200" noProof="0" dirty="0">
                          <a:solidFill>
                            <a:schemeClr val="dk1"/>
                          </a:solidFill>
                          <a:effectLst/>
                          <a:latin typeface="+mn-lt"/>
                          <a:ea typeface="+mn-ea"/>
                          <a:cs typeface="+mn-cs"/>
                        </a:rPr>
                        <a:t>editing</a:t>
                      </a:r>
                      <a:endParaRPr lang="en-US" b="0" noProof="0" dirty="0"/>
                    </a:p>
                  </a:txBody>
                  <a:tcPr/>
                </a:tc>
                <a:tc>
                  <a:txBody>
                    <a:bodyPr/>
                    <a:lstStyle/>
                    <a:p>
                      <a:r>
                        <a:rPr lang="en-US" sz="1800" b="0" kern="1200" dirty="0">
                          <a:solidFill>
                            <a:schemeClr val="dk1"/>
                          </a:solidFill>
                          <a:effectLst/>
                          <a:latin typeface="+mn-lt"/>
                          <a:ea typeface="+mn-ea"/>
                          <a:cs typeface="+mn-cs"/>
                        </a:rPr>
                        <a:t>Compatible with GitHub for sharing and collaborating on code documentation.</a:t>
                      </a:r>
                      <a:endParaRPr lang="en-US" b="0" noProof="0" dirty="0"/>
                    </a:p>
                  </a:txBody>
                  <a:tcPr/>
                </a:tc>
                <a:extLst>
                  <a:ext uri="{0D108BD9-81ED-4DB2-BD59-A6C34878D82A}">
                    <a16:rowId xmlns:a16="http://schemas.microsoft.com/office/drawing/2014/main" val="2901271025"/>
                  </a:ext>
                </a:extLst>
              </a:tr>
            </a:tbl>
          </a:graphicData>
        </a:graphic>
      </p:graphicFrame>
    </p:spTree>
    <p:extLst>
      <p:ext uri="{BB962C8B-B14F-4D97-AF65-F5344CB8AC3E}">
        <p14:creationId xmlns:p14="http://schemas.microsoft.com/office/powerpoint/2010/main" val="36693067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Azure Services | Top Azure Services to Improve Your Organisation Bet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orme libre 5"/>
          <p:cNvSpPr/>
          <p:nvPr/>
        </p:nvSpPr>
        <p:spPr>
          <a:xfrm>
            <a:off x="0" y="0"/>
            <a:ext cx="12192000" cy="6858000"/>
          </a:xfrm>
          <a:custGeom>
            <a:avLst/>
            <a:gdLst>
              <a:gd name="connsiteX0" fmla="*/ 12192000 w 12192000"/>
              <a:gd name="connsiteY0" fmla="*/ 6725498 h 6858000"/>
              <a:gd name="connsiteX1" fmla="*/ 12192000 w 12192000"/>
              <a:gd name="connsiteY1" fmla="*/ 6858000 h 6858000"/>
              <a:gd name="connsiteX2" fmla="*/ 12073173 w 12192000"/>
              <a:gd name="connsiteY2" fmla="*/ 6858000 h 6858000"/>
              <a:gd name="connsiteX3" fmla="*/ 0 w 12192000"/>
              <a:gd name="connsiteY3" fmla="*/ 0 h 6858000"/>
              <a:gd name="connsiteX4" fmla="*/ 8070079 w 12192000"/>
              <a:gd name="connsiteY4" fmla="*/ 0 h 6858000"/>
              <a:gd name="connsiteX5" fmla="*/ 4712722 w 12192000"/>
              <a:gd name="connsiteY5" fmla="*/ 3743719 h 6858000"/>
              <a:gd name="connsiteX6" fmla="*/ 7438923 w 12192000"/>
              <a:gd name="connsiteY6" fmla="*/ 6188568 h 6858000"/>
              <a:gd name="connsiteX7" fmla="*/ 12192000 w 12192000"/>
              <a:gd name="connsiteY7" fmla="*/ 888511 h 6858000"/>
              <a:gd name="connsiteX8" fmla="*/ 12192000 w 12192000"/>
              <a:gd name="connsiteY8" fmla="*/ 2893145 h 6858000"/>
              <a:gd name="connsiteX9" fmla="*/ 11370664 w 12192000"/>
              <a:gd name="connsiteY9" fmla="*/ 2156573 h 6858000"/>
              <a:gd name="connsiteX10" fmla="*/ 7154438 w 12192000"/>
              <a:gd name="connsiteY10" fmla="*/ 6858000 h 6858000"/>
              <a:gd name="connsiteX11" fmla="*/ 0 w 1219200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12192000" y="6725498"/>
                </a:moveTo>
                <a:lnTo>
                  <a:pt x="12192000" y="6858000"/>
                </a:lnTo>
                <a:lnTo>
                  <a:pt x="12073173" y="6858000"/>
                </a:lnTo>
                <a:close/>
                <a:moveTo>
                  <a:pt x="0" y="0"/>
                </a:moveTo>
                <a:lnTo>
                  <a:pt x="8070079" y="0"/>
                </a:lnTo>
                <a:lnTo>
                  <a:pt x="4712722" y="3743719"/>
                </a:lnTo>
                <a:lnTo>
                  <a:pt x="7438923" y="6188568"/>
                </a:lnTo>
                <a:lnTo>
                  <a:pt x="12192000" y="888511"/>
                </a:lnTo>
                <a:lnTo>
                  <a:pt x="12192000" y="2893145"/>
                </a:lnTo>
                <a:lnTo>
                  <a:pt x="11370664" y="2156573"/>
                </a:lnTo>
                <a:lnTo>
                  <a:pt x="7154438" y="6858000"/>
                </a:lnTo>
                <a:lnTo>
                  <a:pt x="0" y="685800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p:nvSpPr>
        <p:spPr>
          <a:xfrm>
            <a:off x="1255594" y="423080"/>
            <a:ext cx="4681182" cy="523220"/>
          </a:xfrm>
          <a:prstGeom prst="rect">
            <a:avLst/>
          </a:prstGeom>
          <a:noFill/>
        </p:spPr>
        <p:txBody>
          <a:bodyPr wrap="square" rtlCol="0">
            <a:spAutoFit/>
          </a:bodyPr>
          <a:lstStyle/>
          <a:p>
            <a:pPr lvl="0"/>
            <a:r>
              <a:rPr lang="fr-FR" sz="2800" dirty="0">
                <a:solidFill>
                  <a:srgbClr val="FF0000"/>
                </a:solidFill>
                <a:latin typeface="+mj-lt"/>
              </a:rPr>
              <a:t>Microsoft Tools </a:t>
            </a:r>
          </a:p>
        </p:txBody>
      </p:sp>
      <p:sp>
        <p:nvSpPr>
          <p:cNvPr id="10" name="ZoneTexte 9"/>
          <p:cNvSpPr txBox="1"/>
          <p:nvPr/>
        </p:nvSpPr>
        <p:spPr>
          <a:xfrm>
            <a:off x="832513" y="1214651"/>
            <a:ext cx="3220872" cy="461665"/>
          </a:xfrm>
          <a:prstGeom prst="rect">
            <a:avLst/>
          </a:prstGeom>
          <a:noFill/>
        </p:spPr>
        <p:txBody>
          <a:bodyPr wrap="square" rtlCol="0">
            <a:spAutoFit/>
          </a:bodyPr>
          <a:lstStyle/>
          <a:p>
            <a:r>
              <a:rPr lang="en-US" sz="2400" dirty="0">
                <a:solidFill>
                  <a:srgbClr val="92D050"/>
                </a:solidFill>
              </a:rPr>
              <a:t>1- Azure Services:</a:t>
            </a:r>
            <a:endParaRPr lang="fr-FR" sz="2400" dirty="0">
              <a:solidFill>
                <a:srgbClr val="92D050"/>
              </a:solidFill>
            </a:endParaRPr>
          </a:p>
        </p:txBody>
      </p:sp>
      <p:sp>
        <p:nvSpPr>
          <p:cNvPr id="11" name="ZoneTexte 10"/>
          <p:cNvSpPr txBox="1"/>
          <p:nvPr/>
        </p:nvSpPr>
        <p:spPr>
          <a:xfrm>
            <a:off x="545910" y="1951630"/>
            <a:ext cx="3698544" cy="1200329"/>
          </a:xfrm>
          <a:prstGeom prst="rect">
            <a:avLst/>
          </a:prstGeom>
          <a:noFill/>
        </p:spPr>
        <p:txBody>
          <a:bodyPr wrap="square" rtlCol="0">
            <a:spAutoFit/>
          </a:bodyPr>
          <a:lstStyle/>
          <a:p>
            <a:r>
              <a:rPr lang="en-US" dirty="0"/>
              <a:t>Microsoft Azure is a cloud computing platform that provides a wide array of services. Key features of Azure Services include:</a:t>
            </a:r>
            <a:endParaRPr lang="fr-FR" dirty="0"/>
          </a:p>
        </p:txBody>
      </p:sp>
      <p:sp>
        <p:nvSpPr>
          <p:cNvPr id="12" name="ZoneTexte 11"/>
          <p:cNvSpPr txBox="1"/>
          <p:nvPr/>
        </p:nvSpPr>
        <p:spPr>
          <a:xfrm>
            <a:off x="545910" y="3416338"/>
            <a:ext cx="3452884"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Compute Services</a:t>
            </a:r>
            <a:endParaRPr lang="fr-FR" dirty="0"/>
          </a:p>
        </p:txBody>
      </p:sp>
      <p:sp>
        <p:nvSpPr>
          <p:cNvPr id="13" name="ZoneTexte 12"/>
          <p:cNvSpPr txBox="1"/>
          <p:nvPr/>
        </p:nvSpPr>
        <p:spPr>
          <a:xfrm>
            <a:off x="545910" y="3972623"/>
            <a:ext cx="3452884"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Storage Services</a:t>
            </a:r>
            <a:endParaRPr lang="fr-FR" dirty="0"/>
          </a:p>
        </p:txBody>
      </p:sp>
      <p:sp>
        <p:nvSpPr>
          <p:cNvPr id="14" name="ZoneTexte 13"/>
          <p:cNvSpPr txBox="1"/>
          <p:nvPr/>
        </p:nvSpPr>
        <p:spPr>
          <a:xfrm>
            <a:off x="545910" y="4512480"/>
            <a:ext cx="3452884"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Database Services</a:t>
            </a:r>
            <a:endParaRPr lang="fr-FR" dirty="0"/>
          </a:p>
        </p:txBody>
      </p:sp>
      <p:sp>
        <p:nvSpPr>
          <p:cNvPr id="15" name="ZoneTexte 14"/>
          <p:cNvSpPr txBox="1"/>
          <p:nvPr/>
        </p:nvSpPr>
        <p:spPr>
          <a:xfrm>
            <a:off x="545910" y="5103588"/>
            <a:ext cx="3452884"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AI and Machine Learning</a:t>
            </a:r>
            <a:endParaRPr lang="fr-FR" dirty="0"/>
          </a:p>
        </p:txBody>
      </p:sp>
      <p:sp>
        <p:nvSpPr>
          <p:cNvPr id="16" name="ZoneTexte 15"/>
          <p:cNvSpPr txBox="1"/>
          <p:nvPr/>
        </p:nvSpPr>
        <p:spPr>
          <a:xfrm>
            <a:off x="545910" y="5625278"/>
            <a:ext cx="3452884"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Networking Services</a:t>
            </a:r>
            <a:endParaRPr lang="fr-FR" dirty="0"/>
          </a:p>
        </p:txBody>
      </p:sp>
    </p:spTree>
    <p:extLst>
      <p:ext uri="{BB962C8B-B14F-4D97-AF65-F5344CB8AC3E}">
        <p14:creationId xmlns:p14="http://schemas.microsoft.com/office/powerpoint/2010/main" val="7103886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0 0 L 0.25 0 E" pathEditMode="relative" ptsTypes="">
                                      <p:cBhvr>
                                        <p:cTn id="6" dur="500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rin">
  <a:themeElements>
    <a:clrScheme name="Jaune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
  <TotalTime>1507</TotalTime>
  <Words>1275</Words>
  <Application>Microsoft Office PowerPoint</Application>
  <PresentationFormat>Widescreen</PresentationFormat>
  <Paragraphs>169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Cambria</vt:lpstr>
      <vt:lpstr>Wingdings</vt:lpstr>
      <vt:lpstr>Wingdings 3</vt:lpstr>
      <vt:lpstr>Brin</vt:lpstr>
      <vt:lpstr>Exploring Information and Communication Technologies (TIC) and Key Tools</vt:lpstr>
      <vt:lpstr>PowerPoint Presentation</vt:lpstr>
      <vt:lpstr>THE PLAN</vt:lpstr>
      <vt:lpstr>Information and Communication Technologies (TIC) :</vt:lpstr>
      <vt:lpstr>PowerPoint Presentation</vt:lpstr>
      <vt:lpstr>PowerPoint Presentation</vt:lpstr>
      <vt:lpstr>Google Services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Information and Communication Technolo</dc:title>
  <dc:creator>Lenovo</dc:creator>
  <cp:lastModifiedBy>Chaima Bouasria</cp:lastModifiedBy>
  <cp:revision>75</cp:revision>
  <dcterms:created xsi:type="dcterms:W3CDTF">2023-12-30T10:40:41Z</dcterms:created>
  <dcterms:modified xsi:type="dcterms:W3CDTF">2024-01-02T19:45:41Z</dcterms:modified>
</cp:coreProperties>
</file>