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notesMasterIdLst>
    <p:notesMasterId r:id="rId32"/>
  </p:notesMasterIdLst>
  <p:handoutMasterIdLst>
    <p:handoutMasterId r:id="rId33"/>
  </p:handoutMasterIdLst>
  <p:sldIdLst>
    <p:sldId id="266" r:id="rId2"/>
    <p:sldId id="256" r:id="rId3"/>
    <p:sldId id="274" r:id="rId4"/>
    <p:sldId id="267" r:id="rId5"/>
    <p:sldId id="268" r:id="rId6"/>
    <p:sldId id="269" r:id="rId7"/>
    <p:sldId id="303" r:id="rId8"/>
    <p:sldId id="302" r:id="rId9"/>
    <p:sldId id="304" r:id="rId10"/>
    <p:sldId id="305" r:id="rId11"/>
    <p:sldId id="281" r:id="rId12"/>
    <p:sldId id="272" r:id="rId13"/>
    <p:sldId id="279" r:id="rId14"/>
    <p:sldId id="283" r:id="rId15"/>
    <p:sldId id="306" r:id="rId16"/>
    <p:sldId id="285" r:id="rId17"/>
    <p:sldId id="284" r:id="rId18"/>
    <p:sldId id="307" r:id="rId19"/>
    <p:sldId id="308" r:id="rId20"/>
    <p:sldId id="271" r:id="rId21"/>
    <p:sldId id="309" r:id="rId22"/>
    <p:sldId id="311" r:id="rId23"/>
    <p:sldId id="315" r:id="rId24"/>
    <p:sldId id="301" r:id="rId25"/>
    <p:sldId id="270" r:id="rId26"/>
    <p:sldId id="313" r:id="rId27"/>
    <p:sldId id="314" r:id="rId28"/>
    <p:sldId id="317" r:id="rId29"/>
    <p:sldId id="318" r:id="rId30"/>
    <p:sldId id="319"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wa MLIK" initials="SM" lastIdx="3" clrIdx="0">
    <p:extLst>
      <p:ext uri="{19B8F6BF-5375-455C-9EA6-DF929625EA0E}">
        <p15:presenceInfo xmlns:p15="http://schemas.microsoft.com/office/powerpoint/2012/main" userId="Salwa MLI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5588" autoAdjust="0"/>
  </p:normalViewPr>
  <p:slideViewPr>
    <p:cSldViewPr snapToGrid="0">
      <p:cViewPr varScale="1">
        <p:scale>
          <a:sx n="74" d="100"/>
          <a:sy n="74" d="100"/>
        </p:scale>
        <p:origin x="1013" y="67"/>
      </p:cViewPr>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2CEF56-254E-4C75-80F9-65B6AD201D0B}" type="datetimeFigureOut">
              <a:rPr lang="fr-FR" smtClean="0"/>
              <a:t>07/10/2022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D7EBF4-29DA-445C-834B-C58EBB8249EA}" type="slidenum">
              <a:rPr lang="fr-FR" smtClean="0"/>
              <a:t>‹N°›</a:t>
            </a:fld>
            <a:endParaRPr lang="fr-FR"/>
          </a:p>
        </p:txBody>
      </p:sp>
    </p:spTree>
    <p:extLst>
      <p:ext uri="{BB962C8B-B14F-4D97-AF65-F5344CB8AC3E}">
        <p14:creationId xmlns:p14="http://schemas.microsoft.com/office/powerpoint/2010/main" val="233494430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D8FAE-DED3-4B79-892B-D870D29B8DB1}" type="datetimeFigureOut">
              <a:rPr lang="fr-FR" smtClean="0"/>
              <a:t>07/10/2022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22B7E-71F2-4C81-9A71-78ADB2DEC2CA}" type="slidenum">
              <a:rPr lang="fr-FR" smtClean="0"/>
              <a:t>‹N°›</a:t>
            </a:fld>
            <a:endParaRPr lang="fr-FR"/>
          </a:p>
        </p:txBody>
      </p:sp>
    </p:spTree>
    <p:extLst>
      <p:ext uri="{BB962C8B-B14F-4D97-AF65-F5344CB8AC3E}">
        <p14:creationId xmlns:p14="http://schemas.microsoft.com/office/powerpoint/2010/main" val="104264823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6AA22B7E-71F2-4C81-9A71-78ADB2DEC2CA}" type="slidenum">
              <a:rPr lang="fr-FR" smtClean="0"/>
              <a:t>1</a:t>
            </a:fld>
            <a:endParaRPr lang="fr-FR"/>
          </a:p>
        </p:txBody>
      </p:sp>
    </p:spTree>
    <p:extLst>
      <p:ext uri="{BB962C8B-B14F-4D97-AF65-F5344CB8AC3E}">
        <p14:creationId xmlns:p14="http://schemas.microsoft.com/office/powerpoint/2010/main" val="86959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6AA22B7E-71F2-4C81-9A71-78ADB2DEC2CA}" type="slidenum">
              <a:rPr lang="fr-FR" smtClean="0"/>
              <a:t>2</a:t>
            </a:fld>
            <a:endParaRPr lang="fr-FR"/>
          </a:p>
        </p:txBody>
      </p:sp>
    </p:spTree>
    <p:extLst>
      <p:ext uri="{BB962C8B-B14F-4D97-AF65-F5344CB8AC3E}">
        <p14:creationId xmlns:p14="http://schemas.microsoft.com/office/powerpoint/2010/main" val="220502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6AA22B7E-71F2-4C81-9A71-78ADB2DEC2CA}" type="slidenum">
              <a:rPr lang="fr-FR" smtClean="0"/>
              <a:t>3</a:t>
            </a:fld>
            <a:endParaRPr lang="fr-FR"/>
          </a:p>
        </p:txBody>
      </p:sp>
    </p:spTree>
    <p:extLst>
      <p:ext uri="{BB962C8B-B14F-4D97-AF65-F5344CB8AC3E}">
        <p14:creationId xmlns:p14="http://schemas.microsoft.com/office/powerpoint/2010/main" val="851009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commencé notre travail par une recherche bibliographique sur les différents approches existante de distribution des tâches dans le processus d’assemblage </a:t>
            </a:r>
          </a:p>
        </p:txBody>
      </p:sp>
      <p:sp>
        <p:nvSpPr>
          <p:cNvPr id="4" name="Espace réservé de l'en-tête 3"/>
          <p:cNvSpPr>
            <a:spLocks noGrp="1"/>
          </p:cNvSpPr>
          <p:nvPr>
            <p:ph type="hdr" sz="quarter"/>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6AA22B7E-71F2-4C81-9A71-78ADB2DEC2CA}" type="slidenum">
              <a:rPr lang="fr-FR" smtClean="0"/>
              <a:t>4</a:t>
            </a:fld>
            <a:endParaRPr lang="fr-FR"/>
          </a:p>
        </p:txBody>
      </p:sp>
    </p:spTree>
    <p:extLst>
      <p:ext uri="{BB962C8B-B14F-4D97-AF65-F5344CB8AC3E}">
        <p14:creationId xmlns:p14="http://schemas.microsoft.com/office/powerpoint/2010/main" val="253999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6AA22B7E-71F2-4C81-9A71-78ADB2DEC2CA}" type="slidenum">
              <a:rPr lang="fr-FR" smtClean="0"/>
              <a:t>21</a:t>
            </a:fld>
            <a:endParaRPr lang="fr-FR"/>
          </a:p>
        </p:txBody>
      </p:sp>
    </p:spTree>
    <p:extLst>
      <p:ext uri="{BB962C8B-B14F-4D97-AF65-F5344CB8AC3E}">
        <p14:creationId xmlns:p14="http://schemas.microsoft.com/office/powerpoint/2010/main" val="18170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sont nos références bibliographiques  alors la Notre présentation touche à sa fin , Je vous remercie pour votre attention messieurs</a:t>
            </a:r>
          </a:p>
        </p:txBody>
      </p:sp>
      <p:sp>
        <p:nvSpPr>
          <p:cNvPr id="4" name="Espace réservé de l'en-tête 3"/>
          <p:cNvSpPr>
            <a:spLocks noGrp="1"/>
          </p:cNvSpPr>
          <p:nvPr>
            <p:ph type="hdr" sz="quarter"/>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6AA22B7E-71F2-4C81-9A71-78ADB2DEC2CA}" type="slidenum">
              <a:rPr lang="fr-FR" smtClean="0"/>
              <a:t>25</a:t>
            </a:fld>
            <a:endParaRPr lang="fr-FR"/>
          </a:p>
        </p:txBody>
      </p:sp>
    </p:spTree>
    <p:extLst>
      <p:ext uri="{BB962C8B-B14F-4D97-AF65-F5344CB8AC3E}">
        <p14:creationId xmlns:p14="http://schemas.microsoft.com/office/powerpoint/2010/main" val="388921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sont nos références bibliographiques  alors la Notre présentation touche à sa fin , Je vous remercie pour votre attention messieurs</a:t>
            </a:r>
          </a:p>
        </p:txBody>
      </p:sp>
      <p:sp>
        <p:nvSpPr>
          <p:cNvPr id="4" name="Espace réservé de l'en-tête 3"/>
          <p:cNvSpPr>
            <a:spLocks noGrp="1"/>
          </p:cNvSpPr>
          <p:nvPr>
            <p:ph type="hdr" sz="quarter"/>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6AA22B7E-71F2-4C81-9A71-78ADB2DEC2CA}" type="slidenum">
              <a:rPr lang="fr-FR" smtClean="0"/>
              <a:t>26</a:t>
            </a:fld>
            <a:endParaRPr lang="fr-FR"/>
          </a:p>
        </p:txBody>
      </p:sp>
    </p:spTree>
    <p:extLst>
      <p:ext uri="{BB962C8B-B14F-4D97-AF65-F5344CB8AC3E}">
        <p14:creationId xmlns:p14="http://schemas.microsoft.com/office/powerpoint/2010/main" val="2799771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sont nos références bibliographiques  alors la Notre présentation touche à sa fin , Je vous remercie pour votre attention messieurs</a:t>
            </a:r>
          </a:p>
        </p:txBody>
      </p:sp>
      <p:sp>
        <p:nvSpPr>
          <p:cNvPr id="4" name="Espace réservé de l'en-tête 3"/>
          <p:cNvSpPr>
            <a:spLocks noGrp="1"/>
          </p:cNvSpPr>
          <p:nvPr>
            <p:ph type="hdr" sz="quarter"/>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6AA22B7E-71F2-4C81-9A71-78ADB2DEC2CA}" type="slidenum">
              <a:rPr lang="fr-FR" smtClean="0"/>
              <a:t>27</a:t>
            </a:fld>
            <a:endParaRPr lang="fr-FR"/>
          </a:p>
        </p:txBody>
      </p:sp>
    </p:spTree>
    <p:extLst>
      <p:ext uri="{BB962C8B-B14F-4D97-AF65-F5344CB8AC3E}">
        <p14:creationId xmlns:p14="http://schemas.microsoft.com/office/powerpoint/2010/main" val="416672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4067D91-8C72-44C7-93B1-B7C3B585AC82}" type="datetime1">
              <a:rPr lang="fr-FR" smtClean="0"/>
              <a:t>07/10/2022</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BA540B4-D451-4A30-976D-3D7B397DAD7E}" type="slidenum">
              <a:rPr lang="fr-FR" smtClean="0"/>
              <a:t>‹N°›</a:t>
            </a:fld>
            <a:endParaRPr lang="fr-FR"/>
          </a:p>
        </p:txBody>
      </p:sp>
    </p:spTree>
    <p:extLst>
      <p:ext uri="{BB962C8B-B14F-4D97-AF65-F5344CB8AC3E}">
        <p14:creationId xmlns:p14="http://schemas.microsoft.com/office/powerpoint/2010/main" val="367894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7A64C78-AA3F-43A3-BD9E-4B586088F584}" type="datetime1">
              <a:rPr lang="fr-FR" smtClean="0"/>
              <a:t>07/10/2022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A540B4-D451-4A30-976D-3D7B397DAD7E}" type="slidenum">
              <a:rPr lang="fr-FR" smtClean="0"/>
              <a:t>‹N°›</a:t>
            </a:fld>
            <a:endParaRPr lang="fr-FR"/>
          </a:p>
        </p:txBody>
      </p:sp>
    </p:spTree>
    <p:extLst>
      <p:ext uri="{BB962C8B-B14F-4D97-AF65-F5344CB8AC3E}">
        <p14:creationId xmlns:p14="http://schemas.microsoft.com/office/powerpoint/2010/main" val="380275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A25F306-D049-4DE1-9D86-FFD918E44DAE}" type="datetime1">
              <a:rPr lang="fr-FR" smtClean="0"/>
              <a:t>07/10/2022</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BA540B4-D451-4A30-976D-3D7B397DAD7E}" type="slidenum">
              <a:rPr lang="fr-FR" smtClean="0"/>
              <a:t>‹N°›</a:t>
            </a:fld>
            <a:endParaRPr lang="fr-FR"/>
          </a:p>
        </p:txBody>
      </p:sp>
    </p:spTree>
    <p:extLst>
      <p:ext uri="{BB962C8B-B14F-4D97-AF65-F5344CB8AC3E}">
        <p14:creationId xmlns:p14="http://schemas.microsoft.com/office/powerpoint/2010/main" val="17516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5F09710-6790-43FC-B05D-6E42AA4CDF0B}" type="datetime1">
              <a:rPr lang="fr-FR" smtClean="0"/>
              <a:t>07/10/2022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6BA540B4-D451-4A30-976D-3D7B397DAD7E}" type="slidenum">
              <a:rPr lang="fr-FR" smtClean="0"/>
              <a:t>‹N°›</a:t>
            </a:fld>
            <a:endParaRPr lang="fr-FR"/>
          </a:p>
        </p:txBody>
      </p:sp>
    </p:spTree>
    <p:extLst>
      <p:ext uri="{BB962C8B-B14F-4D97-AF65-F5344CB8AC3E}">
        <p14:creationId xmlns:p14="http://schemas.microsoft.com/office/powerpoint/2010/main" val="275661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5D0FE13-D8A8-4976-AA44-D2E90616B58D}" type="datetime1">
              <a:rPr lang="fr-FR" smtClean="0"/>
              <a:t>07/10/2022</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BA540B4-D451-4A30-976D-3D7B397DAD7E}" type="slidenum">
              <a:rPr lang="fr-FR" smtClean="0"/>
              <a:t>‹N°›</a:t>
            </a:fld>
            <a:endParaRPr lang="fr-FR"/>
          </a:p>
        </p:txBody>
      </p:sp>
    </p:spTree>
    <p:extLst>
      <p:ext uri="{BB962C8B-B14F-4D97-AF65-F5344CB8AC3E}">
        <p14:creationId xmlns:p14="http://schemas.microsoft.com/office/powerpoint/2010/main" val="154791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C1604D-CCDE-4139-9304-F9178D4C823B}" type="datetime1">
              <a:rPr lang="fr-FR" smtClean="0"/>
              <a:t>07/10/2022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A540B4-D451-4A30-976D-3D7B397DAD7E}" type="slidenum">
              <a:rPr lang="fr-FR" smtClean="0"/>
              <a:t>‹N°›</a:t>
            </a:fld>
            <a:endParaRPr lang="fr-FR"/>
          </a:p>
        </p:txBody>
      </p:sp>
    </p:spTree>
    <p:extLst>
      <p:ext uri="{BB962C8B-B14F-4D97-AF65-F5344CB8AC3E}">
        <p14:creationId xmlns:p14="http://schemas.microsoft.com/office/powerpoint/2010/main" val="937259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FD42E7-D18E-47E7-8D88-556417384E47}" type="datetime1">
              <a:rPr lang="fr-FR" smtClean="0"/>
              <a:t>07/10/2022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BA540B4-D451-4A30-976D-3D7B397DAD7E}" type="slidenum">
              <a:rPr lang="fr-FR" smtClean="0"/>
              <a:t>‹N°›</a:t>
            </a:fld>
            <a:endParaRPr lang="fr-FR"/>
          </a:p>
        </p:txBody>
      </p:sp>
    </p:spTree>
    <p:extLst>
      <p:ext uri="{BB962C8B-B14F-4D97-AF65-F5344CB8AC3E}">
        <p14:creationId xmlns:p14="http://schemas.microsoft.com/office/powerpoint/2010/main" val="34452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47E3151-6954-4863-8641-A29173B1A50E}" type="datetime1">
              <a:rPr lang="fr-FR" smtClean="0"/>
              <a:t>07/10/2022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A540B4-D451-4A30-976D-3D7B397DAD7E}" type="slidenum">
              <a:rPr lang="fr-FR" smtClean="0"/>
              <a:t>‹N°›</a:t>
            </a:fld>
            <a:endParaRPr lang="fr-FR"/>
          </a:p>
        </p:txBody>
      </p:sp>
    </p:spTree>
    <p:extLst>
      <p:ext uri="{BB962C8B-B14F-4D97-AF65-F5344CB8AC3E}">
        <p14:creationId xmlns:p14="http://schemas.microsoft.com/office/powerpoint/2010/main" val="30398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FA529-DAD7-4C32-BF20-743746A78010}" type="datetime1">
              <a:rPr lang="fr-FR" smtClean="0"/>
              <a:t>07/10/2022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BA540B4-D451-4A30-976D-3D7B397DAD7E}" type="slidenum">
              <a:rPr lang="fr-FR" smtClean="0"/>
              <a:t>‹N°›</a:t>
            </a:fld>
            <a:endParaRPr lang="fr-FR"/>
          </a:p>
        </p:txBody>
      </p:sp>
    </p:spTree>
    <p:extLst>
      <p:ext uri="{BB962C8B-B14F-4D97-AF65-F5344CB8AC3E}">
        <p14:creationId xmlns:p14="http://schemas.microsoft.com/office/powerpoint/2010/main" val="134039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3396673-CC3C-40DA-B2D4-A50CD256B30A}" type="datetime1">
              <a:rPr lang="fr-FR" smtClean="0"/>
              <a:t>07/10/2022</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BA540B4-D451-4A30-976D-3D7B397DAD7E}" type="slidenum">
              <a:rPr lang="fr-FR" smtClean="0"/>
              <a:t>‹N°›</a:t>
            </a:fld>
            <a:endParaRPr lang="fr-FR"/>
          </a:p>
        </p:txBody>
      </p:sp>
    </p:spTree>
    <p:extLst>
      <p:ext uri="{BB962C8B-B14F-4D97-AF65-F5344CB8AC3E}">
        <p14:creationId xmlns:p14="http://schemas.microsoft.com/office/powerpoint/2010/main" val="140589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2EDC5DC-43B6-4DE8-8666-C0F28EE56B47}" type="datetime1">
              <a:rPr lang="fr-FR" smtClean="0"/>
              <a:t>07/10/2022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A540B4-D451-4A30-976D-3D7B397DAD7E}" type="slidenum">
              <a:rPr lang="fr-FR" smtClean="0"/>
              <a:t>‹N°›</a:t>
            </a:fld>
            <a:endParaRPr lang="fr-FR"/>
          </a:p>
        </p:txBody>
      </p:sp>
    </p:spTree>
    <p:extLst>
      <p:ext uri="{BB962C8B-B14F-4D97-AF65-F5344CB8AC3E}">
        <p14:creationId xmlns:p14="http://schemas.microsoft.com/office/powerpoint/2010/main" val="261386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E90885A-6906-4DAF-B266-31522025B998}" type="datetime1">
              <a:rPr lang="fr-FR" smtClean="0"/>
              <a:t>07/10/2022</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BA540B4-D451-4A30-976D-3D7B397DAD7E}"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17640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21.png"/><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39051" y="1847477"/>
            <a:ext cx="11685674" cy="2259829"/>
          </a:xfrm>
          <a:ln w="41275">
            <a:solidFill>
              <a:schemeClr val="accent1">
                <a:lumMod val="90000"/>
                <a:lumOff val="10000"/>
              </a:schemeClr>
            </a:solidFill>
          </a:ln>
        </p:spPr>
        <p:txBody>
          <a:bodyPr>
            <a:normAutofit/>
          </a:bodyPr>
          <a:lstStyle/>
          <a:p>
            <a:pPr marL="0" indent="0" algn="ctr">
              <a:buNone/>
            </a:pPr>
            <a:r>
              <a:rPr lang="fr-FR" sz="3600" b="1" dirty="0"/>
              <a:t>Optimisation multi-objectif de l’ordonnancement de la collaboration homme robot dans un poste de travail</a:t>
            </a:r>
            <a:endParaRPr lang="fr-FR" sz="3600" b="1"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11"/>
          </p:nvPr>
        </p:nvSpPr>
        <p:spPr>
          <a:xfrm>
            <a:off x="914811" y="6531694"/>
            <a:ext cx="11009914" cy="560864"/>
          </a:xfrm>
        </p:spPr>
        <p:txBody>
          <a:bodyPr/>
          <a:lstStyle/>
          <a:p>
            <a:pPr algn="ctr"/>
            <a:r>
              <a:rPr lang="fr-FR" sz="1200" dirty="0"/>
              <a:t>07/10/ 2022</a:t>
            </a:r>
          </a:p>
          <a:p>
            <a:pPr algn="ctr"/>
            <a:endParaRPr lang="fr-FR" sz="1200" dirty="0"/>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a:t>
            </a:fld>
            <a:endParaRPr lang="fr-FR" sz="1600" dirty="0"/>
          </a:p>
        </p:txBody>
      </p:sp>
      <p:sp>
        <p:nvSpPr>
          <p:cNvPr id="7" name="ZoneTexte 6"/>
          <p:cNvSpPr txBox="1"/>
          <p:nvPr/>
        </p:nvSpPr>
        <p:spPr>
          <a:xfrm>
            <a:off x="239051" y="4071705"/>
            <a:ext cx="7089913" cy="3908762"/>
          </a:xfrm>
          <a:prstGeom prst="rect">
            <a:avLst/>
          </a:prstGeom>
          <a:noFill/>
        </p:spPr>
        <p:txBody>
          <a:bodyPr wrap="square" rtlCol="0">
            <a:spAutoFit/>
          </a:bodyPr>
          <a:lstStyle/>
          <a:p>
            <a:pPr algn="just"/>
            <a:r>
              <a:rPr lang="fr-FR" sz="2200" dirty="0">
                <a:solidFill>
                  <a:schemeClr val="accent3">
                    <a:lumMod val="50000"/>
                  </a:schemeClr>
                </a:solidFill>
              </a:rPr>
              <a:t>MLIK Salwa </a:t>
            </a:r>
            <a:endParaRPr lang="fr-FR" sz="2200" dirty="0"/>
          </a:p>
          <a:p>
            <a:pPr algn="just"/>
            <a:r>
              <a:rPr lang="fr-FR" sz="2200" dirty="0"/>
              <a:t>Master Mention Électronique, énergie électrique, automatique (E3A), parcours Robotique, assistance et mobilité (RAM) </a:t>
            </a:r>
          </a:p>
          <a:p>
            <a:pPr algn="just"/>
            <a:endParaRPr lang="fr-FR" sz="2200" dirty="0"/>
          </a:p>
          <a:p>
            <a:pPr algn="just"/>
            <a:r>
              <a:rPr lang="fr-FR" sz="2200" dirty="0">
                <a:solidFill>
                  <a:schemeClr val="accent3">
                    <a:lumMod val="50000"/>
                  </a:schemeClr>
                </a:solidFill>
              </a:rPr>
              <a:t>Encadrant pédagogique:  </a:t>
            </a:r>
            <a:r>
              <a:rPr lang="fr-FR" sz="2200" dirty="0"/>
              <a:t>Mr. BENALI </a:t>
            </a:r>
            <a:r>
              <a:rPr lang="fr-FR" sz="2200" dirty="0" err="1"/>
              <a:t>Abderraouf</a:t>
            </a:r>
            <a:endParaRPr lang="fr-FR" sz="2200" dirty="0"/>
          </a:p>
          <a:p>
            <a:pPr algn="just"/>
            <a:r>
              <a:rPr lang="fr-FR" sz="2200" dirty="0">
                <a:solidFill>
                  <a:schemeClr val="accent3">
                    <a:lumMod val="50000"/>
                  </a:schemeClr>
                </a:solidFill>
              </a:rPr>
              <a:t>Tuteur de stage :</a:t>
            </a:r>
            <a:r>
              <a:rPr lang="fr-FR" sz="2200" dirty="0"/>
              <a:t>Mr. </a:t>
            </a:r>
            <a:r>
              <a:rPr lang="fr-FR" sz="2200" dirty="0" err="1"/>
              <a:t>Sahnoun</a:t>
            </a:r>
            <a:r>
              <a:rPr lang="fr-FR" sz="2200" dirty="0"/>
              <a:t> M’</a:t>
            </a:r>
            <a:r>
              <a:rPr lang="fr-FR" sz="2200" dirty="0" err="1"/>
              <a:t>hammed</a:t>
            </a:r>
            <a:endParaRPr lang="fr-FR" sz="2200" dirty="0"/>
          </a:p>
          <a:p>
            <a:pPr algn="just"/>
            <a:endParaRPr lang="fr-FR" sz="2200" dirty="0"/>
          </a:p>
          <a:p>
            <a:pPr algn="just"/>
            <a:endParaRPr lang="fr-FR" sz="2400" dirty="0"/>
          </a:p>
          <a:p>
            <a:pPr algn="just"/>
            <a:r>
              <a:rPr lang="fr-FR" sz="2400" dirty="0"/>
              <a:t> </a:t>
            </a:r>
          </a:p>
          <a:p>
            <a:r>
              <a:rPr lang="fr-FR" sz="2400" dirty="0"/>
              <a:t>                         </a:t>
            </a:r>
          </a:p>
        </p:txBody>
      </p:sp>
      <p:sp>
        <p:nvSpPr>
          <p:cNvPr id="8" name="ZoneTexte 7"/>
          <p:cNvSpPr txBox="1"/>
          <p:nvPr/>
        </p:nvSpPr>
        <p:spPr>
          <a:xfrm>
            <a:off x="7399303" y="4317738"/>
            <a:ext cx="4920343" cy="400110"/>
          </a:xfrm>
          <a:prstGeom prst="rect">
            <a:avLst/>
          </a:prstGeom>
          <a:noFill/>
        </p:spPr>
        <p:txBody>
          <a:bodyPr wrap="square" rtlCol="0">
            <a:spAutoFit/>
          </a:bodyPr>
          <a:lstStyle/>
          <a:p>
            <a:r>
              <a:rPr lang="fr-FR" sz="2000" dirty="0">
                <a:solidFill>
                  <a:schemeClr val="accent3">
                    <a:lumMod val="50000"/>
                  </a:schemeClr>
                </a:solidFill>
              </a:rPr>
              <a:t>Période de Stage :  </a:t>
            </a:r>
            <a:r>
              <a:rPr lang="fr-FR" sz="2000" dirty="0"/>
              <a:t>02/05/ 2022 – 26/09/2022</a:t>
            </a:r>
          </a:p>
        </p:txBody>
      </p:sp>
      <p:pic>
        <p:nvPicPr>
          <p:cNvPr id="15" name="Image 14">
            <a:extLst>
              <a:ext uri="{FF2B5EF4-FFF2-40B4-BE49-F238E27FC236}">
                <a16:creationId xmlns:a16="http://schemas.microsoft.com/office/drawing/2014/main" id="{2979B399-774F-4E48-A134-FB73262AA96C}"/>
              </a:ext>
            </a:extLst>
          </p:cNvPr>
          <p:cNvPicPr>
            <a:picLocks noChangeAspect="1"/>
          </p:cNvPicPr>
          <p:nvPr/>
        </p:nvPicPr>
        <p:blipFill>
          <a:blip r:embed="rId3"/>
          <a:stretch>
            <a:fillRect/>
          </a:stretch>
        </p:blipFill>
        <p:spPr>
          <a:xfrm>
            <a:off x="9625694" y="-17849"/>
            <a:ext cx="2531103" cy="627037"/>
          </a:xfrm>
          <a:prstGeom prst="rect">
            <a:avLst/>
          </a:prstGeom>
        </p:spPr>
      </p:pic>
      <p:pic>
        <p:nvPicPr>
          <p:cNvPr id="10" name="Picture 2" descr="LISV">
            <a:extLst>
              <a:ext uri="{FF2B5EF4-FFF2-40B4-BE49-F238E27FC236}">
                <a16:creationId xmlns:a16="http://schemas.microsoft.com/office/drawing/2014/main" id="{395BFD6B-C61C-40C3-B9D7-55E8A253CA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5694" y="609187"/>
            <a:ext cx="2631640" cy="67650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076931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78A5B-4687-476F-B74C-5A7106B9320F}"/>
              </a:ext>
            </a:extLst>
          </p:cNvPr>
          <p:cNvSpPr>
            <a:spLocks noGrp="1"/>
          </p:cNvSpPr>
          <p:nvPr>
            <p:ph type="title"/>
          </p:nvPr>
        </p:nvSpPr>
        <p:spPr/>
        <p:txBody>
          <a:bodyPr>
            <a:normAutofit fontScale="90000"/>
          </a:bodyPr>
          <a:lstStyle/>
          <a:p>
            <a:r>
              <a:rPr lang="fr-FR" sz="3600" dirty="0"/>
              <a:t>État  de l’art </a:t>
            </a: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r>
            <a:b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b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t>
            </a:r>
            <a:r>
              <a:rPr lang="fr-FR" sz="2400" dirty="0">
                <a:solidFill>
                  <a:prstClr val="white"/>
                </a:solidFill>
                <a:latin typeface="Gill Sans MT" panose="020B0502020104020203"/>
              </a:rPr>
              <a:t>Méthodes de résolution des problèmes d’optimisation </a:t>
            </a:r>
            <a:endParaRPr lang="fr-FR" sz="2400" dirty="0"/>
          </a:p>
        </p:txBody>
      </p:sp>
      <p:sp>
        <p:nvSpPr>
          <p:cNvPr id="5" name="Espace réservé du numéro de diapositive 4">
            <a:extLst>
              <a:ext uri="{FF2B5EF4-FFF2-40B4-BE49-F238E27FC236}">
                <a16:creationId xmlns:a16="http://schemas.microsoft.com/office/drawing/2014/main" id="{6B4968E5-456E-4636-BA76-6BED2CA40723}"/>
              </a:ext>
            </a:extLst>
          </p:cNvPr>
          <p:cNvSpPr>
            <a:spLocks noGrp="1"/>
          </p:cNvSpPr>
          <p:nvPr>
            <p:ph type="sldNum" sz="quarter" idx="12"/>
          </p:nvPr>
        </p:nvSpPr>
        <p:spPr>
          <a:xfrm>
            <a:off x="11031456" y="6357338"/>
            <a:ext cx="1052508" cy="365125"/>
          </a:xfrm>
        </p:spPr>
        <p:txBody>
          <a:bodyPr/>
          <a:lstStyle/>
          <a:p>
            <a:fld id="{6BA540B4-D451-4A30-976D-3D7B397DAD7E}" type="slidenum">
              <a:rPr lang="fr-FR" sz="1400" smtClean="0"/>
              <a:t>10</a:t>
            </a:fld>
            <a:endParaRPr lang="fr-FR" sz="1400" dirty="0"/>
          </a:p>
        </p:txBody>
      </p:sp>
      <p:pic>
        <p:nvPicPr>
          <p:cNvPr id="25" name="Picture 2" descr="LISV">
            <a:extLst>
              <a:ext uri="{FF2B5EF4-FFF2-40B4-BE49-F238E27FC236}">
                <a16:creationId xmlns:a16="http://schemas.microsoft.com/office/drawing/2014/main" id="{D7F4A009-4D97-40DD-962F-9F4ADB6E1C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45599"/>
            <a:ext cx="2020933" cy="519516"/>
          </a:xfrm>
          <a:prstGeom prst="roundRect">
            <a:avLst>
              <a:gd name="adj" fmla="val 8594"/>
            </a:avLst>
          </a:prstGeom>
          <a:solidFill>
            <a:srgbClr val="FFFFFF">
              <a:shade val="85000"/>
            </a:srgbClr>
          </a:solidFill>
          <a:ln>
            <a:noFill/>
          </a:ln>
          <a:effectLst/>
        </p:spPr>
      </p:pic>
      <p:sp>
        <p:nvSpPr>
          <p:cNvPr id="6" name="Rectangle 5">
            <a:extLst>
              <a:ext uri="{FF2B5EF4-FFF2-40B4-BE49-F238E27FC236}">
                <a16:creationId xmlns:a16="http://schemas.microsoft.com/office/drawing/2014/main" id="{CA3C0B9B-2CC0-E7A1-4349-599C7147D6B2}"/>
              </a:ext>
            </a:extLst>
          </p:cNvPr>
          <p:cNvSpPr/>
          <p:nvPr/>
        </p:nvSpPr>
        <p:spPr>
          <a:xfrm>
            <a:off x="4866288" y="1852998"/>
            <a:ext cx="2774730" cy="69050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ea typeface="SimSun" panose="02010600030101010101" pitchFamily="2" charset="-122"/>
              </a:rPr>
              <a:t>R</a:t>
            </a:r>
            <a:r>
              <a:rPr lang="fr-FR" sz="1800" dirty="0">
                <a:effectLst/>
                <a:latin typeface="Times New Roman" panose="02020603050405020304" pitchFamily="18" charset="0"/>
                <a:ea typeface="SimSun" panose="02010600030101010101" pitchFamily="2" charset="-122"/>
              </a:rPr>
              <a:t>ésolution de problèmes d’optimisation</a:t>
            </a:r>
            <a:endParaRPr lang="fr-FR" dirty="0"/>
          </a:p>
        </p:txBody>
      </p:sp>
      <p:sp>
        <p:nvSpPr>
          <p:cNvPr id="8" name="Rectangle 7">
            <a:extLst>
              <a:ext uri="{FF2B5EF4-FFF2-40B4-BE49-F238E27FC236}">
                <a16:creationId xmlns:a16="http://schemas.microsoft.com/office/drawing/2014/main" id="{1BC5860E-1292-5766-EE52-BDB8297DD2F4}"/>
              </a:ext>
            </a:extLst>
          </p:cNvPr>
          <p:cNvSpPr/>
          <p:nvPr/>
        </p:nvSpPr>
        <p:spPr>
          <a:xfrm>
            <a:off x="1849821" y="3170903"/>
            <a:ext cx="2207172" cy="69119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effectLst/>
                <a:latin typeface="Times New Roman" panose="02020603050405020304" pitchFamily="18" charset="0"/>
                <a:ea typeface="SimSun" panose="02010600030101010101" pitchFamily="2" charset="-122"/>
              </a:rPr>
              <a:t>Méthodes exactes</a:t>
            </a:r>
            <a:endParaRPr lang="fr-FR" dirty="0"/>
          </a:p>
        </p:txBody>
      </p:sp>
      <p:sp>
        <p:nvSpPr>
          <p:cNvPr id="9" name="Rectangle 8">
            <a:extLst>
              <a:ext uri="{FF2B5EF4-FFF2-40B4-BE49-F238E27FC236}">
                <a16:creationId xmlns:a16="http://schemas.microsoft.com/office/drawing/2014/main" id="{CBA29AC7-3FEA-0933-230C-965E50635F3A}"/>
              </a:ext>
            </a:extLst>
          </p:cNvPr>
          <p:cNvSpPr/>
          <p:nvPr/>
        </p:nvSpPr>
        <p:spPr>
          <a:xfrm>
            <a:off x="8145517" y="3170904"/>
            <a:ext cx="2207172" cy="69119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effectLst/>
                <a:latin typeface="Times New Roman" panose="02020603050405020304" pitchFamily="18" charset="0"/>
                <a:ea typeface="SimSun" panose="02010600030101010101" pitchFamily="2" charset="-122"/>
              </a:rPr>
              <a:t>Méthodes approchées</a:t>
            </a:r>
            <a:endParaRPr lang="fr-FR" dirty="0"/>
          </a:p>
        </p:txBody>
      </p:sp>
      <p:cxnSp>
        <p:nvCxnSpPr>
          <p:cNvPr id="11" name="Connecteur droit 10">
            <a:extLst>
              <a:ext uri="{FF2B5EF4-FFF2-40B4-BE49-F238E27FC236}">
                <a16:creationId xmlns:a16="http://schemas.microsoft.com/office/drawing/2014/main" id="{1CEC1CC4-C630-FBE9-38E5-D7E6ADDCDA01}"/>
              </a:ext>
            </a:extLst>
          </p:cNvPr>
          <p:cNvCxnSpPr>
            <a:cxnSpLocks/>
            <a:stCxn id="6" idx="2"/>
          </p:cNvCxnSpPr>
          <p:nvPr/>
        </p:nvCxnSpPr>
        <p:spPr>
          <a:xfrm>
            <a:off x="6253653" y="2543504"/>
            <a:ext cx="0" cy="35735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Connecteur droit 12">
            <a:extLst>
              <a:ext uri="{FF2B5EF4-FFF2-40B4-BE49-F238E27FC236}">
                <a16:creationId xmlns:a16="http://schemas.microsoft.com/office/drawing/2014/main" id="{2B1111CD-04A3-CE57-B69A-B52F0B49FB07}"/>
              </a:ext>
            </a:extLst>
          </p:cNvPr>
          <p:cNvCxnSpPr>
            <a:cxnSpLocks/>
          </p:cNvCxnSpPr>
          <p:nvPr/>
        </p:nvCxnSpPr>
        <p:spPr>
          <a:xfrm flipH="1">
            <a:off x="2953407" y="2900855"/>
            <a:ext cx="6295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72254889-2661-C1D4-8ED1-79D9E53B363B}"/>
              </a:ext>
            </a:extLst>
          </p:cNvPr>
          <p:cNvCxnSpPr>
            <a:endCxn id="8" idx="0"/>
          </p:cNvCxnSpPr>
          <p:nvPr/>
        </p:nvCxnSpPr>
        <p:spPr>
          <a:xfrm>
            <a:off x="2953407" y="2900853"/>
            <a:ext cx="0" cy="270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Connecteur droit avec flèche 31">
            <a:extLst>
              <a:ext uri="{FF2B5EF4-FFF2-40B4-BE49-F238E27FC236}">
                <a16:creationId xmlns:a16="http://schemas.microsoft.com/office/drawing/2014/main" id="{B62514F7-DA2F-5D30-F23A-B81A364772A9}"/>
              </a:ext>
            </a:extLst>
          </p:cNvPr>
          <p:cNvCxnSpPr>
            <a:endCxn id="9" idx="0"/>
          </p:cNvCxnSpPr>
          <p:nvPr/>
        </p:nvCxnSpPr>
        <p:spPr>
          <a:xfrm>
            <a:off x="9249103" y="2900855"/>
            <a:ext cx="0" cy="270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2587BE81-0AE7-F1E1-8E46-052065BE320A}"/>
              </a:ext>
            </a:extLst>
          </p:cNvPr>
          <p:cNvCxnSpPr>
            <a:cxnSpLocks/>
            <a:stCxn id="8" idx="2"/>
          </p:cNvCxnSpPr>
          <p:nvPr/>
        </p:nvCxnSpPr>
        <p:spPr>
          <a:xfrm>
            <a:off x="2953407" y="3862100"/>
            <a:ext cx="0" cy="40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7A5F686-892E-3738-0FE2-235AD84539A2}"/>
              </a:ext>
            </a:extLst>
          </p:cNvPr>
          <p:cNvSpPr/>
          <p:nvPr/>
        </p:nvSpPr>
        <p:spPr>
          <a:xfrm>
            <a:off x="945931" y="4265780"/>
            <a:ext cx="4014952" cy="20600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fr-FR" dirty="0">
                <a:latin typeface="Times New Roman" panose="02020603050405020304" pitchFamily="18" charset="0"/>
                <a:ea typeface="SimSun" panose="02010600030101010101" pitchFamily="2" charset="-122"/>
              </a:rPr>
              <a:t>T</a:t>
            </a:r>
            <a:r>
              <a:rPr lang="fr-FR" sz="1800" dirty="0">
                <a:effectLst/>
                <a:latin typeface="Times New Roman" panose="02020603050405020304" pitchFamily="18" charset="0"/>
                <a:ea typeface="SimSun" panose="02010600030101010101" pitchFamily="2" charset="-122"/>
              </a:rPr>
              <a:t>rouver exactement le meilleur résultat</a:t>
            </a:r>
          </a:p>
          <a:p>
            <a:pPr marL="285750" indent="-285750">
              <a:buFont typeface="Wingdings" panose="05000000000000000000" pitchFamily="2" charset="2"/>
              <a:buChar char="ü"/>
            </a:pPr>
            <a:r>
              <a:rPr lang="fr-FR" dirty="0">
                <a:latin typeface="Times New Roman" panose="02020603050405020304" pitchFamily="18" charset="0"/>
                <a:ea typeface="SimSun" panose="02010600030101010101" pitchFamily="2" charset="-122"/>
              </a:rPr>
              <a:t>Garantir  l’optimum globale</a:t>
            </a:r>
            <a:endParaRPr lang="fr-FR" sz="1800" dirty="0">
              <a:effectLst/>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ü"/>
            </a:pPr>
            <a:r>
              <a:rPr lang="fr-FR" dirty="0">
                <a:latin typeface="Times New Roman" panose="02020603050405020304" pitchFamily="18" charset="0"/>
                <a:ea typeface="SimSun" panose="02010600030101010101" pitchFamily="2" charset="-122"/>
              </a:rPr>
              <a:t>E</a:t>
            </a:r>
            <a:r>
              <a:rPr lang="fr-FR" sz="1800" dirty="0">
                <a:effectLst/>
                <a:latin typeface="Times New Roman" panose="02020603050405020304" pitchFamily="18" charset="0"/>
                <a:ea typeface="SimSun" panose="02010600030101010101" pitchFamily="2" charset="-122"/>
              </a:rPr>
              <a:t>lles sont lentes et limitées : la planification du processus d’assemblage </a:t>
            </a:r>
            <a:endParaRPr lang="fr-FR" dirty="0">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ü"/>
            </a:pPr>
            <a:endParaRPr lang="fr-FR" dirty="0"/>
          </a:p>
        </p:txBody>
      </p:sp>
      <p:sp>
        <p:nvSpPr>
          <p:cNvPr id="36" name="Rectangle 35">
            <a:extLst>
              <a:ext uri="{FF2B5EF4-FFF2-40B4-BE49-F238E27FC236}">
                <a16:creationId xmlns:a16="http://schemas.microsoft.com/office/drawing/2014/main" id="{AF91C48C-5E8A-ECCC-C986-D5B2F2542380}"/>
              </a:ext>
            </a:extLst>
          </p:cNvPr>
          <p:cNvSpPr/>
          <p:nvPr/>
        </p:nvSpPr>
        <p:spPr>
          <a:xfrm>
            <a:off x="7231117" y="4265780"/>
            <a:ext cx="4014952" cy="20600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fr-FR" sz="1800" dirty="0">
                <a:effectLst/>
                <a:latin typeface="Times New Roman" panose="02020603050405020304" pitchFamily="18" charset="0"/>
                <a:ea typeface="SimSun" panose="02010600030101010101" pitchFamily="2" charset="-122"/>
              </a:rPr>
              <a:t>les algorithmes méta-heuristiques </a:t>
            </a:r>
          </a:p>
          <a:p>
            <a:pPr marL="285750" indent="-285750">
              <a:buFont typeface="Wingdings" panose="05000000000000000000" pitchFamily="2" charset="2"/>
              <a:buChar char="ü"/>
            </a:pPr>
            <a:r>
              <a:rPr lang="fr-FR" sz="1800" dirty="0">
                <a:effectLst/>
                <a:latin typeface="Times New Roman" panose="02020603050405020304" pitchFamily="18" charset="0"/>
                <a:ea typeface="SimSun" panose="02010600030101010101" pitchFamily="2" charset="-122"/>
              </a:rPr>
              <a:t>plus efficaces, et capables d'échapper aux optimums locaux</a:t>
            </a:r>
          </a:p>
          <a:p>
            <a:pPr marL="285750" indent="-285750">
              <a:buFont typeface="Wingdings" panose="05000000000000000000" pitchFamily="2" charset="2"/>
              <a:buChar char="ü"/>
            </a:pPr>
            <a:r>
              <a:rPr lang="fr-FR" dirty="0">
                <a:latin typeface="Times New Roman" panose="02020603050405020304" pitchFamily="18" charset="0"/>
                <a:ea typeface="SimSun" panose="02010600030101010101" pitchFamily="2" charset="-122"/>
              </a:rPr>
              <a:t>Solution Unique : Recuit simulé </a:t>
            </a:r>
            <a:r>
              <a:rPr lang="fr-FR" sz="1800" dirty="0">
                <a:effectLst/>
                <a:latin typeface="Times New Roman" panose="02020603050405020304" pitchFamily="18" charset="0"/>
                <a:ea typeface="SimSun" panose="02010600030101010101" pitchFamily="2" charset="-122"/>
              </a:rPr>
              <a:t>[22] [23]</a:t>
            </a:r>
            <a:endParaRPr lang="fr-FR" dirty="0">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ü"/>
            </a:pPr>
            <a:r>
              <a:rPr lang="fr-FR" dirty="0">
                <a:latin typeface="Times New Roman" panose="02020603050405020304" pitchFamily="18" charset="0"/>
                <a:ea typeface="SimSun" panose="02010600030101010101" pitchFamily="2" charset="-122"/>
              </a:rPr>
              <a:t>Population de solution: </a:t>
            </a:r>
            <a:r>
              <a:rPr lang="fr-FR" sz="1800" dirty="0">
                <a:effectLst/>
                <a:latin typeface="Times New Roman" panose="02020603050405020304" pitchFamily="18" charset="0"/>
                <a:ea typeface="SimSun" panose="02010600030101010101" pitchFamily="2" charset="-122"/>
              </a:rPr>
              <a:t>algorithme génétique [24] [25] </a:t>
            </a:r>
            <a:endParaRPr lang="fr-FR" dirty="0"/>
          </a:p>
        </p:txBody>
      </p:sp>
      <p:cxnSp>
        <p:nvCxnSpPr>
          <p:cNvPr id="38" name="Connecteur droit avec flèche 37">
            <a:extLst>
              <a:ext uri="{FF2B5EF4-FFF2-40B4-BE49-F238E27FC236}">
                <a16:creationId xmlns:a16="http://schemas.microsoft.com/office/drawing/2014/main" id="{ACB6E249-B7EE-208F-CD50-724DD299A02A}"/>
              </a:ext>
            </a:extLst>
          </p:cNvPr>
          <p:cNvCxnSpPr>
            <a:cxnSpLocks/>
          </p:cNvCxnSpPr>
          <p:nvPr/>
        </p:nvCxnSpPr>
        <p:spPr>
          <a:xfrm>
            <a:off x="9243847" y="3860680"/>
            <a:ext cx="0" cy="40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31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Contribution </a:t>
            </a:r>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11</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sp>
        <p:nvSpPr>
          <p:cNvPr id="3" name="ZoneTexte 2">
            <a:extLst>
              <a:ext uri="{FF2B5EF4-FFF2-40B4-BE49-F238E27FC236}">
                <a16:creationId xmlns:a16="http://schemas.microsoft.com/office/drawing/2014/main" id="{114736B6-CAB6-453B-BB40-04E29CDDD2B1}"/>
              </a:ext>
            </a:extLst>
          </p:cNvPr>
          <p:cNvSpPr txBox="1"/>
          <p:nvPr/>
        </p:nvSpPr>
        <p:spPr>
          <a:xfrm>
            <a:off x="4086265" y="5786512"/>
            <a:ext cx="4019469" cy="369332"/>
          </a:xfrm>
          <a:prstGeom prst="rect">
            <a:avLst/>
          </a:prstGeom>
          <a:noFill/>
        </p:spPr>
        <p:txBody>
          <a:bodyPr wrap="square" rtlCol="0">
            <a:spAutoFit/>
          </a:bodyPr>
          <a:lstStyle/>
          <a:p>
            <a:r>
              <a:rPr lang="fr-FR" dirty="0">
                <a:solidFill>
                  <a:srgbClr val="660033"/>
                </a:solidFill>
              </a:rPr>
              <a:t>Collaboration Homme-Robot optimale  </a:t>
            </a:r>
          </a:p>
        </p:txBody>
      </p:sp>
      <p:pic>
        <p:nvPicPr>
          <p:cNvPr id="7" name="Image 6">
            <a:extLst>
              <a:ext uri="{FF2B5EF4-FFF2-40B4-BE49-F238E27FC236}">
                <a16:creationId xmlns:a16="http://schemas.microsoft.com/office/drawing/2014/main" id="{1FB6E7DB-D56B-44A5-8651-DF752610CCC0}"/>
              </a:ext>
            </a:extLst>
          </p:cNvPr>
          <p:cNvPicPr>
            <a:picLocks noChangeAspect="1"/>
          </p:cNvPicPr>
          <p:nvPr/>
        </p:nvPicPr>
        <p:blipFill>
          <a:blip r:embed="rId3"/>
          <a:stretch>
            <a:fillRect/>
          </a:stretch>
        </p:blipFill>
        <p:spPr>
          <a:xfrm>
            <a:off x="3392556" y="2554358"/>
            <a:ext cx="5260078" cy="3113552"/>
          </a:xfrm>
          <a:prstGeom prst="rect">
            <a:avLst/>
          </a:prstGeom>
        </p:spPr>
      </p:pic>
    </p:spTree>
    <p:extLst>
      <p:ext uri="{BB962C8B-B14F-4D97-AF65-F5344CB8AC3E}">
        <p14:creationId xmlns:p14="http://schemas.microsoft.com/office/powerpoint/2010/main" val="179094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Contribution</a:t>
            </a:r>
            <a:br>
              <a:rPr lang="fr-FR" sz="3200" dirty="0"/>
            </a:br>
            <a:r>
              <a:rPr lang="fr-FR" sz="2400" dirty="0"/>
              <a:t>critères d’optimisation choisis pour la planification du poste de travail collaborative </a:t>
            </a:r>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12</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sp>
        <p:nvSpPr>
          <p:cNvPr id="9" name="ZoneTexte 8"/>
          <p:cNvSpPr txBox="1"/>
          <p:nvPr/>
        </p:nvSpPr>
        <p:spPr>
          <a:xfrm>
            <a:off x="342183" y="2153306"/>
            <a:ext cx="11755224" cy="830997"/>
          </a:xfrm>
          <a:prstGeom prst="rect">
            <a:avLst/>
          </a:prstGeom>
          <a:noFill/>
        </p:spPr>
        <p:txBody>
          <a:bodyPr wrap="square" rtlCol="0">
            <a:spAutoFit/>
          </a:bodyPr>
          <a:lstStyle/>
          <a:p>
            <a:r>
              <a:rPr lang="fr-FR" sz="2400" dirty="0">
                <a:solidFill>
                  <a:schemeClr val="accent3">
                    <a:lumMod val="50000"/>
                  </a:schemeClr>
                </a:solidFill>
              </a:rPr>
              <a:t>      </a:t>
            </a:r>
            <a:r>
              <a:rPr lang="fr-FR" sz="2400" dirty="0">
                <a:solidFill>
                  <a:schemeClr val="accent1">
                    <a:lumMod val="90000"/>
                    <a:lumOff val="10000"/>
                  </a:schemeClr>
                </a:solidFill>
              </a:rPr>
              <a:t> </a:t>
            </a:r>
          </a:p>
          <a:p>
            <a:endParaRPr lang="fr-FR" sz="2400" dirty="0"/>
          </a:p>
        </p:txBody>
      </p:sp>
      <p:pic>
        <p:nvPicPr>
          <p:cNvPr id="4" name="Image 3">
            <a:extLst>
              <a:ext uri="{FF2B5EF4-FFF2-40B4-BE49-F238E27FC236}">
                <a16:creationId xmlns:a16="http://schemas.microsoft.com/office/drawing/2014/main" id="{410B7AAB-A904-87F5-B1D1-2D5516D293D5}"/>
              </a:ext>
            </a:extLst>
          </p:cNvPr>
          <p:cNvPicPr>
            <a:picLocks noChangeAspect="1"/>
          </p:cNvPicPr>
          <p:nvPr/>
        </p:nvPicPr>
        <p:blipFill>
          <a:blip r:embed="rId3"/>
          <a:stretch>
            <a:fillRect/>
          </a:stretch>
        </p:blipFill>
        <p:spPr>
          <a:xfrm>
            <a:off x="4485157" y="4138389"/>
            <a:ext cx="2966677" cy="1656097"/>
          </a:xfrm>
          <a:prstGeom prst="rect">
            <a:avLst/>
          </a:prstGeom>
        </p:spPr>
      </p:pic>
      <p:sp>
        <p:nvSpPr>
          <p:cNvPr id="13" name="ZoneTexte 12">
            <a:extLst>
              <a:ext uri="{FF2B5EF4-FFF2-40B4-BE49-F238E27FC236}">
                <a16:creationId xmlns:a16="http://schemas.microsoft.com/office/drawing/2014/main" id="{0593433E-5110-A5C6-508E-5ECBEE3966C1}"/>
              </a:ext>
            </a:extLst>
          </p:cNvPr>
          <p:cNvSpPr txBox="1"/>
          <p:nvPr/>
        </p:nvSpPr>
        <p:spPr>
          <a:xfrm>
            <a:off x="1145628" y="2153306"/>
            <a:ext cx="9995338" cy="2308324"/>
          </a:xfrm>
          <a:prstGeom prst="rect">
            <a:avLst/>
          </a:prstGeom>
          <a:noFill/>
        </p:spPr>
        <p:txBody>
          <a:bodyPr wrap="square" rtlCol="0">
            <a:spAutoFit/>
          </a:bodyPr>
          <a:lstStyle/>
          <a:p>
            <a:r>
              <a:rPr lang="fr-FR" b="1" i="1" dirty="0"/>
              <a:t>Deux fonctions objectives à minimiser liées à la productivité: </a:t>
            </a:r>
          </a:p>
          <a:p>
            <a:endParaRPr lang="fr-FR" b="1" i="1" dirty="0"/>
          </a:p>
          <a:p>
            <a:pPr marL="285750" indent="-285750">
              <a:buFont typeface="Wingdings" panose="05000000000000000000" pitchFamily="2" charset="2"/>
              <a:buChar char="ü"/>
            </a:pPr>
            <a:r>
              <a:rPr lang="fr-FR" dirty="0"/>
              <a:t>Le coût de production unitaire ( le coût horaire de robot,  y compris le coût de maintenance et la consommation de l’énergie , le salaire horaire du travailleur humain) [7] [8] [9] </a:t>
            </a:r>
          </a:p>
          <a:p>
            <a:endParaRPr lang="fr-FR" dirty="0"/>
          </a:p>
          <a:p>
            <a:pPr marL="285750" indent="-285750">
              <a:buFont typeface="Wingdings" panose="05000000000000000000" pitchFamily="2" charset="2"/>
              <a:buChar char="ü"/>
            </a:pPr>
            <a:r>
              <a:rPr lang="fr-FR" dirty="0"/>
              <a:t>La somme </a:t>
            </a:r>
            <a:r>
              <a:rPr lang="fr-FR" dirty="0" err="1"/>
              <a:t>Cj</a:t>
            </a:r>
            <a:r>
              <a:rPr lang="fr-FR" dirty="0"/>
              <a:t> où </a:t>
            </a:r>
            <a:r>
              <a:rPr lang="fr-FR" dirty="0" err="1"/>
              <a:t>Cj</a:t>
            </a:r>
            <a:r>
              <a:rPr lang="fr-FR" dirty="0"/>
              <a:t> est la date de fin d’exécution de la tâche Tj – Total </a:t>
            </a:r>
            <a:r>
              <a:rPr lang="fr-FR" dirty="0" err="1"/>
              <a:t>Completion</a:t>
            </a:r>
            <a:r>
              <a:rPr lang="fr-FR" dirty="0"/>
              <a:t> Time, où </a:t>
            </a:r>
            <a:r>
              <a:rPr lang="fr-FR" dirty="0" err="1"/>
              <a:t>Cj</a:t>
            </a:r>
            <a:r>
              <a:rPr lang="fr-FR" dirty="0"/>
              <a:t> présente le temps de début de la tâche plus son temps opératoire [26] [27]</a:t>
            </a:r>
          </a:p>
          <a:p>
            <a:endParaRPr lang="fr-FR" b="1" i="1" dirty="0"/>
          </a:p>
        </p:txBody>
      </p:sp>
      <p:sp>
        <p:nvSpPr>
          <p:cNvPr id="19" name="ZoneTexte 18">
            <a:extLst>
              <a:ext uri="{FF2B5EF4-FFF2-40B4-BE49-F238E27FC236}">
                <a16:creationId xmlns:a16="http://schemas.microsoft.com/office/drawing/2014/main" id="{FD2B8E68-2DE7-8A6C-4C05-A5FCC4199875}"/>
              </a:ext>
            </a:extLst>
          </p:cNvPr>
          <p:cNvSpPr txBox="1"/>
          <p:nvPr/>
        </p:nvSpPr>
        <p:spPr>
          <a:xfrm>
            <a:off x="741814" y="6136596"/>
            <a:ext cx="10439719" cy="369332"/>
          </a:xfrm>
          <a:prstGeom prst="rect">
            <a:avLst/>
          </a:prstGeom>
          <a:noFill/>
        </p:spPr>
        <p:txBody>
          <a:bodyPr wrap="square">
            <a:spAutoFit/>
          </a:bodyPr>
          <a:lstStyle/>
          <a:p>
            <a:pPr marL="285750" indent="-285750">
              <a:buFont typeface="Arial" panose="020B0604020202020204" pitchFamily="34" charset="0"/>
              <a:buChar char="•"/>
            </a:pPr>
            <a:r>
              <a:rPr lang="fr-FR" dirty="0"/>
              <a:t>Ils sont considérés dans plusieurs études qui traitent la problématique d’ordonnancement dans la littérature</a:t>
            </a:r>
          </a:p>
        </p:txBody>
      </p:sp>
    </p:spTree>
    <p:extLst>
      <p:ext uri="{BB962C8B-B14F-4D97-AF65-F5344CB8AC3E}">
        <p14:creationId xmlns:p14="http://schemas.microsoft.com/office/powerpoint/2010/main" val="398142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Contribution</a:t>
            </a:r>
            <a:br>
              <a:rPr lang="fr-FR" sz="3200" dirty="0"/>
            </a:br>
            <a:r>
              <a:rPr lang="fr-FR" sz="2400" dirty="0"/>
              <a:t>critères d’optimisation choisis pour la planification du poste de travail collaborative</a:t>
            </a:r>
            <a:endParaRPr lang="fr-FR" sz="3200" dirty="0"/>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13</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pic>
        <p:nvPicPr>
          <p:cNvPr id="4" name="Image 3">
            <a:extLst>
              <a:ext uri="{FF2B5EF4-FFF2-40B4-BE49-F238E27FC236}">
                <a16:creationId xmlns:a16="http://schemas.microsoft.com/office/drawing/2014/main" id="{ED7D8CDB-C803-115D-0534-F462BEB1F0F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342"/>
          <a:stretch/>
        </p:blipFill>
        <p:spPr bwMode="auto">
          <a:xfrm>
            <a:off x="106723" y="2673796"/>
            <a:ext cx="6882656" cy="3647466"/>
          </a:xfrm>
          <a:prstGeom prst="rect">
            <a:avLst/>
          </a:prstGeom>
          <a:noFill/>
          <a:ln>
            <a:noFill/>
          </a:ln>
          <a:extLst>
            <a:ext uri="{53640926-AAD7-44D8-BBD7-CCE9431645EC}">
              <a14:shadowObscured xmlns:a14="http://schemas.microsoft.com/office/drawing/2010/main"/>
            </a:ext>
          </a:extLst>
        </p:spPr>
      </p:pic>
      <p:sp>
        <p:nvSpPr>
          <p:cNvPr id="8" name="ZoneTexte 7">
            <a:extLst>
              <a:ext uri="{FF2B5EF4-FFF2-40B4-BE49-F238E27FC236}">
                <a16:creationId xmlns:a16="http://schemas.microsoft.com/office/drawing/2014/main" id="{83448E1B-A8A0-3490-D9FF-A591234CB9E0}"/>
              </a:ext>
            </a:extLst>
          </p:cNvPr>
          <p:cNvSpPr txBox="1"/>
          <p:nvPr/>
        </p:nvSpPr>
        <p:spPr>
          <a:xfrm>
            <a:off x="1219200" y="2067844"/>
            <a:ext cx="10310648" cy="369332"/>
          </a:xfrm>
          <a:prstGeom prst="rect">
            <a:avLst/>
          </a:prstGeom>
          <a:noFill/>
        </p:spPr>
        <p:txBody>
          <a:bodyPr wrap="square">
            <a:spAutoFit/>
          </a:bodyPr>
          <a:lstStyle/>
          <a:p>
            <a:r>
              <a:rPr lang="fr-FR" b="1" i="1" dirty="0"/>
              <a:t>Deux fonctions objectives à minimiser liées à l’ergonomie : Niveau du fatigue à la fin de l’opération  </a:t>
            </a:r>
            <a:endParaRPr lang="fr-FR" dirty="0"/>
          </a:p>
        </p:txBody>
      </p:sp>
      <p:graphicFrame>
        <p:nvGraphicFramePr>
          <p:cNvPr id="10" name="Tableau 9">
            <a:extLst>
              <a:ext uri="{FF2B5EF4-FFF2-40B4-BE49-F238E27FC236}">
                <a16:creationId xmlns:a16="http://schemas.microsoft.com/office/drawing/2014/main" id="{F1493983-2F62-D55C-10A1-4BD740F3AB2F}"/>
              </a:ext>
            </a:extLst>
          </p:cNvPr>
          <p:cNvGraphicFramePr>
            <a:graphicFrameLocks noGrp="1"/>
          </p:cNvGraphicFramePr>
          <p:nvPr>
            <p:extLst>
              <p:ext uri="{D42A27DB-BD31-4B8C-83A1-F6EECF244321}">
                <p14:modId xmlns:p14="http://schemas.microsoft.com/office/powerpoint/2010/main" val="1391293325"/>
              </p:ext>
            </p:extLst>
          </p:nvPr>
        </p:nvGraphicFramePr>
        <p:xfrm>
          <a:off x="6989379" y="2670948"/>
          <a:ext cx="4918842" cy="1173336"/>
        </p:xfrm>
        <a:graphic>
          <a:graphicData uri="http://schemas.openxmlformats.org/drawingml/2006/table">
            <a:tbl>
              <a:tblPr firstRow="1" bandRow="1">
                <a:tableStyleId>{5C22544A-7EE6-4342-B048-85BDC9FD1C3A}</a:tableStyleId>
              </a:tblPr>
              <a:tblGrid>
                <a:gridCol w="2459421">
                  <a:extLst>
                    <a:ext uri="{9D8B030D-6E8A-4147-A177-3AD203B41FA5}">
                      <a16:colId xmlns:a16="http://schemas.microsoft.com/office/drawing/2014/main" val="1098908620"/>
                    </a:ext>
                  </a:extLst>
                </a:gridCol>
                <a:gridCol w="2459421">
                  <a:extLst>
                    <a:ext uri="{9D8B030D-6E8A-4147-A177-3AD203B41FA5}">
                      <a16:colId xmlns:a16="http://schemas.microsoft.com/office/drawing/2014/main" val="3686477779"/>
                    </a:ext>
                  </a:extLst>
                </a:gridCol>
              </a:tblGrid>
              <a:tr h="586668">
                <a:tc>
                  <a:txBody>
                    <a:bodyPr/>
                    <a:lstStyle/>
                    <a:p>
                      <a:pPr>
                        <a:lnSpc>
                          <a:spcPct val="107000"/>
                        </a:lnSpc>
                      </a:pPr>
                      <a:r>
                        <a:rPr lang="fr-FR" sz="1800" b="0" i="1" kern="1200" dirty="0">
                          <a:solidFill>
                            <a:schemeClr val="bg1"/>
                          </a:solidFill>
                          <a:latin typeface="+mn-lt"/>
                          <a:ea typeface="+mn-ea"/>
                          <a:cs typeface="+mn-cs"/>
                        </a:rPr>
                        <a:t>Coefficient de la fatigue</a:t>
                      </a:r>
                    </a:p>
                  </a:txBody>
                  <a:tcPr anchor="ctr"/>
                </a:tc>
                <a:tc>
                  <a:txBody>
                    <a:bodyPr/>
                    <a:lstStyle/>
                    <a:p>
                      <a:pPr>
                        <a:lnSpc>
                          <a:spcPct val="107000"/>
                        </a:lnSpc>
                      </a:pPr>
                      <a:r>
                        <a:rPr lang="fr-FR" sz="1800" b="0" i="1" kern="1200" dirty="0">
                          <a:solidFill>
                            <a:schemeClr val="bg1"/>
                          </a:solidFill>
                          <a:latin typeface="+mn-lt"/>
                          <a:ea typeface="+mn-ea"/>
                          <a:cs typeface="+mn-cs"/>
                        </a:rPr>
                        <a:t>Cf(tâche)</a:t>
                      </a:r>
                    </a:p>
                  </a:txBody>
                  <a:tcPr anchor="ctr"/>
                </a:tc>
                <a:extLst>
                  <a:ext uri="{0D108BD9-81ED-4DB2-BD59-A6C34878D82A}">
                    <a16:rowId xmlns:a16="http://schemas.microsoft.com/office/drawing/2014/main" val="2109878235"/>
                  </a:ext>
                </a:extLst>
              </a:tr>
              <a:tr h="586668">
                <a:tc>
                  <a:txBody>
                    <a:bodyPr/>
                    <a:lstStyle/>
                    <a:p>
                      <a:pPr>
                        <a:lnSpc>
                          <a:spcPct val="107000"/>
                        </a:lnSpc>
                      </a:pPr>
                      <a:r>
                        <a:rPr lang="fr-FR" sz="1800" b="0" i="1" kern="1200">
                          <a:solidFill>
                            <a:schemeClr val="tx1"/>
                          </a:solidFill>
                          <a:latin typeface="+mn-lt"/>
                          <a:ea typeface="+mn-ea"/>
                          <a:cs typeface="+mn-cs"/>
                        </a:rPr>
                        <a:t>Coefficient du repos</a:t>
                      </a:r>
                    </a:p>
                  </a:txBody>
                  <a:tcPr anchor="ctr"/>
                </a:tc>
                <a:tc>
                  <a:txBody>
                    <a:bodyPr/>
                    <a:lstStyle/>
                    <a:p>
                      <a:pPr>
                        <a:lnSpc>
                          <a:spcPct val="107000"/>
                        </a:lnSpc>
                      </a:pPr>
                      <a:r>
                        <a:rPr lang="fr-FR" sz="1800" b="0" i="1" kern="1200" dirty="0">
                          <a:solidFill>
                            <a:schemeClr val="tx1"/>
                          </a:solidFill>
                          <a:latin typeface="+mn-lt"/>
                          <a:ea typeface="+mn-ea"/>
                          <a:cs typeface="+mn-cs"/>
                        </a:rPr>
                        <a:t>Cr(opérateur)</a:t>
                      </a:r>
                    </a:p>
                  </a:txBody>
                  <a:tcPr anchor="ctr"/>
                </a:tc>
                <a:extLst>
                  <a:ext uri="{0D108BD9-81ED-4DB2-BD59-A6C34878D82A}">
                    <a16:rowId xmlns:a16="http://schemas.microsoft.com/office/drawing/2014/main" val="2825372609"/>
                  </a:ext>
                </a:extLst>
              </a:tr>
            </a:tbl>
          </a:graphicData>
        </a:graphic>
      </p:graphicFrame>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44257C70-2B87-7B07-4447-351B0DFCD0EA}"/>
                  </a:ext>
                </a:extLst>
              </p:cNvPr>
              <p:cNvSpPr txBox="1"/>
              <p:nvPr/>
            </p:nvSpPr>
            <p:spPr>
              <a:xfrm>
                <a:off x="6579476" y="4598794"/>
                <a:ext cx="6096000" cy="1037592"/>
              </a:xfrm>
              <a:prstGeom prst="rect">
                <a:avLst/>
              </a:prstGeom>
              <a:noFill/>
            </p:spPr>
            <p:txBody>
              <a:bodyPr wrap="square">
                <a:spAutoFit/>
              </a:bodyPr>
              <a:lstStyle/>
              <a:p>
                <a:pPr defTabSz="457200">
                  <a:lnSpc>
                    <a:spcPct val="107000"/>
                  </a:lnSpc>
                </a:pPr>
                <a:r>
                  <a:rPr lang="fr-FR" i="1" dirty="0">
                    <a:solidFill>
                      <a:schemeClr val="tx1"/>
                    </a:solidFill>
                  </a:rPr>
                  <a:t>Ft(0)=0</a:t>
                </a:r>
              </a:p>
              <a:p>
                <a:pPr defTabSz="457200">
                  <a:lnSpc>
                    <a:spcPct val="107000"/>
                  </a:lnSpc>
                </a:pPr>
                <a:r>
                  <a:rPr lang="fr-FR" i="1" dirty="0">
                    <a:solidFill>
                      <a:schemeClr val="tx1"/>
                    </a:solidFill>
                  </a:rPr>
                  <a:t>Si la ressource est H ou HR :  </a:t>
                </a:r>
                <a14:m>
                  <m:oMath xmlns:m="http://schemas.openxmlformats.org/officeDocument/2006/math">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𝑓𝑡</m:t>
                        </m:r>
                      </m:e>
                      <m:sub>
                        <m:r>
                          <a:rPr lang="fr-FR" i="1">
                            <a:solidFill>
                              <a:schemeClr val="tx1"/>
                            </a:solidFill>
                            <a:latin typeface="Cambria Math" panose="02040503050406030204" pitchFamily="18" charset="0"/>
                          </a:rPr>
                          <m:t>+1</m:t>
                        </m:r>
                      </m:sub>
                    </m:sSub>
                    <m:r>
                      <a:rPr lang="fr-FR" i="1">
                        <a:solidFill>
                          <a:schemeClr val="tx1"/>
                        </a:solidFill>
                        <a:latin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𝑓𝑡</m:t>
                        </m:r>
                      </m:e>
                      <m:sub>
                        <m:r>
                          <a:rPr lang="fr-FR" i="1">
                            <a:solidFill>
                              <a:schemeClr val="tx1"/>
                            </a:solidFill>
                            <a:latin typeface="Cambria Math" panose="02040503050406030204" pitchFamily="18" charset="0"/>
                          </a:rPr>
                          <m:t>−1</m:t>
                        </m:r>
                      </m:sub>
                    </m:sSub>
                    <m:r>
                      <a:rPr lang="fr-FR" i="1">
                        <a:solidFill>
                          <a:schemeClr val="tx1"/>
                        </a:solidFill>
                        <a:latin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𝑝𝑡</m:t>
                        </m:r>
                      </m:e>
                      <m:sub>
                        <m:r>
                          <a:rPr lang="fr-FR" i="1">
                            <a:solidFill>
                              <a:schemeClr val="tx1"/>
                            </a:solidFill>
                            <a:latin typeface="Cambria Math" panose="02040503050406030204" pitchFamily="18" charset="0"/>
                          </a:rPr>
                          <m:t>𝑗</m:t>
                        </m:r>
                      </m:sub>
                    </m:sSub>
                    <m:r>
                      <a:rPr lang="fr-FR" i="1">
                        <a:solidFill>
                          <a:schemeClr val="tx1"/>
                        </a:solidFill>
                        <a:latin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𝑐𝑓</m:t>
                        </m:r>
                      </m:e>
                      <m:sub>
                        <m:r>
                          <a:rPr lang="fr-FR" i="1">
                            <a:solidFill>
                              <a:schemeClr val="tx1"/>
                            </a:solidFill>
                            <a:latin typeface="Cambria Math" panose="02040503050406030204" pitchFamily="18" charset="0"/>
                          </a:rPr>
                          <m:t>𝑗</m:t>
                        </m:r>
                      </m:sub>
                    </m:sSub>
                    <m:r>
                      <a:rPr lang="fr-FR" i="1">
                        <a:solidFill>
                          <a:schemeClr val="tx1"/>
                        </a:solidFill>
                        <a:latin typeface="Cambria Math" panose="02040503050406030204" pitchFamily="18" charset="0"/>
                      </a:rPr>
                      <m:t>)</m:t>
                    </m:r>
                  </m:oMath>
                </a14:m>
                <a:endParaRPr lang="fr-FR" i="1" dirty="0">
                  <a:solidFill>
                    <a:schemeClr val="tx1"/>
                  </a:solidFill>
                </a:endParaRPr>
              </a:p>
              <a:p>
                <a:pPr defTabSz="457200">
                  <a:lnSpc>
                    <a:spcPct val="107000"/>
                  </a:lnSpc>
                </a:pPr>
                <a:r>
                  <a:rPr lang="fr-FR" i="1" dirty="0">
                    <a:solidFill>
                      <a:schemeClr val="tx1"/>
                    </a:solidFill>
                  </a:rPr>
                  <a:t>Si la ressource est R :  </a:t>
                </a:r>
                <a14:m>
                  <m:oMath xmlns:m="http://schemas.openxmlformats.org/officeDocument/2006/math">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𝑓𝑡</m:t>
                        </m:r>
                      </m:e>
                      <m:sub>
                        <m:r>
                          <a:rPr lang="fr-FR" i="1">
                            <a:solidFill>
                              <a:schemeClr val="tx1"/>
                            </a:solidFill>
                            <a:latin typeface="Cambria Math" panose="02040503050406030204" pitchFamily="18" charset="0"/>
                          </a:rPr>
                          <m:t>+1</m:t>
                        </m:r>
                      </m:sub>
                    </m:sSub>
                    <m:r>
                      <a:rPr lang="fr-FR" i="1">
                        <a:solidFill>
                          <a:schemeClr val="tx1"/>
                        </a:solidFill>
                        <a:latin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𝑓𝑡</m:t>
                        </m:r>
                      </m:e>
                      <m:sub>
                        <m:r>
                          <a:rPr lang="fr-FR" i="1">
                            <a:solidFill>
                              <a:schemeClr val="tx1"/>
                            </a:solidFill>
                            <a:latin typeface="Cambria Math" panose="02040503050406030204" pitchFamily="18" charset="0"/>
                          </a:rPr>
                          <m:t>−1</m:t>
                        </m:r>
                      </m:sub>
                    </m:sSub>
                    <m:r>
                      <a:rPr lang="fr-FR" i="1">
                        <a:solidFill>
                          <a:schemeClr val="tx1"/>
                        </a:solidFill>
                        <a:latin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𝑝𝑡</m:t>
                        </m:r>
                      </m:e>
                      <m:sub>
                        <m:r>
                          <a:rPr lang="fr-FR" i="1">
                            <a:solidFill>
                              <a:schemeClr val="tx1"/>
                            </a:solidFill>
                            <a:latin typeface="Cambria Math" panose="02040503050406030204" pitchFamily="18" charset="0"/>
                          </a:rPr>
                          <m:t>𝑗</m:t>
                        </m:r>
                      </m:sub>
                    </m:sSub>
                    <m:r>
                      <a:rPr lang="fr-FR" i="1">
                        <a:solidFill>
                          <a:schemeClr val="tx1"/>
                        </a:solidFill>
                        <a:latin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i="1">
                            <a:solidFill>
                              <a:schemeClr val="tx1"/>
                            </a:solidFill>
                            <a:latin typeface="Cambria Math" panose="02040503050406030204" pitchFamily="18" charset="0"/>
                          </a:rPr>
                          <m:t>𝑐𝑟</m:t>
                        </m:r>
                      </m:e>
                      <m:sub>
                        <m:r>
                          <a:rPr lang="fr-FR" i="1">
                            <a:solidFill>
                              <a:schemeClr val="tx1"/>
                            </a:solidFill>
                            <a:latin typeface="Cambria Math" panose="02040503050406030204" pitchFamily="18" charset="0"/>
                          </a:rPr>
                          <m:t>𝑜𝑝</m:t>
                        </m:r>
                      </m:sub>
                    </m:sSub>
                    <m:r>
                      <a:rPr lang="fr-FR" i="1">
                        <a:solidFill>
                          <a:schemeClr val="tx1"/>
                        </a:solidFill>
                        <a:latin typeface="Cambria Math" panose="02040503050406030204" pitchFamily="18" charset="0"/>
                      </a:rPr>
                      <m:t>)</m:t>
                    </m:r>
                  </m:oMath>
                </a14:m>
                <a:endParaRPr lang="fr-FR" i="1" dirty="0">
                  <a:solidFill>
                    <a:schemeClr val="tx1"/>
                  </a:solidFill>
                </a:endParaRPr>
              </a:p>
            </p:txBody>
          </p:sp>
        </mc:Choice>
        <mc:Fallback xmlns="">
          <p:sp>
            <p:nvSpPr>
              <p:cNvPr id="13" name="ZoneTexte 12">
                <a:extLst>
                  <a:ext uri="{FF2B5EF4-FFF2-40B4-BE49-F238E27FC236}">
                    <a16:creationId xmlns:a16="http://schemas.microsoft.com/office/drawing/2014/main" id="{44257C70-2B87-7B07-4447-351B0DFCD0EA}"/>
                  </a:ext>
                </a:extLst>
              </p:cNvPr>
              <p:cNvSpPr txBox="1">
                <a:spLocks noRot="1" noChangeAspect="1" noMove="1" noResize="1" noEditPoints="1" noAdjustHandles="1" noChangeArrowheads="1" noChangeShapeType="1" noTextEdit="1"/>
              </p:cNvSpPr>
              <p:nvPr/>
            </p:nvSpPr>
            <p:spPr>
              <a:xfrm>
                <a:off x="6579476" y="4598794"/>
                <a:ext cx="6096000" cy="1037592"/>
              </a:xfrm>
              <a:prstGeom prst="rect">
                <a:avLst/>
              </a:prstGeom>
              <a:blipFill>
                <a:blip r:embed="rId4"/>
                <a:stretch>
                  <a:fillRect l="-800" t="-2924" b="-4094"/>
                </a:stretch>
              </a:blipFill>
            </p:spPr>
            <p:txBody>
              <a:bodyPr/>
              <a:lstStyle/>
              <a:p>
                <a:r>
                  <a:rPr lang="fr-FR">
                    <a:noFill/>
                  </a:rPr>
                  <a:t> </a:t>
                </a:r>
              </a:p>
            </p:txBody>
          </p:sp>
        </mc:Fallback>
      </mc:AlternateContent>
      <p:sp>
        <p:nvSpPr>
          <p:cNvPr id="15" name="Rectangle 14">
            <a:extLst>
              <a:ext uri="{FF2B5EF4-FFF2-40B4-BE49-F238E27FC236}">
                <a16:creationId xmlns:a16="http://schemas.microsoft.com/office/drawing/2014/main" id="{AFBDABAB-A13D-31D6-B66A-EBA71E4776F9}"/>
              </a:ext>
            </a:extLst>
          </p:cNvPr>
          <p:cNvSpPr/>
          <p:nvPr/>
        </p:nvSpPr>
        <p:spPr>
          <a:xfrm>
            <a:off x="759372" y="2670948"/>
            <a:ext cx="304800" cy="2522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a:t>
            </a:r>
          </a:p>
        </p:txBody>
      </p:sp>
      <p:sp>
        <p:nvSpPr>
          <p:cNvPr id="16" name="Rectangle 15">
            <a:extLst>
              <a:ext uri="{FF2B5EF4-FFF2-40B4-BE49-F238E27FC236}">
                <a16:creationId xmlns:a16="http://schemas.microsoft.com/office/drawing/2014/main" id="{74F9F61F-11F3-BB05-AF5F-B7335168C0A3}"/>
              </a:ext>
            </a:extLst>
          </p:cNvPr>
          <p:cNvSpPr/>
          <p:nvPr/>
        </p:nvSpPr>
        <p:spPr>
          <a:xfrm>
            <a:off x="759372" y="3005368"/>
            <a:ext cx="304800" cy="25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H</a:t>
            </a:r>
          </a:p>
        </p:txBody>
      </p:sp>
    </p:spTree>
    <p:extLst>
      <p:ext uri="{BB962C8B-B14F-4D97-AF65-F5344CB8AC3E}">
        <p14:creationId xmlns:p14="http://schemas.microsoft.com/office/powerpoint/2010/main" val="428685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Contribution</a:t>
            </a:r>
            <a:br>
              <a:rPr lang="fr-FR" sz="3200" dirty="0"/>
            </a:br>
            <a:r>
              <a:rPr lang="fr-FR" sz="2400" dirty="0">
                <a:latin typeface="Gill Sans MT" panose="020B0502020104020203"/>
              </a:rPr>
              <a:t>Méthodes de résolution de problème d’optimisation de la planification multi-objectifs</a:t>
            </a:r>
            <a:endParaRPr lang="fr-FR" sz="3200" dirty="0"/>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14</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sp>
        <p:nvSpPr>
          <p:cNvPr id="10" name="ZoneTexte 9">
            <a:extLst>
              <a:ext uri="{FF2B5EF4-FFF2-40B4-BE49-F238E27FC236}">
                <a16:creationId xmlns:a16="http://schemas.microsoft.com/office/drawing/2014/main" id="{564F7F1A-9B29-50D8-1E9F-11C44266232E}"/>
              </a:ext>
            </a:extLst>
          </p:cNvPr>
          <p:cNvSpPr txBox="1"/>
          <p:nvPr/>
        </p:nvSpPr>
        <p:spPr>
          <a:xfrm>
            <a:off x="696806" y="2113025"/>
            <a:ext cx="7112380" cy="262829"/>
          </a:xfrm>
          <a:prstGeom prst="rect">
            <a:avLst/>
          </a:prstGeom>
          <a:noFill/>
        </p:spPr>
        <p:txBody>
          <a:bodyPr wrap="square">
            <a:spAutoFit/>
          </a:bodyPr>
          <a:lstStyle/>
          <a:p>
            <a:pPr marL="742950" lvl="1" indent="-285750" rtl="0">
              <a:lnSpc>
                <a:spcPts val="1200"/>
              </a:lnSpc>
              <a:spcBef>
                <a:spcPts val="1200"/>
              </a:spcBef>
              <a:spcAft>
                <a:spcPts val="1200"/>
              </a:spcAft>
              <a:buFont typeface="+mj-lt"/>
              <a:buAutoNum type="arabicPeriod"/>
            </a:pPr>
            <a:r>
              <a:rPr lang="fr-FR" i="1" dirty="0"/>
              <a:t>Algorithme Génétique</a:t>
            </a:r>
            <a:r>
              <a:rPr lang="en-US" i="1" dirty="0"/>
              <a:t> Classique avec </a:t>
            </a:r>
            <a:r>
              <a:rPr lang="fr-FR" i="1" dirty="0"/>
              <a:t>fonction  somme pondérée </a:t>
            </a:r>
          </a:p>
        </p:txBody>
      </p:sp>
      <p:pic>
        <p:nvPicPr>
          <p:cNvPr id="11" name="Image 10">
            <a:extLst>
              <a:ext uri="{FF2B5EF4-FFF2-40B4-BE49-F238E27FC236}">
                <a16:creationId xmlns:a16="http://schemas.microsoft.com/office/drawing/2014/main" id="{A250F841-AE89-4EDF-0772-3B78C2A4E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749" y="2503154"/>
            <a:ext cx="2841631" cy="3957985"/>
          </a:xfrm>
          <a:prstGeom prst="rect">
            <a:avLst/>
          </a:prstGeom>
        </p:spPr>
      </p:pic>
      <p:sp>
        <p:nvSpPr>
          <p:cNvPr id="12" name="ZoneTexte 11">
            <a:extLst>
              <a:ext uri="{FF2B5EF4-FFF2-40B4-BE49-F238E27FC236}">
                <a16:creationId xmlns:a16="http://schemas.microsoft.com/office/drawing/2014/main" id="{0420F122-3204-8D15-0D4C-D97B80DD253D}"/>
              </a:ext>
            </a:extLst>
          </p:cNvPr>
          <p:cNvSpPr txBox="1"/>
          <p:nvPr/>
        </p:nvSpPr>
        <p:spPr>
          <a:xfrm>
            <a:off x="4699774" y="2510557"/>
            <a:ext cx="6651398" cy="369332"/>
          </a:xfrm>
          <a:prstGeom prst="rect">
            <a:avLst/>
          </a:prstGeom>
          <a:noFill/>
        </p:spPr>
        <p:txBody>
          <a:bodyPr wrap="square" rtlCol="0">
            <a:spAutoFit/>
          </a:bodyPr>
          <a:lstStyle/>
          <a:p>
            <a:r>
              <a:rPr lang="fr-FR" sz="1800" dirty="0"/>
              <a:t>É</a:t>
            </a:r>
            <a:r>
              <a:rPr lang="fr-FR" dirty="0"/>
              <a:t>valuation avec la fonction somme pondérée des  fonctions objectifs</a:t>
            </a:r>
          </a:p>
        </p:txBody>
      </p:sp>
      <p:pic>
        <p:nvPicPr>
          <p:cNvPr id="13" name="Image 12">
            <a:extLst>
              <a:ext uri="{FF2B5EF4-FFF2-40B4-BE49-F238E27FC236}">
                <a16:creationId xmlns:a16="http://schemas.microsoft.com/office/drawing/2014/main" id="{F133CA58-A1BE-BF8F-AFF6-10E290AB5452}"/>
              </a:ext>
            </a:extLst>
          </p:cNvPr>
          <p:cNvPicPr>
            <a:picLocks noChangeAspect="1"/>
          </p:cNvPicPr>
          <p:nvPr/>
        </p:nvPicPr>
        <p:blipFill>
          <a:blip r:embed="rId4"/>
          <a:stretch>
            <a:fillRect/>
          </a:stretch>
        </p:blipFill>
        <p:spPr>
          <a:xfrm>
            <a:off x="6273131" y="3814533"/>
            <a:ext cx="2748915" cy="1076960"/>
          </a:xfrm>
          <a:prstGeom prst="rect">
            <a:avLst/>
          </a:prstGeom>
        </p:spPr>
      </p:pic>
      <p:pic>
        <p:nvPicPr>
          <p:cNvPr id="17" name="Image 16">
            <a:extLst>
              <a:ext uri="{FF2B5EF4-FFF2-40B4-BE49-F238E27FC236}">
                <a16:creationId xmlns:a16="http://schemas.microsoft.com/office/drawing/2014/main" id="{AA863DC4-11D3-04C0-6E5F-4130C8AAF0D5}"/>
              </a:ext>
            </a:extLst>
          </p:cNvPr>
          <p:cNvPicPr>
            <a:picLocks noChangeAspect="1"/>
          </p:cNvPicPr>
          <p:nvPr/>
        </p:nvPicPr>
        <p:blipFill rotWithShape="1">
          <a:blip r:embed="rId5"/>
          <a:srcRect r="1330"/>
          <a:stretch/>
        </p:blipFill>
        <p:spPr>
          <a:xfrm>
            <a:off x="5016062" y="5146689"/>
            <a:ext cx="5263055" cy="1314450"/>
          </a:xfrm>
          <a:prstGeom prst="rect">
            <a:avLst/>
          </a:prstGeom>
        </p:spPr>
      </p:pic>
      <p:pic>
        <p:nvPicPr>
          <p:cNvPr id="18" name="Image 17">
            <a:extLst>
              <a:ext uri="{FF2B5EF4-FFF2-40B4-BE49-F238E27FC236}">
                <a16:creationId xmlns:a16="http://schemas.microsoft.com/office/drawing/2014/main" id="{DE4271F1-5017-DF85-AE7B-9C4121CC7A07}"/>
              </a:ext>
            </a:extLst>
          </p:cNvPr>
          <p:cNvPicPr>
            <a:picLocks noChangeAspect="1"/>
          </p:cNvPicPr>
          <p:nvPr/>
        </p:nvPicPr>
        <p:blipFill>
          <a:blip r:embed="rId6"/>
          <a:stretch>
            <a:fillRect/>
          </a:stretch>
        </p:blipFill>
        <p:spPr>
          <a:xfrm>
            <a:off x="6705691" y="2841295"/>
            <a:ext cx="1883794" cy="679450"/>
          </a:xfrm>
          <a:prstGeom prst="rect">
            <a:avLst/>
          </a:prstGeom>
        </p:spPr>
      </p:pic>
    </p:spTree>
    <p:extLst>
      <p:ext uri="{BB962C8B-B14F-4D97-AF65-F5344CB8AC3E}">
        <p14:creationId xmlns:p14="http://schemas.microsoft.com/office/powerpoint/2010/main" val="212668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Contribution</a:t>
            </a:r>
            <a:br>
              <a:rPr lang="fr-FR" sz="3200" dirty="0"/>
            </a:br>
            <a:r>
              <a:rPr lang="fr-FR" sz="2400" dirty="0">
                <a:latin typeface="Gill Sans MT" panose="020B0502020104020203"/>
              </a:rPr>
              <a:t>Méthodes de résolution de problème d’optimisation de la planification multi-objectifs</a:t>
            </a:r>
            <a:endParaRPr lang="fr-FR" sz="3200" dirty="0"/>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15</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sp>
        <p:nvSpPr>
          <p:cNvPr id="10" name="ZoneTexte 9">
            <a:extLst>
              <a:ext uri="{FF2B5EF4-FFF2-40B4-BE49-F238E27FC236}">
                <a16:creationId xmlns:a16="http://schemas.microsoft.com/office/drawing/2014/main" id="{564F7F1A-9B29-50D8-1E9F-11C44266232E}"/>
              </a:ext>
            </a:extLst>
          </p:cNvPr>
          <p:cNvSpPr txBox="1"/>
          <p:nvPr/>
        </p:nvSpPr>
        <p:spPr>
          <a:xfrm>
            <a:off x="696806" y="2113025"/>
            <a:ext cx="7112380" cy="262829"/>
          </a:xfrm>
          <a:prstGeom prst="rect">
            <a:avLst/>
          </a:prstGeom>
          <a:noFill/>
        </p:spPr>
        <p:txBody>
          <a:bodyPr wrap="square">
            <a:spAutoFit/>
          </a:bodyPr>
          <a:lstStyle/>
          <a:p>
            <a:pPr marL="742950" lvl="1" indent="-285750" rtl="0">
              <a:lnSpc>
                <a:spcPts val="1200"/>
              </a:lnSpc>
              <a:spcBef>
                <a:spcPts val="1200"/>
              </a:spcBef>
              <a:spcAft>
                <a:spcPts val="1200"/>
              </a:spcAft>
              <a:buFont typeface="+mj-lt"/>
              <a:buAutoNum type="arabicPeriod"/>
            </a:pPr>
            <a:r>
              <a:rPr lang="fr-FR" i="1" dirty="0"/>
              <a:t>Algorithme Génétique</a:t>
            </a:r>
            <a:r>
              <a:rPr lang="en-US" i="1" dirty="0"/>
              <a:t> Classique avec </a:t>
            </a:r>
            <a:r>
              <a:rPr lang="fr-FR" i="1" dirty="0"/>
              <a:t>fonction  somme pondérée </a:t>
            </a:r>
          </a:p>
        </p:txBody>
      </p:sp>
      <p:pic>
        <p:nvPicPr>
          <p:cNvPr id="11" name="Image 10">
            <a:extLst>
              <a:ext uri="{FF2B5EF4-FFF2-40B4-BE49-F238E27FC236}">
                <a16:creationId xmlns:a16="http://schemas.microsoft.com/office/drawing/2014/main" id="{A250F841-AE89-4EDF-0772-3B78C2A4E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749" y="2503154"/>
            <a:ext cx="2841631" cy="3957985"/>
          </a:xfrm>
          <a:prstGeom prst="rect">
            <a:avLst/>
          </a:prstGeom>
        </p:spPr>
      </p:pic>
      <p:sp>
        <p:nvSpPr>
          <p:cNvPr id="12" name="ZoneTexte 11">
            <a:extLst>
              <a:ext uri="{FF2B5EF4-FFF2-40B4-BE49-F238E27FC236}">
                <a16:creationId xmlns:a16="http://schemas.microsoft.com/office/drawing/2014/main" id="{0420F122-3204-8D15-0D4C-D97B80DD253D}"/>
              </a:ext>
            </a:extLst>
          </p:cNvPr>
          <p:cNvSpPr txBox="1"/>
          <p:nvPr/>
        </p:nvSpPr>
        <p:spPr>
          <a:xfrm>
            <a:off x="4840839" y="5927256"/>
            <a:ext cx="6651398" cy="369332"/>
          </a:xfrm>
          <a:prstGeom prst="rect">
            <a:avLst/>
          </a:prstGeom>
          <a:noFill/>
        </p:spPr>
        <p:txBody>
          <a:bodyPr wrap="square" rtlCol="0">
            <a:spAutoFit/>
          </a:bodyPr>
          <a:lstStyle/>
          <a:p>
            <a:r>
              <a:rPr lang="fr-FR" sz="1800" dirty="0"/>
              <a:t>É</a:t>
            </a:r>
            <a:r>
              <a:rPr lang="fr-FR" dirty="0"/>
              <a:t>valuation avec la fonction somme pondérée des  fonctions objectifs</a:t>
            </a:r>
          </a:p>
        </p:txBody>
      </p:sp>
      <p:pic>
        <p:nvPicPr>
          <p:cNvPr id="3" name="Image 2">
            <a:extLst>
              <a:ext uri="{FF2B5EF4-FFF2-40B4-BE49-F238E27FC236}">
                <a16:creationId xmlns:a16="http://schemas.microsoft.com/office/drawing/2014/main" id="{04DE3633-F4E1-E3DA-94B3-0F6892602413}"/>
              </a:ext>
            </a:extLst>
          </p:cNvPr>
          <p:cNvPicPr>
            <a:picLocks noChangeAspect="1"/>
          </p:cNvPicPr>
          <p:nvPr/>
        </p:nvPicPr>
        <p:blipFill>
          <a:blip r:embed="rId4"/>
          <a:stretch>
            <a:fillRect/>
          </a:stretch>
        </p:blipFill>
        <p:spPr>
          <a:xfrm>
            <a:off x="5203069" y="2375854"/>
            <a:ext cx="5527993" cy="2009922"/>
          </a:xfrm>
          <a:prstGeom prst="rect">
            <a:avLst/>
          </a:prstGeom>
        </p:spPr>
      </p:pic>
      <p:pic>
        <p:nvPicPr>
          <p:cNvPr id="4" name="Image 3">
            <a:extLst>
              <a:ext uri="{FF2B5EF4-FFF2-40B4-BE49-F238E27FC236}">
                <a16:creationId xmlns:a16="http://schemas.microsoft.com/office/drawing/2014/main" id="{9C4F9D7B-0EF5-E7B7-C2EA-629B940F9A7E}"/>
              </a:ext>
            </a:extLst>
          </p:cNvPr>
          <p:cNvPicPr>
            <a:picLocks noChangeAspect="1"/>
          </p:cNvPicPr>
          <p:nvPr/>
        </p:nvPicPr>
        <p:blipFill rotWithShape="1">
          <a:blip r:embed="rId5"/>
          <a:srcRect l="4293" t="7737" r="4163" b="8284"/>
          <a:stretch/>
        </p:blipFill>
        <p:spPr bwMode="auto">
          <a:xfrm>
            <a:off x="5203069" y="4641179"/>
            <a:ext cx="2799735" cy="1107980"/>
          </a:xfrm>
          <a:prstGeom prst="rect">
            <a:avLst/>
          </a:prstGeom>
          <a:ln>
            <a:noFill/>
          </a:ln>
          <a:extLst>
            <a:ext uri="{53640926-AAD7-44D8-BBD7-CCE9431645EC}">
              <a14:shadowObscured xmlns:a14="http://schemas.microsoft.com/office/drawing/2010/main"/>
            </a:ext>
          </a:extLst>
        </p:spPr>
      </p:pic>
      <p:sp>
        <p:nvSpPr>
          <p:cNvPr id="7" name="Flèche : droite 6">
            <a:extLst>
              <a:ext uri="{FF2B5EF4-FFF2-40B4-BE49-F238E27FC236}">
                <a16:creationId xmlns:a16="http://schemas.microsoft.com/office/drawing/2014/main" id="{85882D15-6D84-11D3-3DD7-C17138F58EBE}"/>
              </a:ext>
            </a:extLst>
          </p:cNvPr>
          <p:cNvSpPr/>
          <p:nvPr/>
        </p:nvSpPr>
        <p:spPr>
          <a:xfrm>
            <a:off x="8166538" y="5171090"/>
            <a:ext cx="462455" cy="157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4CCD627B-7826-E5C5-307A-06FBB037CC44}"/>
              </a:ext>
            </a:extLst>
          </p:cNvPr>
          <p:cNvSpPr txBox="1"/>
          <p:nvPr/>
        </p:nvSpPr>
        <p:spPr>
          <a:xfrm>
            <a:off x="8771199" y="4748539"/>
            <a:ext cx="2799735" cy="923330"/>
          </a:xfrm>
          <a:prstGeom prst="rect">
            <a:avLst/>
          </a:prstGeom>
          <a:noFill/>
        </p:spPr>
        <p:txBody>
          <a:bodyPr wrap="square" rtlCol="0">
            <a:spAutoFit/>
          </a:bodyPr>
          <a:lstStyle/>
          <a:p>
            <a:pPr algn="just"/>
            <a:r>
              <a:rPr lang="fr-FR" dirty="0"/>
              <a:t>Type de croisement utilisé : permet d’éviter la répétition </a:t>
            </a:r>
          </a:p>
        </p:txBody>
      </p:sp>
      <p:cxnSp>
        <p:nvCxnSpPr>
          <p:cNvPr id="14" name="Connecteur droit avec flèche 13">
            <a:extLst>
              <a:ext uri="{FF2B5EF4-FFF2-40B4-BE49-F238E27FC236}">
                <a16:creationId xmlns:a16="http://schemas.microsoft.com/office/drawing/2014/main" id="{BC830694-FC81-D04F-8B41-04023EBB93A2}"/>
              </a:ext>
            </a:extLst>
          </p:cNvPr>
          <p:cNvCxnSpPr>
            <a:cxnSpLocks/>
          </p:cNvCxnSpPr>
          <p:nvPr/>
        </p:nvCxnSpPr>
        <p:spPr>
          <a:xfrm flipV="1">
            <a:off x="1723697" y="5927256"/>
            <a:ext cx="788275" cy="22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0C7A8CE4-BEBD-7A73-5DA6-1B04E624EE40}"/>
              </a:ext>
            </a:extLst>
          </p:cNvPr>
          <p:cNvSpPr txBox="1"/>
          <p:nvPr/>
        </p:nvSpPr>
        <p:spPr>
          <a:xfrm>
            <a:off x="200290" y="6031931"/>
            <a:ext cx="1629103" cy="369332"/>
          </a:xfrm>
          <a:prstGeom prst="rect">
            <a:avLst/>
          </a:prstGeom>
          <a:noFill/>
        </p:spPr>
        <p:txBody>
          <a:bodyPr wrap="square" rtlCol="0">
            <a:spAutoFit/>
          </a:bodyPr>
          <a:lstStyle/>
          <a:p>
            <a:r>
              <a:rPr lang="fr-FR" dirty="0"/>
              <a:t>Critère d’arrêt </a:t>
            </a:r>
          </a:p>
        </p:txBody>
      </p:sp>
    </p:spTree>
    <p:extLst>
      <p:ext uri="{BB962C8B-B14F-4D97-AF65-F5344CB8AC3E}">
        <p14:creationId xmlns:p14="http://schemas.microsoft.com/office/powerpoint/2010/main" val="46690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Contribution</a:t>
            </a:r>
            <a:br>
              <a:rPr lang="fr-FR" sz="3200" dirty="0"/>
            </a:br>
            <a:r>
              <a:rPr lang="fr-FR" sz="2400" dirty="0">
                <a:latin typeface="Gill Sans MT" panose="020B0502020104020203"/>
              </a:rPr>
              <a:t>Méthodes de résolution de problème d’optimisation de la planification multi-objectifs</a:t>
            </a:r>
            <a:endParaRPr lang="fr-FR" sz="2400" dirty="0"/>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16</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sp>
        <p:nvSpPr>
          <p:cNvPr id="7" name="ZoneTexte 6">
            <a:extLst>
              <a:ext uri="{FF2B5EF4-FFF2-40B4-BE49-F238E27FC236}">
                <a16:creationId xmlns:a16="http://schemas.microsoft.com/office/drawing/2014/main" id="{1E703E2E-AA88-955E-923B-A35146769358}"/>
              </a:ext>
            </a:extLst>
          </p:cNvPr>
          <p:cNvSpPr txBox="1"/>
          <p:nvPr/>
        </p:nvSpPr>
        <p:spPr>
          <a:xfrm>
            <a:off x="696806" y="2113025"/>
            <a:ext cx="7112380" cy="262829"/>
          </a:xfrm>
          <a:prstGeom prst="rect">
            <a:avLst/>
          </a:prstGeom>
          <a:noFill/>
        </p:spPr>
        <p:txBody>
          <a:bodyPr wrap="square">
            <a:spAutoFit/>
          </a:bodyPr>
          <a:lstStyle/>
          <a:p>
            <a:pPr lvl="1" rtl="0">
              <a:lnSpc>
                <a:spcPts val="1200"/>
              </a:lnSpc>
              <a:spcBef>
                <a:spcPts val="1200"/>
              </a:spcBef>
              <a:spcAft>
                <a:spcPts val="1200"/>
              </a:spcAft>
            </a:pPr>
            <a:r>
              <a:rPr lang="fr-FR" i="1" dirty="0"/>
              <a:t>2.   Non-</a:t>
            </a:r>
            <a:r>
              <a:rPr lang="fr-FR" i="1" dirty="0" err="1"/>
              <a:t>dominated</a:t>
            </a:r>
            <a:r>
              <a:rPr lang="fr-FR" i="1" dirty="0"/>
              <a:t> </a:t>
            </a:r>
            <a:r>
              <a:rPr lang="fr-FR" i="1" dirty="0" err="1"/>
              <a:t>Sorting</a:t>
            </a:r>
            <a:r>
              <a:rPr lang="fr-FR" i="1" dirty="0"/>
              <a:t> </a:t>
            </a:r>
            <a:r>
              <a:rPr lang="fr-FR" i="1" dirty="0" err="1"/>
              <a:t>Genetic</a:t>
            </a:r>
            <a:r>
              <a:rPr lang="fr-FR" i="1" dirty="0"/>
              <a:t> </a:t>
            </a:r>
            <a:r>
              <a:rPr lang="fr-FR" i="1" dirty="0" err="1"/>
              <a:t>Algorithm</a:t>
            </a:r>
            <a:r>
              <a:rPr lang="fr-FR" i="1" dirty="0"/>
              <a:t> II [28] </a:t>
            </a:r>
          </a:p>
        </p:txBody>
      </p:sp>
      <p:pic>
        <p:nvPicPr>
          <p:cNvPr id="40" name="Image 39">
            <a:extLst>
              <a:ext uri="{FF2B5EF4-FFF2-40B4-BE49-F238E27FC236}">
                <a16:creationId xmlns:a16="http://schemas.microsoft.com/office/drawing/2014/main" id="{C08C8652-E943-BC77-68DE-DE816956E7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9255" y="2375854"/>
            <a:ext cx="9133490" cy="4425531"/>
          </a:xfrm>
          <a:prstGeom prst="rect">
            <a:avLst/>
          </a:prstGeom>
          <a:noFill/>
          <a:ln>
            <a:noFill/>
          </a:ln>
        </p:spPr>
      </p:pic>
    </p:spTree>
    <p:extLst>
      <p:ext uri="{BB962C8B-B14F-4D97-AF65-F5344CB8AC3E}">
        <p14:creationId xmlns:p14="http://schemas.microsoft.com/office/powerpoint/2010/main" val="32720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Contribution</a:t>
            </a:r>
            <a:br>
              <a:rPr lang="fr-FR" sz="3200" dirty="0"/>
            </a:br>
            <a:r>
              <a:rPr lang="fr-FR" sz="2400" dirty="0">
                <a:latin typeface="Gill Sans MT" panose="020B0502020104020203"/>
              </a:rPr>
              <a:t>Méthodes de résolution de problème d’optimisation de la planification multi-objectifs</a:t>
            </a:r>
            <a:endParaRPr lang="fr-FR" sz="2400" dirty="0"/>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17</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sp>
        <p:nvSpPr>
          <p:cNvPr id="3" name="ZoneTexte 2">
            <a:extLst>
              <a:ext uri="{FF2B5EF4-FFF2-40B4-BE49-F238E27FC236}">
                <a16:creationId xmlns:a16="http://schemas.microsoft.com/office/drawing/2014/main" id="{724EF4BA-BEE7-0500-F270-C7257B5829D0}"/>
              </a:ext>
            </a:extLst>
          </p:cNvPr>
          <p:cNvSpPr txBox="1"/>
          <p:nvPr/>
        </p:nvSpPr>
        <p:spPr>
          <a:xfrm>
            <a:off x="1352929" y="2411666"/>
            <a:ext cx="9115373" cy="2308324"/>
          </a:xfrm>
          <a:prstGeom prst="rect">
            <a:avLst/>
          </a:prstGeom>
          <a:noFill/>
        </p:spPr>
        <p:txBody>
          <a:bodyPr wrap="square">
            <a:spAutoFit/>
          </a:bodyPr>
          <a:lstStyle/>
          <a:p>
            <a:pPr marL="285750" indent="-285750" algn="just">
              <a:buFont typeface="Wingdings" panose="05000000000000000000" pitchFamily="2" charset="2"/>
              <a:buChar char="§"/>
            </a:pPr>
            <a:r>
              <a:rPr lang="fr-FR" dirty="0"/>
              <a:t>La principale nouveauté de cet algorithme NSGA II est l’intégration d’un processus de conservation des distances : Crowding distance </a:t>
            </a:r>
          </a:p>
          <a:p>
            <a:pPr algn="just"/>
            <a:endParaRPr lang="fr-FR" dirty="0"/>
          </a:p>
          <a:p>
            <a:pPr marL="285750" indent="-285750" algn="just">
              <a:buFont typeface="Wingdings" panose="05000000000000000000" pitchFamily="2" charset="2"/>
              <a:buChar char="§"/>
            </a:pPr>
            <a:r>
              <a:rPr lang="fr-FR" dirty="0"/>
              <a:t>L’objectif de la </a:t>
            </a:r>
            <a:r>
              <a:rPr lang="fr-FR" dirty="0" err="1"/>
              <a:t>Crowding</a:t>
            </a:r>
            <a:r>
              <a:rPr lang="fr-FR" dirty="0"/>
              <a:t> Distance est de préserver la diversité dans la population. Pour cela, elle va affecter à chaque individu un rang en fonction de la proximité de son score par rapport aux individus ayant les scores les plus proches.</a:t>
            </a:r>
          </a:p>
          <a:p>
            <a:pPr marL="1200150" lvl="2" indent="-285750" algn="just">
              <a:buFont typeface="Wingdings" panose="05000000000000000000" pitchFamily="2" charset="2"/>
              <a:buChar char="ü"/>
            </a:pPr>
            <a:r>
              <a:rPr lang="fr-FR" dirty="0"/>
              <a:t>Plus un individu est éloigné des autres, meilleur est son classement.</a:t>
            </a:r>
          </a:p>
          <a:p>
            <a:pPr marL="285750" indent="-285750" algn="just">
              <a:buFont typeface="Wingdings" panose="05000000000000000000" pitchFamily="2" charset="2"/>
              <a:buChar char="§"/>
            </a:pPr>
            <a:endParaRPr lang="fr-FR" dirty="0"/>
          </a:p>
        </p:txBody>
      </p:sp>
    </p:spTree>
    <p:extLst>
      <p:ext uri="{BB962C8B-B14F-4D97-AF65-F5344CB8AC3E}">
        <p14:creationId xmlns:p14="http://schemas.microsoft.com/office/powerpoint/2010/main" val="372842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Contribution</a:t>
            </a:r>
            <a:br>
              <a:rPr lang="fr-FR" sz="3200" dirty="0"/>
            </a:br>
            <a:r>
              <a:rPr lang="fr-FR" sz="2400" dirty="0">
                <a:latin typeface="Gill Sans MT" panose="020B0502020104020203"/>
              </a:rPr>
              <a:t>Méthodes de résolution de problème d’optimisation de la planification multi-objectifs</a:t>
            </a:r>
            <a:endParaRPr lang="fr-FR" sz="2400" dirty="0"/>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18</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sp>
        <p:nvSpPr>
          <p:cNvPr id="4" name="ZoneTexte 3">
            <a:extLst>
              <a:ext uri="{FF2B5EF4-FFF2-40B4-BE49-F238E27FC236}">
                <a16:creationId xmlns:a16="http://schemas.microsoft.com/office/drawing/2014/main" id="{553CA17C-E740-05A9-6816-86D8CA31E393}"/>
              </a:ext>
            </a:extLst>
          </p:cNvPr>
          <p:cNvSpPr txBox="1"/>
          <p:nvPr/>
        </p:nvSpPr>
        <p:spPr>
          <a:xfrm>
            <a:off x="1915829" y="2036603"/>
            <a:ext cx="8104695" cy="2585323"/>
          </a:xfrm>
          <a:prstGeom prst="rect">
            <a:avLst/>
          </a:prstGeom>
          <a:noFill/>
        </p:spPr>
        <p:txBody>
          <a:bodyPr wrap="square">
            <a:spAutoFit/>
          </a:bodyPr>
          <a:lstStyle/>
          <a:p>
            <a:pPr algn="just"/>
            <a:endParaRPr lang="fr-FR" dirty="0"/>
          </a:p>
          <a:p>
            <a:pPr marL="285750" indent="-285750" algn="just">
              <a:buFont typeface="Wingdings" panose="05000000000000000000" pitchFamily="2" charset="2"/>
              <a:buChar char="§"/>
            </a:pPr>
            <a:r>
              <a:rPr lang="fr-FR" dirty="0"/>
              <a:t> Cette distance est calculée en fonction des scores des individus pour les fonctions objectifs. Pour chaque fonction objectif, les chromosomes sont triés et leurs scores de distances sont calculés à partir de la différence qui les séparent de leurs voisins les plus proches. </a:t>
            </a:r>
          </a:p>
          <a:p>
            <a:pPr algn="just"/>
            <a:endParaRPr lang="fr-FR" dirty="0"/>
          </a:p>
          <a:p>
            <a:pPr marL="285750" indent="-285750" algn="just">
              <a:buFont typeface="Wingdings" panose="05000000000000000000" pitchFamily="2" charset="2"/>
              <a:buChar char="§"/>
            </a:pPr>
            <a:r>
              <a:rPr lang="fr-FR" dirty="0"/>
              <a:t>La distance finale d’un individu est la somme de ses distances pour chaque fonction objectif.</a:t>
            </a:r>
          </a:p>
          <a:p>
            <a:pPr marL="285750" indent="-285750" algn="just">
              <a:buFont typeface="Wingdings" panose="05000000000000000000" pitchFamily="2" charset="2"/>
              <a:buChar char="§"/>
            </a:pPr>
            <a:endParaRPr lang="fr-FR"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7C35DC9-147F-29FA-02FE-8DA473BBBFA3}"/>
                  </a:ext>
                </a:extLst>
              </p:cNvPr>
              <p:cNvSpPr txBox="1"/>
              <p:nvPr/>
            </p:nvSpPr>
            <p:spPr>
              <a:xfrm>
                <a:off x="3777006" y="4621926"/>
                <a:ext cx="4637987" cy="9208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i="1" smtClean="0">
                              <a:solidFill>
                                <a:srgbClr val="836967"/>
                              </a:solidFill>
                              <a:latin typeface="Cambria Math" panose="02040503050406030204" pitchFamily="18" charset="0"/>
                            </a:rPr>
                          </m:ctrlPr>
                        </m:sSubPr>
                        <m:e>
                          <m:r>
                            <a:rPr lang="fr-FR" sz="2000" i="1">
                              <a:latin typeface="Cambria Math" panose="02040503050406030204" pitchFamily="18" charset="0"/>
                            </a:rPr>
                            <m:t>𝐶</m:t>
                          </m:r>
                          <m:r>
                            <a:rPr lang="fr-FR" sz="2000" b="0" i="1" smtClean="0">
                              <a:latin typeface="Cambria Math" panose="02040503050406030204" pitchFamily="18" charset="0"/>
                            </a:rPr>
                            <m:t>𝐷</m:t>
                          </m:r>
                        </m:e>
                        <m:sub>
                          <m:sSub>
                            <m:sSubPr>
                              <m:ctrlPr>
                                <a:rPr lang="fr-FR" sz="2000" i="1">
                                  <a:solidFill>
                                    <a:srgbClr val="836967"/>
                                  </a:solidFill>
                                  <a:latin typeface="Cambria Math" panose="02040503050406030204" pitchFamily="18" charset="0"/>
                                </a:rPr>
                              </m:ctrlPr>
                            </m:sSubPr>
                            <m:e>
                              <m:r>
                                <a:rPr lang="fr-FR" sz="2000" i="1">
                                  <a:latin typeface="Cambria Math" panose="02040503050406030204" pitchFamily="18" charset="0"/>
                                </a:rPr>
                                <m:t>𝐶</m:t>
                              </m:r>
                            </m:e>
                            <m:sub>
                              <m:r>
                                <a:rPr lang="fr-FR" sz="2000" i="1">
                                  <a:latin typeface="Cambria Math" panose="02040503050406030204" pitchFamily="18" charset="0"/>
                                </a:rPr>
                                <m:t>𝑖</m:t>
                              </m:r>
                            </m:sub>
                          </m:sSub>
                        </m:sub>
                      </m:sSub>
                      <m:r>
                        <a:rPr lang="fr-FR" sz="2000" i="0">
                          <a:latin typeface="Cambria Math" panose="02040503050406030204" pitchFamily="18" charset="0"/>
                        </a:rPr>
                        <m:t>=</m:t>
                      </m:r>
                      <m:nary>
                        <m:naryPr>
                          <m:chr m:val="∑"/>
                          <m:ctrlPr>
                            <a:rPr lang="fr-FR" sz="2000" i="1" smtClean="0">
                              <a:latin typeface="Cambria Math" panose="02040503050406030204" pitchFamily="18" charset="0"/>
                            </a:rPr>
                          </m:ctrlPr>
                        </m:naryPr>
                        <m:sub>
                          <m:r>
                            <m:rPr>
                              <m:brk m:alnAt="23"/>
                            </m:rPr>
                            <a:rPr lang="fr-FR" sz="2000" b="0" i="1" smtClean="0">
                              <a:latin typeface="Cambria Math" panose="02040503050406030204" pitchFamily="18" charset="0"/>
                            </a:rPr>
                            <m:t>𝑖</m:t>
                          </m:r>
                          <m:r>
                            <a:rPr lang="fr-FR" sz="2000" b="0" i="1" smtClean="0">
                              <a:latin typeface="Cambria Math" panose="02040503050406030204" pitchFamily="18" charset="0"/>
                            </a:rPr>
                            <m:t>=1</m:t>
                          </m:r>
                        </m:sub>
                        <m:sup>
                          <m:r>
                            <a:rPr lang="fr-FR" sz="2000" b="0" i="1" smtClean="0">
                              <a:latin typeface="Cambria Math" panose="02040503050406030204" pitchFamily="18" charset="0"/>
                            </a:rPr>
                            <m:t>𝑁𝐵</m:t>
                          </m:r>
                          <m:sSub>
                            <m:sSubPr>
                              <m:ctrlPr>
                                <a:rPr lang="fr-FR" sz="2000" i="1" dirty="0">
                                  <a:solidFill>
                                    <a:srgbClr val="836967"/>
                                  </a:solidFill>
                                  <a:latin typeface="Cambria Math" panose="02040503050406030204" pitchFamily="18" charset="0"/>
                                </a:rPr>
                              </m:ctrlPr>
                            </m:sSubPr>
                            <m:e>
                              <m:r>
                                <a:rPr lang="fr-FR" sz="2000" i="1" dirty="0">
                                  <a:latin typeface="Cambria Math" panose="02040503050406030204" pitchFamily="18" charset="0"/>
                                </a:rPr>
                                <m:t>𝑓</m:t>
                              </m:r>
                            </m:e>
                            <m:sub>
                              <m:sSub>
                                <m:sSubPr>
                                  <m:ctrlPr>
                                    <a:rPr lang="fr-FR" sz="2000" i="1" dirty="0">
                                      <a:solidFill>
                                        <a:srgbClr val="836967"/>
                                      </a:solidFill>
                                      <a:latin typeface="Cambria Math" panose="02040503050406030204" pitchFamily="18" charset="0"/>
                                    </a:rPr>
                                  </m:ctrlPr>
                                </m:sSubPr>
                                <m:e>
                                  <m:r>
                                    <a:rPr lang="fr-FR" sz="2000" i="1" dirty="0">
                                      <a:solidFill>
                                        <a:srgbClr val="836967"/>
                                      </a:solidFill>
                                      <a:latin typeface="Cambria Math" panose="02040503050406030204" pitchFamily="18" charset="0"/>
                                    </a:rPr>
                                    <m:t>𝑂</m:t>
                                  </m:r>
                                </m:e>
                                <m:sub>
                                  <m:r>
                                    <a:rPr lang="fr-FR" sz="2000" b="0" i="1" dirty="0" smtClean="0">
                                      <a:solidFill>
                                        <a:srgbClr val="836967"/>
                                      </a:solidFill>
                                      <a:latin typeface="Cambria Math" panose="02040503050406030204" pitchFamily="18" charset="0"/>
                                    </a:rPr>
                                    <m:t> </m:t>
                                  </m:r>
                                </m:sub>
                              </m:sSub>
                            </m:sub>
                          </m:sSub>
                        </m:sup>
                        <m:e>
                          <m:f>
                            <m:fPr>
                              <m:ctrlPr>
                                <a:rPr lang="fr-FR" sz="2000" i="1">
                                  <a:solidFill>
                                    <a:srgbClr val="836967"/>
                                  </a:solidFill>
                                  <a:latin typeface="Cambria Math" panose="02040503050406030204" pitchFamily="18" charset="0"/>
                                </a:rPr>
                              </m:ctrlPr>
                            </m:fPr>
                            <m:num>
                              <m:sSub>
                                <m:sSubPr>
                                  <m:ctrlPr>
                                    <a:rPr lang="fr-FR" sz="2000" i="1" dirty="0">
                                      <a:solidFill>
                                        <a:srgbClr val="836967"/>
                                      </a:solidFill>
                                      <a:latin typeface="Cambria Math" panose="02040503050406030204" pitchFamily="18" charset="0"/>
                                    </a:rPr>
                                  </m:ctrlPr>
                                </m:sSubPr>
                                <m:e>
                                  <m:r>
                                    <a:rPr lang="fr-FR" sz="2000" i="1" dirty="0">
                                      <a:latin typeface="Cambria Math" panose="02040503050406030204" pitchFamily="18" charset="0"/>
                                    </a:rPr>
                                    <m:t>𝑓</m:t>
                                  </m:r>
                                </m:e>
                                <m:sub>
                                  <m:sSub>
                                    <m:sSubPr>
                                      <m:ctrlPr>
                                        <a:rPr lang="fr-FR" sz="2000" i="1" dirty="0">
                                          <a:solidFill>
                                            <a:srgbClr val="836967"/>
                                          </a:solidFill>
                                          <a:latin typeface="Cambria Math" panose="02040503050406030204" pitchFamily="18" charset="0"/>
                                        </a:rPr>
                                      </m:ctrlPr>
                                    </m:sSubPr>
                                    <m:e>
                                      <m:r>
                                        <a:rPr lang="fr-FR" sz="2000" i="1" dirty="0">
                                          <a:solidFill>
                                            <a:srgbClr val="836967"/>
                                          </a:solidFill>
                                          <a:latin typeface="Cambria Math" panose="02040503050406030204" pitchFamily="18" charset="0"/>
                                        </a:rPr>
                                        <m:t>𝑂</m:t>
                                      </m:r>
                                    </m:e>
                                    <m:sub>
                                      <m:r>
                                        <a:rPr lang="fr-FR" sz="2000" i="1" dirty="0">
                                          <a:latin typeface="Cambria Math" panose="02040503050406030204" pitchFamily="18" charset="0"/>
                                        </a:rPr>
                                        <m:t>𝑖</m:t>
                                      </m:r>
                                    </m:sub>
                                  </m:sSub>
                                </m:sub>
                              </m:sSub>
                              <m:d>
                                <m:dPr>
                                  <m:ctrlPr>
                                    <a:rPr lang="fr-FR" sz="2000" i="1">
                                      <a:solidFill>
                                        <a:srgbClr val="836967"/>
                                      </a:solidFill>
                                      <a:latin typeface="Cambria Math" panose="02040503050406030204" pitchFamily="18" charset="0"/>
                                    </a:rPr>
                                  </m:ctrlPr>
                                </m:dPr>
                                <m:e>
                                  <m:sSub>
                                    <m:sSubPr>
                                      <m:ctrlPr>
                                        <a:rPr lang="fr-FR" sz="2000" i="1">
                                          <a:solidFill>
                                            <a:srgbClr val="836967"/>
                                          </a:solidFill>
                                          <a:latin typeface="Cambria Math" panose="02040503050406030204" pitchFamily="18" charset="0"/>
                                        </a:rPr>
                                      </m:ctrlPr>
                                    </m:sSubPr>
                                    <m:e>
                                      <m:r>
                                        <a:rPr lang="fr-FR" sz="2000" i="1">
                                          <a:latin typeface="Cambria Math" panose="02040503050406030204" pitchFamily="18" charset="0"/>
                                        </a:rPr>
                                        <m:t>𝐶</m:t>
                                      </m:r>
                                    </m:e>
                                    <m:sub>
                                      <m:r>
                                        <a:rPr lang="fr-FR" sz="2000" i="1">
                                          <a:latin typeface="Cambria Math" panose="02040503050406030204" pitchFamily="18" charset="0"/>
                                        </a:rPr>
                                        <m:t>𝑖</m:t>
                                      </m:r>
                                      <m:r>
                                        <a:rPr lang="fr-FR" sz="2000">
                                          <a:latin typeface="Cambria Math" panose="02040503050406030204" pitchFamily="18" charset="0"/>
                                        </a:rPr>
                                        <m:t>+1</m:t>
                                      </m:r>
                                    </m:sub>
                                  </m:sSub>
                                </m:e>
                              </m:d>
                              <m:r>
                                <a:rPr lang="fr-FR" sz="2000">
                                  <a:latin typeface="Cambria Math" panose="02040503050406030204" pitchFamily="18" charset="0"/>
                                </a:rPr>
                                <m:t>−</m:t>
                              </m:r>
                              <m:sSub>
                                <m:sSubPr>
                                  <m:ctrlPr>
                                    <a:rPr lang="fr-FR" sz="2000" i="1" dirty="0">
                                      <a:solidFill>
                                        <a:srgbClr val="836967"/>
                                      </a:solidFill>
                                      <a:latin typeface="Cambria Math" panose="02040503050406030204" pitchFamily="18" charset="0"/>
                                    </a:rPr>
                                  </m:ctrlPr>
                                </m:sSubPr>
                                <m:e>
                                  <m:r>
                                    <a:rPr lang="fr-FR" sz="2000" i="1" dirty="0">
                                      <a:latin typeface="Cambria Math" panose="02040503050406030204" pitchFamily="18" charset="0"/>
                                    </a:rPr>
                                    <m:t>𝑓</m:t>
                                  </m:r>
                                </m:e>
                                <m:sub>
                                  <m:sSub>
                                    <m:sSubPr>
                                      <m:ctrlPr>
                                        <a:rPr lang="fr-FR" sz="2000" i="1" dirty="0">
                                          <a:solidFill>
                                            <a:srgbClr val="836967"/>
                                          </a:solidFill>
                                          <a:latin typeface="Cambria Math" panose="02040503050406030204" pitchFamily="18" charset="0"/>
                                        </a:rPr>
                                      </m:ctrlPr>
                                    </m:sSubPr>
                                    <m:e>
                                      <m:r>
                                        <a:rPr lang="fr-FR" sz="2000" i="1" dirty="0">
                                          <a:solidFill>
                                            <a:srgbClr val="836967"/>
                                          </a:solidFill>
                                          <a:latin typeface="Cambria Math" panose="02040503050406030204" pitchFamily="18" charset="0"/>
                                        </a:rPr>
                                        <m:t>𝑂</m:t>
                                      </m:r>
                                    </m:e>
                                    <m:sub>
                                      <m:r>
                                        <a:rPr lang="fr-FR" sz="2000" i="1" dirty="0">
                                          <a:latin typeface="Cambria Math" panose="02040503050406030204" pitchFamily="18" charset="0"/>
                                        </a:rPr>
                                        <m:t>𝑖</m:t>
                                      </m:r>
                                    </m:sub>
                                  </m:sSub>
                                </m:sub>
                              </m:sSub>
                              <m:d>
                                <m:dPr>
                                  <m:ctrlPr>
                                    <a:rPr lang="fr-FR" sz="2000" i="1">
                                      <a:solidFill>
                                        <a:srgbClr val="836967"/>
                                      </a:solidFill>
                                      <a:latin typeface="Cambria Math" panose="02040503050406030204" pitchFamily="18" charset="0"/>
                                    </a:rPr>
                                  </m:ctrlPr>
                                </m:dPr>
                                <m:e>
                                  <m:sSub>
                                    <m:sSubPr>
                                      <m:ctrlPr>
                                        <a:rPr lang="fr-FR" sz="2000" i="1">
                                          <a:solidFill>
                                            <a:srgbClr val="836967"/>
                                          </a:solidFill>
                                          <a:latin typeface="Cambria Math" panose="02040503050406030204" pitchFamily="18" charset="0"/>
                                        </a:rPr>
                                      </m:ctrlPr>
                                    </m:sSubPr>
                                    <m:e>
                                      <m:r>
                                        <a:rPr lang="fr-FR" sz="2000" i="1">
                                          <a:latin typeface="Cambria Math" panose="02040503050406030204" pitchFamily="18" charset="0"/>
                                        </a:rPr>
                                        <m:t>𝐶</m:t>
                                      </m:r>
                                    </m:e>
                                    <m:sub>
                                      <m:r>
                                        <a:rPr lang="fr-FR" sz="2000" i="1">
                                          <a:latin typeface="Cambria Math" panose="02040503050406030204" pitchFamily="18" charset="0"/>
                                        </a:rPr>
                                        <m:t>𝑖</m:t>
                                      </m:r>
                                    </m:sub>
                                  </m:sSub>
                                  <m:r>
                                    <a:rPr lang="fr-FR" sz="2000">
                                      <a:latin typeface="Cambria Math" panose="02040503050406030204" pitchFamily="18" charset="0"/>
                                    </a:rPr>
                                    <m:t>−1</m:t>
                                  </m:r>
                                </m:e>
                              </m:d>
                            </m:num>
                            <m:den>
                              <m:func>
                                <m:funcPr>
                                  <m:ctrlPr>
                                    <a:rPr lang="fr-FR" sz="2000" i="1">
                                      <a:latin typeface="Cambria Math" panose="02040503050406030204" pitchFamily="18" charset="0"/>
                                    </a:rPr>
                                  </m:ctrlPr>
                                </m:funcPr>
                                <m:fName>
                                  <m:sSub>
                                    <m:sSubPr>
                                      <m:ctrlPr>
                                        <a:rPr lang="fr-FR" sz="2000" i="1" dirty="0">
                                          <a:solidFill>
                                            <a:srgbClr val="836967"/>
                                          </a:solidFill>
                                          <a:latin typeface="Cambria Math" panose="02040503050406030204" pitchFamily="18" charset="0"/>
                                        </a:rPr>
                                      </m:ctrlPr>
                                    </m:sSubPr>
                                    <m:e>
                                      <m:r>
                                        <a:rPr lang="fr-FR" sz="2000" i="1" dirty="0">
                                          <a:latin typeface="Cambria Math" panose="02040503050406030204" pitchFamily="18" charset="0"/>
                                        </a:rPr>
                                        <m:t>𝑓</m:t>
                                      </m:r>
                                    </m:e>
                                    <m:sub>
                                      <m:sSub>
                                        <m:sSubPr>
                                          <m:ctrlPr>
                                            <a:rPr lang="fr-FR" sz="2000" i="1" dirty="0">
                                              <a:solidFill>
                                                <a:srgbClr val="836967"/>
                                              </a:solidFill>
                                              <a:latin typeface="Cambria Math" panose="02040503050406030204" pitchFamily="18" charset="0"/>
                                            </a:rPr>
                                          </m:ctrlPr>
                                        </m:sSubPr>
                                        <m:e>
                                          <m:r>
                                            <a:rPr lang="fr-FR" sz="2000" i="1" dirty="0">
                                              <a:solidFill>
                                                <a:srgbClr val="836967"/>
                                              </a:solidFill>
                                              <a:latin typeface="Cambria Math" panose="02040503050406030204" pitchFamily="18" charset="0"/>
                                            </a:rPr>
                                            <m:t>𝑂</m:t>
                                          </m:r>
                                        </m:e>
                                        <m:sub>
                                          <m:r>
                                            <a:rPr lang="fr-FR" sz="2000" i="1" dirty="0">
                                              <a:latin typeface="Cambria Math" panose="02040503050406030204" pitchFamily="18" charset="0"/>
                                            </a:rPr>
                                            <m:t>𝑖</m:t>
                                          </m:r>
                                        </m:sub>
                                      </m:sSub>
                                    </m:sub>
                                  </m:sSub>
                                </m:fName>
                                <m:e>
                                  <m:r>
                                    <a:rPr lang="fr-FR" sz="2000" i="1">
                                      <a:latin typeface="Cambria Math" panose="02040503050406030204" pitchFamily="18" charset="0"/>
                                    </a:rPr>
                                    <m:t>𝑚𝑎𝑥</m:t>
                                  </m:r>
                                </m:e>
                              </m:func>
                              <m:r>
                                <a:rPr lang="fr-FR" sz="2000">
                                  <a:latin typeface="Cambria Math" panose="02040503050406030204" pitchFamily="18" charset="0"/>
                                </a:rPr>
                                <m:t>−</m:t>
                              </m:r>
                              <m:func>
                                <m:funcPr>
                                  <m:ctrlPr>
                                    <a:rPr lang="fr-FR" sz="2000" i="1">
                                      <a:latin typeface="Cambria Math" panose="02040503050406030204" pitchFamily="18" charset="0"/>
                                    </a:rPr>
                                  </m:ctrlPr>
                                </m:funcPr>
                                <m:fName>
                                  <m:sSub>
                                    <m:sSubPr>
                                      <m:ctrlPr>
                                        <a:rPr lang="fr-FR" sz="2000" i="1" dirty="0">
                                          <a:solidFill>
                                            <a:srgbClr val="836967"/>
                                          </a:solidFill>
                                          <a:latin typeface="Cambria Math" panose="02040503050406030204" pitchFamily="18" charset="0"/>
                                        </a:rPr>
                                      </m:ctrlPr>
                                    </m:sSubPr>
                                    <m:e>
                                      <m:r>
                                        <a:rPr lang="fr-FR" sz="2000" i="1" dirty="0">
                                          <a:latin typeface="Cambria Math" panose="02040503050406030204" pitchFamily="18" charset="0"/>
                                        </a:rPr>
                                        <m:t>𝑓</m:t>
                                      </m:r>
                                    </m:e>
                                    <m:sub>
                                      <m:sSub>
                                        <m:sSubPr>
                                          <m:ctrlPr>
                                            <a:rPr lang="fr-FR" sz="2000" i="1" dirty="0">
                                              <a:solidFill>
                                                <a:srgbClr val="836967"/>
                                              </a:solidFill>
                                              <a:latin typeface="Cambria Math" panose="02040503050406030204" pitchFamily="18" charset="0"/>
                                            </a:rPr>
                                          </m:ctrlPr>
                                        </m:sSubPr>
                                        <m:e>
                                          <m:r>
                                            <a:rPr lang="fr-FR" sz="2000" i="1" dirty="0">
                                              <a:solidFill>
                                                <a:srgbClr val="836967"/>
                                              </a:solidFill>
                                              <a:latin typeface="Cambria Math" panose="02040503050406030204" pitchFamily="18" charset="0"/>
                                            </a:rPr>
                                            <m:t>𝑂</m:t>
                                          </m:r>
                                        </m:e>
                                        <m:sub>
                                          <m:r>
                                            <a:rPr lang="fr-FR" sz="2000" i="1" dirty="0">
                                              <a:latin typeface="Cambria Math" panose="02040503050406030204" pitchFamily="18" charset="0"/>
                                            </a:rPr>
                                            <m:t>𝑖</m:t>
                                          </m:r>
                                        </m:sub>
                                      </m:sSub>
                                    </m:sub>
                                  </m:sSub>
                                </m:fName>
                                <m:e>
                                  <m:r>
                                    <a:rPr lang="fr-FR" sz="2000" i="1">
                                      <a:latin typeface="Cambria Math" panose="02040503050406030204" pitchFamily="18" charset="0"/>
                                    </a:rPr>
                                    <m:t>𝑚𝑖𝑛</m:t>
                                  </m:r>
                                </m:e>
                              </m:func>
                            </m:den>
                          </m:f>
                        </m:e>
                      </m:nary>
                    </m:oMath>
                  </m:oMathPara>
                </a14:m>
                <a:endParaRPr lang="fr-FR" dirty="0"/>
              </a:p>
            </p:txBody>
          </p:sp>
        </mc:Choice>
        <mc:Fallback xmlns="">
          <p:sp>
            <p:nvSpPr>
              <p:cNvPr id="7" name="ZoneTexte 6">
                <a:extLst>
                  <a:ext uri="{FF2B5EF4-FFF2-40B4-BE49-F238E27FC236}">
                    <a16:creationId xmlns:a16="http://schemas.microsoft.com/office/drawing/2014/main" id="{57C35DC9-147F-29FA-02FE-8DA473BBBFA3}"/>
                  </a:ext>
                </a:extLst>
              </p:cNvPr>
              <p:cNvSpPr txBox="1">
                <a:spLocks noRot="1" noChangeAspect="1" noMove="1" noResize="1" noEditPoints="1" noAdjustHandles="1" noChangeArrowheads="1" noChangeShapeType="1" noTextEdit="1"/>
              </p:cNvSpPr>
              <p:nvPr/>
            </p:nvSpPr>
            <p:spPr>
              <a:xfrm>
                <a:off x="3777006" y="4621926"/>
                <a:ext cx="4637987" cy="920893"/>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07712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USE CASE </a:t>
            </a:r>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19</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sp>
        <p:nvSpPr>
          <p:cNvPr id="70" name="ZoneTexte 69">
            <a:extLst>
              <a:ext uri="{FF2B5EF4-FFF2-40B4-BE49-F238E27FC236}">
                <a16:creationId xmlns:a16="http://schemas.microsoft.com/office/drawing/2014/main" id="{D85A1483-691D-92F2-FD18-1FC6534252A9}"/>
              </a:ext>
            </a:extLst>
          </p:cNvPr>
          <p:cNvSpPr txBox="1"/>
          <p:nvPr/>
        </p:nvSpPr>
        <p:spPr>
          <a:xfrm>
            <a:off x="945930" y="2310862"/>
            <a:ext cx="9932277" cy="1200329"/>
          </a:xfrm>
          <a:prstGeom prst="rect">
            <a:avLst/>
          </a:prstGeom>
          <a:noFill/>
        </p:spPr>
        <p:txBody>
          <a:bodyPr wrap="square">
            <a:spAutoFit/>
          </a:bodyPr>
          <a:lstStyle/>
          <a:p>
            <a:pPr algn="just"/>
            <a:r>
              <a:rPr lang="fr-FR" dirty="0"/>
              <a:t>Planification sur le poste de travail collaboratif, un bras manipulateur type UR10 (Universal Robot) et l’opérateur humain dans le laboratoire LINEACT Campus Rouen : Planification du montage d’un produit (Kit INFENTO, vélo pour enfants).  Plus particulièrement le poste 1 où s’effectue l’assemblage du cadre inférieur du vélo. Ce cadre est divisé en 2 sous-ensembles.</a:t>
            </a:r>
          </a:p>
        </p:txBody>
      </p:sp>
      <p:pic>
        <p:nvPicPr>
          <p:cNvPr id="71" name="Image 70">
            <a:extLst>
              <a:ext uri="{FF2B5EF4-FFF2-40B4-BE49-F238E27FC236}">
                <a16:creationId xmlns:a16="http://schemas.microsoft.com/office/drawing/2014/main" id="{B52B18D7-500E-2C82-0EFE-86332C92BF95}"/>
              </a:ext>
            </a:extLst>
          </p:cNvPr>
          <p:cNvPicPr>
            <a:picLocks noChangeAspect="1"/>
          </p:cNvPicPr>
          <p:nvPr/>
        </p:nvPicPr>
        <p:blipFill>
          <a:blip r:embed="rId3"/>
          <a:stretch>
            <a:fillRect/>
          </a:stretch>
        </p:blipFill>
        <p:spPr>
          <a:xfrm>
            <a:off x="3240372" y="3624211"/>
            <a:ext cx="5558687" cy="2468090"/>
          </a:xfrm>
          <a:prstGeom prst="rect">
            <a:avLst/>
          </a:prstGeom>
        </p:spPr>
      </p:pic>
      <p:cxnSp>
        <p:nvCxnSpPr>
          <p:cNvPr id="75" name="Connecteur droit avec flèche 74">
            <a:extLst>
              <a:ext uri="{FF2B5EF4-FFF2-40B4-BE49-F238E27FC236}">
                <a16:creationId xmlns:a16="http://schemas.microsoft.com/office/drawing/2014/main" id="{EDE8C6BE-477C-598C-8F5B-9EB472796F7C}"/>
              </a:ext>
            </a:extLst>
          </p:cNvPr>
          <p:cNvCxnSpPr>
            <a:cxnSpLocks/>
          </p:cNvCxnSpPr>
          <p:nvPr/>
        </p:nvCxnSpPr>
        <p:spPr>
          <a:xfrm flipH="1">
            <a:off x="8628993" y="5118538"/>
            <a:ext cx="641131" cy="262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ZoneTexte 79">
            <a:extLst>
              <a:ext uri="{FF2B5EF4-FFF2-40B4-BE49-F238E27FC236}">
                <a16:creationId xmlns:a16="http://schemas.microsoft.com/office/drawing/2014/main" id="{E847BAE7-AE37-9CDB-D623-790FF7B5F666}"/>
              </a:ext>
            </a:extLst>
          </p:cNvPr>
          <p:cNvSpPr txBox="1"/>
          <p:nvPr/>
        </p:nvSpPr>
        <p:spPr>
          <a:xfrm>
            <a:off x="9267177" y="4880585"/>
            <a:ext cx="1807780" cy="369332"/>
          </a:xfrm>
          <a:prstGeom prst="rect">
            <a:avLst/>
          </a:prstGeom>
          <a:noFill/>
        </p:spPr>
        <p:txBody>
          <a:bodyPr wrap="square" rtlCol="0">
            <a:spAutoFit/>
          </a:bodyPr>
          <a:lstStyle/>
          <a:p>
            <a:r>
              <a:rPr lang="fr-FR" dirty="0"/>
              <a:t>Application </a:t>
            </a:r>
          </a:p>
        </p:txBody>
      </p:sp>
    </p:spTree>
    <p:extLst>
      <p:ext uri="{BB962C8B-B14F-4D97-AF65-F5344CB8AC3E}">
        <p14:creationId xmlns:p14="http://schemas.microsoft.com/office/powerpoint/2010/main" val="100747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t>Contexte du Projet </a:t>
            </a:r>
          </a:p>
        </p:txBody>
      </p:sp>
      <p:sp>
        <p:nvSpPr>
          <p:cNvPr id="3" name="Sous-titre 2"/>
          <p:cNvSpPr>
            <a:spLocks noGrp="1"/>
          </p:cNvSpPr>
          <p:nvPr>
            <p:ph idx="1"/>
          </p:nvPr>
        </p:nvSpPr>
        <p:spPr/>
        <p:txBody>
          <a:bodyPr>
            <a:normAutofit/>
          </a:bodyPr>
          <a:lstStyle/>
          <a:p>
            <a:pPr algn="l"/>
            <a:endParaRPr lang="fr-FR" dirty="0"/>
          </a:p>
          <a:p>
            <a:pPr algn="l"/>
            <a:endParaRPr lang="fr-FR" dirty="0"/>
          </a:p>
        </p:txBody>
      </p:sp>
      <p:sp>
        <p:nvSpPr>
          <p:cNvPr id="5" name="Espace réservé du numéro de diapositive 4"/>
          <p:cNvSpPr>
            <a:spLocks noGrp="1"/>
          </p:cNvSpPr>
          <p:nvPr>
            <p:ph type="sldNum" sz="quarter" idx="12"/>
          </p:nvPr>
        </p:nvSpPr>
        <p:spPr>
          <a:xfrm>
            <a:off x="11084553" y="6323339"/>
            <a:ext cx="1052508" cy="365125"/>
          </a:xfrm>
        </p:spPr>
        <p:txBody>
          <a:bodyPr/>
          <a:lstStyle/>
          <a:p>
            <a:fld id="{6BA540B4-D451-4A30-976D-3D7B397DAD7E}" type="slidenum">
              <a:rPr lang="fr-FR" sz="1600" smtClean="0"/>
              <a:t>2</a:t>
            </a:fld>
            <a:endParaRPr lang="fr-FR" sz="1600" dirty="0"/>
          </a:p>
        </p:txBody>
      </p:sp>
      <p:sp>
        <p:nvSpPr>
          <p:cNvPr id="8" name="Hexagone 7"/>
          <p:cNvSpPr/>
          <p:nvPr/>
        </p:nvSpPr>
        <p:spPr>
          <a:xfrm>
            <a:off x="0" y="4481999"/>
            <a:ext cx="1262130" cy="940158"/>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1404070" y="4357215"/>
            <a:ext cx="10824405" cy="1569660"/>
          </a:xfrm>
          <a:prstGeom prst="rect">
            <a:avLst/>
          </a:prstGeom>
          <a:noFill/>
        </p:spPr>
        <p:txBody>
          <a:bodyPr wrap="square" rtlCol="0">
            <a:spAutoFit/>
          </a:bodyPr>
          <a:lstStyle/>
          <a:p>
            <a:r>
              <a:rPr lang="fr-FR" sz="2400" dirty="0">
                <a:solidFill>
                  <a:schemeClr val="accent3">
                    <a:lumMod val="50000"/>
                  </a:schemeClr>
                </a:solidFill>
              </a:rPr>
              <a:t>Objectif : </a:t>
            </a:r>
            <a:r>
              <a:rPr lang="fr-FR" sz="2400" dirty="0"/>
              <a:t>Planification optimale de la collaboration Homme-Robot  dans un poste de travail collaboratif :</a:t>
            </a:r>
          </a:p>
          <a:p>
            <a:pPr marL="1714500" lvl="3" indent="-342900">
              <a:buFont typeface="Wingdings" panose="05000000000000000000" pitchFamily="2" charset="2"/>
              <a:buChar char="ü"/>
            </a:pPr>
            <a:r>
              <a:rPr lang="fr-FR" sz="2400" dirty="0"/>
              <a:t>Ordonnancement des tâches</a:t>
            </a:r>
          </a:p>
          <a:p>
            <a:pPr marL="2171700" lvl="4" indent="-342900">
              <a:buFont typeface="Wingdings" panose="05000000000000000000" pitchFamily="2" charset="2"/>
              <a:buChar char="ü"/>
            </a:pPr>
            <a:r>
              <a:rPr lang="fr-FR" sz="2400" dirty="0"/>
              <a:t>Allocation des ressources </a:t>
            </a:r>
          </a:p>
        </p:txBody>
      </p:sp>
      <p:pic>
        <p:nvPicPr>
          <p:cNvPr id="9" name="Image 8"/>
          <p:cNvPicPr>
            <a:picLocks noChangeAspect="1"/>
          </p:cNvPicPr>
          <p:nvPr/>
        </p:nvPicPr>
        <p:blipFill>
          <a:blip r:embed="rId4"/>
          <a:stretch>
            <a:fillRect/>
          </a:stretch>
        </p:blipFill>
        <p:spPr>
          <a:xfrm>
            <a:off x="1531402" y="1903471"/>
            <a:ext cx="2057687" cy="1149335"/>
          </a:xfrm>
          <a:prstGeom prst="rect">
            <a:avLst/>
          </a:prstGeom>
        </p:spPr>
      </p:pic>
      <p:pic>
        <p:nvPicPr>
          <p:cNvPr id="14" name="Picture 2" descr="LISV"/>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1652" y="2933148"/>
            <a:ext cx="2614241" cy="806085"/>
          </a:xfrm>
          <a:prstGeom prst="roundRect">
            <a:avLst>
              <a:gd name="adj" fmla="val 8594"/>
            </a:avLst>
          </a:prstGeom>
          <a:solidFill>
            <a:srgbClr val="FFFFFF">
              <a:shade val="85000"/>
            </a:srgbClr>
          </a:solidFill>
          <a:ln>
            <a:noFill/>
          </a:ln>
          <a:effectLst/>
        </p:spPr>
      </p:pic>
      <p:sp>
        <p:nvSpPr>
          <p:cNvPr id="6" name="Flèche : droite 5">
            <a:extLst>
              <a:ext uri="{FF2B5EF4-FFF2-40B4-BE49-F238E27FC236}">
                <a16:creationId xmlns:a16="http://schemas.microsoft.com/office/drawing/2014/main" id="{A9208706-4EC3-4D5B-A3FC-3284CBEE88B4}"/>
              </a:ext>
            </a:extLst>
          </p:cNvPr>
          <p:cNvSpPr/>
          <p:nvPr/>
        </p:nvSpPr>
        <p:spPr>
          <a:xfrm>
            <a:off x="4367418" y="2857610"/>
            <a:ext cx="522440" cy="241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B7CBB08E-6874-2C42-891B-FB887F83B3E8}"/>
              </a:ext>
            </a:extLst>
          </p:cNvPr>
          <p:cNvPicPr>
            <a:picLocks noChangeAspect="1"/>
          </p:cNvPicPr>
          <p:nvPr/>
        </p:nvPicPr>
        <p:blipFill>
          <a:blip r:embed="rId6"/>
          <a:stretch>
            <a:fillRect/>
          </a:stretch>
        </p:blipFill>
        <p:spPr>
          <a:xfrm>
            <a:off x="5180454" y="1879799"/>
            <a:ext cx="5243954" cy="2384844"/>
          </a:xfrm>
          <a:prstGeom prst="rect">
            <a:avLst/>
          </a:prstGeom>
        </p:spPr>
      </p:pic>
    </p:spTree>
    <p:extLst>
      <p:ext uri="{BB962C8B-B14F-4D97-AF65-F5344CB8AC3E}">
        <p14:creationId xmlns:p14="http://schemas.microsoft.com/office/powerpoint/2010/main" val="1992914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USE CASE </a:t>
            </a:r>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20</a:t>
            </a:fld>
            <a:endParaRPr lang="fr-FR" sz="1600" dirty="0"/>
          </a:p>
        </p:txBody>
      </p:sp>
      <p:pic>
        <p:nvPicPr>
          <p:cNvPr id="6" name="Picture 2" descr="LIS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grpSp>
        <p:nvGrpSpPr>
          <p:cNvPr id="3" name="Groupe 2">
            <a:extLst>
              <a:ext uri="{FF2B5EF4-FFF2-40B4-BE49-F238E27FC236}">
                <a16:creationId xmlns:a16="http://schemas.microsoft.com/office/drawing/2014/main" id="{20544614-4191-32E5-C7A3-0FBCED2A6100}"/>
              </a:ext>
            </a:extLst>
          </p:cNvPr>
          <p:cNvGrpSpPr/>
          <p:nvPr/>
        </p:nvGrpSpPr>
        <p:grpSpPr>
          <a:xfrm>
            <a:off x="168128" y="1945158"/>
            <a:ext cx="6463107" cy="4724855"/>
            <a:chOff x="38780" y="892938"/>
            <a:chExt cx="6463107" cy="4724855"/>
          </a:xfrm>
        </p:grpSpPr>
        <p:sp>
          <p:nvSpPr>
            <p:cNvPr id="4" name="Rectangle 3">
              <a:extLst>
                <a:ext uri="{FF2B5EF4-FFF2-40B4-BE49-F238E27FC236}">
                  <a16:creationId xmlns:a16="http://schemas.microsoft.com/office/drawing/2014/main" id="{83A0FAA7-82F9-79ED-BF01-133D0099DD9E}"/>
                </a:ext>
              </a:extLst>
            </p:cNvPr>
            <p:cNvSpPr/>
            <p:nvPr/>
          </p:nvSpPr>
          <p:spPr>
            <a:xfrm>
              <a:off x="38780" y="892938"/>
              <a:ext cx="6463107" cy="4724855"/>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r"/>
              <a:r>
                <a:rPr lang="fr-FR"/>
                <a:t>SE2</a:t>
              </a:r>
            </a:p>
          </p:txBody>
        </p:sp>
        <p:sp>
          <p:nvSpPr>
            <p:cNvPr id="8" name="Rectangle 7">
              <a:extLst>
                <a:ext uri="{FF2B5EF4-FFF2-40B4-BE49-F238E27FC236}">
                  <a16:creationId xmlns:a16="http://schemas.microsoft.com/office/drawing/2014/main" id="{B515714E-A74A-E49F-8D19-E3B17709F7F4}"/>
                </a:ext>
              </a:extLst>
            </p:cNvPr>
            <p:cNvSpPr/>
            <p:nvPr/>
          </p:nvSpPr>
          <p:spPr>
            <a:xfrm>
              <a:off x="124398" y="995680"/>
              <a:ext cx="5752478" cy="529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FA1</a:t>
              </a:r>
            </a:p>
          </p:txBody>
        </p:sp>
        <p:sp>
          <p:nvSpPr>
            <p:cNvPr id="10" name="Ellipse 127">
              <a:extLst>
                <a:ext uri="{FF2B5EF4-FFF2-40B4-BE49-F238E27FC236}">
                  <a16:creationId xmlns:a16="http://schemas.microsoft.com/office/drawing/2014/main" id="{BF049FE8-FAC1-5F5C-25F1-09A5AED1F857}"/>
                </a:ext>
              </a:extLst>
            </p:cNvPr>
            <p:cNvSpPr>
              <a:spLocks noChangeArrowheads="1"/>
            </p:cNvSpPr>
            <p:nvPr/>
          </p:nvSpPr>
          <p:spPr bwMode="auto">
            <a:xfrm>
              <a:off x="1924030" y="1089995"/>
              <a:ext cx="961088"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Pr_P360_1</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1" name="Ellipse 125">
              <a:extLst>
                <a:ext uri="{FF2B5EF4-FFF2-40B4-BE49-F238E27FC236}">
                  <a16:creationId xmlns:a16="http://schemas.microsoft.com/office/drawing/2014/main" id="{D085E18C-654F-F443-0DAC-E1192168583D}"/>
                </a:ext>
              </a:extLst>
            </p:cNvPr>
            <p:cNvSpPr>
              <a:spLocks noChangeArrowheads="1"/>
            </p:cNvSpPr>
            <p:nvPr/>
          </p:nvSpPr>
          <p:spPr bwMode="auto">
            <a:xfrm>
              <a:off x="3040841" y="1084513"/>
              <a:ext cx="1025453" cy="309767"/>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Pr_FIXA2_1</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2" name="Ellipse 115">
              <a:extLst>
                <a:ext uri="{FF2B5EF4-FFF2-40B4-BE49-F238E27FC236}">
                  <a16:creationId xmlns:a16="http://schemas.microsoft.com/office/drawing/2014/main" id="{477C9B6A-84DB-C1F1-C549-F2A302580C28}"/>
                </a:ext>
              </a:extLst>
            </p:cNvPr>
            <p:cNvSpPr>
              <a:spLocks noChangeArrowheads="1"/>
            </p:cNvSpPr>
            <p:nvPr/>
          </p:nvSpPr>
          <p:spPr bwMode="auto">
            <a:xfrm>
              <a:off x="4214663" y="1072966"/>
              <a:ext cx="795247"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fr-FR" sz="900" b="1">
                  <a:latin typeface="Calibri" panose="020F0502020204030204" pitchFamily="34" charset="0"/>
                  <a:ea typeface="Calibri" panose="020F0502020204030204" pitchFamily="34" charset="0"/>
                  <a:cs typeface="Arial" panose="020B0604020202020204" pitchFamily="34" charset="0"/>
                </a:rPr>
                <a:t>EX-</a:t>
              </a: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B820</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13" name="Connecteur droit avec flèche 12">
              <a:extLst>
                <a:ext uri="{FF2B5EF4-FFF2-40B4-BE49-F238E27FC236}">
                  <a16:creationId xmlns:a16="http://schemas.microsoft.com/office/drawing/2014/main" id="{9813AAE3-5C74-5AE5-DE68-354FB5453262}"/>
                </a:ext>
              </a:extLst>
            </p:cNvPr>
            <p:cNvCxnSpPr>
              <a:cxnSpLocks/>
            </p:cNvCxnSpPr>
            <p:nvPr/>
          </p:nvCxnSpPr>
          <p:spPr>
            <a:xfrm flipV="1">
              <a:off x="4066294" y="1227850"/>
              <a:ext cx="148369" cy="11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9C9055DB-A718-9D3F-3EF5-25FDFA72DFE4}"/>
                </a:ext>
              </a:extLst>
            </p:cNvPr>
            <p:cNvCxnSpPr>
              <a:cxnSpLocks/>
            </p:cNvCxnSpPr>
            <p:nvPr/>
          </p:nvCxnSpPr>
          <p:spPr>
            <a:xfrm flipV="1">
              <a:off x="2885118" y="1239396"/>
              <a:ext cx="155722" cy="5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Ellipse 127">
              <a:extLst>
                <a:ext uri="{FF2B5EF4-FFF2-40B4-BE49-F238E27FC236}">
                  <a16:creationId xmlns:a16="http://schemas.microsoft.com/office/drawing/2014/main" id="{9AD13378-0858-B6AE-74E4-724F21A274B7}"/>
                </a:ext>
              </a:extLst>
            </p:cNvPr>
            <p:cNvSpPr>
              <a:spLocks noChangeArrowheads="1"/>
            </p:cNvSpPr>
            <p:nvPr/>
          </p:nvSpPr>
          <p:spPr bwMode="auto">
            <a:xfrm>
              <a:off x="610737" y="1093677"/>
              <a:ext cx="1157571" cy="309767"/>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Pr_P360_0</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16" name="Connecteur droit avec flèche 15">
              <a:extLst>
                <a:ext uri="{FF2B5EF4-FFF2-40B4-BE49-F238E27FC236}">
                  <a16:creationId xmlns:a16="http://schemas.microsoft.com/office/drawing/2014/main" id="{4283BC39-B4EE-F243-FCE3-F37103CD712C}"/>
                </a:ext>
              </a:extLst>
            </p:cNvPr>
            <p:cNvCxnSpPr>
              <a:cxnSpLocks/>
            </p:cNvCxnSpPr>
            <p:nvPr/>
          </p:nvCxnSpPr>
          <p:spPr>
            <a:xfrm flipV="1">
              <a:off x="1768309" y="1244879"/>
              <a:ext cx="155721" cy="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e 16">
              <a:extLst>
                <a:ext uri="{FF2B5EF4-FFF2-40B4-BE49-F238E27FC236}">
                  <a16:creationId xmlns:a16="http://schemas.microsoft.com/office/drawing/2014/main" id="{1DF67F4A-4551-C92F-2B78-D488F95ACDE1}"/>
                </a:ext>
              </a:extLst>
            </p:cNvPr>
            <p:cNvGrpSpPr/>
            <p:nvPr/>
          </p:nvGrpSpPr>
          <p:grpSpPr>
            <a:xfrm>
              <a:off x="126569" y="1599538"/>
              <a:ext cx="5741745" cy="1214831"/>
              <a:chOff x="2266589" y="1836570"/>
              <a:chExt cx="5767068" cy="1407030"/>
            </a:xfrm>
          </p:grpSpPr>
          <p:sp>
            <p:nvSpPr>
              <p:cNvPr id="52" name="Rectangle 51">
                <a:extLst>
                  <a:ext uri="{FF2B5EF4-FFF2-40B4-BE49-F238E27FC236}">
                    <a16:creationId xmlns:a16="http://schemas.microsoft.com/office/drawing/2014/main" id="{5F5DFD2B-6347-6CE5-CC48-25C039C1AE0D}"/>
                  </a:ext>
                </a:extLst>
              </p:cNvPr>
              <p:cNvSpPr/>
              <p:nvPr/>
            </p:nvSpPr>
            <p:spPr>
              <a:xfrm>
                <a:off x="2266589" y="1836570"/>
                <a:ext cx="5767068" cy="1407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FL1</a:t>
                </a:r>
              </a:p>
            </p:txBody>
          </p:sp>
          <p:sp>
            <p:nvSpPr>
              <p:cNvPr id="53" name="Ellipse 105">
                <a:extLst>
                  <a:ext uri="{FF2B5EF4-FFF2-40B4-BE49-F238E27FC236}">
                    <a16:creationId xmlns:a16="http://schemas.microsoft.com/office/drawing/2014/main" id="{B2FD49BC-DAE3-C1D3-1E8C-FF401DEBE8A7}"/>
                  </a:ext>
                </a:extLst>
              </p:cNvPr>
              <p:cNvSpPr>
                <a:spLocks noChangeArrowheads="1"/>
              </p:cNvSpPr>
              <p:nvPr/>
            </p:nvSpPr>
            <p:spPr bwMode="auto">
              <a:xfrm>
                <a:off x="6291999" y="2267253"/>
                <a:ext cx="1302378" cy="46648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5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EX-B820PT_1</a:t>
                </a:r>
                <a:endParaRPr kumimoji="0" lang="en-US" altLang="fr-FR" sz="800" b="0" i="0" u="none" strike="noStrike" cap="none" normalizeH="0" baseline="0">
                  <a:ln>
                    <a:noFill/>
                  </a:ln>
                  <a:solidFill>
                    <a:schemeClr val="tx1"/>
                  </a:solidFill>
                  <a:effectLst/>
                </a:endParaRPr>
              </a:p>
            </p:txBody>
          </p:sp>
          <p:sp>
            <p:nvSpPr>
              <p:cNvPr id="54" name="Ellipse 114">
                <a:extLst>
                  <a:ext uri="{FF2B5EF4-FFF2-40B4-BE49-F238E27FC236}">
                    <a16:creationId xmlns:a16="http://schemas.microsoft.com/office/drawing/2014/main" id="{62A4B325-DFFE-F1AC-0E57-C99118A763A4}"/>
                  </a:ext>
                </a:extLst>
              </p:cNvPr>
              <p:cNvSpPr>
                <a:spLocks noChangeArrowheads="1"/>
              </p:cNvSpPr>
              <p:nvPr/>
            </p:nvSpPr>
            <p:spPr bwMode="auto">
              <a:xfrm>
                <a:off x="4892822" y="1946404"/>
                <a:ext cx="1086414" cy="358775"/>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Pr_FIXL_1</a:t>
                </a:r>
                <a:endParaRPr kumimoji="0" lang="en-US" altLang="fr-FR" sz="800" b="0" i="0" u="none" strike="noStrike" cap="none" normalizeH="0" baseline="0">
                  <a:ln>
                    <a:noFill/>
                  </a:ln>
                  <a:solidFill>
                    <a:schemeClr val="tx1"/>
                  </a:solidFill>
                  <a:effectLst/>
                </a:endParaRPr>
              </a:p>
            </p:txBody>
          </p:sp>
          <p:cxnSp>
            <p:nvCxnSpPr>
              <p:cNvPr id="55" name="Connecteur droit avec flèche 54">
                <a:extLst>
                  <a:ext uri="{FF2B5EF4-FFF2-40B4-BE49-F238E27FC236}">
                    <a16:creationId xmlns:a16="http://schemas.microsoft.com/office/drawing/2014/main" id="{4ACEDA7E-DDD0-3ECC-8D72-6B4A3391E871}"/>
                  </a:ext>
                </a:extLst>
              </p:cNvPr>
              <p:cNvCxnSpPr>
                <a:cxnSpLocks/>
              </p:cNvCxnSpPr>
              <p:nvPr/>
            </p:nvCxnSpPr>
            <p:spPr>
              <a:xfrm flipV="1">
                <a:off x="4767252" y="2135083"/>
                <a:ext cx="141683" cy="33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lipse 127">
                <a:extLst>
                  <a:ext uri="{FF2B5EF4-FFF2-40B4-BE49-F238E27FC236}">
                    <a16:creationId xmlns:a16="http://schemas.microsoft.com/office/drawing/2014/main" id="{7E560168-411B-76AC-5120-0AAB6D2B6CA9}"/>
                  </a:ext>
                </a:extLst>
              </p:cNvPr>
              <p:cNvSpPr>
                <a:spLocks noChangeArrowheads="1"/>
              </p:cNvSpPr>
              <p:nvPr/>
            </p:nvSpPr>
            <p:spPr bwMode="auto">
              <a:xfrm>
                <a:off x="2733485" y="2659399"/>
                <a:ext cx="1086414" cy="358775"/>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Pr-P360_0</a:t>
                </a:r>
                <a:endParaRPr lang="en-US" altLang="fr-FR">
                  <a:latin typeface="Arial" panose="020B0604020202020204" pitchFamily="34" charset="0"/>
                </a:endParaRPr>
              </a:p>
            </p:txBody>
          </p:sp>
          <p:sp>
            <p:nvSpPr>
              <p:cNvPr id="57" name="Ellipse 89">
                <a:extLst>
                  <a:ext uri="{FF2B5EF4-FFF2-40B4-BE49-F238E27FC236}">
                    <a16:creationId xmlns:a16="http://schemas.microsoft.com/office/drawing/2014/main" id="{84E95B8E-35FF-D648-9B8F-049293AB2AF1}"/>
                  </a:ext>
                </a:extLst>
              </p:cNvPr>
              <p:cNvSpPr>
                <a:spLocks noChangeArrowheads="1"/>
              </p:cNvSpPr>
              <p:nvPr/>
            </p:nvSpPr>
            <p:spPr bwMode="auto">
              <a:xfrm>
                <a:off x="4731795" y="2655874"/>
                <a:ext cx="1086414" cy="358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Pr_P360_2</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58" name="Connecteur droit avec flèche 57">
                <a:extLst>
                  <a:ext uri="{FF2B5EF4-FFF2-40B4-BE49-F238E27FC236}">
                    <a16:creationId xmlns:a16="http://schemas.microsoft.com/office/drawing/2014/main" id="{139EA85B-3D81-0A3E-7E14-B85094DDBB16}"/>
                  </a:ext>
                </a:extLst>
              </p:cNvPr>
              <p:cNvCxnSpPr>
                <a:stCxn id="56" idx="6"/>
                <a:endCxn id="57" idx="2"/>
              </p:cNvCxnSpPr>
              <p:nvPr/>
            </p:nvCxnSpPr>
            <p:spPr>
              <a:xfrm flipV="1">
                <a:off x="3819899" y="2835262"/>
                <a:ext cx="911897" cy="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0AE166AA-D18A-1641-FDC3-21AE25073361}"/>
                  </a:ext>
                </a:extLst>
              </p:cNvPr>
              <p:cNvCxnSpPr>
                <a:stCxn id="54" idx="6"/>
                <a:endCxn id="53" idx="2"/>
              </p:cNvCxnSpPr>
              <p:nvPr/>
            </p:nvCxnSpPr>
            <p:spPr>
              <a:xfrm>
                <a:off x="5979236" y="2125793"/>
                <a:ext cx="312763" cy="37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E87C4754-6D83-44BD-C07E-542F6DA5E34D}"/>
                  </a:ext>
                </a:extLst>
              </p:cNvPr>
              <p:cNvCxnSpPr>
                <a:stCxn id="57" idx="6"/>
                <a:endCxn id="53" idx="2"/>
              </p:cNvCxnSpPr>
              <p:nvPr/>
            </p:nvCxnSpPr>
            <p:spPr>
              <a:xfrm flipV="1">
                <a:off x="5818209" y="2500496"/>
                <a:ext cx="473790" cy="33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e 17">
              <a:extLst>
                <a:ext uri="{FF2B5EF4-FFF2-40B4-BE49-F238E27FC236}">
                  <a16:creationId xmlns:a16="http://schemas.microsoft.com/office/drawing/2014/main" id="{45782E36-A8C8-2333-DD7A-168070A58F91}"/>
                </a:ext>
              </a:extLst>
            </p:cNvPr>
            <p:cNvGrpSpPr/>
            <p:nvPr/>
          </p:nvGrpSpPr>
          <p:grpSpPr>
            <a:xfrm>
              <a:off x="126569" y="2947666"/>
              <a:ext cx="5741745" cy="1214831"/>
              <a:chOff x="2266589" y="1836570"/>
              <a:chExt cx="5767068" cy="1407030"/>
            </a:xfrm>
          </p:grpSpPr>
          <p:sp>
            <p:nvSpPr>
              <p:cNvPr id="43" name="Rectangle 42">
                <a:extLst>
                  <a:ext uri="{FF2B5EF4-FFF2-40B4-BE49-F238E27FC236}">
                    <a16:creationId xmlns:a16="http://schemas.microsoft.com/office/drawing/2014/main" id="{F54052BB-4CB5-8251-5546-1A60303EAA7D}"/>
                  </a:ext>
                </a:extLst>
              </p:cNvPr>
              <p:cNvSpPr/>
              <p:nvPr/>
            </p:nvSpPr>
            <p:spPr>
              <a:xfrm>
                <a:off x="2266589" y="1836570"/>
                <a:ext cx="5767068" cy="1407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FL2</a:t>
                </a:r>
              </a:p>
            </p:txBody>
          </p:sp>
          <p:sp>
            <p:nvSpPr>
              <p:cNvPr id="44" name="Ellipse 105">
                <a:extLst>
                  <a:ext uri="{FF2B5EF4-FFF2-40B4-BE49-F238E27FC236}">
                    <a16:creationId xmlns:a16="http://schemas.microsoft.com/office/drawing/2014/main" id="{BEED5EBA-07B4-1966-7813-D529167BE7C7}"/>
                  </a:ext>
                </a:extLst>
              </p:cNvPr>
              <p:cNvSpPr>
                <a:spLocks noChangeArrowheads="1"/>
              </p:cNvSpPr>
              <p:nvPr/>
            </p:nvSpPr>
            <p:spPr bwMode="auto">
              <a:xfrm>
                <a:off x="6066923" y="2250159"/>
                <a:ext cx="1506448" cy="46648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EX-B820PT_2</a:t>
                </a:r>
                <a:endParaRPr kumimoji="0" lang="en-US" altLang="fr-FR" sz="800" b="0" i="0" u="none" strike="noStrike" cap="none" normalizeH="0" baseline="0" dirty="0">
                  <a:ln>
                    <a:noFill/>
                  </a:ln>
                  <a:solidFill>
                    <a:schemeClr val="tx1"/>
                  </a:solidFill>
                  <a:effectLst/>
                </a:endParaRPr>
              </a:p>
            </p:txBody>
          </p:sp>
          <p:sp>
            <p:nvSpPr>
              <p:cNvPr id="45" name="Ellipse 124">
                <a:extLst>
                  <a:ext uri="{FF2B5EF4-FFF2-40B4-BE49-F238E27FC236}">
                    <a16:creationId xmlns:a16="http://schemas.microsoft.com/office/drawing/2014/main" id="{A0BDC9E4-0ABA-95F3-51EA-869A06D33439}"/>
                  </a:ext>
                </a:extLst>
              </p:cNvPr>
              <p:cNvSpPr>
                <a:spLocks noChangeArrowheads="1"/>
              </p:cNvSpPr>
              <p:nvPr/>
            </p:nvSpPr>
            <p:spPr bwMode="auto">
              <a:xfrm>
                <a:off x="3445983" y="2037756"/>
                <a:ext cx="1251158" cy="35877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Pr_BRIT_2</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46" name="Ellipse 114">
                <a:extLst>
                  <a:ext uri="{FF2B5EF4-FFF2-40B4-BE49-F238E27FC236}">
                    <a16:creationId xmlns:a16="http://schemas.microsoft.com/office/drawing/2014/main" id="{500F3B39-5432-21A9-B57E-C578D8F38F65}"/>
                  </a:ext>
                </a:extLst>
              </p:cNvPr>
              <p:cNvSpPr>
                <a:spLocks noChangeArrowheads="1"/>
              </p:cNvSpPr>
              <p:nvPr/>
            </p:nvSpPr>
            <p:spPr bwMode="auto">
              <a:xfrm>
                <a:off x="4853538" y="2028466"/>
                <a:ext cx="1086414" cy="358775"/>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Pr_FIXL_2</a:t>
                </a:r>
                <a:endParaRPr kumimoji="0" lang="en-US" altLang="fr-FR" sz="800" b="0" i="0" u="none" strike="noStrike" cap="none" normalizeH="0" baseline="0">
                  <a:ln>
                    <a:noFill/>
                  </a:ln>
                  <a:solidFill>
                    <a:schemeClr val="tx1"/>
                  </a:solidFill>
                  <a:effectLst/>
                </a:endParaRPr>
              </a:p>
            </p:txBody>
          </p:sp>
          <p:sp>
            <p:nvSpPr>
              <p:cNvPr id="47" name="Ellipse 127">
                <a:extLst>
                  <a:ext uri="{FF2B5EF4-FFF2-40B4-BE49-F238E27FC236}">
                    <a16:creationId xmlns:a16="http://schemas.microsoft.com/office/drawing/2014/main" id="{F6DAD505-52E4-74E8-6663-CE75F7A69BDC}"/>
                  </a:ext>
                </a:extLst>
              </p:cNvPr>
              <p:cNvSpPr>
                <a:spLocks noChangeArrowheads="1"/>
              </p:cNvSpPr>
              <p:nvPr/>
            </p:nvSpPr>
            <p:spPr bwMode="auto">
              <a:xfrm>
                <a:off x="2997043" y="2732841"/>
                <a:ext cx="1086414" cy="35877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Pr_P040_0</a:t>
                </a:r>
                <a:endParaRPr lang="en-US" altLang="fr-FR">
                  <a:latin typeface="Arial" panose="020B0604020202020204" pitchFamily="34" charset="0"/>
                </a:endParaRPr>
              </a:p>
            </p:txBody>
          </p:sp>
          <p:sp>
            <p:nvSpPr>
              <p:cNvPr id="48" name="Ellipse 89">
                <a:extLst>
                  <a:ext uri="{FF2B5EF4-FFF2-40B4-BE49-F238E27FC236}">
                    <a16:creationId xmlns:a16="http://schemas.microsoft.com/office/drawing/2014/main" id="{AECE36D6-BB32-61D0-AFBB-D0F4AE16151C}"/>
                  </a:ext>
                </a:extLst>
              </p:cNvPr>
              <p:cNvSpPr>
                <a:spLocks noChangeArrowheads="1"/>
              </p:cNvSpPr>
              <p:nvPr/>
            </p:nvSpPr>
            <p:spPr bwMode="auto">
              <a:xfrm>
                <a:off x="4827568" y="2724982"/>
                <a:ext cx="1086414" cy="358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Pr_P040_1</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49" name="Connecteur droit avec flèche 48">
                <a:extLst>
                  <a:ext uri="{FF2B5EF4-FFF2-40B4-BE49-F238E27FC236}">
                    <a16:creationId xmlns:a16="http://schemas.microsoft.com/office/drawing/2014/main" id="{8BF38F21-2198-9899-828D-15B3C2FB55B2}"/>
                  </a:ext>
                </a:extLst>
              </p:cNvPr>
              <p:cNvCxnSpPr>
                <a:stCxn id="47" idx="6"/>
                <a:endCxn id="48" idx="2"/>
              </p:cNvCxnSpPr>
              <p:nvPr/>
            </p:nvCxnSpPr>
            <p:spPr>
              <a:xfrm flipV="1">
                <a:off x="4083457" y="2904370"/>
                <a:ext cx="744111" cy="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7DD4CF1E-8D28-5371-8970-B8FADB4CA3BB}"/>
                  </a:ext>
                </a:extLst>
              </p:cNvPr>
              <p:cNvCxnSpPr>
                <a:stCxn id="46" idx="6"/>
                <a:endCxn id="44" idx="2"/>
              </p:cNvCxnSpPr>
              <p:nvPr/>
            </p:nvCxnSpPr>
            <p:spPr>
              <a:xfrm>
                <a:off x="5939952" y="2207854"/>
                <a:ext cx="126971" cy="27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5E938013-2504-6A6D-C9F6-DC539A00B56B}"/>
                  </a:ext>
                </a:extLst>
              </p:cNvPr>
              <p:cNvCxnSpPr>
                <a:stCxn id="48" idx="6"/>
                <a:endCxn id="44" idx="2"/>
              </p:cNvCxnSpPr>
              <p:nvPr/>
            </p:nvCxnSpPr>
            <p:spPr>
              <a:xfrm flipV="1">
                <a:off x="5913982" y="2483402"/>
                <a:ext cx="152941" cy="42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Ellipse 124">
              <a:extLst>
                <a:ext uri="{FF2B5EF4-FFF2-40B4-BE49-F238E27FC236}">
                  <a16:creationId xmlns:a16="http://schemas.microsoft.com/office/drawing/2014/main" id="{F9B8B7B7-8B13-66A4-E6A7-748335100ADF}"/>
                </a:ext>
              </a:extLst>
            </p:cNvPr>
            <p:cNvSpPr>
              <a:spLocks noChangeArrowheads="1"/>
            </p:cNvSpPr>
            <p:nvPr/>
          </p:nvSpPr>
          <p:spPr bwMode="auto">
            <a:xfrm>
              <a:off x="1508109" y="1711945"/>
              <a:ext cx="1106208" cy="30976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Pr_BRIT_1</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20" name="Ellipse 114">
              <a:extLst>
                <a:ext uri="{FF2B5EF4-FFF2-40B4-BE49-F238E27FC236}">
                  <a16:creationId xmlns:a16="http://schemas.microsoft.com/office/drawing/2014/main" id="{EA5FCF72-1682-504F-5D35-2B59A3AA3CD1}"/>
                </a:ext>
              </a:extLst>
            </p:cNvPr>
            <p:cNvSpPr>
              <a:spLocks noChangeArrowheads="1"/>
            </p:cNvSpPr>
            <p:nvPr/>
          </p:nvSpPr>
          <p:spPr bwMode="auto">
            <a:xfrm>
              <a:off x="231650" y="1707171"/>
              <a:ext cx="1101234" cy="309767"/>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Pr_FIXL_0</a:t>
              </a:r>
              <a:endParaRPr kumimoji="0" lang="en-US" altLang="fr-FR" sz="800" b="0" i="0" u="none" strike="noStrike" cap="none" normalizeH="0" baseline="0">
                <a:ln>
                  <a:noFill/>
                </a:ln>
                <a:solidFill>
                  <a:schemeClr val="tx1"/>
                </a:solidFill>
                <a:effectLst/>
              </a:endParaRPr>
            </a:p>
          </p:txBody>
        </p:sp>
        <p:cxnSp>
          <p:nvCxnSpPr>
            <p:cNvPr id="21" name="Connecteur droit avec flèche 20">
              <a:extLst>
                <a:ext uri="{FF2B5EF4-FFF2-40B4-BE49-F238E27FC236}">
                  <a16:creationId xmlns:a16="http://schemas.microsoft.com/office/drawing/2014/main" id="{2365D305-3834-E0E2-E054-B2044EC95AC4}"/>
                </a:ext>
              </a:extLst>
            </p:cNvPr>
            <p:cNvCxnSpPr>
              <a:cxnSpLocks/>
            </p:cNvCxnSpPr>
            <p:nvPr/>
          </p:nvCxnSpPr>
          <p:spPr>
            <a:xfrm flipV="1">
              <a:off x="1322928" y="1862055"/>
              <a:ext cx="172894" cy="4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lipse 114">
              <a:extLst>
                <a:ext uri="{FF2B5EF4-FFF2-40B4-BE49-F238E27FC236}">
                  <a16:creationId xmlns:a16="http://schemas.microsoft.com/office/drawing/2014/main" id="{5B10D04A-6A2C-55BC-6073-8141D146FAE0}"/>
                </a:ext>
              </a:extLst>
            </p:cNvPr>
            <p:cNvSpPr>
              <a:spLocks noChangeArrowheads="1"/>
            </p:cNvSpPr>
            <p:nvPr/>
          </p:nvSpPr>
          <p:spPr bwMode="auto">
            <a:xfrm>
              <a:off x="172609" y="3113996"/>
              <a:ext cx="960550" cy="309767"/>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Pr_FIXL_0</a:t>
              </a:r>
              <a:endParaRPr kumimoji="0" lang="en-US" altLang="fr-FR" sz="800" b="0" i="0" u="none" strike="noStrike" cap="none" normalizeH="0" baseline="0">
                <a:ln>
                  <a:noFill/>
                </a:ln>
                <a:solidFill>
                  <a:schemeClr val="tx1"/>
                </a:solidFill>
                <a:effectLst/>
              </a:endParaRPr>
            </a:p>
          </p:txBody>
        </p:sp>
        <p:cxnSp>
          <p:nvCxnSpPr>
            <p:cNvPr id="23" name="Connecteur droit avec flèche 22">
              <a:extLst>
                <a:ext uri="{FF2B5EF4-FFF2-40B4-BE49-F238E27FC236}">
                  <a16:creationId xmlns:a16="http://schemas.microsoft.com/office/drawing/2014/main" id="{C9FD6F16-0020-FBCF-01D6-3AFA85B6B266}"/>
                </a:ext>
              </a:extLst>
            </p:cNvPr>
            <p:cNvCxnSpPr>
              <a:cxnSpLocks/>
            </p:cNvCxnSpPr>
            <p:nvPr/>
          </p:nvCxnSpPr>
          <p:spPr>
            <a:xfrm>
              <a:off x="2544864" y="3260858"/>
              <a:ext cx="157295"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07A644C-9FA0-0E59-BE7B-450FD2802C54}"/>
                </a:ext>
              </a:extLst>
            </p:cNvPr>
            <p:cNvSpPr/>
            <p:nvPr/>
          </p:nvSpPr>
          <p:spPr>
            <a:xfrm>
              <a:off x="124398" y="4256689"/>
              <a:ext cx="5741745" cy="598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FA2</a:t>
              </a:r>
            </a:p>
          </p:txBody>
        </p:sp>
        <p:sp>
          <p:nvSpPr>
            <p:cNvPr id="25" name="Ellipse 104">
              <a:extLst>
                <a:ext uri="{FF2B5EF4-FFF2-40B4-BE49-F238E27FC236}">
                  <a16:creationId xmlns:a16="http://schemas.microsoft.com/office/drawing/2014/main" id="{357E2B8E-4186-DF57-8ADB-14F4409E7299}"/>
                </a:ext>
              </a:extLst>
            </p:cNvPr>
            <p:cNvSpPr>
              <a:spLocks noChangeArrowheads="1"/>
            </p:cNvSpPr>
            <p:nvPr/>
          </p:nvSpPr>
          <p:spPr bwMode="auto">
            <a:xfrm>
              <a:off x="2500604" y="4381525"/>
              <a:ext cx="929728" cy="309767"/>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900" b="1"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a:t>
              </a: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-LARD</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26" name="Ellipse 88">
              <a:extLst>
                <a:ext uri="{FF2B5EF4-FFF2-40B4-BE49-F238E27FC236}">
                  <a16:creationId xmlns:a16="http://schemas.microsoft.com/office/drawing/2014/main" id="{4EEA1AF2-0EA0-1B04-67DE-C258740F58EE}"/>
                </a:ext>
              </a:extLst>
            </p:cNvPr>
            <p:cNvSpPr>
              <a:spLocks noChangeArrowheads="1"/>
            </p:cNvSpPr>
            <p:nvPr/>
          </p:nvSpPr>
          <p:spPr bwMode="auto">
            <a:xfrm>
              <a:off x="3490784" y="4376042"/>
              <a:ext cx="836676"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Pr_FIXA2_2</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27" name="Ellipse 20">
              <a:extLst>
                <a:ext uri="{FF2B5EF4-FFF2-40B4-BE49-F238E27FC236}">
                  <a16:creationId xmlns:a16="http://schemas.microsoft.com/office/drawing/2014/main" id="{65B318A1-1006-F7EE-84B8-B2FB7493DE83}"/>
                </a:ext>
              </a:extLst>
            </p:cNvPr>
            <p:cNvSpPr>
              <a:spLocks noChangeArrowheads="1"/>
            </p:cNvSpPr>
            <p:nvPr/>
          </p:nvSpPr>
          <p:spPr bwMode="auto">
            <a:xfrm>
              <a:off x="4522868" y="4376042"/>
              <a:ext cx="897128"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EX_B840</a:t>
              </a:r>
              <a:endParaRPr kumimoji="0" lang="en-US" altLang="fr-FR" sz="800" b="0" i="0" u="none" strike="noStrike" cap="none" normalizeH="0" baseline="0">
                <a:ln>
                  <a:noFill/>
                </a:ln>
                <a:solidFill>
                  <a:schemeClr val="tx1"/>
                </a:solidFill>
                <a:effectLst/>
              </a:endParaRPr>
            </a:p>
          </p:txBody>
        </p:sp>
        <p:sp>
          <p:nvSpPr>
            <p:cNvPr id="28" name="Rectangle 27">
              <a:extLst>
                <a:ext uri="{FF2B5EF4-FFF2-40B4-BE49-F238E27FC236}">
                  <a16:creationId xmlns:a16="http://schemas.microsoft.com/office/drawing/2014/main" id="{C5667D5F-0D41-9EBB-4CD3-8D81340E077A}"/>
                </a:ext>
              </a:extLst>
            </p:cNvPr>
            <p:cNvSpPr/>
            <p:nvPr/>
          </p:nvSpPr>
          <p:spPr>
            <a:xfrm>
              <a:off x="128750" y="4942614"/>
              <a:ext cx="5734175" cy="598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FA3</a:t>
              </a:r>
            </a:p>
          </p:txBody>
        </p:sp>
        <p:sp>
          <p:nvSpPr>
            <p:cNvPr id="29" name="Ellipse 103">
              <a:extLst>
                <a:ext uri="{FF2B5EF4-FFF2-40B4-BE49-F238E27FC236}">
                  <a16:creationId xmlns:a16="http://schemas.microsoft.com/office/drawing/2014/main" id="{7BB5BAEC-9B56-5985-6744-7EDF26A82C3E}"/>
                </a:ext>
              </a:extLst>
            </p:cNvPr>
            <p:cNvSpPr>
              <a:spLocks noChangeArrowheads="1"/>
            </p:cNvSpPr>
            <p:nvPr/>
          </p:nvSpPr>
          <p:spPr bwMode="auto">
            <a:xfrm>
              <a:off x="2557272" y="5010417"/>
              <a:ext cx="933512" cy="309767"/>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Pr_FIXA1</a:t>
              </a:r>
              <a:endParaRPr kumimoji="0" lang="en-US" altLang="fr-FR" sz="800" b="0" i="0" u="none" strike="noStrike" cap="none" normalizeH="0" baseline="0">
                <a:ln>
                  <a:noFill/>
                </a:ln>
                <a:solidFill>
                  <a:schemeClr val="tx1"/>
                </a:solidFill>
                <a:effectLst/>
              </a:endParaRPr>
            </a:p>
          </p:txBody>
        </p:sp>
        <p:sp>
          <p:nvSpPr>
            <p:cNvPr id="30" name="Ellipse 83">
              <a:extLst>
                <a:ext uri="{FF2B5EF4-FFF2-40B4-BE49-F238E27FC236}">
                  <a16:creationId xmlns:a16="http://schemas.microsoft.com/office/drawing/2014/main" id="{3437E21F-DF0E-BB2D-7B3A-D719C42BF717}"/>
                </a:ext>
              </a:extLst>
            </p:cNvPr>
            <p:cNvSpPr>
              <a:spLocks noChangeArrowheads="1"/>
            </p:cNvSpPr>
            <p:nvPr/>
          </p:nvSpPr>
          <p:spPr bwMode="auto">
            <a:xfrm>
              <a:off x="4313691" y="5010417"/>
              <a:ext cx="902903"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EX_B820</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31" name="Connecteur droit avec flèche 30">
              <a:extLst>
                <a:ext uri="{FF2B5EF4-FFF2-40B4-BE49-F238E27FC236}">
                  <a16:creationId xmlns:a16="http://schemas.microsoft.com/office/drawing/2014/main" id="{D97EB304-02AD-8AF7-FD8D-8EF8003BCD9D}"/>
                </a:ext>
              </a:extLst>
            </p:cNvPr>
            <p:cNvCxnSpPr>
              <a:cxnSpLocks/>
            </p:cNvCxnSpPr>
            <p:nvPr/>
          </p:nvCxnSpPr>
          <p:spPr>
            <a:xfrm>
              <a:off x="3490784" y="5165301"/>
              <a:ext cx="822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D027B1F8-62EA-6493-7F68-8A662DECBF09}"/>
                </a:ext>
              </a:extLst>
            </p:cNvPr>
            <p:cNvCxnSpPr>
              <a:cxnSpLocks/>
            </p:cNvCxnSpPr>
            <p:nvPr/>
          </p:nvCxnSpPr>
          <p:spPr>
            <a:xfrm flipV="1">
              <a:off x="3430331" y="4530926"/>
              <a:ext cx="60453" cy="5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89F20CC6-04C0-8CDF-3331-BF1BCAB051E8}"/>
                </a:ext>
              </a:extLst>
            </p:cNvPr>
            <p:cNvCxnSpPr>
              <a:cxnSpLocks/>
            </p:cNvCxnSpPr>
            <p:nvPr/>
          </p:nvCxnSpPr>
          <p:spPr>
            <a:xfrm>
              <a:off x="4327459" y="4530926"/>
              <a:ext cx="19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Ellipse 127">
              <a:extLst>
                <a:ext uri="{FF2B5EF4-FFF2-40B4-BE49-F238E27FC236}">
                  <a16:creationId xmlns:a16="http://schemas.microsoft.com/office/drawing/2014/main" id="{A21916C3-18A7-6927-6B3D-2B2BBF0D15CC}"/>
                </a:ext>
              </a:extLst>
            </p:cNvPr>
            <p:cNvSpPr>
              <a:spLocks noChangeArrowheads="1"/>
            </p:cNvSpPr>
            <p:nvPr/>
          </p:nvSpPr>
          <p:spPr bwMode="auto">
            <a:xfrm>
              <a:off x="202635" y="4380696"/>
              <a:ext cx="922140" cy="309767"/>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Pr-P040_0</a:t>
              </a:r>
              <a:endParaRPr lang="en-US" altLang="fr-FR">
                <a:latin typeface="Arial" panose="020B0604020202020204" pitchFamily="34" charset="0"/>
              </a:endParaRPr>
            </a:p>
          </p:txBody>
        </p:sp>
        <p:sp>
          <p:nvSpPr>
            <p:cNvPr id="35" name="Ellipse 89">
              <a:extLst>
                <a:ext uri="{FF2B5EF4-FFF2-40B4-BE49-F238E27FC236}">
                  <a16:creationId xmlns:a16="http://schemas.microsoft.com/office/drawing/2014/main" id="{BDB8DEC7-6DD6-E7BC-5490-91BF8489194F}"/>
                </a:ext>
              </a:extLst>
            </p:cNvPr>
            <p:cNvSpPr>
              <a:spLocks noChangeArrowheads="1"/>
            </p:cNvSpPr>
            <p:nvPr/>
          </p:nvSpPr>
          <p:spPr bwMode="auto">
            <a:xfrm>
              <a:off x="1323922" y="4380696"/>
              <a:ext cx="990180"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Pr_P040_2</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36" name="Connecteur droit avec flèche 35">
              <a:extLst>
                <a:ext uri="{FF2B5EF4-FFF2-40B4-BE49-F238E27FC236}">
                  <a16:creationId xmlns:a16="http://schemas.microsoft.com/office/drawing/2014/main" id="{68967210-7BE8-C092-F502-3905F8D73E82}"/>
                </a:ext>
              </a:extLst>
            </p:cNvPr>
            <p:cNvCxnSpPr>
              <a:cxnSpLocks/>
            </p:cNvCxnSpPr>
            <p:nvPr/>
          </p:nvCxnSpPr>
          <p:spPr>
            <a:xfrm>
              <a:off x="1124775" y="4535580"/>
              <a:ext cx="19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D43B373E-FED9-053A-A6B7-2CB8EEE71F41}"/>
                </a:ext>
              </a:extLst>
            </p:cNvPr>
            <p:cNvCxnSpPr>
              <a:cxnSpLocks/>
            </p:cNvCxnSpPr>
            <p:nvPr/>
          </p:nvCxnSpPr>
          <p:spPr>
            <a:xfrm>
              <a:off x="2314103" y="4535580"/>
              <a:ext cx="186501" cy="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127">
              <a:extLst>
                <a:ext uri="{FF2B5EF4-FFF2-40B4-BE49-F238E27FC236}">
                  <a16:creationId xmlns:a16="http://schemas.microsoft.com/office/drawing/2014/main" id="{9B9EA57F-550B-ED1E-1384-655274918C63}"/>
                </a:ext>
              </a:extLst>
            </p:cNvPr>
            <p:cNvSpPr>
              <a:spLocks noChangeArrowheads="1"/>
            </p:cNvSpPr>
            <p:nvPr/>
          </p:nvSpPr>
          <p:spPr bwMode="auto">
            <a:xfrm>
              <a:off x="204634" y="5014597"/>
              <a:ext cx="922140" cy="309767"/>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Pr-P040_0</a:t>
              </a:r>
              <a:endParaRPr lang="en-US" altLang="fr-FR">
                <a:latin typeface="Arial" panose="020B0604020202020204" pitchFamily="34" charset="0"/>
              </a:endParaRPr>
            </a:p>
          </p:txBody>
        </p:sp>
        <p:sp>
          <p:nvSpPr>
            <p:cNvPr id="39" name="Ellipse 89">
              <a:extLst>
                <a:ext uri="{FF2B5EF4-FFF2-40B4-BE49-F238E27FC236}">
                  <a16:creationId xmlns:a16="http://schemas.microsoft.com/office/drawing/2014/main" id="{A69B4BE9-2F5D-C740-5F3E-A40487901E5B}"/>
                </a:ext>
              </a:extLst>
            </p:cNvPr>
            <p:cNvSpPr>
              <a:spLocks noChangeArrowheads="1"/>
            </p:cNvSpPr>
            <p:nvPr/>
          </p:nvSpPr>
          <p:spPr bwMode="auto">
            <a:xfrm>
              <a:off x="1325921" y="5014597"/>
              <a:ext cx="990180"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Pr_P040_3</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40" name="Connecteur droit avec flèche 39">
              <a:extLst>
                <a:ext uri="{FF2B5EF4-FFF2-40B4-BE49-F238E27FC236}">
                  <a16:creationId xmlns:a16="http://schemas.microsoft.com/office/drawing/2014/main" id="{5CC0EAF6-B545-E32E-0FEF-D7F34202F444}"/>
                </a:ext>
              </a:extLst>
            </p:cNvPr>
            <p:cNvCxnSpPr>
              <a:cxnSpLocks/>
            </p:cNvCxnSpPr>
            <p:nvPr/>
          </p:nvCxnSpPr>
          <p:spPr>
            <a:xfrm>
              <a:off x="1126774" y="5169481"/>
              <a:ext cx="19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5964F9E5-E550-E110-CC39-01CBAFBC0972}"/>
                </a:ext>
              </a:extLst>
            </p:cNvPr>
            <p:cNvCxnSpPr>
              <a:cxnSpLocks/>
            </p:cNvCxnSpPr>
            <p:nvPr/>
          </p:nvCxnSpPr>
          <p:spPr>
            <a:xfrm flipV="1">
              <a:off x="2316102" y="5165301"/>
              <a:ext cx="241171" cy="4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0D9350F2-CAAA-8994-04E5-C997EF391BAE}"/>
                </a:ext>
              </a:extLst>
            </p:cNvPr>
            <p:cNvCxnSpPr>
              <a:cxnSpLocks/>
            </p:cNvCxnSpPr>
            <p:nvPr/>
          </p:nvCxnSpPr>
          <p:spPr>
            <a:xfrm>
              <a:off x="1109095" y="3252836"/>
              <a:ext cx="157295"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61" name="Image 8">
            <a:extLst>
              <a:ext uri="{FF2B5EF4-FFF2-40B4-BE49-F238E27FC236}">
                <a16:creationId xmlns:a16="http://schemas.microsoft.com/office/drawing/2014/main" id="{E845AB93-6D27-7461-4717-32A395481EAC}"/>
              </a:ext>
            </a:extLst>
          </p:cNvPr>
          <p:cNvPicPr>
            <a:picLocks noChangeAspect="1"/>
          </p:cNvPicPr>
          <p:nvPr/>
        </p:nvPicPr>
        <p:blipFill>
          <a:blip r:embed="rId3"/>
          <a:stretch>
            <a:fillRect/>
          </a:stretch>
        </p:blipFill>
        <p:spPr>
          <a:xfrm>
            <a:off x="6735941" y="805366"/>
            <a:ext cx="2384525" cy="1898928"/>
          </a:xfrm>
          <a:prstGeom prst="rect">
            <a:avLst/>
          </a:prstGeom>
        </p:spPr>
      </p:pic>
      <p:pic>
        <p:nvPicPr>
          <p:cNvPr id="62" name="Image 9">
            <a:extLst>
              <a:ext uri="{FF2B5EF4-FFF2-40B4-BE49-F238E27FC236}">
                <a16:creationId xmlns:a16="http://schemas.microsoft.com/office/drawing/2014/main" id="{A9D2090E-3469-7D20-F624-E0B3D67CB11C}"/>
              </a:ext>
            </a:extLst>
          </p:cNvPr>
          <p:cNvPicPr>
            <a:picLocks noChangeAspect="1"/>
          </p:cNvPicPr>
          <p:nvPr/>
        </p:nvPicPr>
        <p:blipFill>
          <a:blip r:embed="rId4"/>
          <a:stretch>
            <a:fillRect/>
          </a:stretch>
        </p:blipFill>
        <p:spPr>
          <a:xfrm>
            <a:off x="9128312" y="805366"/>
            <a:ext cx="2653622" cy="1872572"/>
          </a:xfrm>
          <a:prstGeom prst="rect">
            <a:avLst/>
          </a:prstGeom>
        </p:spPr>
      </p:pic>
      <p:pic>
        <p:nvPicPr>
          <p:cNvPr id="63" name="Image 10">
            <a:extLst>
              <a:ext uri="{FF2B5EF4-FFF2-40B4-BE49-F238E27FC236}">
                <a16:creationId xmlns:a16="http://schemas.microsoft.com/office/drawing/2014/main" id="{528BCA56-0DA8-170D-A3EF-6FDDD2F05869}"/>
              </a:ext>
            </a:extLst>
          </p:cNvPr>
          <p:cNvPicPr>
            <a:picLocks noChangeAspect="1"/>
          </p:cNvPicPr>
          <p:nvPr/>
        </p:nvPicPr>
        <p:blipFill>
          <a:blip r:embed="rId5"/>
          <a:stretch>
            <a:fillRect/>
          </a:stretch>
        </p:blipFill>
        <p:spPr>
          <a:xfrm>
            <a:off x="9128312" y="2677938"/>
            <a:ext cx="2653087" cy="1990511"/>
          </a:xfrm>
          <a:prstGeom prst="rect">
            <a:avLst/>
          </a:prstGeom>
        </p:spPr>
      </p:pic>
      <p:pic>
        <p:nvPicPr>
          <p:cNvPr id="64" name="Image 11">
            <a:extLst>
              <a:ext uri="{FF2B5EF4-FFF2-40B4-BE49-F238E27FC236}">
                <a16:creationId xmlns:a16="http://schemas.microsoft.com/office/drawing/2014/main" id="{8E968243-F1A9-99F2-523F-6B99D2BEC8D2}"/>
              </a:ext>
            </a:extLst>
          </p:cNvPr>
          <p:cNvPicPr>
            <a:picLocks noChangeAspect="1"/>
          </p:cNvPicPr>
          <p:nvPr/>
        </p:nvPicPr>
        <p:blipFill>
          <a:blip r:embed="rId6"/>
          <a:stretch>
            <a:fillRect/>
          </a:stretch>
        </p:blipFill>
        <p:spPr>
          <a:xfrm>
            <a:off x="7741301" y="4626356"/>
            <a:ext cx="3330480" cy="2167346"/>
          </a:xfrm>
          <a:prstGeom prst="rect">
            <a:avLst/>
          </a:prstGeom>
        </p:spPr>
      </p:pic>
      <p:pic>
        <p:nvPicPr>
          <p:cNvPr id="65" name="Image 12">
            <a:extLst>
              <a:ext uri="{FF2B5EF4-FFF2-40B4-BE49-F238E27FC236}">
                <a16:creationId xmlns:a16="http://schemas.microsoft.com/office/drawing/2014/main" id="{62DC50CE-9543-B698-4C37-E19A77698642}"/>
              </a:ext>
            </a:extLst>
          </p:cNvPr>
          <p:cNvPicPr>
            <a:picLocks noChangeAspect="1"/>
          </p:cNvPicPr>
          <p:nvPr/>
        </p:nvPicPr>
        <p:blipFill>
          <a:blip r:embed="rId7"/>
          <a:stretch>
            <a:fillRect/>
          </a:stretch>
        </p:blipFill>
        <p:spPr>
          <a:xfrm>
            <a:off x="6743787" y="2711469"/>
            <a:ext cx="2384525" cy="1914887"/>
          </a:xfrm>
          <a:prstGeom prst="rect">
            <a:avLst/>
          </a:prstGeom>
        </p:spPr>
      </p:pic>
    </p:spTree>
    <p:extLst>
      <p:ext uri="{BB962C8B-B14F-4D97-AF65-F5344CB8AC3E}">
        <p14:creationId xmlns:p14="http://schemas.microsoft.com/office/powerpoint/2010/main" val="55677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dirty="0"/>
              <a:t>USE CASE : </a:t>
            </a:r>
            <a:br>
              <a:rPr lang="fr-FR" sz="3600" dirty="0"/>
            </a:br>
            <a:r>
              <a:rPr lang="fr-FR" sz="3600" dirty="0"/>
              <a:t>Etude de précédence </a:t>
            </a:r>
          </a:p>
        </p:txBody>
      </p:sp>
      <p:sp>
        <p:nvSpPr>
          <p:cNvPr id="5" name="Espace réservé du numéro de diapositive 4"/>
          <p:cNvSpPr>
            <a:spLocks noGrp="1"/>
          </p:cNvSpPr>
          <p:nvPr>
            <p:ph type="sldNum" sz="quarter" idx="12"/>
          </p:nvPr>
        </p:nvSpPr>
        <p:spPr/>
        <p:txBody>
          <a:bodyPr/>
          <a:lstStyle/>
          <a:p>
            <a:fld id="{6BA540B4-D451-4A30-976D-3D7B397DAD7E}" type="slidenum">
              <a:rPr lang="fr-FR" sz="1600" smtClean="0"/>
              <a:t>21</a:t>
            </a:fld>
            <a:endParaRPr lang="fr-FR" sz="1600" dirty="0"/>
          </a:p>
        </p:txBody>
      </p:sp>
      <p:pic>
        <p:nvPicPr>
          <p:cNvPr id="6" name="Picture 2" descr="LIS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71067" y="39580"/>
            <a:ext cx="2020933" cy="519516"/>
          </a:xfrm>
          <a:prstGeom prst="roundRect">
            <a:avLst>
              <a:gd name="adj" fmla="val 8594"/>
            </a:avLst>
          </a:prstGeom>
          <a:solidFill>
            <a:srgbClr val="FFFFFF">
              <a:shade val="85000"/>
            </a:srgbClr>
          </a:solidFill>
          <a:ln>
            <a:noFill/>
          </a:ln>
          <a:effectLst/>
        </p:spPr>
      </p:pic>
      <p:grpSp>
        <p:nvGrpSpPr>
          <p:cNvPr id="3" name="Groupe 2">
            <a:extLst>
              <a:ext uri="{FF2B5EF4-FFF2-40B4-BE49-F238E27FC236}">
                <a16:creationId xmlns:a16="http://schemas.microsoft.com/office/drawing/2014/main" id="{20544614-4191-32E5-C7A3-0FBCED2A6100}"/>
              </a:ext>
            </a:extLst>
          </p:cNvPr>
          <p:cNvGrpSpPr/>
          <p:nvPr/>
        </p:nvGrpSpPr>
        <p:grpSpPr>
          <a:xfrm>
            <a:off x="5679421" y="1963687"/>
            <a:ext cx="6429209" cy="4657397"/>
            <a:chOff x="38780" y="892938"/>
            <a:chExt cx="6463107" cy="4724855"/>
          </a:xfrm>
        </p:grpSpPr>
        <p:sp>
          <p:nvSpPr>
            <p:cNvPr id="4" name="Rectangle 3">
              <a:extLst>
                <a:ext uri="{FF2B5EF4-FFF2-40B4-BE49-F238E27FC236}">
                  <a16:creationId xmlns:a16="http://schemas.microsoft.com/office/drawing/2014/main" id="{83A0FAA7-82F9-79ED-BF01-133D0099DD9E}"/>
                </a:ext>
              </a:extLst>
            </p:cNvPr>
            <p:cNvSpPr/>
            <p:nvPr/>
          </p:nvSpPr>
          <p:spPr>
            <a:xfrm>
              <a:off x="38780" y="892938"/>
              <a:ext cx="6463107" cy="4724855"/>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r"/>
              <a:r>
                <a:rPr lang="fr-FR"/>
                <a:t>SE2</a:t>
              </a:r>
            </a:p>
          </p:txBody>
        </p:sp>
        <p:sp>
          <p:nvSpPr>
            <p:cNvPr id="8" name="Rectangle 7">
              <a:extLst>
                <a:ext uri="{FF2B5EF4-FFF2-40B4-BE49-F238E27FC236}">
                  <a16:creationId xmlns:a16="http://schemas.microsoft.com/office/drawing/2014/main" id="{B515714E-A74A-E49F-8D19-E3B17709F7F4}"/>
                </a:ext>
              </a:extLst>
            </p:cNvPr>
            <p:cNvSpPr/>
            <p:nvPr/>
          </p:nvSpPr>
          <p:spPr>
            <a:xfrm>
              <a:off x="124398" y="995680"/>
              <a:ext cx="5752478" cy="529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FA1</a:t>
              </a:r>
            </a:p>
          </p:txBody>
        </p:sp>
        <p:sp>
          <p:nvSpPr>
            <p:cNvPr id="10" name="Ellipse 127">
              <a:extLst>
                <a:ext uri="{FF2B5EF4-FFF2-40B4-BE49-F238E27FC236}">
                  <a16:creationId xmlns:a16="http://schemas.microsoft.com/office/drawing/2014/main" id="{BF049FE8-FAC1-5F5C-25F1-09A5AED1F857}"/>
                </a:ext>
              </a:extLst>
            </p:cNvPr>
            <p:cNvSpPr>
              <a:spLocks noChangeArrowheads="1"/>
            </p:cNvSpPr>
            <p:nvPr/>
          </p:nvSpPr>
          <p:spPr bwMode="auto">
            <a:xfrm>
              <a:off x="1924030" y="1089995"/>
              <a:ext cx="961088"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Pr_P360_1</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1" name="Ellipse 125">
              <a:extLst>
                <a:ext uri="{FF2B5EF4-FFF2-40B4-BE49-F238E27FC236}">
                  <a16:creationId xmlns:a16="http://schemas.microsoft.com/office/drawing/2014/main" id="{D085E18C-654F-F443-0DAC-E1192168583D}"/>
                </a:ext>
              </a:extLst>
            </p:cNvPr>
            <p:cNvSpPr>
              <a:spLocks noChangeArrowheads="1"/>
            </p:cNvSpPr>
            <p:nvPr/>
          </p:nvSpPr>
          <p:spPr bwMode="auto">
            <a:xfrm>
              <a:off x="3040841" y="1084513"/>
              <a:ext cx="1025453" cy="309767"/>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9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Pr_FIXA2_1</a:t>
              </a: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sp>
          <p:nvSpPr>
            <p:cNvPr id="12" name="Ellipse 115">
              <a:extLst>
                <a:ext uri="{FF2B5EF4-FFF2-40B4-BE49-F238E27FC236}">
                  <a16:creationId xmlns:a16="http://schemas.microsoft.com/office/drawing/2014/main" id="{477C9B6A-84DB-C1F1-C549-F2A302580C28}"/>
                </a:ext>
              </a:extLst>
            </p:cNvPr>
            <p:cNvSpPr>
              <a:spLocks noChangeArrowheads="1"/>
            </p:cNvSpPr>
            <p:nvPr/>
          </p:nvSpPr>
          <p:spPr bwMode="auto">
            <a:xfrm>
              <a:off x="4214663" y="1072966"/>
              <a:ext cx="795247"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fr-FR" sz="900" b="1">
                  <a:latin typeface="Calibri" panose="020F0502020204030204" pitchFamily="34" charset="0"/>
                  <a:ea typeface="Calibri" panose="020F0502020204030204" pitchFamily="34" charset="0"/>
                  <a:cs typeface="Arial" panose="020B0604020202020204" pitchFamily="34" charset="0"/>
                </a:rPr>
                <a:t>EX-</a:t>
              </a: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B820</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13" name="Connecteur droit avec flèche 12">
              <a:extLst>
                <a:ext uri="{FF2B5EF4-FFF2-40B4-BE49-F238E27FC236}">
                  <a16:creationId xmlns:a16="http://schemas.microsoft.com/office/drawing/2014/main" id="{9813AAE3-5C74-5AE5-DE68-354FB5453262}"/>
                </a:ext>
              </a:extLst>
            </p:cNvPr>
            <p:cNvCxnSpPr>
              <a:cxnSpLocks/>
            </p:cNvCxnSpPr>
            <p:nvPr/>
          </p:nvCxnSpPr>
          <p:spPr>
            <a:xfrm flipV="1">
              <a:off x="4066294" y="1227850"/>
              <a:ext cx="148369" cy="11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9C9055DB-A718-9D3F-3EF5-25FDFA72DFE4}"/>
                </a:ext>
              </a:extLst>
            </p:cNvPr>
            <p:cNvCxnSpPr>
              <a:cxnSpLocks/>
            </p:cNvCxnSpPr>
            <p:nvPr/>
          </p:nvCxnSpPr>
          <p:spPr>
            <a:xfrm flipV="1">
              <a:off x="2885118" y="1239396"/>
              <a:ext cx="155722" cy="5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Ellipse 127">
              <a:extLst>
                <a:ext uri="{FF2B5EF4-FFF2-40B4-BE49-F238E27FC236}">
                  <a16:creationId xmlns:a16="http://schemas.microsoft.com/office/drawing/2014/main" id="{9AD13378-0858-B6AE-74E4-724F21A274B7}"/>
                </a:ext>
              </a:extLst>
            </p:cNvPr>
            <p:cNvSpPr>
              <a:spLocks noChangeArrowheads="1"/>
            </p:cNvSpPr>
            <p:nvPr/>
          </p:nvSpPr>
          <p:spPr bwMode="auto">
            <a:xfrm>
              <a:off x="610737" y="1093677"/>
              <a:ext cx="1157571" cy="309767"/>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Pr_P360_0</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16" name="Connecteur droit avec flèche 15">
              <a:extLst>
                <a:ext uri="{FF2B5EF4-FFF2-40B4-BE49-F238E27FC236}">
                  <a16:creationId xmlns:a16="http://schemas.microsoft.com/office/drawing/2014/main" id="{4283BC39-B4EE-F243-FCE3-F37103CD712C}"/>
                </a:ext>
              </a:extLst>
            </p:cNvPr>
            <p:cNvCxnSpPr>
              <a:cxnSpLocks/>
            </p:cNvCxnSpPr>
            <p:nvPr/>
          </p:nvCxnSpPr>
          <p:spPr>
            <a:xfrm flipV="1">
              <a:off x="1768309" y="1244879"/>
              <a:ext cx="155721" cy="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e 16">
              <a:extLst>
                <a:ext uri="{FF2B5EF4-FFF2-40B4-BE49-F238E27FC236}">
                  <a16:creationId xmlns:a16="http://schemas.microsoft.com/office/drawing/2014/main" id="{1DF67F4A-4551-C92F-2B78-D488F95ACDE1}"/>
                </a:ext>
              </a:extLst>
            </p:cNvPr>
            <p:cNvGrpSpPr/>
            <p:nvPr/>
          </p:nvGrpSpPr>
          <p:grpSpPr>
            <a:xfrm>
              <a:off x="126569" y="1599538"/>
              <a:ext cx="5741745" cy="1214831"/>
              <a:chOff x="2266589" y="1836570"/>
              <a:chExt cx="5767068" cy="1407030"/>
            </a:xfrm>
          </p:grpSpPr>
          <p:sp>
            <p:nvSpPr>
              <p:cNvPr id="52" name="Rectangle 51">
                <a:extLst>
                  <a:ext uri="{FF2B5EF4-FFF2-40B4-BE49-F238E27FC236}">
                    <a16:creationId xmlns:a16="http://schemas.microsoft.com/office/drawing/2014/main" id="{5F5DFD2B-6347-6CE5-CC48-25C039C1AE0D}"/>
                  </a:ext>
                </a:extLst>
              </p:cNvPr>
              <p:cNvSpPr/>
              <p:nvPr/>
            </p:nvSpPr>
            <p:spPr>
              <a:xfrm>
                <a:off x="2266589" y="1836570"/>
                <a:ext cx="5767068" cy="1407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FL1</a:t>
                </a:r>
              </a:p>
            </p:txBody>
          </p:sp>
          <p:sp>
            <p:nvSpPr>
              <p:cNvPr id="53" name="Ellipse 105">
                <a:extLst>
                  <a:ext uri="{FF2B5EF4-FFF2-40B4-BE49-F238E27FC236}">
                    <a16:creationId xmlns:a16="http://schemas.microsoft.com/office/drawing/2014/main" id="{B2FD49BC-DAE3-C1D3-1E8C-FF401DEBE8A7}"/>
                  </a:ext>
                </a:extLst>
              </p:cNvPr>
              <p:cNvSpPr>
                <a:spLocks noChangeArrowheads="1"/>
              </p:cNvSpPr>
              <p:nvPr/>
            </p:nvSpPr>
            <p:spPr bwMode="auto">
              <a:xfrm>
                <a:off x="6291999" y="2267253"/>
                <a:ext cx="1302378" cy="46648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5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EX-B820PT_1</a:t>
                </a:r>
                <a:endParaRPr kumimoji="0" lang="en-US" altLang="fr-FR" sz="800" b="0" i="0" u="none" strike="noStrike" cap="none" normalizeH="0" baseline="0">
                  <a:ln>
                    <a:noFill/>
                  </a:ln>
                  <a:solidFill>
                    <a:schemeClr val="tx1"/>
                  </a:solidFill>
                  <a:effectLst/>
                </a:endParaRPr>
              </a:p>
            </p:txBody>
          </p:sp>
          <p:sp>
            <p:nvSpPr>
              <p:cNvPr id="54" name="Ellipse 114">
                <a:extLst>
                  <a:ext uri="{FF2B5EF4-FFF2-40B4-BE49-F238E27FC236}">
                    <a16:creationId xmlns:a16="http://schemas.microsoft.com/office/drawing/2014/main" id="{62A4B325-DFFE-F1AC-0E57-C99118A763A4}"/>
                  </a:ext>
                </a:extLst>
              </p:cNvPr>
              <p:cNvSpPr>
                <a:spLocks noChangeArrowheads="1"/>
              </p:cNvSpPr>
              <p:nvPr/>
            </p:nvSpPr>
            <p:spPr bwMode="auto">
              <a:xfrm>
                <a:off x="4892822" y="1946404"/>
                <a:ext cx="1086414" cy="358775"/>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Pr_FIXL_1</a:t>
                </a:r>
                <a:endParaRPr kumimoji="0" lang="en-US" altLang="fr-FR" sz="800" b="0" i="0" u="none" strike="noStrike" cap="none" normalizeH="0" baseline="0">
                  <a:ln>
                    <a:noFill/>
                  </a:ln>
                  <a:solidFill>
                    <a:schemeClr val="tx1"/>
                  </a:solidFill>
                  <a:effectLst/>
                </a:endParaRPr>
              </a:p>
            </p:txBody>
          </p:sp>
          <p:cxnSp>
            <p:nvCxnSpPr>
              <p:cNvPr id="55" name="Connecteur droit avec flèche 54">
                <a:extLst>
                  <a:ext uri="{FF2B5EF4-FFF2-40B4-BE49-F238E27FC236}">
                    <a16:creationId xmlns:a16="http://schemas.microsoft.com/office/drawing/2014/main" id="{4ACEDA7E-DDD0-3ECC-8D72-6B4A3391E871}"/>
                  </a:ext>
                </a:extLst>
              </p:cNvPr>
              <p:cNvCxnSpPr>
                <a:cxnSpLocks/>
              </p:cNvCxnSpPr>
              <p:nvPr/>
            </p:nvCxnSpPr>
            <p:spPr>
              <a:xfrm flipV="1">
                <a:off x="4767252" y="2135083"/>
                <a:ext cx="141683" cy="33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lipse 127">
                <a:extLst>
                  <a:ext uri="{FF2B5EF4-FFF2-40B4-BE49-F238E27FC236}">
                    <a16:creationId xmlns:a16="http://schemas.microsoft.com/office/drawing/2014/main" id="{7E560168-411B-76AC-5120-0AAB6D2B6CA9}"/>
                  </a:ext>
                </a:extLst>
              </p:cNvPr>
              <p:cNvSpPr>
                <a:spLocks noChangeArrowheads="1"/>
              </p:cNvSpPr>
              <p:nvPr/>
            </p:nvSpPr>
            <p:spPr bwMode="auto">
              <a:xfrm>
                <a:off x="2733485" y="2659399"/>
                <a:ext cx="1086414" cy="358775"/>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Pr-P360_0</a:t>
                </a:r>
                <a:endParaRPr lang="en-US" altLang="fr-FR">
                  <a:latin typeface="Arial" panose="020B0604020202020204" pitchFamily="34" charset="0"/>
                </a:endParaRPr>
              </a:p>
            </p:txBody>
          </p:sp>
          <p:sp>
            <p:nvSpPr>
              <p:cNvPr id="57" name="Ellipse 89">
                <a:extLst>
                  <a:ext uri="{FF2B5EF4-FFF2-40B4-BE49-F238E27FC236}">
                    <a16:creationId xmlns:a16="http://schemas.microsoft.com/office/drawing/2014/main" id="{84E95B8E-35FF-D648-9B8F-049293AB2AF1}"/>
                  </a:ext>
                </a:extLst>
              </p:cNvPr>
              <p:cNvSpPr>
                <a:spLocks noChangeArrowheads="1"/>
              </p:cNvSpPr>
              <p:nvPr/>
            </p:nvSpPr>
            <p:spPr bwMode="auto">
              <a:xfrm>
                <a:off x="4731795" y="2655874"/>
                <a:ext cx="1086414" cy="358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Pr_P360_2</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58" name="Connecteur droit avec flèche 57">
                <a:extLst>
                  <a:ext uri="{FF2B5EF4-FFF2-40B4-BE49-F238E27FC236}">
                    <a16:creationId xmlns:a16="http://schemas.microsoft.com/office/drawing/2014/main" id="{139EA85B-3D81-0A3E-7E14-B85094DDBB16}"/>
                  </a:ext>
                </a:extLst>
              </p:cNvPr>
              <p:cNvCxnSpPr>
                <a:stCxn id="56" idx="6"/>
                <a:endCxn id="57" idx="2"/>
              </p:cNvCxnSpPr>
              <p:nvPr/>
            </p:nvCxnSpPr>
            <p:spPr>
              <a:xfrm flipV="1">
                <a:off x="3819899" y="2835262"/>
                <a:ext cx="911897" cy="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0AE166AA-D18A-1641-FDC3-21AE25073361}"/>
                  </a:ext>
                </a:extLst>
              </p:cNvPr>
              <p:cNvCxnSpPr>
                <a:stCxn id="54" idx="6"/>
                <a:endCxn id="53" idx="2"/>
              </p:cNvCxnSpPr>
              <p:nvPr/>
            </p:nvCxnSpPr>
            <p:spPr>
              <a:xfrm>
                <a:off x="5979236" y="2125793"/>
                <a:ext cx="312763" cy="37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E87C4754-6D83-44BD-C07E-542F6DA5E34D}"/>
                  </a:ext>
                </a:extLst>
              </p:cNvPr>
              <p:cNvCxnSpPr>
                <a:stCxn id="57" idx="6"/>
                <a:endCxn id="53" idx="2"/>
              </p:cNvCxnSpPr>
              <p:nvPr/>
            </p:nvCxnSpPr>
            <p:spPr>
              <a:xfrm flipV="1">
                <a:off x="5818209" y="2500496"/>
                <a:ext cx="473790" cy="33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e 17">
              <a:extLst>
                <a:ext uri="{FF2B5EF4-FFF2-40B4-BE49-F238E27FC236}">
                  <a16:creationId xmlns:a16="http://schemas.microsoft.com/office/drawing/2014/main" id="{45782E36-A8C8-2333-DD7A-168070A58F91}"/>
                </a:ext>
              </a:extLst>
            </p:cNvPr>
            <p:cNvGrpSpPr/>
            <p:nvPr/>
          </p:nvGrpSpPr>
          <p:grpSpPr>
            <a:xfrm>
              <a:off x="126569" y="2947666"/>
              <a:ext cx="5741745" cy="1214831"/>
              <a:chOff x="2266589" y="1836570"/>
              <a:chExt cx="5767068" cy="1407030"/>
            </a:xfrm>
          </p:grpSpPr>
          <p:sp>
            <p:nvSpPr>
              <p:cNvPr id="43" name="Rectangle 42">
                <a:extLst>
                  <a:ext uri="{FF2B5EF4-FFF2-40B4-BE49-F238E27FC236}">
                    <a16:creationId xmlns:a16="http://schemas.microsoft.com/office/drawing/2014/main" id="{F54052BB-4CB5-8251-5546-1A60303EAA7D}"/>
                  </a:ext>
                </a:extLst>
              </p:cNvPr>
              <p:cNvSpPr/>
              <p:nvPr/>
            </p:nvSpPr>
            <p:spPr>
              <a:xfrm>
                <a:off x="2266589" y="1836570"/>
                <a:ext cx="5767068" cy="1407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FL2</a:t>
                </a:r>
              </a:p>
            </p:txBody>
          </p:sp>
          <p:sp>
            <p:nvSpPr>
              <p:cNvPr id="44" name="Ellipse 105">
                <a:extLst>
                  <a:ext uri="{FF2B5EF4-FFF2-40B4-BE49-F238E27FC236}">
                    <a16:creationId xmlns:a16="http://schemas.microsoft.com/office/drawing/2014/main" id="{BEED5EBA-07B4-1966-7813-D529167BE7C7}"/>
                  </a:ext>
                </a:extLst>
              </p:cNvPr>
              <p:cNvSpPr>
                <a:spLocks noChangeArrowheads="1"/>
              </p:cNvSpPr>
              <p:nvPr/>
            </p:nvSpPr>
            <p:spPr bwMode="auto">
              <a:xfrm>
                <a:off x="6066923" y="2250159"/>
                <a:ext cx="1506448" cy="46648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EX-B820PT_2</a:t>
                </a:r>
                <a:endParaRPr kumimoji="0" lang="en-US" altLang="fr-FR" sz="800" b="0" i="0" u="none" strike="noStrike" cap="none" normalizeH="0" baseline="0" dirty="0">
                  <a:ln>
                    <a:noFill/>
                  </a:ln>
                  <a:solidFill>
                    <a:schemeClr val="tx1"/>
                  </a:solidFill>
                  <a:effectLst/>
                </a:endParaRPr>
              </a:p>
            </p:txBody>
          </p:sp>
          <p:sp>
            <p:nvSpPr>
              <p:cNvPr id="45" name="Ellipse 124">
                <a:extLst>
                  <a:ext uri="{FF2B5EF4-FFF2-40B4-BE49-F238E27FC236}">
                    <a16:creationId xmlns:a16="http://schemas.microsoft.com/office/drawing/2014/main" id="{A0BDC9E4-0ABA-95F3-51EA-869A06D33439}"/>
                  </a:ext>
                </a:extLst>
              </p:cNvPr>
              <p:cNvSpPr>
                <a:spLocks noChangeArrowheads="1"/>
              </p:cNvSpPr>
              <p:nvPr/>
            </p:nvSpPr>
            <p:spPr bwMode="auto">
              <a:xfrm>
                <a:off x="3445983" y="2037756"/>
                <a:ext cx="1251158" cy="35877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Pr_BRIT_2</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46" name="Ellipse 114">
                <a:extLst>
                  <a:ext uri="{FF2B5EF4-FFF2-40B4-BE49-F238E27FC236}">
                    <a16:creationId xmlns:a16="http://schemas.microsoft.com/office/drawing/2014/main" id="{500F3B39-5432-21A9-B57E-C578D8F38F65}"/>
                  </a:ext>
                </a:extLst>
              </p:cNvPr>
              <p:cNvSpPr>
                <a:spLocks noChangeArrowheads="1"/>
              </p:cNvSpPr>
              <p:nvPr/>
            </p:nvSpPr>
            <p:spPr bwMode="auto">
              <a:xfrm>
                <a:off x="4853538" y="2028466"/>
                <a:ext cx="1086414" cy="358775"/>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Pr_FIXL_2</a:t>
                </a:r>
                <a:endParaRPr kumimoji="0" lang="en-US" altLang="fr-FR" sz="800" b="0" i="0" u="none" strike="noStrike" cap="none" normalizeH="0" baseline="0">
                  <a:ln>
                    <a:noFill/>
                  </a:ln>
                  <a:solidFill>
                    <a:schemeClr val="tx1"/>
                  </a:solidFill>
                  <a:effectLst/>
                </a:endParaRPr>
              </a:p>
            </p:txBody>
          </p:sp>
          <p:sp>
            <p:nvSpPr>
              <p:cNvPr id="47" name="Ellipse 127">
                <a:extLst>
                  <a:ext uri="{FF2B5EF4-FFF2-40B4-BE49-F238E27FC236}">
                    <a16:creationId xmlns:a16="http://schemas.microsoft.com/office/drawing/2014/main" id="{F6DAD505-52E4-74E8-6663-CE75F7A69BDC}"/>
                  </a:ext>
                </a:extLst>
              </p:cNvPr>
              <p:cNvSpPr>
                <a:spLocks noChangeArrowheads="1"/>
              </p:cNvSpPr>
              <p:nvPr/>
            </p:nvSpPr>
            <p:spPr bwMode="auto">
              <a:xfrm>
                <a:off x="2997043" y="2732841"/>
                <a:ext cx="1086414" cy="35877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Pr_P040_0</a:t>
                </a:r>
                <a:endParaRPr lang="en-US" altLang="fr-FR">
                  <a:latin typeface="Arial" panose="020B0604020202020204" pitchFamily="34" charset="0"/>
                </a:endParaRPr>
              </a:p>
            </p:txBody>
          </p:sp>
          <p:sp>
            <p:nvSpPr>
              <p:cNvPr id="48" name="Ellipse 89">
                <a:extLst>
                  <a:ext uri="{FF2B5EF4-FFF2-40B4-BE49-F238E27FC236}">
                    <a16:creationId xmlns:a16="http://schemas.microsoft.com/office/drawing/2014/main" id="{AECE36D6-BB32-61D0-AFBB-D0F4AE16151C}"/>
                  </a:ext>
                </a:extLst>
              </p:cNvPr>
              <p:cNvSpPr>
                <a:spLocks noChangeArrowheads="1"/>
              </p:cNvSpPr>
              <p:nvPr/>
            </p:nvSpPr>
            <p:spPr bwMode="auto">
              <a:xfrm>
                <a:off x="4827568" y="2724982"/>
                <a:ext cx="1086414" cy="358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Pr_P040_1</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49" name="Connecteur droit avec flèche 48">
                <a:extLst>
                  <a:ext uri="{FF2B5EF4-FFF2-40B4-BE49-F238E27FC236}">
                    <a16:creationId xmlns:a16="http://schemas.microsoft.com/office/drawing/2014/main" id="{8BF38F21-2198-9899-828D-15B3C2FB55B2}"/>
                  </a:ext>
                </a:extLst>
              </p:cNvPr>
              <p:cNvCxnSpPr>
                <a:stCxn id="47" idx="6"/>
                <a:endCxn id="48" idx="2"/>
              </p:cNvCxnSpPr>
              <p:nvPr/>
            </p:nvCxnSpPr>
            <p:spPr>
              <a:xfrm flipV="1">
                <a:off x="4083457" y="2904370"/>
                <a:ext cx="744111" cy="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7DD4CF1E-8D28-5371-8970-B8FADB4CA3BB}"/>
                  </a:ext>
                </a:extLst>
              </p:cNvPr>
              <p:cNvCxnSpPr>
                <a:stCxn id="46" idx="6"/>
                <a:endCxn id="44" idx="2"/>
              </p:cNvCxnSpPr>
              <p:nvPr/>
            </p:nvCxnSpPr>
            <p:spPr>
              <a:xfrm>
                <a:off x="5939952" y="2207854"/>
                <a:ext cx="126971" cy="27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5E938013-2504-6A6D-C9F6-DC539A00B56B}"/>
                  </a:ext>
                </a:extLst>
              </p:cNvPr>
              <p:cNvCxnSpPr>
                <a:stCxn id="48" idx="6"/>
                <a:endCxn id="44" idx="2"/>
              </p:cNvCxnSpPr>
              <p:nvPr/>
            </p:nvCxnSpPr>
            <p:spPr>
              <a:xfrm flipV="1">
                <a:off x="5913982" y="2483402"/>
                <a:ext cx="152941" cy="42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Ellipse 124">
              <a:extLst>
                <a:ext uri="{FF2B5EF4-FFF2-40B4-BE49-F238E27FC236}">
                  <a16:creationId xmlns:a16="http://schemas.microsoft.com/office/drawing/2014/main" id="{F9B8B7B7-8B13-66A4-E6A7-748335100ADF}"/>
                </a:ext>
              </a:extLst>
            </p:cNvPr>
            <p:cNvSpPr>
              <a:spLocks noChangeArrowheads="1"/>
            </p:cNvSpPr>
            <p:nvPr/>
          </p:nvSpPr>
          <p:spPr bwMode="auto">
            <a:xfrm>
              <a:off x="1508109" y="1711945"/>
              <a:ext cx="1106208" cy="30976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Pr_BRIT_1</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20" name="Ellipse 114">
              <a:extLst>
                <a:ext uri="{FF2B5EF4-FFF2-40B4-BE49-F238E27FC236}">
                  <a16:creationId xmlns:a16="http://schemas.microsoft.com/office/drawing/2014/main" id="{EA5FCF72-1682-504F-5D35-2B59A3AA3CD1}"/>
                </a:ext>
              </a:extLst>
            </p:cNvPr>
            <p:cNvSpPr>
              <a:spLocks noChangeArrowheads="1"/>
            </p:cNvSpPr>
            <p:nvPr/>
          </p:nvSpPr>
          <p:spPr bwMode="auto">
            <a:xfrm>
              <a:off x="231650" y="1707171"/>
              <a:ext cx="1101234" cy="309767"/>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Pr_FIXL_0</a:t>
              </a:r>
              <a:endParaRPr kumimoji="0" lang="en-US" altLang="fr-FR" sz="800" b="0" i="0" u="none" strike="noStrike" cap="none" normalizeH="0" baseline="0">
                <a:ln>
                  <a:noFill/>
                </a:ln>
                <a:solidFill>
                  <a:schemeClr val="tx1"/>
                </a:solidFill>
                <a:effectLst/>
              </a:endParaRPr>
            </a:p>
          </p:txBody>
        </p:sp>
        <p:cxnSp>
          <p:nvCxnSpPr>
            <p:cNvPr id="21" name="Connecteur droit avec flèche 20">
              <a:extLst>
                <a:ext uri="{FF2B5EF4-FFF2-40B4-BE49-F238E27FC236}">
                  <a16:creationId xmlns:a16="http://schemas.microsoft.com/office/drawing/2014/main" id="{2365D305-3834-E0E2-E054-B2044EC95AC4}"/>
                </a:ext>
              </a:extLst>
            </p:cNvPr>
            <p:cNvCxnSpPr>
              <a:cxnSpLocks/>
            </p:cNvCxnSpPr>
            <p:nvPr/>
          </p:nvCxnSpPr>
          <p:spPr>
            <a:xfrm flipV="1">
              <a:off x="1322928" y="1862055"/>
              <a:ext cx="172894" cy="4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lipse 114">
              <a:extLst>
                <a:ext uri="{FF2B5EF4-FFF2-40B4-BE49-F238E27FC236}">
                  <a16:creationId xmlns:a16="http://schemas.microsoft.com/office/drawing/2014/main" id="{5B10D04A-6A2C-55BC-6073-8141D146FAE0}"/>
                </a:ext>
              </a:extLst>
            </p:cNvPr>
            <p:cNvSpPr>
              <a:spLocks noChangeArrowheads="1"/>
            </p:cNvSpPr>
            <p:nvPr/>
          </p:nvSpPr>
          <p:spPr bwMode="auto">
            <a:xfrm>
              <a:off x="172609" y="3113996"/>
              <a:ext cx="960550" cy="309767"/>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Pr_FIXL_0</a:t>
              </a:r>
              <a:endParaRPr kumimoji="0" lang="en-US" altLang="fr-FR" sz="800" b="0" i="0" u="none" strike="noStrike" cap="none" normalizeH="0" baseline="0">
                <a:ln>
                  <a:noFill/>
                </a:ln>
                <a:solidFill>
                  <a:schemeClr val="tx1"/>
                </a:solidFill>
                <a:effectLst/>
              </a:endParaRPr>
            </a:p>
          </p:txBody>
        </p:sp>
        <p:cxnSp>
          <p:nvCxnSpPr>
            <p:cNvPr id="23" name="Connecteur droit avec flèche 22">
              <a:extLst>
                <a:ext uri="{FF2B5EF4-FFF2-40B4-BE49-F238E27FC236}">
                  <a16:creationId xmlns:a16="http://schemas.microsoft.com/office/drawing/2014/main" id="{C9FD6F16-0020-FBCF-01D6-3AFA85B6B266}"/>
                </a:ext>
              </a:extLst>
            </p:cNvPr>
            <p:cNvCxnSpPr>
              <a:cxnSpLocks/>
            </p:cNvCxnSpPr>
            <p:nvPr/>
          </p:nvCxnSpPr>
          <p:spPr>
            <a:xfrm>
              <a:off x="2544864" y="3260858"/>
              <a:ext cx="157295"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07A644C-9FA0-0E59-BE7B-450FD2802C54}"/>
                </a:ext>
              </a:extLst>
            </p:cNvPr>
            <p:cNvSpPr/>
            <p:nvPr/>
          </p:nvSpPr>
          <p:spPr>
            <a:xfrm>
              <a:off x="124398" y="4256689"/>
              <a:ext cx="5741745" cy="598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dirty="0"/>
                <a:t>V FA2</a:t>
              </a:r>
            </a:p>
          </p:txBody>
        </p:sp>
        <p:sp>
          <p:nvSpPr>
            <p:cNvPr id="25" name="Ellipse 104">
              <a:extLst>
                <a:ext uri="{FF2B5EF4-FFF2-40B4-BE49-F238E27FC236}">
                  <a16:creationId xmlns:a16="http://schemas.microsoft.com/office/drawing/2014/main" id="{357E2B8E-4186-DF57-8ADB-14F4409E7299}"/>
                </a:ext>
              </a:extLst>
            </p:cNvPr>
            <p:cNvSpPr>
              <a:spLocks noChangeArrowheads="1"/>
            </p:cNvSpPr>
            <p:nvPr/>
          </p:nvSpPr>
          <p:spPr bwMode="auto">
            <a:xfrm>
              <a:off x="2500604" y="4381525"/>
              <a:ext cx="929728" cy="309767"/>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900" b="1"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a:t>
              </a: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-LARD</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26" name="Ellipse 88">
              <a:extLst>
                <a:ext uri="{FF2B5EF4-FFF2-40B4-BE49-F238E27FC236}">
                  <a16:creationId xmlns:a16="http://schemas.microsoft.com/office/drawing/2014/main" id="{4EEA1AF2-0EA0-1B04-67DE-C258740F58EE}"/>
                </a:ext>
              </a:extLst>
            </p:cNvPr>
            <p:cNvSpPr>
              <a:spLocks noChangeArrowheads="1"/>
            </p:cNvSpPr>
            <p:nvPr/>
          </p:nvSpPr>
          <p:spPr bwMode="auto">
            <a:xfrm>
              <a:off x="3490784" y="4376042"/>
              <a:ext cx="836676"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Pr_FIXA2_2</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27" name="Ellipse 20">
              <a:extLst>
                <a:ext uri="{FF2B5EF4-FFF2-40B4-BE49-F238E27FC236}">
                  <a16:creationId xmlns:a16="http://schemas.microsoft.com/office/drawing/2014/main" id="{65B318A1-1006-F7EE-84B8-B2FB7493DE83}"/>
                </a:ext>
              </a:extLst>
            </p:cNvPr>
            <p:cNvSpPr>
              <a:spLocks noChangeArrowheads="1"/>
            </p:cNvSpPr>
            <p:nvPr/>
          </p:nvSpPr>
          <p:spPr bwMode="auto">
            <a:xfrm>
              <a:off x="4522868" y="4376042"/>
              <a:ext cx="897128"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EX_B840</a:t>
              </a:r>
              <a:endParaRPr kumimoji="0" lang="en-US" altLang="fr-FR" sz="800" b="0" i="0" u="none" strike="noStrike" cap="none" normalizeH="0" baseline="0">
                <a:ln>
                  <a:noFill/>
                </a:ln>
                <a:solidFill>
                  <a:schemeClr val="tx1"/>
                </a:solidFill>
                <a:effectLst/>
              </a:endParaRPr>
            </a:p>
          </p:txBody>
        </p:sp>
        <p:sp>
          <p:nvSpPr>
            <p:cNvPr id="28" name="Rectangle 27">
              <a:extLst>
                <a:ext uri="{FF2B5EF4-FFF2-40B4-BE49-F238E27FC236}">
                  <a16:creationId xmlns:a16="http://schemas.microsoft.com/office/drawing/2014/main" id="{C5667D5F-0D41-9EBB-4CD3-8D81340E077A}"/>
                </a:ext>
              </a:extLst>
            </p:cNvPr>
            <p:cNvSpPr/>
            <p:nvPr/>
          </p:nvSpPr>
          <p:spPr>
            <a:xfrm>
              <a:off x="128750" y="4942614"/>
              <a:ext cx="5734175" cy="598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a:t>FA3</a:t>
              </a:r>
            </a:p>
          </p:txBody>
        </p:sp>
        <p:sp>
          <p:nvSpPr>
            <p:cNvPr id="29" name="Ellipse 103">
              <a:extLst>
                <a:ext uri="{FF2B5EF4-FFF2-40B4-BE49-F238E27FC236}">
                  <a16:creationId xmlns:a16="http://schemas.microsoft.com/office/drawing/2014/main" id="{7BB5BAEC-9B56-5985-6744-7EDF26A82C3E}"/>
                </a:ext>
              </a:extLst>
            </p:cNvPr>
            <p:cNvSpPr>
              <a:spLocks noChangeArrowheads="1"/>
            </p:cNvSpPr>
            <p:nvPr/>
          </p:nvSpPr>
          <p:spPr bwMode="auto">
            <a:xfrm>
              <a:off x="2557272" y="5010417"/>
              <a:ext cx="933512" cy="309767"/>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Pr_FIXA1</a:t>
              </a:r>
              <a:endParaRPr kumimoji="0" lang="en-US" altLang="fr-FR" sz="800" b="0" i="0" u="none" strike="noStrike" cap="none" normalizeH="0" baseline="0">
                <a:ln>
                  <a:noFill/>
                </a:ln>
                <a:solidFill>
                  <a:schemeClr val="tx1"/>
                </a:solidFill>
                <a:effectLst/>
              </a:endParaRPr>
            </a:p>
          </p:txBody>
        </p:sp>
        <p:sp>
          <p:nvSpPr>
            <p:cNvPr id="30" name="Ellipse 83">
              <a:extLst>
                <a:ext uri="{FF2B5EF4-FFF2-40B4-BE49-F238E27FC236}">
                  <a16:creationId xmlns:a16="http://schemas.microsoft.com/office/drawing/2014/main" id="{3437E21F-DF0E-BB2D-7B3A-D719C42BF717}"/>
                </a:ext>
              </a:extLst>
            </p:cNvPr>
            <p:cNvSpPr>
              <a:spLocks noChangeArrowheads="1"/>
            </p:cNvSpPr>
            <p:nvPr/>
          </p:nvSpPr>
          <p:spPr bwMode="auto">
            <a:xfrm>
              <a:off x="4313691" y="5010417"/>
              <a:ext cx="902903"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EX_B820</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31" name="Connecteur droit avec flèche 30">
              <a:extLst>
                <a:ext uri="{FF2B5EF4-FFF2-40B4-BE49-F238E27FC236}">
                  <a16:creationId xmlns:a16="http://schemas.microsoft.com/office/drawing/2014/main" id="{D97EB304-02AD-8AF7-FD8D-8EF8003BCD9D}"/>
                </a:ext>
              </a:extLst>
            </p:cNvPr>
            <p:cNvCxnSpPr>
              <a:cxnSpLocks/>
            </p:cNvCxnSpPr>
            <p:nvPr/>
          </p:nvCxnSpPr>
          <p:spPr>
            <a:xfrm>
              <a:off x="3490784" y="5165301"/>
              <a:ext cx="822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D027B1F8-62EA-6493-7F68-8A662DECBF09}"/>
                </a:ext>
              </a:extLst>
            </p:cNvPr>
            <p:cNvCxnSpPr>
              <a:cxnSpLocks/>
            </p:cNvCxnSpPr>
            <p:nvPr/>
          </p:nvCxnSpPr>
          <p:spPr>
            <a:xfrm flipV="1">
              <a:off x="3430331" y="4530926"/>
              <a:ext cx="60453" cy="5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89F20CC6-04C0-8CDF-3331-BF1BCAB051E8}"/>
                </a:ext>
              </a:extLst>
            </p:cNvPr>
            <p:cNvCxnSpPr>
              <a:cxnSpLocks/>
            </p:cNvCxnSpPr>
            <p:nvPr/>
          </p:nvCxnSpPr>
          <p:spPr>
            <a:xfrm>
              <a:off x="4327459" y="4530926"/>
              <a:ext cx="19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Ellipse 127">
              <a:extLst>
                <a:ext uri="{FF2B5EF4-FFF2-40B4-BE49-F238E27FC236}">
                  <a16:creationId xmlns:a16="http://schemas.microsoft.com/office/drawing/2014/main" id="{A21916C3-18A7-6927-6B3D-2B2BBF0D15CC}"/>
                </a:ext>
              </a:extLst>
            </p:cNvPr>
            <p:cNvSpPr>
              <a:spLocks noChangeArrowheads="1"/>
            </p:cNvSpPr>
            <p:nvPr/>
          </p:nvSpPr>
          <p:spPr bwMode="auto">
            <a:xfrm>
              <a:off x="202635" y="4380696"/>
              <a:ext cx="922140" cy="309767"/>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Pr-P040_0</a:t>
              </a:r>
              <a:endParaRPr lang="en-US" altLang="fr-FR">
                <a:latin typeface="Arial" panose="020B0604020202020204" pitchFamily="34" charset="0"/>
              </a:endParaRPr>
            </a:p>
          </p:txBody>
        </p:sp>
        <p:sp>
          <p:nvSpPr>
            <p:cNvPr id="35" name="Ellipse 89">
              <a:extLst>
                <a:ext uri="{FF2B5EF4-FFF2-40B4-BE49-F238E27FC236}">
                  <a16:creationId xmlns:a16="http://schemas.microsoft.com/office/drawing/2014/main" id="{BDB8DEC7-6DD6-E7BC-5490-91BF8489194F}"/>
                </a:ext>
              </a:extLst>
            </p:cNvPr>
            <p:cNvSpPr>
              <a:spLocks noChangeArrowheads="1"/>
            </p:cNvSpPr>
            <p:nvPr/>
          </p:nvSpPr>
          <p:spPr bwMode="auto">
            <a:xfrm>
              <a:off x="1323922" y="4380696"/>
              <a:ext cx="990180"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Pr_P040_2</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36" name="Connecteur droit avec flèche 35">
              <a:extLst>
                <a:ext uri="{FF2B5EF4-FFF2-40B4-BE49-F238E27FC236}">
                  <a16:creationId xmlns:a16="http://schemas.microsoft.com/office/drawing/2014/main" id="{68967210-7BE8-C092-F502-3905F8D73E82}"/>
                </a:ext>
              </a:extLst>
            </p:cNvPr>
            <p:cNvCxnSpPr>
              <a:cxnSpLocks/>
            </p:cNvCxnSpPr>
            <p:nvPr/>
          </p:nvCxnSpPr>
          <p:spPr>
            <a:xfrm>
              <a:off x="1124775" y="4535580"/>
              <a:ext cx="19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D43B373E-FED9-053A-A6B7-2CB8EEE71F41}"/>
                </a:ext>
              </a:extLst>
            </p:cNvPr>
            <p:cNvCxnSpPr>
              <a:cxnSpLocks/>
            </p:cNvCxnSpPr>
            <p:nvPr/>
          </p:nvCxnSpPr>
          <p:spPr>
            <a:xfrm>
              <a:off x="2314103" y="4535580"/>
              <a:ext cx="186501" cy="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127">
              <a:extLst>
                <a:ext uri="{FF2B5EF4-FFF2-40B4-BE49-F238E27FC236}">
                  <a16:creationId xmlns:a16="http://schemas.microsoft.com/office/drawing/2014/main" id="{9B9EA57F-550B-ED1E-1384-655274918C63}"/>
                </a:ext>
              </a:extLst>
            </p:cNvPr>
            <p:cNvSpPr>
              <a:spLocks noChangeArrowheads="1"/>
            </p:cNvSpPr>
            <p:nvPr/>
          </p:nvSpPr>
          <p:spPr bwMode="auto">
            <a:xfrm>
              <a:off x="204634" y="5014597"/>
              <a:ext cx="922140" cy="309767"/>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Pr-P040_0</a:t>
              </a:r>
              <a:endParaRPr lang="en-US" altLang="fr-FR">
                <a:latin typeface="Arial" panose="020B0604020202020204" pitchFamily="34" charset="0"/>
              </a:endParaRPr>
            </a:p>
          </p:txBody>
        </p:sp>
        <p:sp>
          <p:nvSpPr>
            <p:cNvPr id="39" name="Ellipse 89">
              <a:extLst>
                <a:ext uri="{FF2B5EF4-FFF2-40B4-BE49-F238E27FC236}">
                  <a16:creationId xmlns:a16="http://schemas.microsoft.com/office/drawing/2014/main" id="{A69B4BE9-2F5D-C740-5F3E-A40487901E5B}"/>
                </a:ext>
              </a:extLst>
            </p:cNvPr>
            <p:cNvSpPr>
              <a:spLocks noChangeArrowheads="1"/>
            </p:cNvSpPr>
            <p:nvPr/>
          </p:nvSpPr>
          <p:spPr bwMode="auto">
            <a:xfrm>
              <a:off x="1325921" y="5014597"/>
              <a:ext cx="990180"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Pr_P040_3</a:t>
              </a:r>
              <a:endParaRPr kumimoji="0" lang="en-US" altLang="fr-FR" sz="1800" b="0" i="0" u="none" strike="noStrike" cap="none" normalizeH="0" baseline="0">
                <a:ln>
                  <a:noFill/>
                </a:ln>
                <a:solidFill>
                  <a:schemeClr val="tx1"/>
                </a:solidFill>
                <a:effectLst/>
                <a:latin typeface="Arial" panose="020B0604020202020204" pitchFamily="34" charset="0"/>
              </a:endParaRPr>
            </a:p>
          </p:txBody>
        </p:sp>
        <p:cxnSp>
          <p:nvCxnSpPr>
            <p:cNvPr id="40" name="Connecteur droit avec flèche 39">
              <a:extLst>
                <a:ext uri="{FF2B5EF4-FFF2-40B4-BE49-F238E27FC236}">
                  <a16:creationId xmlns:a16="http://schemas.microsoft.com/office/drawing/2014/main" id="{5CC0EAF6-B545-E32E-0FEF-D7F34202F444}"/>
                </a:ext>
              </a:extLst>
            </p:cNvPr>
            <p:cNvCxnSpPr>
              <a:cxnSpLocks/>
            </p:cNvCxnSpPr>
            <p:nvPr/>
          </p:nvCxnSpPr>
          <p:spPr>
            <a:xfrm>
              <a:off x="1126774" y="5169481"/>
              <a:ext cx="19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5964F9E5-E550-E110-CC39-01CBAFBC0972}"/>
                </a:ext>
              </a:extLst>
            </p:cNvPr>
            <p:cNvCxnSpPr>
              <a:cxnSpLocks/>
            </p:cNvCxnSpPr>
            <p:nvPr/>
          </p:nvCxnSpPr>
          <p:spPr>
            <a:xfrm flipV="1">
              <a:off x="2316102" y="5165301"/>
              <a:ext cx="241171" cy="4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0D9350F2-CAAA-8994-04E5-C997EF391BAE}"/>
                </a:ext>
              </a:extLst>
            </p:cNvPr>
            <p:cNvCxnSpPr>
              <a:cxnSpLocks/>
            </p:cNvCxnSpPr>
            <p:nvPr/>
          </p:nvCxnSpPr>
          <p:spPr>
            <a:xfrm>
              <a:off x="1109095" y="3252836"/>
              <a:ext cx="157295"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 name="Image 6">
            <a:extLst>
              <a:ext uri="{FF2B5EF4-FFF2-40B4-BE49-F238E27FC236}">
                <a16:creationId xmlns:a16="http://schemas.microsoft.com/office/drawing/2014/main" id="{5F432422-5272-6E53-B16C-4AB847FDECEF}"/>
              </a:ext>
            </a:extLst>
          </p:cNvPr>
          <p:cNvPicPr>
            <a:picLocks noChangeAspect="1"/>
          </p:cNvPicPr>
          <p:nvPr/>
        </p:nvPicPr>
        <p:blipFill>
          <a:blip r:embed="rId4"/>
          <a:stretch>
            <a:fillRect/>
          </a:stretch>
        </p:blipFill>
        <p:spPr>
          <a:xfrm>
            <a:off x="170486" y="1822324"/>
            <a:ext cx="5495990" cy="4965489"/>
          </a:xfrm>
          <a:prstGeom prst="rect">
            <a:avLst/>
          </a:prstGeom>
        </p:spPr>
      </p:pic>
    </p:spTree>
    <p:extLst>
      <p:ext uri="{BB962C8B-B14F-4D97-AF65-F5344CB8AC3E}">
        <p14:creationId xmlns:p14="http://schemas.microsoft.com/office/powerpoint/2010/main" val="3308277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25BB36A-F2D4-2B84-B38C-2F9CC85BFC71}"/>
              </a:ext>
            </a:extLst>
          </p:cNvPr>
          <p:cNvSpPr>
            <a:spLocks noGrp="1"/>
          </p:cNvSpPr>
          <p:nvPr>
            <p:ph type="sldNum" sz="quarter" idx="12"/>
          </p:nvPr>
        </p:nvSpPr>
        <p:spPr/>
        <p:txBody>
          <a:bodyPr/>
          <a:lstStyle/>
          <a:p>
            <a:fld id="{6BA540B4-D451-4A30-976D-3D7B397DAD7E}" type="slidenum">
              <a:rPr lang="fr-FR" smtClean="0"/>
              <a:t>22</a:t>
            </a:fld>
            <a:endParaRPr lang="fr-FR"/>
          </a:p>
        </p:txBody>
      </p:sp>
      <p:sp>
        <p:nvSpPr>
          <p:cNvPr id="4" name="Titre 1">
            <a:extLst>
              <a:ext uri="{FF2B5EF4-FFF2-40B4-BE49-F238E27FC236}">
                <a16:creationId xmlns:a16="http://schemas.microsoft.com/office/drawing/2014/main" id="{98F55049-AFCE-8792-5F0B-A1DFCAE7885B}"/>
              </a:ext>
            </a:extLst>
          </p:cNvPr>
          <p:cNvSpPr txBox="1">
            <a:spLocks/>
          </p:cNvSpPr>
          <p:nvPr/>
        </p:nvSpPr>
        <p:spPr>
          <a:xfrm>
            <a:off x="2009610" y="636152"/>
            <a:ext cx="9601200" cy="78136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accent2">
                    <a:lumMod val="50000"/>
                  </a:schemeClr>
                </a:solidFill>
              </a:rPr>
              <a:t>Une solution de la population initiale:</a:t>
            </a:r>
          </a:p>
        </p:txBody>
      </p:sp>
      <p:sp>
        <p:nvSpPr>
          <p:cNvPr id="5" name="Titre 1">
            <a:extLst>
              <a:ext uri="{FF2B5EF4-FFF2-40B4-BE49-F238E27FC236}">
                <a16:creationId xmlns:a16="http://schemas.microsoft.com/office/drawing/2014/main" id="{8CD34533-3403-0978-459B-7DA965AA21A4}"/>
              </a:ext>
            </a:extLst>
          </p:cNvPr>
          <p:cNvSpPr txBox="1">
            <a:spLocks/>
          </p:cNvSpPr>
          <p:nvPr/>
        </p:nvSpPr>
        <p:spPr>
          <a:xfrm>
            <a:off x="2009610" y="3429000"/>
            <a:ext cx="9601200" cy="78136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accent2">
                    <a:lumMod val="50000"/>
                  </a:schemeClr>
                </a:solidFill>
              </a:rPr>
              <a:t>Une solution de la population Finale:</a:t>
            </a:r>
          </a:p>
        </p:txBody>
      </p:sp>
      <p:sp>
        <p:nvSpPr>
          <p:cNvPr id="6" name="Rectangle 5">
            <a:extLst>
              <a:ext uri="{FF2B5EF4-FFF2-40B4-BE49-F238E27FC236}">
                <a16:creationId xmlns:a16="http://schemas.microsoft.com/office/drawing/2014/main" id="{14CB53D1-535A-0ABA-5B99-AC55605C7E7E}"/>
              </a:ext>
            </a:extLst>
          </p:cNvPr>
          <p:cNvSpPr/>
          <p:nvPr/>
        </p:nvSpPr>
        <p:spPr>
          <a:xfrm>
            <a:off x="0" y="3163289"/>
            <a:ext cx="12120880" cy="265711"/>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2">
                  <a:lumMod val="20000"/>
                  <a:lumOff val="80000"/>
                </a:schemeClr>
              </a:solidFill>
            </a:endParaRPr>
          </a:p>
        </p:txBody>
      </p:sp>
      <p:sp>
        <p:nvSpPr>
          <p:cNvPr id="7" name="ZoneTexte 6">
            <a:extLst>
              <a:ext uri="{FF2B5EF4-FFF2-40B4-BE49-F238E27FC236}">
                <a16:creationId xmlns:a16="http://schemas.microsoft.com/office/drawing/2014/main" id="{F36048A7-45E7-5141-380D-7C3D3924BE85}"/>
              </a:ext>
            </a:extLst>
          </p:cNvPr>
          <p:cNvSpPr txBox="1"/>
          <p:nvPr/>
        </p:nvSpPr>
        <p:spPr>
          <a:xfrm>
            <a:off x="4480560" y="0"/>
            <a:ext cx="3596640" cy="369332"/>
          </a:xfrm>
          <a:prstGeom prst="rect">
            <a:avLst/>
          </a:prstGeom>
          <a:noFill/>
        </p:spPr>
        <p:txBody>
          <a:bodyPr wrap="square" rtlCol="0">
            <a:spAutoFit/>
          </a:bodyPr>
          <a:lstStyle/>
          <a:p>
            <a:r>
              <a:rPr lang="fr-FR" dirty="0"/>
              <a:t>Algorithme génétique classique</a:t>
            </a:r>
          </a:p>
        </p:txBody>
      </p:sp>
      <p:pic>
        <p:nvPicPr>
          <p:cNvPr id="8" name="Image 7">
            <a:extLst>
              <a:ext uri="{FF2B5EF4-FFF2-40B4-BE49-F238E27FC236}">
                <a16:creationId xmlns:a16="http://schemas.microsoft.com/office/drawing/2014/main" id="{1D47D93A-E6BA-B612-7AD7-F255A3C272C1}"/>
              </a:ext>
            </a:extLst>
          </p:cNvPr>
          <p:cNvPicPr>
            <a:picLocks noChangeAspect="1"/>
          </p:cNvPicPr>
          <p:nvPr/>
        </p:nvPicPr>
        <p:blipFill rotWithShape="1">
          <a:blip r:embed="rId2">
            <a:extLst>
              <a:ext uri="{28A0092B-C50C-407E-A947-70E740481C1C}">
                <a14:useLocalDpi xmlns:a14="http://schemas.microsoft.com/office/drawing/2010/main" val="0"/>
              </a:ext>
            </a:extLst>
          </a:blip>
          <a:srcRect r="6456"/>
          <a:stretch/>
        </p:blipFill>
        <p:spPr>
          <a:xfrm>
            <a:off x="277613" y="1177991"/>
            <a:ext cx="11404879" cy="1874235"/>
          </a:xfrm>
          <a:prstGeom prst="rect">
            <a:avLst/>
          </a:prstGeom>
        </p:spPr>
      </p:pic>
      <p:pic>
        <p:nvPicPr>
          <p:cNvPr id="10" name="Image 9">
            <a:extLst>
              <a:ext uri="{FF2B5EF4-FFF2-40B4-BE49-F238E27FC236}">
                <a16:creationId xmlns:a16="http://schemas.microsoft.com/office/drawing/2014/main" id="{F0D3C726-EA18-474C-0374-09BD60C725A8}"/>
              </a:ext>
            </a:extLst>
          </p:cNvPr>
          <p:cNvPicPr>
            <a:picLocks noChangeAspect="1"/>
          </p:cNvPicPr>
          <p:nvPr/>
        </p:nvPicPr>
        <p:blipFill rotWithShape="1">
          <a:blip r:embed="rId3">
            <a:extLst>
              <a:ext uri="{28A0092B-C50C-407E-A947-70E740481C1C}">
                <a14:useLocalDpi xmlns:a14="http://schemas.microsoft.com/office/drawing/2010/main" val="0"/>
              </a:ext>
            </a:extLst>
          </a:blip>
          <a:srcRect r="6267"/>
          <a:stretch/>
        </p:blipFill>
        <p:spPr>
          <a:xfrm>
            <a:off x="182880" y="3997879"/>
            <a:ext cx="11427930" cy="2170739"/>
          </a:xfrm>
          <a:prstGeom prst="rect">
            <a:avLst/>
          </a:prstGeom>
        </p:spPr>
      </p:pic>
    </p:spTree>
    <p:extLst>
      <p:ext uri="{BB962C8B-B14F-4D97-AF65-F5344CB8AC3E}">
        <p14:creationId xmlns:p14="http://schemas.microsoft.com/office/powerpoint/2010/main" val="332506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25BB36A-F2D4-2B84-B38C-2F9CC85BFC71}"/>
              </a:ext>
            </a:extLst>
          </p:cNvPr>
          <p:cNvSpPr>
            <a:spLocks noGrp="1"/>
          </p:cNvSpPr>
          <p:nvPr>
            <p:ph type="sldNum" sz="quarter" idx="12"/>
          </p:nvPr>
        </p:nvSpPr>
        <p:spPr>
          <a:xfrm>
            <a:off x="10558300" y="6221848"/>
            <a:ext cx="1052510" cy="365125"/>
          </a:xfrm>
        </p:spPr>
        <p:txBody>
          <a:bodyPr/>
          <a:lstStyle/>
          <a:p>
            <a:fld id="{6BA540B4-D451-4A30-976D-3D7B397DAD7E}" type="slidenum">
              <a:rPr lang="fr-FR" smtClean="0"/>
              <a:t>23</a:t>
            </a:fld>
            <a:endParaRPr lang="fr-FR"/>
          </a:p>
        </p:txBody>
      </p:sp>
      <p:sp>
        <p:nvSpPr>
          <p:cNvPr id="4" name="Titre 1">
            <a:extLst>
              <a:ext uri="{FF2B5EF4-FFF2-40B4-BE49-F238E27FC236}">
                <a16:creationId xmlns:a16="http://schemas.microsoft.com/office/drawing/2014/main" id="{98F55049-AFCE-8792-5F0B-A1DFCAE7885B}"/>
              </a:ext>
            </a:extLst>
          </p:cNvPr>
          <p:cNvSpPr txBox="1">
            <a:spLocks/>
          </p:cNvSpPr>
          <p:nvPr/>
        </p:nvSpPr>
        <p:spPr>
          <a:xfrm>
            <a:off x="2009610" y="636152"/>
            <a:ext cx="9601200" cy="78136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accent2">
                    <a:lumMod val="50000"/>
                  </a:schemeClr>
                </a:solidFill>
              </a:rPr>
              <a:t>Une solution de la population initiale:</a:t>
            </a:r>
          </a:p>
        </p:txBody>
      </p:sp>
      <p:sp>
        <p:nvSpPr>
          <p:cNvPr id="5" name="Titre 1">
            <a:extLst>
              <a:ext uri="{FF2B5EF4-FFF2-40B4-BE49-F238E27FC236}">
                <a16:creationId xmlns:a16="http://schemas.microsoft.com/office/drawing/2014/main" id="{8CD34533-3403-0978-459B-7DA965AA21A4}"/>
              </a:ext>
            </a:extLst>
          </p:cNvPr>
          <p:cNvSpPr txBox="1">
            <a:spLocks/>
          </p:cNvSpPr>
          <p:nvPr/>
        </p:nvSpPr>
        <p:spPr>
          <a:xfrm>
            <a:off x="2009610" y="3429000"/>
            <a:ext cx="9601200" cy="78136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accent2">
                    <a:lumMod val="50000"/>
                  </a:schemeClr>
                </a:solidFill>
              </a:rPr>
              <a:t>Une solution de la population Finale:</a:t>
            </a:r>
          </a:p>
        </p:txBody>
      </p:sp>
      <p:sp>
        <p:nvSpPr>
          <p:cNvPr id="6" name="Rectangle 5">
            <a:extLst>
              <a:ext uri="{FF2B5EF4-FFF2-40B4-BE49-F238E27FC236}">
                <a16:creationId xmlns:a16="http://schemas.microsoft.com/office/drawing/2014/main" id="{14CB53D1-535A-0ABA-5B99-AC55605C7E7E}"/>
              </a:ext>
            </a:extLst>
          </p:cNvPr>
          <p:cNvSpPr/>
          <p:nvPr/>
        </p:nvSpPr>
        <p:spPr>
          <a:xfrm>
            <a:off x="0" y="3163289"/>
            <a:ext cx="12120880" cy="265711"/>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2">
                  <a:lumMod val="20000"/>
                  <a:lumOff val="80000"/>
                </a:schemeClr>
              </a:solidFill>
            </a:endParaRPr>
          </a:p>
        </p:txBody>
      </p:sp>
      <p:sp>
        <p:nvSpPr>
          <p:cNvPr id="2" name="ZoneTexte 1">
            <a:extLst>
              <a:ext uri="{FF2B5EF4-FFF2-40B4-BE49-F238E27FC236}">
                <a16:creationId xmlns:a16="http://schemas.microsoft.com/office/drawing/2014/main" id="{7898F6A9-AF73-F84B-DDB3-43B9C4EBA74C}"/>
              </a:ext>
            </a:extLst>
          </p:cNvPr>
          <p:cNvSpPr txBox="1"/>
          <p:nvPr/>
        </p:nvSpPr>
        <p:spPr>
          <a:xfrm>
            <a:off x="3881120" y="0"/>
            <a:ext cx="4429760" cy="369332"/>
          </a:xfrm>
          <a:prstGeom prst="rect">
            <a:avLst/>
          </a:prstGeom>
          <a:noFill/>
        </p:spPr>
        <p:txBody>
          <a:bodyPr wrap="square" rtlCol="0">
            <a:spAutoFit/>
          </a:bodyPr>
          <a:lstStyle/>
          <a:p>
            <a:r>
              <a:rPr lang="fr-FR" dirty="0"/>
              <a:t>Non-</a:t>
            </a:r>
            <a:r>
              <a:rPr lang="fr-FR" dirty="0" err="1"/>
              <a:t>dominated</a:t>
            </a:r>
            <a:r>
              <a:rPr lang="fr-FR" dirty="0"/>
              <a:t> </a:t>
            </a:r>
            <a:r>
              <a:rPr lang="fr-FR" dirty="0" err="1"/>
              <a:t>Sorting</a:t>
            </a:r>
            <a:r>
              <a:rPr lang="fr-FR" dirty="0"/>
              <a:t> </a:t>
            </a:r>
            <a:r>
              <a:rPr lang="fr-FR" dirty="0" err="1"/>
              <a:t>Genetic</a:t>
            </a:r>
            <a:r>
              <a:rPr lang="fr-FR" dirty="0"/>
              <a:t> </a:t>
            </a:r>
            <a:r>
              <a:rPr lang="fr-FR" dirty="0" err="1"/>
              <a:t>Algorithm</a:t>
            </a:r>
            <a:r>
              <a:rPr lang="fr-FR" dirty="0"/>
              <a:t> II</a:t>
            </a:r>
          </a:p>
        </p:txBody>
      </p:sp>
      <p:pic>
        <p:nvPicPr>
          <p:cNvPr id="10" name="Image 9">
            <a:extLst>
              <a:ext uri="{FF2B5EF4-FFF2-40B4-BE49-F238E27FC236}">
                <a16:creationId xmlns:a16="http://schemas.microsoft.com/office/drawing/2014/main" id="{F2859231-957C-5624-52FF-A31F9DD5F412}"/>
              </a:ext>
            </a:extLst>
          </p:cNvPr>
          <p:cNvPicPr>
            <a:picLocks noChangeAspect="1"/>
          </p:cNvPicPr>
          <p:nvPr/>
        </p:nvPicPr>
        <p:blipFill rotWithShape="1">
          <a:blip r:embed="rId2">
            <a:extLst>
              <a:ext uri="{28A0092B-C50C-407E-A947-70E740481C1C}">
                <a14:useLocalDpi xmlns:a14="http://schemas.microsoft.com/office/drawing/2010/main" val="0"/>
              </a:ext>
            </a:extLst>
          </a:blip>
          <a:srcRect r="6951"/>
          <a:stretch/>
        </p:blipFill>
        <p:spPr>
          <a:xfrm>
            <a:off x="438356" y="1161142"/>
            <a:ext cx="11315288" cy="1907933"/>
          </a:xfrm>
          <a:prstGeom prst="rect">
            <a:avLst/>
          </a:prstGeom>
        </p:spPr>
      </p:pic>
      <p:pic>
        <p:nvPicPr>
          <p:cNvPr id="12" name="Image 11">
            <a:extLst>
              <a:ext uri="{FF2B5EF4-FFF2-40B4-BE49-F238E27FC236}">
                <a16:creationId xmlns:a16="http://schemas.microsoft.com/office/drawing/2014/main" id="{900F928E-6A6C-0765-B3E6-875F50C449FA}"/>
              </a:ext>
            </a:extLst>
          </p:cNvPr>
          <p:cNvPicPr>
            <a:picLocks noChangeAspect="1"/>
          </p:cNvPicPr>
          <p:nvPr/>
        </p:nvPicPr>
        <p:blipFill rotWithShape="1">
          <a:blip r:embed="rId3">
            <a:extLst>
              <a:ext uri="{28A0092B-C50C-407E-A947-70E740481C1C}">
                <a14:useLocalDpi xmlns:a14="http://schemas.microsoft.com/office/drawing/2010/main" val="0"/>
              </a:ext>
            </a:extLst>
          </a:blip>
          <a:srcRect r="7115"/>
          <a:stretch/>
        </p:blipFill>
        <p:spPr>
          <a:xfrm>
            <a:off x="398194" y="3948403"/>
            <a:ext cx="11324492" cy="2190296"/>
          </a:xfrm>
          <a:prstGeom prst="rect">
            <a:avLst/>
          </a:prstGeom>
        </p:spPr>
      </p:pic>
    </p:spTree>
    <p:extLst>
      <p:ext uri="{BB962C8B-B14F-4D97-AF65-F5344CB8AC3E}">
        <p14:creationId xmlns:p14="http://schemas.microsoft.com/office/powerpoint/2010/main" val="1469170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3DCB07-1149-4A30-9BA2-05C83A6C0BB8}"/>
              </a:ext>
            </a:extLst>
          </p:cNvPr>
          <p:cNvSpPr>
            <a:spLocks noGrp="1"/>
          </p:cNvSpPr>
          <p:nvPr>
            <p:ph type="title"/>
          </p:nvPr>
        </p:nvSpPr>
        <p:spPr/>
        <p:txBody>
          <a:bodyPr/>
          <a:lstStyle/>
          <a:p>
            <a:r>
              <a:rPr lang="fr-FR" dirty="0"/>
              <a:t>Conclusion </a:t>
            </a:r>
            <a:br>
              <a:rPr lang="fr-FR" dirty="0"/>
            </a:br>
            <a:endParaRPr lang="fr-FR" dirty="0"/>
          </a:p>
        </p:txBody>
      </p:sp>
      <p:sp>
        <p:nvSpPr>
          <p:cNvPr id="5" name="Espace réservé du numéro de diapositive 4">
            <a:extLst>
              <a:ext uri="{FF2B5EF4-FFF2-40B4-BE49-F238E27FC236}">
                <a16:creationId xmlns:a16="http://schemas.microsoft.com/office/drawing/2014/main" id="{F5751939-3C60-4798-9611-D5D54B11F5F3}"/>
              </a:ext>
            </a:extLst>
          </p:cNvPr>
          <p:cNvSpPr>
            <a:spLocks noGrp="1"/>
          </p:cNvSpPr>
          <p:nvPr>
            <p:ph type="sldNum" sz="quarter" idx="12"/>
          </p:nvPr>
        </p:nvSpPr>
        <p:spPr/>
        <p:txBody>
          <a:bodyPr/>
          <a:lstStyle/>
          <a:p>
            <a:fld id="{6BA540B4-D451-4A30-976D-3D7B397DAD7E}" type="slidenum">
              <a:rPr lang="fr-FR" smtClean="0"/>
              <a:t>24</a:t>
            </a:fld>
            <a:endParaRPr lang="fr-FR"/>
          </a:p>
        </p:txBody>
      </p:sp>
      <p:sp>
        <p:nvSpPr>
          <p:cNvPr id="6" name="ZoneTexte 5">
            <a:extLst>
              <a:ext uri="{FF2B5EF4-FFF2-40B4-BE49-F238E27FC236}">
                <a16:creationId xmlns:a16="http://schemas.microsoft.com/office/drawing/2014/main" id="{24DC06D6-4F0A-433A-96AF-3FC888B428B3}"/>
              </a:ext>
            </a:extLst>
          </p:cNvPr>
          <p:cNvSpPr txBox="1"/>
          <p:nvPr/>
        </p:nvSpPr>
        <p:spPr>
          <a:xfrm>
            <a:off x="581192" y="1914518"/>
            <a:ext cx="8955832" cy="2308324"/>
          </a:xfrm>
          <a:prstGeom prst="rect">
            <a:avLst/>
          </a:prstGeom>
          <a:noFill/>
        </p:spPr>
        <p:txBody>
          <a:bodyPr wrap="square" rtlCol="0">
            <a:spAutoFit/>
          </a:bodyPr>
          <a:lstStyle/>
          <a:p>
            <a:pPr algn="just"/>
            <a:r>
              <a:rPr lang="fr-FR" dirty="0">
                <a:solidFill>
                  <a:schemeClr val="accent3">
                    <a:lumMod val="50000"/>
                  </a:schemeClr>
                </a:solidFill>
              </a:rPr>
              <a:t>Résultats: </a:t>
            </a:r>
          </a:p>
          <a:p>
            <a:pPr marL="742950" lvl="1" indent="-285750" algn="just">
              <a:buFont typeface="Wingdings" panose="05000000000000000000" pitchFamily="2" charset="2"/>
              <a:buChar char="ü"/>
            </a:pPr>
            <a:r>
              <a:rPr lang="fr-FR" dirty="0"/>
              <a:t>Choix des critères d’optimisation : le temps, le coût et la fatigue</a:t>
            </a:r>
          </a:p>
          <a:p>
            <a:pPr marL="742950" lvl="1" indent="-285750" algn="just">
              <a:buFont typeface="Wingdings" panose="05000000000000000000" pitchFamily="2" charset="2"/>
              <a:buChar char="ü"/>
            </a:pPr>
            <a:r>
              <a:rPr lang="fr-FR" dirty="0"/>
              <a:t>Développement de la solution d’optimisation de planification du poste collaboratif en utilisant l’algorithme génétique multi-objectif  NSGA II et l’algorithme génétique classique. </a:t>
            </a:r>
          </a:p>
          <a:p>
            <a:pPr marL="742950" lvl="1" indent="-285750" algn="just">
              <a:buFont typeface="Wingdings" panose="05000000000000000000" pitchFamily="2" charset="2"/>
              <a:buChar char="ü"/>
            </a:pPr>
            <a:r>
              <a:rPr lang="fr-FR" dirty="0"/>
              <a:t>Les résultats obtenues par les deux  méthodes, sont sous forme de planning du processus entier avec la distribution des tâches</a:t>
            </a:r>
          </a:p>
          <a:p>
            <a:endParaRPr lang="fr-FR" dirty="0"/>
          </a:p>
        </p:txBody>
      </p:sp>
      <p:sp>
        <p:nvSpPr>
          <p:cNvPr id="7" name="ZoneTexte 6">
            <a:extLst>
              <a:ext uri="{FF2B5EF4-FFF2-40B4-BE49-F238E27FC236}">
                <a16:creationId xmlns:a16="http://schemas.microsoft.com/office/drawing/2014/main" id="{2D91A48B-27B2-4B60-A9C6-796D631C35B2}"/>
              </a:ext>
            </a:extLst>
          </p:cNvPr>
          <p:cNvSpPr txBox="1"/>
          <p:nvPr/>
        </p:nvSpPr>
        <p:spPr>
          <a:xfrm>
            <a:off x="3332480" y="4054924"/>
            <a:ext cx="8191623" cy="2308324"/>
          </a:xfrm>
          <a:prstGeom prst="rect">
            <a:avLst/>
          </a:prstGeom>
          <a:noFill/>
        </p:spPr>
        <p:txBody>
          <a:bodyPr wrap="square" rtlCol="0">
            <a:spAutoFit/>
          </a:bodyPr>
          <a:lstStyle/>
          <a:p>
            <a:r>
              <a:rPr lang="fr-FR" dirty="0">
                <a:solidFill>
                  <a:schemeClr val="accent3">
                    <a:lumMod val="50000"/>
                  </a:schemeClr>
                </a:solidFill>
              </a:rPr>
              <a:t>Perspectives: </a:t>
            </a:r>
          </a:p>
          <a:p>
            <a:pPr marL="742950" lvl="1" indent="-285750">
              <a:buFont typeface="Wingdings" panose="05000000000000000000" pitchFamily="2" charset="2"/>
              <a:buChar char="ü"/>
            </a:pPr>
            <a:r>
              <a:rPr lang="fr-FR" dirty="0"/>
              <a:t>Développer encore plus notre solution.</a:t>
            </a:r>
          </a:p>
          <a:p>
            <a:pPr marL="742950" lvl="1" indent="-285750">
              <a:buFont typeface="Wingdings" panose="05000000000000000000" pitchFamily="2" charset="2"/>
              <a:buChar char="ü"/>
            </a:pPr>
            <a:r>
              <a:rPr lang="fr-FR" dirty="0"/>
              <a:t>S’intéresser plus particulièrement à l’optimisation de l’ergonomie du poste de travail collaboratif: développer une solution qui permet de faire le lien entre la fatigue et la localisation de la tâche. </a:t>
            </a:r>
          </a:p>
          <a:p>
            <a:pPr marL="742950" lvl="1" indent="-285750">
              <a:buFont typeface="Wingdings" panose="05000000000000000000" pitchFamily="2" charset="2"/>
              <a:buChar char="ü"/>
            </a:pPr>
            <a:r>
              <a:rPr lang="fr-FR" dirty="0"/>
              <a:t>Intégrer le côté de charge mentale de l’opérateur dans le processus d’optimisation.</a:t>
            </a:r>
          </a:p>
          <a:p>
            <a:pPr marL="742950" lvl="1" indent="-285750">
              <a:buFont typeface="Wingdings" panose="05000000000000000000" pitchFamily="2" charset="2"/>
              <a:buChar char="ü"/>
            </a:pPr>
            <a:r>
              <a:rPr lang="fr-FR" dirty="0"/>
              <a:t>Améliorer la sécurité et pour augmenter la qualité de la collaboration </a:t>
            </a:r>
          </a:p>
        </p:txBody>
      </p:sp>
    </p:spTree>
    <p:extLst>
      <p:ext uri="{BB962C8B-B14F-4D97-AF65-F5344CB8AC3E}">
        <p14:creationId xmlns:p14="http://schemas.microsoft.com/office/powerpoint/2010/main" val="1530685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8C9AC-EC58-47BA-901B-DF61F7215CEF}"/>
              </a:ext>
            </a:extLst>
          </p:cNvPr>
          <p:cNvSpPr>
            <a:spLocks noGrp="1"/>
          </p:cNvSpPr>
          <p:nvPr>
            <p:ph type="title"/>
          </p:nvPr>
        </p:nvSpPr>
        <p:spPr/>
        <p:txBody>
          <a:bodyPr/>
          <a:lstStyle/>
          <a:p>
            <a:r>
              <a:rPr lang="fr-FR" dirty="0"/>
              <a:t>référence bibliographique</a:t>
            </a:r>
          </a:p>
        </p:txBody>
      </p:sp>
      <p:sp>
        <p:nvSpPr>
          <p:cNvPr id="3" name="Espace réservé du contenu 2">
            <a:extLst>
              <a:ext uri="{FF2B5EF4-FFF2-40B4-BE49-F238E27FC236}">
                <a16:creationId xmlns:a16="http://schemas.microsoft.com/office/drawing/2014/main" id="{195728DA-3896-4D6C-9B56-DAA7DAA6CD49}"/>
              </a:ext>
            </a:extLst>
          </p:cNvPr>
          <p:cNvSpPr>
            <a:spLocks noGrp="1"/>
          </p:cNvSpPr>
          <p:nvPr>
            <p:ph idx="1"/>
          </p:nvPr>
        </p:nvSpPr>
        <p:spPr>
          <a:xfrm>
            <a:off x="185266" y="1486944"/>
            <a:ext cx="11425542" cy="5371055"/>
          </a:xfrm>
        </p:spPr>
        <p:txBody>
          <a:bodyPr>
            <a:normAutofit fontScale="25000" lnSpcReduction="20000"/>
          </a:bodyPr>
          <a:lstStyle/>
          <a:p>
            <a:pPr marL="0" indent="0">
              <a:buNone/>
            </a:pPr>
            <a:endParaRPr lang="fr-FR" b="0" dirty="0">
              <a:solidFill>
                <a:srgbClr val="660066"/>
              </a:solidFill>
            </a:endParaRPr>
          </a:p>
          <a:p>
            <a:pPr marL="0" indent="0" algn="just">
              <a:buNone/>
            </a:pPr>
            <a:r>
              <a:rPr lang="fr-FR" sz="4800" b="0" dirty="0">
                <a:solidFill>
                  <a:srgbClr val="660066"/>
                </a:solidFill>
                <a:latin typeface="+mj-lt"/>
              </a:rPr>
              <a:t>[</a:t>
            </a:r>
            <a:r>
              <a:rPr lang="fr-FR" sz="4800" b="0" dirty="0">
                <a:solidFill>
                  <a:srgbClr val="660066"/>
                </a:solidFill>
                <a:latin typeface="+mj-lt"/>
                <a:cs typeface="Calibri Light" panose="020F0302020204030204" pitchFamily="34" charset="0"/>
              </a:rPr>
              <a:t>1</a:t>
            </a:r>
            <a:r>
              <a:rPr lang="fr-FR" sz="4800" b="0" dirty="0">
                <a:solidFill>
                  <a:srgbClr val="660066"/>
                </a:solidFill>
                <a:latin typeface="+mj-lt"/>
              </a:rPr>
              <a:t>]</a:t>
            </a:r>
            <a:r>
              <a:rPr lang="fr-FR" sz="4800" b="0" dirty="0">
                <a:latin typeface="+mj-lt"/>
              </a:rPr>
              <a:t> </a:t>
            </a:r>
            <a:r>
              <a:rPr lang="fr-FR" sz="4800" dirty="0">
                <a:latin typeface="+mj-lt"/>
              </a:rPr>
              <a:t>J </a:t>
            </a:r>
            <a:r>
              <a:rPr lang="fr-FR" sz="4800" dirty="0" err="1">
                <a:latin typeface="+mj-lt"/>
              </a:rPr>
              <a:t>Teiwes</a:t>
            </a:r>
            <a:r>
              <a:rPr lang="fr-FR" sz="4800" dirty="0">
                <a:latin typeface="+mj-lt"/>
              </a:rPr>
              <a:t>, T. </a:t>
            </a:r>
            <a:r>
              <a:rPr lang="fr-FR" sz="4800" dirty="0" err="1">
                <a:latin typeface="+mj-lt"/>
              </a:rPr>
              <a:t>Bänziger</a:t>
            </a:r>
            <a:r>
              <a:rPr lang="fr-FR" sz="4800" dirty="0">
                <a:latin typeface="+mj-lt"/>
              </a:rPr>
              <a:t>, A. </a:t>
            </a:r>
            <a:r>
              <a:rPr lang="fr-FR" sz="4800" dirty="0" err="1">
                <a:latin typeface="+mj-lt"/>
              </a:rPr>
              <a:t>Kunz</a:t>
            </a:r>
            <a:r>
              <a:rPr lang="fr-FR" sz="4800" dirty="0">
                <a:latin typeface="+mj-lt"/>
              </a:rPr>
              <a:t> and K. Wegener, "</a:t>
            </a:r>
            <a:r>
              <a:rPr lang="fr-FR" sz="4800" dirty="0" err="1">
                <a:latin typeface="+mj-lt"/>
              </a:rPr>
              <a:t>Identifying</a:t>
            </a:r>
            <a:r>
              <a:rPr lang="fr-FR" sz="4800" dirty="0">
                <a:latin typeface="+mj-lt"/>
              </a:rPr>
              <a:t> the </a:t>
            </a:r>
            <a:r>
              <a:rPr lang="fr-FR" sz="4800" dirty="0" err="1">
                <a:latin typeface="+mj-lt"/>
              </a:rPr>
              <a:t>potential</a:t>
            </a:r>
            <a:r>
              <a:rPr lang="fr-FR" sz="4800" dirty="0">
                <a:latin typeface="+mj-lt"/>
              </a:rPr>
              <a:t> of </a:t>
            </a:r>
            <a:r>
              <a:rPr lang="fr-FR" sz="4800" dirty="0" err="1">
                <a:latin typeface="+mj-lt"/>
              </a:rPr>
              <a:t>human</a:t>
            </a:r>
            <a:r>
              <a:rPr lang="fr-FR" sz="4800" dirty="0">
                <a:latin typeface="+mj-lt"/>
              </a:rPr>
              <a:t>-robot collaboration in automotive </a:t>
            </a:r>
            <a:r>
              <a:rPr lang="fr-FR" sz="4800" dirty="0" err="1">
                <a:latin typeface="+mj-lt"/>
              </a:rPr>
              <a:t>assembly</a:t>
            </a:r>
            <a:r>
              <a:rPr lang="fr-FR" sz="4800" dirty="0">
                <a:latin typeface="+mj-lt"/>
              </a:rPr>
              <a:t> </a:t>
            </a:r>
            <a:r>
              <a:rPr lang="fr-FR" sz="4800" dirty="0" err="1">
                <a:latin typeface="+mj-lt"/>
              </a:rPr>
              <a:t>lines</a:t>
            </a:r>
            <a:r>
              <a:rPr lang="fr-FR" sz="4800" dirty="0">
                <a:latin typeface="+mj-lt"/>
              </a:rPr>
              <a:t> </a:t>
            </a:r>
            <a:r>
              <a:rPr lang="fr-FR" sz="4800" dirty="0" err="1">
                <a:latin typeface="+mj-lt"/>
              </a:rPr>
              <a:t>using</a:t>
            </a:r>
            <a:r>
              <a:rPr lang="fr-FR" sz="4800" dirty="0">
                <a:latin typeface="+mj-lt"/>
              </a:rPr>
              <a:t> a </a:t>
            </a:r>
            <a:r>
              <a:rPr lang="fr-FR" sz="4800" dirty="0" err="1">
                <a:latin typeface="+mj-lt"/>
              </a:rPr>
              <a:t>standardised</a:t>
            </a:r>
            <a:r>
              <a:rPr lang="fr-FR" sz="4800" dirty="0">
                <a:latin typeface="+mj-lt"/>
              </a:rPr>
              <a:t> </a:t>
            </a:r>
            <a:r>
              <a:rPr lang="fr-FR" sz="4800" dirty="0" err="1">
                <a:latin typeface="+mj-lt"/>
              </a:rPr>
              <a:t>work</a:t>
            </a:r>
            <a:r>
              <a:rPr lang="fr-FR" sz="4800" dirty="0">
                <a:latin typeface="+mj-lt"/>
              </a:rPr>
              <a:t> description," 2016 22nd International </a:t>
            </a:r>
            <a:r>
              <a:rPr lang="fr-FR" sz="4800" dirty="0" err="1">
                <a:latin typeface="+mj-lt"/>
              </a:rPr>
              <a:t>Conference</a:t>
            </a:r>
            <a:r>
              <a:rPr lang="fr-FR" sz="4800" dirty="0">
                <a:latin typeface="+mj-lt"/>
              </a:rPr>
              <a:t> on Automation and </a:t>
            </a:r>
            <a:r>
              <a:rPr lang="fr-FR" sz="4800" dirty="0" err="1">
                <a:latin typeface="+mj-lt"/>
              </a:rPr>
              <a:t>Computing</a:t>
            </a:r>
            <a:r>
              <a:rPr lang="fr-FR" sz="4800" dirty="0">
                <a:latin typeface="+mj-lt"/>
              </a:rPr>
              <a:t> (ICAC), 2016, pp. 78-83, </a:t>
            </a:r>
            <a:r>
              <a:rPr lang="fr-FR" sz="4800" dirty="0" err="1">
                <a:latin typeface="+mj-lt"/>
              </a:rPr>
              <a:t>doi</a:t>
            </a:r>
            <a:r>
              <a:rPr lang="fr-FR" sz="4800" dirty="0">
                <a:latin typeface="+mj-lt"/>
              </a:rPr>
              <a:t>: 10.1109/IConAC.2016.7604898</a:t>
            </a:r>
          </a:p>
          <a:p>
            <a:pPr marL="0" indent="0" algn="just">
              <a:buNone/>
            </a:pPr>
            <a:r>
              <a:rPr lang="fr-FR" sz="4800" b="0" dirty="0">
                <a:solidFill>
                  <a:srgbClr val="660066"/>
                </a:solidFill>
                <a:latin typeface="+mj-lt"/>
              </a:rPr>
              <a:t>[</a:t>
            </a:r>
            <a:r>
              <a:rPr lang="fr-FR" sz="4800" b="0" dirty="0">
                <a:solidFill>
                  <a:srgbClr val="660066"/>
                </a:solidFill>
                <a:latin typeface="+mj-lt"/>
                <a:cs typeface="Calibri Light" panose="020F0302020204030204" pitchFamily="34" charset="0"/>
              </a:rPr>
              <a:t>2</a:t>
            </a:r>
            <a:r>
              <a:rPr lang="fr-FR" sz="4800" b="0" dirty="0">
                <a:solidFill>
                  <a:srgbClr val="660066"/>
                </a:solidFill>
                <a:latin typeface="+mj-lt"/>
              </a:rPr>
              <a:t>]</a:t>
            </a:r>
            <a:r>
              <a:rPr lang="en-US" sz="4800" dirty="0">
                <a:latin typeface="+mj-lt"/>
              </a:rPr>
              <a:t> Malik, A. A., &amp; </a:t>
            </a:r>
            <a:r>
              <a:rPr lang="en-US" sz="4800" dirty="0" err="1">
                <a:latin typeface="+mj-lt"/>
              </a:rPr>
              <a:t>Bilberg</a:t>
            </a:r>
            <a:r>
              <a:rPr lang="en-US" sz="4800" dirty="0">
                <a:latin typeface="+mj-lt"/>
              </a:rPr>
              <a:t>, A. (2019). Complexity-based task allocation in human-robot collaborative assembly. Industrial Robot: the international journal of robotics research and application.</a:t>
            </a:r>
          </a:p>
          <a:p>
            <a:pPr marL="0" indent="0" algn="just">
              <a:buNone/>
            </a:pPr>
            <a:r>
              <a:rPr lang="fr-FR" sz="4800" b="0" dirty="0">
                <a:solidFill>
                  <a:srgbClr val="660066"/>
                </a:solidFill>
                <a:latin typeface="+mj-lt"/>
              </a:rPr>
              <a:t>[</a:t>
            </a:r>
            <a:r>
              <a:rPr lang="fr-FR" sz="4800" b="0" dirty="0">
                <a:solidFill>
                  <a:srgbClr val="660066"/>
                </a:solidFill>
                <a:latin typeface="+mj-lt"/>
                <a:cs typeface="Calibri Light" panose="020F0302020204030204" pitchFamily="34" charset="0"/>
              </a:rPr>
              <a:t>3</a:t>
            </a:r>
            <a:r>
              <a:rPr lang="fr-FR" sz="4800" b="0" dirty="0">
                <a:solidFill>
                  <a:srgbClr val="660066"/>
                </a:solidFill>
                <a:latin typeface="+mj-lt"/>
              </a:rPr>
              <a:t>]</a:t>
            </a:r>
            <a:r>
              <a:rPr lang="en-US" sz="4800" b="0" i="0" dirty="0">
                <a:solidFill>
                  <a:srgbClr val="222222"/>
                </a:solidFill>
                <a:effectLst/>
                <a:latin typeface="+mj-lt"/>
              </a:rPr>
              <a:t> Tan, J. T. C., Duan, F., Kato, R., Arai, T., &amp; Hall, E. (2010). </a:t>
            </a:r>
            <a:r>
              <a:rPr lang="en-US" sz="4800" b="0" i="1" dirty="0">
                <a:solidFill>
                  <a:srgbClr val="222222"/>
                </a:solidFill>
                <a:effectLst/>
                <a:latin typeface="+mj-lt"/>
              </a:rPr>
              <a:t>Collaboration planning by task analysis in human-robot collaborative manufacturing system</a:t>
            </a:r>
            <a:r>
              <a:rPr lang="en-US" sz="4800" b="0" i="0" dirty="0">
                <a:solidFill>
                  <a:srgbClr val="222222"/>
                </a:solidFill>
                <a:effectLst/>
                <a:latin typeface="+mj-lt"/>
              </a:rPr>
              <a:t>. INTECH Open Access Publisher.</a:t>
            </a:r>
          </a:p>
          <a:p>
            <a:pPr marL="0" indent="0" algn="just">
              <a:buNone/>
            </a:pPr>
            <a:r>
              <a:rPr kumimoji="0" lang="fr-FR" sz="4800" b="0" i="0" u="none" strike="noStrike" kern="1200" cap="none" spc="0" normalizeH="0" baseline="0" noProof="0" dirty="0">
                <a:ln>
                  <a:noFill/>
                </a:ln>
                <a:solidFill>
                  <a:srgbClr val="660066"/>
                </a:solidFill>
                <a:effectLst/>
                <a:uLnTx/>
                <a:uFillTx/>
                <a:latin typeface="+mj-lt"/>
                <a:ea typeface="+mn-ea"/>
                <a:cs typeface="+mn-cs"/>
              </a:rPr>
              <a:t>[</a:t>
            </a:r>
            <a:r>
              <a:rPr kumimoji="0" lang="fr-FR" sz="4800" b="0" i="0" u="none" strike="noStrike" kern="1200" cap="none" spc="0" normalizeH="0" baseline="0" noProof="0" dirty="0">
                <a:ln>
                  <a:noFill/>
                </a:ln>
                <a:solidFill>
                  <a:srgbClr val="660066"/>
                </a:solidFill>
                <a:effectLst/>
                <a:uLnTx/>
                <a:uFillTx/>
                <a:latin typeface="+mj-lt"/>
                <a:ea typeface="+mn-ea"/>
                <a:cs typeface="Calibri Light" panose="020F0302020204030204" pitchFamily="34" charset="0"/>
              </a:rPr>
              <a:t>4</a:t>
            </a:r>
            <a:r>
              <a:rPr kumimoji="0" lang="fr-FR" sz="4800" b="0" i="0" u="none" strike="noStrike" kern="1200" cap="none" spc="0" normalizeH="0" baseline="0" noProof="0" dirty="0">
                <a:ln>
                  <a:noFill/>
                </a:ln>
                <a:solidFill>
                  <a:srgbClr val="660066"/>
                </a:solidFill>
                <a:effectLst/>
                <a:uLnTx/>
                <a:uFillTx/>
                <a:latin typeface="+mj-lt"/>
                <a:ea typeface="+mn-ea"/>
                <a:cs typeface="+mn-cs"/>
              </a:rPr>
              <a:t>] </a:t>
            </a:r>
            <a:r>
              <a:rPr lang="fr-FR" sz="4800" b="0" i="0" dirty="0">
                <a:solidFill>
                  <a:srgbClr val="222222"/>
                </a:solidFill>
                <a:effectLst/>
                <a:latin typeface="+mj-lt"/>
              </a:rPr>
              <a:t>Antonelli, D., &amp; Bruno, G. (2017). Dynamic </a:t>
            </a:r>
            <a:r>
              <a:rPr lang="fr-FR" sz="4800" b="0" i="0" dirty="0" err="1">
                <a:solidFill>
                  <a:srgbClr val="222222"/>
                </a:solidFill>
                <a:effectLst/>
                <a:latin typeface="+mj-lt"/>
              </a:rPr>
              <a:t>task</a:t>
            </a:r>
            <a:r>
              <a:rPr lang="fr-FR" sz="4800" b="0" i="0" dirty="0">
                <a:solidFill>
                  <a:srgbClr val="222222"/>
                </a:solidFill>
                <a:effectLst/>
                <a:latin typeface="+mj-lt"/>
              </a:rPr>
              <a:t> sharing </a:t>
            </a:r>
            <a:r>
              <a:rPr lang="fr-FR" sz="4800" b="0" i="0" dirty="0" err="1">
                <a:solidFill>
                  <a:srgbClr val="222222"/>
                </a:solidFill>
                <a:effectLst/>
                <a:latin typeface="+mj-lt"/>
              </a:rPr>
              <a:t>strategy</a:t>
            </a:r>
            <a:r>
              <a:rPr lang="fr-FR" sz="4800" b="0" i="0" dirty="0">
                <a:solidFill>
                  <a:srgbClr val="222222"/>
                </a:solidFill>
                <a:effectLst/>
                <a:latin typeface="+mj-lt"/>
              </a:rPr>
              <a:t> for adaptive </a:t>
            </a:r>
            <a:r>
              <a:rPr lang="fr-FR" sz="4800" b="0" i="0" dirty="0" err="1">
                <a:solidFill>
                  <a:srgbClr val="222222"/>
                </a:solidFill>
                <a:effectLst/>
                <a:latin typeface="+mj-lt"/>
              </a:rPr>
              <a:t>human</a:t>
            </a:r>
            <a:r>
              <a:rPr lang="fr-FR" sz="4800" b="0" i="0" dirty="0">
                <a:solidFill>
                  <a:srgbClr val="222222"/>
                </a:solidFill>
                <a:effectLst/>
                <a:latin typeface="+mj-lt"/>
              </a:rPr>
              <a:t>-robot collaborative </a:t>
            </a:r>
            <a:r>
              <a:rPr lang="fr-FR" sz="4800" b="0" i="0" dirty="0" err="1">
                <a:solidFill>
                  <a:srgbClr val="222222"/>
                </a:solidFill>
                <a:effectLst/>
                <a:latin typeface="+mj-lt"/>
              </a:rPr>
              <a:t>workcell</a:t>
            </a:r>
            <a:r>
              <a:rPr lang="fr-FR" sz="4800" b="0" i="0" dirty="0">
                <a:solidFill>
                  <a:srgbClr val="222222"/>
                </a:solidFill>
                <a:effectLst/>
                <a:latin typeface="+mj-lt"/>
              </a:rPr>
              <a:t>. </a:t>
            </a:r>
            <a:r>
              <a:rPr lang="fr-FR" sz="4800" b="0" i="1" dirty="0" err="1">
                <a:solidFill>
                  <a:srgbClr val="222222"/>
                </a:solidFill>
                <a:effectLst/>
                <a:latin typeface="+mj-lt"/>
              </a:rPr>
              <a:t>DEStech</a:t>
            </a:r>
            <a:r>
              <a:rPr lang="fr-FR" sz="4800" b="0" i="1" dirty="0">
                <a:solidFill>
                  <a:srgbClr val="222222"/>
                </a:solidFill>
                <a:effectLst/>
                <a:latin typeface="+mj-lt"/>
              </a:rPr>
              <a:t> Transactions on Engineering and </a:t>
            </a:r>
            <a:r>
              <a:rPr lang="fr-FR" sz="4800" b="0" i="1" dirty="0" err="1">
                <a:solidFill>
                  <a:srgbClr val="222222"/>
                </a:solidFill>
                <a:effectLst/>
                <a:latin typeface="+mj-lt"/>
              </a:rPr>
              <a:t>Technology</a:t>
            </a:r>
            <a:r>
              <a:rPr lang="fr-FR" sz="4800" b="0" i="1" dirty="0">
                <a:solidFill>
                  <a:srgbClr val="222222"/>
                </a:solidFill>
                <a:effectLst/>
                <a:latin typeface="+mj-lt"/>
              </a:rPr>
              <a:t> </a:t>
            </a:r>
            <a:r>
              <a:rPr lang="fr-FR" sz="4800" b="0" i="1" dirty="0" err="1">
                <a:solidFill>
                  <a:srgbClr val="222222"/>
                </a:solidFill>
                <a:effectLst/>
                <a:latin typeface="+mj-lt"/>
              </a:rPr>
              <a:t>Research</a:t>
            </a:r>
            <a:r>
              <a:rPr lang="fr-FR" sz="4800" b="0" i="0" dirty="0">
                <a:solidFill>
                  <a:srgbClr val="222222"/>
                </a:solidFill>
                <a:effectLst/>
                <a:latin typeface="+mj-lt"/>
              </a:rPr>
              <a:t>, (</a:t>
            </a:r>
            <a:r>
              <a:rPr lang="fr-FR" sz="4800" b="0" i="0" dirty="0" err="1">
                <a:solidFill>
                  <a:srgbClr val="222222"/>
                </a:solidFill>
                <a:effectLst/>
                <a:latin typeface="+mj-lt"/>
              </a:rPr>
              <a:t>icpr</a:t>
            </a:r>
            <a:r>
              <a:rPr lang="fr-FR" sz="4800" b="0" i="0" dirty="0">
                <a:solidFill>
                  <a:srgbClr val="222222"/>
                </a:solidFill>
                <a:effectLst/>
                <a:latin typeface="+mj-lt"/>
              </a:rPr>
              <a:t>).</a:t>
            </a:r>
          </a:p>
          <a:p>
            <a:pPr marL="0" indent="0" algn="just">
              <a:buNone/>
            </a:pPr>
            <a:r>
              <a:rPr lang="fr-FR" sz="4800" b="0" dirty="0">
                <a:solidFill>
                  <a:srgbClr val="660066"/>
                </a:solidFill>
                <a:latin typeface="+mj-lt"/>
              </a:rPr>
              <a:t>[</a:t>
            </a:r>
            <a:r>
              <a:rPr lang="fr-FR" sz="4800" b="0" dirty="0">
                <a:solidFill>
                  <a:srgbClr val="660066"/>
                </a:solidFill>
                <a:latin typeface="+mj-lt"/>
                <a:cs typeface="Calibri Light" panose="020F0302020204030204" pitchFamily="34" charset="0"/>
              </a:rPr>
              <a:t>5</a:t>
            </a:r>
            <a:r>
              <a:rPr lang="fr-FR" sz="4800" b="0" dirty="0">
                <a:solidFill>
                  <a:srgbClr val="660066"/>
                </a:solidFill>
                <a:latin typeface="+mj-lt"/>
              </a:rPr>
              <a:t>]</a:t>
            </a:r>
            <a:r>
              <a:rPr lang="en-US" sz="4800" b="0" i="0" dirty="0">
                <a:solidFill>
                  <a:srgbClr val="222222"/>
                </a:solidFill>
                <a:effectLst/>
                <a:latin typeface="+mj-lt"/>
              </a:rPr>
              <a:t> Müller, R., Vette, M., &amp; </a:t>
            </a:r>
            <a:r>
              <a:rPr lang="en-US" sz="4800" b="0" i="0" dirty="0" err="1">
                <a:solidFill>
                  <a:srgbClr val="222222"/>
                </a:solidFill>
                <a:effectLst/>
                <a:latin typeface="+mj-lt"/>
              </a:rPr>
              <a:t>Mailahn</a:t>
            </a:r>
            <a:r>
              <a:rPr lang="en-US" sz="4800" b="0" i="0" dirty="0">
                <a:solidFill>
                  <a:srgbClr val="222222"/>
                </a:solidFill>
                <a:effectLst/>
                <a:latin typeface="+mj-lt"/>
              </a:rPr>
              <a:t>, O. (2016). Process-oriented task assignment for assembly processes with human-robot interaction. </a:t>
            </a:r>
            <a:r>
              <a:rPr lang="en-US" sz="4800" b="0" i="1" dirty="0">
                <a:solidFill>
                  <a:srgbClr val="222222"/>
                </a:solidFill>
                <a:effectLst/>
                <a:latin typeface="+mj-lt"/>
              </a:rPr>
              <a:t>Procedia CIRP</a:t>
            </a:r>
            <a:r>
              <a:rPr lang="en-US" sz="4800" b="0" i="0" dirty="0">
                <a:solidFill>
                  <a:srgbClr val="222222"/>
                </a:solidFill>
                <a:effectLst/>
                <a:latin typeface="+mj-lt"/>
              </a:rPr>
              <a:t>, </a:t>
            </a:r>
            <a:r>
              <a:rPr lang="en-US" sz="4800" b="0" i="1" dirty="0">
                <a:solidFill>
                  <a:srgbClr val="222222"/>
                </a:solidFill>
                <a:effectLst/>
                <a:latin typeface="+mj-lt"/>
              </a:rPr>
              <a:t>44</a:t>
            </a:r>
            <a:r>
              <a:rPr lang="en-US" sz="4800" b="0" i="0" dirty="0">
                <a:solidFill>
                  <a:srgbClr val="222222"/>
                </a:solidFill>
                <a:effectLst/>
                <a:latin typeface="+mj-lt"/>
              </a:rPr>
              <a:t>, 210-215.</a:t>
            </a: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[6] </a:t>
            </a:r>
            <a:r>
              <a:rPr lang="en-US" sz="4800" dirty="0">
                <a:effectLst/>
                <a:latin typeface="+mj-lt"/>
                <a:ea typeface="Batang" panose="02030600000101010101" pitchFamily="18" charset="-127"/>
                <a:cs typeface="Times New Roman" panose="02020603050405020304" pitchFamily="18" charset="0"/>
              </a:rPr>
              <a:t>Zhang, Y. J., Liu, L., Huang, N., </a:t>
            </a:r>
            <a:r>
              <a:rPr lang="en-US" sz="4800" dirty="0" err="1">
                <a:effectLst/>
                <a:latin typeface="+mj-lt"/>
                <a:ea typeface="Batang" panose="02030600000101010101" pitchFamily="18" charset="-127"/>
                <a:cs typeface="Times New Roman" panose="02020603050405020304" pitchFamily="18" charset="0"/>
              </a:rPr>
              <a:t>Radwin</a:t>
            </a:r>
            <a:r>
              <a:rPr lang="en-US" sz="4800" dirty="0">
                <a:effectLst/>
                <a:latin typeface="+mj-lt"/>
                <a:ea typeface="Batang" panose="02030600000101010101" pitchFamily="18" charset="-127"/>
                <a:cs typeface="Times New Roman" panose="02020603050405020304" pitchFamily="18" charset="0"/>
              </a:rPr>
              <a:t>, R., &amp; Li, J. (2021). From manual operation to collaborative robot assembly: an integrated model of productivity and ergonomic performance. IEEE    Robotics and Automation Letters, 6(2), 895-902.</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[7] </a:t>
            </a:r>
            <a:r>
              <a:rPr lang="en-US" sz="4800" dirty="0">
                <a:effectLst/>
                <a:latin typeface="+mj-lt"/>
                <a:ea typeface="Batang" panose="02030600000101010101" pitchFamily="18" charset="-127"/>
                <a:cs typeface="Times New Roman" panose="02020603050405020304" pitchFamily="18" charset="0"/>
              </a:rPr>
              <a:t>Chen, F., </a:t>
            </a:r>
            <a:r>
              <a:rPr lang="en-US" sz="4800" dirty="0" err="1">
                <a:effectLst/>
                <a:latin typeface="+mj-lt"/>
                <a:ea typeface="Batang" panose="02030600000101010101" pitchFamily="18" charset="-127"/>
                <a:cs typeface="Times New Roman" panose="02020603050405020304" pitchFamily="18" charset="0"/>
              </a:rPr>
              <a:t>Sekiyama</a:t>
            </a:r>
            <a:r>
              <a:rPr lang="en-US" sz="4800" dirty="0">
                <a:effectLst/>
                <a:latin typeface="+mj-lt"/>
                <a:ea typeface="Batang" panose="02030600000101010101" pitchFamily="18" charset="-127"/>
                <a:cs typeface="Times New Roman" panose="02020603050405020304" pitchFamily="18" charset="0"/>
              </a:rPr>
              <a:t>, K., Cannella, F., &amp; Fukuda, T. (2013). Optimal subtask allocation for human and robot collaboration within hybrid assembly system. IEEE Transactions on Automation Science and Engineering, 11(4), 1065-1075.</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[8] </a:t>
            </a:r>
            <a:r>
              <a:rPr lang="en-US" sz="4800" dirty="0" err="1">
                <a:effectLst/>
                <a:latin typeface="+mj-lt"/>
                <a:ea typeface="Batang" panose="02030600000101010101" pitchFamily="18" charset="-127"/>
                <a:cs typeface="Times New Roman" panose="02020603050405020304" pitchFamily="18" charset="0"/>
              </a:rPr>
              <a:t>Ponda</a:t>
            </a:r>
            <a:r>
              <a:rPr lang="en-US" sz="4800" dirty="0">
                <a:effectLst/>
                <a:latin typeface="+mj-lt"/>
                <a:ea typeface="Batang" panose="02030600000101010101" pitchFamily="18" charset="-127"/>
                <a:cs typeface="Times New Roman" panose="02020603050405020304" pitchFamily="18" charset="0"/>
              </a:rPr>
              <a:t>, S., Choi, H. L., &amp; How, J. (2010). Predictive planning for heterogeneous human-robot teams. In AIAA Infotech@ Aerospace 2010 (p. 3349).</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[9] </a:t>
            </a:r>
            <a:r>
              <a:rPr lang="en-US" sz="4800" dirty="0" err="1">
                <a:solidFill>
                  <a:srgbClr val="000000"/>
                </a:solidFill>
                <a:effectLst/>
                <a:latin typeface="+mj-lt"/>
                <a:ea typeface="Batang" panose="02030600000101010101" pitchFamily="18" charset="-127"/>
                <a:cs typeface="Times New Roman" panose="02020603050405020304" pitchFamily="18" charset="0"/>
              </a:rPr>
              <a:t>Dalle</a:t>
            </a:r>
            <a:r>
              <a:rPr lang="en-US" sz="4800" dirty="0">
                <a:solidFill>
                  <a:srgbClr val="000000"/>
                </a:solidFill>
                <a:effectLst/>
                <a:latin typeface="+mj-lt"/>
                <a:ea typeface="Batang" panose="02030600000101010101" pitchFamily="18" charset="-127"/>
                <a:cs typeface="Times New Roman" panose="02020603050405020304" pitchFamily="18" charset="0"/>
              </a:rPr>
              <a:t> Mura, M., &amp; Dini, G. (2019). Designing assembly lines with humans and collaborative robots: A genetic approach. </a:t>
            </a:r>
            <a:r>
              <a:rPr lang="fr-FR" sz="4800" i="1" dirty="0">
                <a:solidFill>
                  <a:srgbClr val="000000"/>
                </a:solidFill>
                <a:effectLst/>
                <a:latin typeface="+mj-lt"/>
                <a:ea typeface="Batang" panose="02030600000101010101" pitchFamily="18" charset="-127"/>
                <a:cs typeface="Times New Roman" panose="02020603050405020304" pitchFamily="18" charset="0"/>
              </a:rPr>
              <a:t>CIRP </a:t>
            </a:r>
            <a:r>
              <a:rPr lang="fr-FR" sz="4800" i="1" dirty="0" err="1">
                <a:solidFill>
                  <a:srgbClr val="000000"/>
                </a:solidFill>
                <a:effectLst/>
                <a:latin typeface="+mj-lt"/>
                <a:ea typeface="Batang" panose="02030600000101010101" pitchFamily="18" charset="-127"/>
                <a:cs typeface="Times New Roman" panose="02020603050405020304" pitchFamily="18" charset="0"/>
              </a:rPr>
              <a:t>Annals</a:t>
            </a:r>
            <a:r>
              <a:rPr lang="fr-FR" sz="4800" dirty="0">
                <a:solidFill>
                  <a:srgbClr val="000000"/>
                </a:solidFill>
                <a:effectLst/>
                <a:latin typeface="+mj-lt"/>
                <a:ea typeface="Batang" panose="02030600000101010101" pitchFamily="18" charset="-127"/>
                <a:cs typeface="Times New Roman" panose="02020603050405020304" pitchFamily="18" charset="0"/>
              </a:rPr>
              <a:t>, </a:t>
            </a:r>
            <a:r>
              <a:rPr lang="fr-FR" sz="4800" i="1" dirty="0">
                <a:solidFill>
                  <a:srgbClr val="000000"/>
                </a:solidFill>
                <a:effectLst/>
                <a:latin typeface="+mj-lt"/>
                <a:ea typeface="Batang" panose="02030600000101010101" pitchFamily="18" charset="-127"/>
                <a:cs typeface="Times New Roman" panose="02020603050405020304" pitchFamily="18" charset="0"/>
              </a:rPr>
              <a:t>68</a:t>
            </a:r>
            <a:r>
              <a:rPr lang="fr-FR" sz="4800" dirty="0">
                <a:solidFill>
                  <a:srgbClr val="000000"/>
                </a:solidFill>
                <a:effectLst/>
                <a:latin typeface="+mj-lt"/>
                <a:ea typeface="Batang" panose="02030600000101010101" pitchFamily="18" charset="-127"/>
                <a:cs typeface="Times New Roman" panose="02020603050405020304" pitchFamily="18" charset="0"/>
              </a:rPr>
              <a:t>(1), 1-4.</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fr-FR" sz="4800" dirty="0">
                <a:solidFill>
                  <a:schemeClr val="accent2">
                    <a:lumMod val="50000"/>
                  </a:schemeClr>
                </a:solidFill>
                <a:effectLst/>
                <a:latin typeface="+mj-lt"/>
                <a:ea typeface="Batang" panose="02030600000101010101" pitchFamily="18" charset="-127"/>
                <a:cs typeface="Times New Roman" panose="02020603050405020304" pitchFamily="18" charset="0"/>
              </a:rPr>
              <a:t>[10] </a:t>
            </a:r>
            <a:r>
              <a:rPr lang="fr-FR" sz="4800" dirty="0" err="1">
                <a:effectLst/>
                <a:latin typeface="+mj-lt"/>
                <a:ea typeface="Batang" panose="02030600000101010101" pitchFamily="18" charset="-127"/>
                <a:cs typeface="Times New Roman" panose="02020603050405020304" pitchFamily="18" charset="0"/>
              </a:rPr>
              <a:t>Michalos</a:t>
            </a:r>
            <a:r>
              <a:rPr lang="fr-FR" sz="4800" dirty="0">
                <a:effectLst/>
                <a:latin typeface="+mj-lt"/>
                <a:ea typeface="Batang" panose="02030600000101010101" pitchFamily="18" charset="-127"/>
                <a:cs typeface="Times New Roman" panose="02020603050405020304" pitchFamily="18" charset="0"/>
              </a:rPr>
              <a:t>, G., </a:t>
            </a:r>
            <a:r>
              <a:rPr lang="fr-FR" sz="4800" dirty="0" err="1">
                <a:effectLst/>
                <a:latin typeface="+mj-lt"/>
                <a:ea typeface="Batang" panose="02030600000101010101" pitchFamily="18" charset="-127"/>
                <a:cs typeface="Times New Roman" panose="02020603050405020304" pitchFamily="18" charset="0"/>
              </a:rPr>
              <a:t>Spiliotopoulos</a:t>
            </a:r>
            <a:r>
              <a:rPr lang="fr-FR" sz="4800" dirty="0">
                <a:effectLst/>
                <a:latin typeface="+mj-lt"/>
                <a:ea typeface="Batang" panose="02030600000101010101" pitchFamily="18" charset="-127"/>
                <a:cs typeface="Times New Roman" panose="02020603050405020304" pitchFamily="18" charset="0"/>
              </a:rPr>
              <a:t>, J., </a:t>
            </a:r>
            <a:r>
              <a:rPr lang="fr-FR" sz="4800" dirty="0" err="1">
                <a:effectLst/>
                <a:latin typeface="+mj-lt"/>
                <a:ea typeface="Batang" panose="02030600000101010101" pitchFamily="18" charset="-127"/>
                <a:cs typeface="Times New Roman" panose="02020603050405020304" pitchFamily="18" charset="0"/>
              </a:rPr>
              <a:t>Makris</a:t>
            </a:r>
            <a:r>
              <a:rPr lang="fr-FR" sz="4800" dirty="0">
                <a:effectLst/>
                <a:latin typeface="+mj-lt"/>
                <a:ea typeface="Batang" panose="02030600000101010101" pitchFamily="18" charset="-127"/>
                <a:cs typeface="Times New Roman" panose="02020603050405020304" pitchFamily="18" charset="0"/>
              </a:rPr>
              <a:t>, S., &amp; </a:t>
            </a:r>
            <a:r>
              <a:rPr lang="fr-FR" sz="4800" dirty="0" err="1">
                <a:effectLst/>
                <a:latin typeface="+mj-lt"/>
                <a:ea typeface="Batang" panose="02030600000101010101" pitchFamily="18" charset="-127"/>
                <a:cs typeface="Times New Roman" panose="02020603050405020304" pitchFamily="18" charset="0"/>
              </a:rPr>
              <a:t>Chryssolouris</a:t>
            </a:r>
            <a:r>
              <a:rPr lang="fr-FR" sz="4800" dirty="0">
                <a:effectLst/>
                <a:latin typeface="+mj-lt"/>
                <a:ea typeface="Batang" panose="02030600000101010101" pitchFamily="18" charset="-127"/>
                <a:cs typeface="Times New Roman" panose="02020603050405020304" pitchFamily="18" charset="0"/>
              </a:rPr>
              <a:t>, G. (2018). </a:t>
            </a:r>
            <a:r>
              <a:rPr lang="en-US" sz="4800" dirty="0">
                <a:effectLst/>
                <a:latin typeface="+mj-lt"/>
                <a:ea typeface="Batang" panose="02030600000101010101" pitchFamily="18" charset="-127"/>
                <a:cs typeface="Times New Roman" panose="02020603050405020304" pitchFamily="18" charset="0"/>
              </a:rPr>
              <a:t>A method for planning human robot shared tasks. CIRP journal of manufacturing science and technology, 22, 76-90.</a:t>
            </a: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[11] </a:t>
            </a:r>
            <a:r>
              <a:rPr lang="en-US" sz="4800" dirty="0" err="1">
                <a:effectLst/>
                <a:latin typeface="+mj-lt"/>
                <a:ea typeface="Batang" panose="02030600000101010101" pitchFamily="18" charset="-127"/>
                <a:cs typeface="Times New Roman" panose="02020603050405020304" pitchFamily="18" charset="0"/>
              </a:rPr>
              <a:t>Cegarra</a:t>
            </a:r>
            <a:r>
              <a:rPr lang="en-US" sz="4800" dirty="0">
                <a:effectLst/>
                <a:latin typeface="+mj-lt"/>
                <a:ea typeface="Batang" panose="02030600000101010101" pitchFamily="18" charset="-127"/>
                <a:cs typeface="Times New Roman" panose="02020603050405020304" pitchFamily="18" charset="0"/>
              </a:rPr>
              <a:t>, J., &amp; </a:t>
            </a:r>
            <a:r>
              <a:rPr lang="en-US" sz="4800" dirty="0" err="1">
                <a:effectLst/>
                <a:latin typeface="+mj-lt"/>
                <a:ea typeface="Batang" panose="02030600000101010101" pitchFamily="18" charset="-127"/>
                <a:cs typeface="Times New Roman" panose="02020603050405020304" pitchFamily="18" charset="0"/>
              </a:rPr>
              <a:t>Morgado</a:t>
            </a:r>
            <a:r>
              <a:rPr lang="en-US" sz="4800" dirty="0">
                <a:effectLst/>
                <a:latin typeface="+mj-lt"/>
                <a:ea typeface="Batang" panose="02030600000101010101" pitchFamily="18" charset="-127"/>
                <a:cs typeface="Times New Roman" panose="02020603050405020304" pitchFamily="18" charset="0"/>
              </a:rPr>
              <a:t>, N. (2009, September). </a:t>
            </a:r>
            <a:r>
              <a:rPr lang="fr-FR" sz="4800" dirty="0">
                <a:effectLst/>
                <a:latin typeface="+mj-lt"/>
                <a:ea typeface="Batang" panose="02030600000101010101" pitchFamily="18" charset="-127"/>
                <a:cs typeface="Times New Roman" panose="02020603050405020304" pitchFamily="18" charset="0"/>
              </a:rPr>
              <a:t>Étude des propriétés de la version francophone du NASATLX. In EPIQUE 2009: 5ème Colloque de Psychologie Ergonomique (pp. 233-239).   France : Nice.</a:t>
            </a:r>
          </a:p>
          <a:p>
            <a:pPr marL="0" indent="0" algn="just">
              <a:buNone/>
              <a:tabLst>
                <a:tab pos="1257300" algn="l"/>
              </a:tabLst>
            </a:pPr>
            <a:r>
              <a:rPr lang="fr-FR" sz="4800" dirty="0">
                <a:solidFill>
                  <a:schemeClr val="accent2">
                    <a:lumMod val="50000"/>
                  </a:schemeClr>
                </a:solidFill>
                <a:effectLst/>
                <a:latin typeface="+mj-lt"/>
                <a:ea typeface="Batang" panose="02030600000101010101" pitchFamily="18" charset="-127"/>
                <a:cs typeface="Times New Roman" panose="02020603050405020304" pitchFamily="18" charset="0"/>
              </a:rPr>
              <a:t>[12] </a:t>
            </a:r>
            <a:r>
              <a:rPr lang="fr-FR" sz="4800" dirty="0" err="1">
                <a:effectLst/>
                <a:latin typeface="+mj-lt"/>
                <a:ea typeface="Batang" panose="02030600000101010101" pitchFamily="18" charset="-127"/>
                <a:cs typeface="Times New Roman" panose="02020603050405020304" pitchFamily="18" charset="0"/>
              </a:rPr>
              <a:t>Colim</a:t>
            </a:r>
            <a:r>
              <a:rPr lang="fr-FR" sz="4800" dirty="0">
                <a:effectLst/>
                <a:latin typeface="+mj-lt"/>
                <a:ea typeface="Batang" panose="02030600000101010101" pitchFamily="18" charset="-127"/>
                <a:cs typeface="Times New Roman" panose="02020603050405020304" pitchFamily="18" charset="0"/>
              </a:rPr>
              <a:t>, A., Faria, C., Cunha, J., Oliveira, J., Sousa, N., &amp; Rocha, L. A. (2021). </a:t>
            </a:r>
            <a:r>
              <a:rPr lang="en-US" sz="4800" dirty="0">
                <a:effectLst/>
                <a:latin typeface="+mj-lt"/>
                <a:ea typeface="Batang" panose="02030600000101010101" pitchFamily="18" charset="-127"/>
                <a:cs typeface="Times New Roman" panose="02020603050405020304" pitchFamily="18" charset="0"/>
              </a:rPr>
              <a:t>Physical ergonomic improvement and safe design of an assembly workstation through collaborative robotics. Safety,   7(1), 14.</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endParaRPr lang="fr-FR" sz="4400" dirty="0">
              <a:effectLst/>
              <a:latin typeface="Arial" panose="020B0604020202020204" pitchFamily="34" charset="0"/>
              <a:ea typeface="Batang" panose="02030600000101010101" pitchFamily="18" charset="-127"/>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224F8D14-10FB-48AB-B7F5-BF302862FA03}"/>
              </a:ext>
            </a:extLst>
          </p:cNvPr>
          <p:cNvSpPr>
            <a:spLocks noGrp="1"/>
          </p:cNvSpPr>
          <p:nvPr>
            <p:ph type="sldNum" sz="quarter" idx="12"/>
          </p:nvPr>
        </p:nvSpPr>
        <p:spPr>
          <a:xfrm>
            <a:off x="10954226" y="6299483"/>
            <a:ext cx="1052508" cy="365125"/>
          </a:xfrm>
        </p:spPr>
        <p:txBody>
          <a:bodyPr/>
          <a:lstStyle/>
          <a:p>
            <a:fld id="{6BA540B4-D451-4A30-976D-3D7B397DAD7E}" type="slidenum">
              <a:rPr lang="fr-FR" sz="1400" smtClean="0"/>
              <a:t>25</a:t>
            </a:fld>
            <a:endParaRPr lang="fr-FR" sz="1400" dirty="0"/>
          </a:p>
        </p:txBody>
      </p:sp>
      <p:pic>
        <p:nvPicPr>
          <p:cNvPr id="6" name="Picture 2" descr="LISV">
            <a:extLst>
              <a:ext uri="{FF2B5EF4-FFF2-40B4-BE49-F238E27FC236}">
                <a16:creationId xmlns:a16="http://schemas.microsoft.com/office/drawing/2014/main" id="{65EA765E-6CFB-43F2-B515-C7B6A8CC07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7588" y="46526"/>
            <a:ext cx="2020933" cy="51951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656093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8C9AC-EC58-47BA-901B-DF61F7215CEF}"/>
              </a:ext>
            </a:extLst>
          </p:cNvPr>
          <p:cNvSpPr>
            <a:spLocks noGrp="1"/>
          </p:cNvSpPr>
          <p:nvPr>
            <p:ph type="title"/>
          </p:nvPr>
        </p:nvSpPr>
        <p:spPr/>
        <p:txBody>
          <a:bodyPr/>
          <a:lstStyle/>
          <a:p>
            <a:r>
              <a:rPr lang="fr-FR" dirty="0"/>
              <a:t>référence bibliographique</a:t>
            </a:r>
          </a:p>
        </p:txBody>
      </p:sp>
      <p:sp>
        <p:nvSpPr>
          <p:cNvPr id="3" name="Espace réservé du contenu 2">
            <a:extLst>
              <a:ext uri="{FF2B5EF4-FFF2-40B4-BE49-F238E27FC236}">
                <a16:creationId xmlns:a16="http://schemas.microsoft.com/office/drawing/2014/main" id="{195728DA-3896-4D6C-9B56-DAA7DAA6CD49}"/>
              </a:ext>
            </a:extLst>
          </p:cNvPr>
          <p:cNvSpPr>
            <a:spLocks noGrp="1"/>
          </p:cNvSpPr>
          <p:nvPr>
            <p:ph idx="1"/>
          </p:nvPr>
        </p:nvSpPr>
        <p:spPr>
          <a:xfrm>
            <a:off x="426720" y="1852070"/>
            <a:ext cx="11297920" cy="4721450"/>
          </a:xfrm>
        </p:spPr>
        <p:txBody>
          <a:bodyPr>
            <a:normAutofit fontScale="25000" lnSpcReduction="20000"/>
          </a:bodyPr>
          <a:lstStyle/>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[13] </a:t>
            </a:r>
            <a:r>
              <a:rPr lang="en-US" sz="4800" dirty="0">
                <a:effectLst/>
                <a:latin typeface="+mj-lt"/>
                <a:ea typeface="Batang" panose="02030600000101010101" pitchFamily="18" charset="-127"/>
                <a:cs typeface="Times New Roman" panose="02020603050405020304" pitchFamily="18" charset="0"/>
              </a:rPr>
              <a:t>J. Steven Moore &amp; Arun Garg (1995) The Strain Index: A Proposed </a:t>
            </a:r>
            <a:r>
              <a:rPr lang="en-US" sz="4800" dirty="0" err="1">
                <a:effectLst/>
                <a:latin typeface="+mj-lt"/>
                <a:ea typeface="Batang" panose="02030600000101010101" pitchFamily="18" charset="-127"/>
                <a:cs typeface="Times New Roman" panose="02020603050405020304" pitchFamily="18" charset="0"/>
              </a:rPr>
              <a:t>Methodto</a:t>
            </a:r>
            <a:r>
              <a:rPr lang="en-US" sz="4800" dirty="0">
                <a:effectLst/>
                <a:latin typeface="+mj-lt"/>
                <a:ea typeface="Batang" panose="02030600000101010101" pitchFamily="18" charset="-127"/>
                <a:cs typeface="Times New Roman" panose="02020603050405020304" pitchFamily="18" charset="0"/>
              </a:rPr>
              <a:t> Analyze Jobs for Risk of Distal Upper Extremity Disorders, American Industrial Hygiene Association Journal, 56:5, 443-458</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[14] </a:t>
            </a:r>
            <a:r>
              <a:rPr lang="en-US" sz="4800" dirty="0">
                <a:effectLst/>
                <a:latin typeface="+mj-lt"/>
                <a:ea typeface="Batang" panose="02030600000101010101" pitchFamily="18" charset="-127"/>
                <a:cs typeface="Times New Roman" panose="02020603050405020304" pitchFamily="18" charset="0"/>
              </a:rPr>
              <a:t>Pearce, M., </a:t>
            </a:r>
            <a:r>
              <a:rPr lang="en-US" sz="4800" dirty="0" err="1">
                <a:effectLst/>
                <a:latin typeface="+mj-lt"/>
                <a:ea typeface="Batang" panose="02030600000101010101" pitchFamily="18" charset="-127"/>
                <a:cs typeface="Times New Roman" panose="02020603050405020304" pitchFamily="18" charset="0"/>
              </a:rPr>
              <a:t>Mutlu</a:t>
            </a:r>
            <a:r>
              <a:rPr lang="en-US" sz="4800" dirty="0">
                <a:effectLst/>
                <a:latin typeface="+mj-lt"/>
                <a:ea typeface="Batang" panose="02030600000101010101" pitchFamily="18" charset="-127"/>
                <a:cs typeface="Times New Roman" panose="02020603050405020304" pitchFamily="18" charset="0"/>
              </a:rPr>
              <a:t>, B., Shah, J., &amp; </a:t>
            </a:r>
            <a:r>
              <a:rPr lang="en-US" sz="4800" dirty="0" err="1">
                <a:effectLst/>
                <a:latin typeface="+mj-lt"/>
                <a:ea typeface="Batang" panose="02030600000101010101" pitchFamily="18" charset="-127"/>
                <a:cs typeface="Times New Roman" panose="02020603050405020304" pitchFamily="18" charset="0"/>
              </a:rPr>
              <a:t>Radwin</a:t>
            </a:r>
            <a:r>
              <a:rPr lang="en-US" sz="4800" dirty="0">
                <a:effectLst/>
                <a:latin typeface="+mj-lt"/>
                <a:ea typeface="Batang" panose="02030600000101010101" pitchFamily="18" charset="-127"/>
                <a:cs typeface="Times New Roman" panose="02020603050405020304" pitchFamily="18" charset="0"/>
              </a:rPr>
              <a:t>, R. (2018). Optimizing </a:t>
            </a:r>
            <a:r>
              <a:rPr lang="en-US" sz="4800" dirty="0" err="1">
                <a:effectLst/>
                <a:latin typeface="+mj-lt"/>
                <a:ea typeface="Batang" panose="02030600000101010101" pitchFamily="18" charset="-127"/>
                <a:cs typeface="Times New Roman" panose="02020603050405020304" pitchFamily="18" charset="0"/>
              </a:rPr>
              <a:t>makespan</a:t>
            </a:r>
            <a:r>
              <a:rPr lang="en-US" sz="4800" dirty="0">
                <a:effectLst/>
                <a:latin typeface="+mj-lt"/>
                <a:ea typeface="Batang" panose="02030600000101010101" pitchFamily="18" charset="-127"/>
                <a:cs typeface="Times New Roman" panose="02020603050405020304" pitchFamily="18" charset="0"/>
              </a:rPr>
              <a:t> and ergonomics in integrating collaborative robots into manufacturing processes. IEEE transactions on automation science and engineering, 15(4), 1772-1784. </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fr-FR" sz="4800" dirty="0">
                <a:solidFill>
                  <a:schemeClr val="accent2">
                    <a:lumMod val="50000"/>
                  </a:schemeClr>
                </a:solidFill>
                <a:effectLst/>
                <a:latin typeface="+mj-lt"/>
                <a:ea typeface="Batang" panose="02030600000101010101" pitchFamily="18" charset="-127"/>
                <a:cs typeface="Times New Roman" panose="02020603050405020304" pitchFamily="18" charset="0"/>
              </a:rPr>
              <a:t>[15] </a:t>
            </a:r>
            <a:r>
              <a:rPr lang="fr-FR" sz="4800" dirty="0" err="1">
                <a:effectLst/>
                <a:latin typeface="+mj-lt"/>
                <a:ea typeface="Batang" panose="02030600000101010101" pitchFamily="18" charset="-127"/>
                <a:cs typeface="Times New Roman" panose="02020603050405020304" pitchFamily="18" charset="0"/>
              </a:rPr>
              <a:t>Raatz</a:t>
            </a:r>
            <a:r>
              <a:rPr lang="fr-FR" sz="4800" dirty="0">
                <a:effectLst/>
                <a:latin typeface="+mj-lt"/>
                <a:ea typeface="Batang" panose="02030600000101010101" pitchFamily="18" charset="-127"/>
                <a:cs typeface="Times New Roman" panose="02020603050405020304" pitchFamily="18" charset="0"/>
              </a:rPr>
              <a:t>, A., </a:t>
            </a:r>
            <a:r>
              <a:rPr lang="fr-FR" sz="4800" dirty="0" err="1">
                <a:effectLst/>
                <a:latin typeface="+mj-lt"/>
                <a:ea typeface="Batang" panose="02030600000101010101" pitchFamily="18" charset="-127"/>
                <a:cs typeface="Times New Roman" panose="02020603050405020304" pitchFamily="18" charset="0"/>
              </a:rPr>
              <a:t>Blankemeyer</a:t>
            </a:r>
            <a:r>
              <a:rPr lang="fr-FR" sz="4800" dirty="0">
                <a:effectLst/>
                <a:latin typeface="+mj-lt"/>
                <a:ea typeface="Batang" panose="02030600000101010101" pitchFamily="18" charset="-127"/>
                <a:cs typeface="Times New Roman" panose="02020603050405020304" pitchFamily="18" charset="0"/>
              </a:rPr>
              <a:t>, S., </a:t>
            </a:r>
            <a:r>
              <a:rPr lang="fr-FR" sz="4800" dirty="0" err="1">
                <a:effectLst/>
                <a:latin typeface="+mj-lt"/>
                <a:ea typeface="Batang" panose="02030600000101010101" pitchFamily="18" charset="-127"/>
                <a:cs typeface="Times New Roman" panose="02020603050405020304" pitchFamily="18" charset="0"/>
              </a:rPr>
              <a:t>Recker</a:t>
            </a:r>
            <a:r>
              <a:rPr lang="fr-FR" sz="4800" dirty="0">
                <a:effectLst/>
                <a:latin typeface="+mj-lt"/>
                <a:ea typeface="Batang" panose="02030600000101010101" pitchFamily="18" charset="-127"/>
                <a:cs typeface="Times New Roman" panose="02020603050405020304" pitchFamily="18" charset="0"/>
              </a:rPr>
              <a:t>, T., </a:t>
            </a:r>
            <a:r>
              <a:rPr lang="fr-FR" sz="4800" dirty="0" err="1">
                <a:effectLst/>
                <a:latin typeface="+mj-lt"/>
                <a:ea typeface="Batang" panose="02030600000101010101" pitchFamily="18" charset="-127"/>
                <a:cs typeface="Times New Roman" panose="02020603050405020304" pitchFamily="18" charset="0"/>
              </a:rPr>
              <a:t>Pischke</a:t>
            </a:r>
            <a:r>
              <a:rPr lang="fr-FR" sz="4800" dirty="0">
                <a:effectLst/>
                <a:latin typeface="+mj-lt"/>
                <a:ea typeface="Batang" panose="02030600000101010101" pitchFamily="18" charset="-127"/>
                <a:cs typeface="Times New Roman" panose="02020603050405020304" pitchFamily="18" charset="0"/>
              </a:rPr>
              <a:t>, D., &amp; </a:t>
            </a:r>
            <a:r>
              <a:rPr lang="fr-FR" sz="4800" dirty="0" err="1">
                <a:effectLst/>
                <a:latin typeface="+mj-lt"/>
                <a:ea typeface="Batang" panose="02030600000101010101" pitchFamily="18" charset="-127"/>
                <a:cs typeface="Times New Roman" panose="02020603050405020304" pitchFamily="18" charset="0"/>
              </a:rPr>
              <a:t>Nyhuis</a:t>
            </a:r>
            <a:r>
              <a:rPr lang="fr-FR" sz="4800" dirty="0">
                <a:effectLst/>
                <a:latin typeface="+mj-lt"/>
                <a:ea typeface="Batang" panose="02030600000101010101" pitchFamily="18" charset="-127"/>
                <a:cs typeface="Times New Roman" panose="02020603050405020304" pitchFamily="18" charset="0"/>
              </a:rPr>
              <a:t>, P. (2020). </a:t>
            </a:r>
            <a:r>
              <a:rPr lang="en-US" sz="4800" dirty="0">
                <a:effectLst/>
                <a:latin typeface="+mj-lt"/>
                <a:ea typeface="Batang" panose="02030600000101010101" pitchFamily="18" charset="-127"/>
                <a:cs typeface="Times New Roman" panose="02020603050405020304" pitchFamily="18" charset="0"/>
              </a:rPr>
              <a:t>Task scheduling method for HRC workplaces based on capabilities and execution time assumptions for robots. CIRP Annals, 69(1), 13-16.</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[16] </a:t>
            </a:r>
            <a:r>
              <a:rPr lang="en-US" sz="4800" dirty="0" err="1">
                <a:effectLst/>
                <a:latin typeface="+mj-lt"/>
                <a:ea typeface="Batang" panose="02030600000101010101" pitchFamily="18" charset="-127"/>
                <a:cs typeface="Times New Roman" panose="02020603050405020304" pitchFamily="18" charset="0"/>
              </a:rPr>
              <a:t>Dianatfar</a:t>
            </a:r>
            <a:r>
              <a:rPr lang="en-US" sz="4800" dirty="0">
                <a:effectLst/>
                <a:latin typeface="+mj-lt"/>
                <a:ea typeface="Batang" panose="02030600000101010101" pitchFamily="18" charset="-127"/>
                <a:cs typeface="Times New Roman" panose="02020603050405020304" pitchFamily="18" charset="0"/>
              </a:rPr>
              <a:t>, M., </a:t>
            </a:r>
            <a:r>
              <a:rPr lang="en-US" sz="4800" dirty="0" err="1">
                <a:effectLst/>
                <a:latin typeface="+mj-lt"/>
                <a:ea typeface="Batang" panose="02030600000101010101" pitchFamily="18" charset="-127"/>
                <a:cs typeface="Times New Roman" panose="02020603050405020304" pitchFamily="18" charset="0"/>
              </a:rPr>
              <a:t>Latokartano</a:t>
            </a:r>
            <a:r>
              <a:rPr lang="en-US" sz="4800" dirty="0">
                <a:effectLst/>
                <a:latin typeface="+mj-lt"/>
                <a:ea typeface="Batang" panose="02030600000101010101" pitchFamily="18" charset="-127"/>
                <a:cs typeface="Times New Roman" panose="02020603050405020304" pitchFamily="18" charset="0"/>
              </a:rPr>
              <a:t>, J., &amp; </a:t>
            </a:r>
            <a:r>
              <a:rPr lang="en-US" sz="4800" dirty="0" err="1">
                <a:effectLst/>
                <a:latin typeface="+mj-lt"/>
                <a:ea typeface="Batang" panose="02030600000101010101" pitchFamily="18" charset="-127"/>
                <a:cs typeface="Times New Roman" panose="02020603050405020304" pitchFamily="18" charset="0"/>
              </a:rPr>
              <a:t>Lanz</a:t>
            </a:r>
            <a:r>
              <a:rPr lang="en-US" sz="4800" dirty="0">
                <a:effectLst/>
                <a:latin typeface="+mj-lt"/>
                <a:ea typeface="Batang" panose="02030600000101010101" pitchFamily="18" charset="-127"/>
                <a:cs typeface="Times New Roman" panose="02020603050405020304" pitchFamily="18" charset="0"/>
              </a:rPr>
              <a:t>, M. (2019). Task balancing between human and robot in mid-heavy assembly tasks. Procedia CIRP, 81, 157-161.</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[17] </a:t>
            </a:r>
            <a:r>
              <a:rPr lang="en-US" sz="4800" dirty="0">
                <a:effectLst/>
                <a:latin typeface="+mj-lt"/>
                <a:ea typeface="Batang" panose="02030600000101010101" pitchFamily="18" charset="-127"/>
                <a:cs typeface="Times New Roman" panose="02020603050405020304" pitchFamily="18" charset="0"/>
              </a:rPr>
              <a:t>Zhang, M., Li, C., Shang, Y., &amp; Liu, Z. (2022). Cycle Time and Human Fatigue Minimization for Human-Robot Collaborative Assembly Cell. IEEE Robotics and Automation Letters, 7(3), 6147-6154.</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[18] </a:t>
            </a:r>
            <a:r>
              <a:rPr lang="en-US" sz="4800" dirty="0">
                <a:effectLst/>
                <a:latin typeface="+mj-lt"/>
                <a:ea typeface="Batang" panose="02030600000101010101" pitchFamily="18" charset="-127"/>
                <a:cs typeface="Times New Roman" panose="02020603050405020304" pitchFamily="18" charset="0"/>
              </a:rPr>
              <a:t>Gualtieri, L., Rauch, E., &amp; </a:t>
            </a:r>
            <a:r>
              <a:rPr lang="en-US" sz="4800" dirty="0" err="1">
                <a:effectLst/>
                <a:latin typeface="+mj-lt"/>
                <a:ea typeface="Batang" panose="02030600000101010101" pitchFamily="18" charset="-127"/>
                <a:cs typeface="Times New Roman" panose="02020603050405020304" pitchFamily="18" charset="0"/>
              </a:rPr>
              <a:t>Vidoni</a:t>
            </a:r>
            <a:r>
              <a:rPr lang="en-US" sz="4800" dirty="0">
                <a:effectLst/>
                <a:latin typeface="+mj-lt"/>
                <a:ea typeface="Batang" panose="02030600000101010101" pitchFamily="18" charset="-127"/>
                <a:cs typeface="Times New Roman" panose="02020603050405020304" pitchFamily="18" charset="0"/>
              </a:rPr>
              <a:t>, R. (2021). Methodology for the definition of the optimal assembly cycle and calculation of the optimized assembly cycle time in human-robot collaborative assembly. The International Journal of Advanced Manufacturing Technology, 113(7), 2369-2384.</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[19] </a:t>
            </a:r>
            <a:r>
              <a:rPr lang="en-US" sz="4800" dirty="0">
                <a:effectLst/>
                <a:latin typeface="+mj-lt"/>
                <a:ea typeface="Batang" panose="02030600000101010101" pitchFamily="18" charset="-127"/>
                <a:cs typeface="Times New Roman" panose="02020603050405020304" pitchFamily="18" charset="0"/>
              </a:rPr>
              <a:t>Arai, T., Kato, R., &amp; Fujita, M. (2010). Assessment of operator stress induced by robot collaboration in assembly. CIRP annals, 59(1), 5-8.</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[20] </a:t>
            </a:r>
            <a:r>
              <a:rPr lang="en-US" sz="4800" dirty="0" err="1">
                <a:effectLst/>
                <a:latin typeface="+mj-lt"/>
                <a:ea typeface="Batang" panose="02030600000101010101" pitchFamily="18" charset="-127"/>
                <a:cs typeface="Times New Roman" panose="02020603050405020304" pitchFamily="18" charset="0"/>
              </a:rPr>
              <a:t>Ponda</a:t>
            </a:r>
            <a:r>
              <a:rPr lang="en-US" sz="4800" dirty="0">
                <a:effectLst/>
                <a:latin typeface="+mj-lt"/>
                <a:ea typeface="Batang" panose="02030600000101010101" pitchFamily="18" charset="-127"/>
                <a:cs typeface="Times New Roman" panose="02020603050405020304" pitchFamily="18" charset="0"/>
              </a:rPr>
              <a:t>, Sameera S., Han-Lim Choi, and Jonathan P. How. "Predictive Planning for Heterogeneous Human-Robot Teams." AIAA </a:t>
            </a:r>
            <a:r>
              <a:rPr lang="en-US" sz="4800" dirty="0" err="1">
                <a:effectLst/>
                <a:latin typeface="+mj-lt"/>
                <a:ea typeface="Batang" panose="02030600000101010101" pitchFamily="18" charset="-127"/>
                <a:cs typeface="Times New Roman" panose="02020603050405020304" pitchFamily="18" charset="0"/>
              </a:rPr>
              <a:t>Infotech@Aerospace</a:t>
            </a:r>
            <a:r>
              <a:rPr lang="en-US" sz="4800" dirty="0">
                <a:effectLst/>
                <a:latin typeface="+mj-lt"/>
                <a:ea typeface="Batang" panose="02030600000101010101" pitchFamily="18" charset="-127"/>
                <a:cs typeface="Times New Roman" panose="02020603050405020304" pitchFamily="18" charset="0"/>
              </a:rPr>
              <a:t> 2010 20-22 April 2010, Atlanta, Georgia, AIAA 2010-3349.</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[21] </a:t>
            </a:r>
            <a:r>
              <a:rPr lang="en-US" sz="4800" dirty="0">
                <a:effectLst/>
                <a:latin typeface="+mj-lt"/>
                <a:ea typeface="Batang" panose="02030600000101010101" pitchFamily="18" charset="-127"/>
                <a:cs typeface="Times New Roman" panose="02020603050405020304" pitchFamily="18" charset="0"/>
              </a:rPr>
              <a:t>Gualtieri, L., </a:t>
            </a:r>
            <a:r>
              <a:rPr lang="en-US" sz="4800" dirty="0" err="1">
                <a:effectLst/>
                <a:latin typeface="+mj-lt"/>
                <a:ea typeface="Batang" panose="02030600000101010101" pitchFamily="18" charset="-127"/>
                <a:cs typeface="Times New Roman" panose="02020603050405020304" pitchFamily="18" charset="0"/>
              </a:rPr>
              <a:t>Palomba</a:t>
            </a:r>
            <a:r>
              <a:rPr lang="en-US" sz="4800" dirty="0">
                <a:effectLst/>
                <a:latin typeface="+mj-lt"/>
                <a:ea typeface="Batang" panose="02030600000101010101" pitchFamily="18" charset="-127"/>
                <a:cs typeface="Times New Roman" panose="02020603050405020304" pitchFamily="18" charset="0"/>
              </a:rPr>
              <a:t>, I., </a:t>
            </a:r>
            <a:r>
              <a:rPr lang="en-US" sz="4800" dirty="0" err="1">
                <a:effectLst/>
                <a:latin typeface="+mj-lt"/>
                <a:ea typeface="Batang" panose="02030600000101010101" pitchFamily="18" charset="-127"/>
                <a:cs typeface="Times New Roman" panose="02020603050405020304" pitchFamily="18" charset="0"/>
              </a:rPr>
              <a:t>Merati</a:t>
            </a:r>
            <a:r>
              <a:rPr lang="en-US" sz="4800" dirty="0">
                <a:effectLst/>
                <a:latin typeface="+mj-lt"/>
                <a:ea typeface="Batang" panose="02030600000101010101" pitchFamily="18" charset="-127"/>
                <a:cs typeface="Times New Roman" panose="02020603050405020304" pitchFamily="18" charset="0"/>
              </a:rPr>
              <a:t>, F. A., Rauch, E., &amp; </a:t>
            </a:r>
            <a:r>
              <a:rPr lang="en-US" sz="4800" dirty="0" err="1">
                <a:effectLst/>
                <a:latin typeface="+mj-lt"/>
                <a:ea typeface="Batang" panose="02030600000101010101" pitchFamily="18" charset="-127"/>
                <a:cs typeface="Times New Roman" panose="02020603050405020304" pitchFamily="18" charset="0"/>
              </a:rPr>
              <a:t>Vidoni</a:t>
            </a:r>
            <a:r>
              <a:rPr lang="en-US" sz="4800" dirty="0">
                <a:effectLst/>
                <a:latin typeface="+mj-lt"/>
                <a:ea typeface="Batang" panose="02030600000101010101" pitchFamily="18" charset="-127"/>
                <a:cs typeface="Times New Roman" panose="02020603050405020304" pitchFamily="18" charset="0"/>
              </a:rPr>
              <a:t>, R. (2020). Design of human-centered collaborative assembly workstations for the improvement of operators’ physical ergonomics and production efficiency: A case study. </a:t>
            </a:r>
            <a:r>
              <a:rPr lang="fr-FR" sz="4800" dirty="0" err="1">
                <a:effectLst/>
                <a:latin typeface="+mj-lt"/>
                <a:ea typeface="Batang" panose="02030600000101010101" pitchFamily="18" charset="-127"/>
                <a:cs typeface="Times New Roman" panose="02020603050405020304" pitchFamily="18" charset="0"/>
              </a:rPr>
              <a:t>Sustainability</a:t>
            </a:r>
            <a:r>
              <a:rPr lang="fr-FR" sz="4800" dirty="0">
                <a:effectLst/>
                <a:latin typeface="+mj-lt"/>
                <a:ea typeface="Batang" panose="02030600000101010101" pitchFamily="18" charset="-127"/>
                <a:cs typeface="Times New Roman" panose="02020603050405020304" pitchFamily="18" charset="0"/>
              </a:rPr>
              <a:t>, 12(9), 3606. </a:t>
            </a:r>
          </a:p>
          <a:p>
            <a:pPr marL="0" indent="0" algn="just">
              <a:buNone/>
              <a:tabLst>
                <a:tab pos="1257300" algn="l"/>
              </a:tabLst>
            </a:pPr>
            <a:r>
              <a:rPr lang="fr-FR" sz="4800" dirty="0">
                <a:solidFill>
                  <a:schemeClr val="accent2">
                    <a:lumMod val="50000"/>
                  </a:schemeClr>
                </a:solidFill>
                <a:effectLst/>
                <a:latin typeface="+mj-lt"/>
                <a:ea typeface="Batang" panose="02030600000101010101" pitchFamily="18" charset="-127"/>
                <a:cs typeface="Times New Roman" panose="02020603050405020304" pitchFamily="18" charset="0"/>
              </a:rPr>
              <a:t>[22] </a:t>
            </a:r>
            <a:r>
              <a:rPr lang="fr-FR" sz="4800" dirty="0">
                <a:effectLst/>
                <a:latin typeface="+mj-lt"/>
                <a:ea typeface="Batang" panose="02030600000101010101" pitchFamily="18" charset="-127"/>
                <a:cs typeface="Times New Roman" panose="02020603050405020304" pitchFamily="18" charset="0"/>
              </a:rPr>
              <a:t>E. </a:t>
            </a:r>
            <a:r>
              <a:rPr lang="fr-FR" sz="4800" dirty="0" err="1">
                <a:effectLst/>
                <a:latin typeface="+mj-lt"/>
                <a:ea typeface="Batang" panose="02030600000101010101" pitchFamily="18" charset="-127"/>
                <a:cs typeface="Times New Roman" panose="02020603050405020304" pitchFamily="18" charset="0"/>
              </a:rPr>
              <a:t>Bonomi</a:t>
            </a:r>
            <a:r>
              <a:rPr lang="fr-FR" sz="4800" dirty="0">
                <a:effectLst/>
                <a:latin typeface="+mj-lt"/>
                <a:ea typeface="Batang" panose="02030600000101010101" pitchFamily="18" charset="-127"/>
                <a:cs typeface="Times New Roman" panose="02020603050405020304" pitchFamily="18" charset="0"/>
              </a:rPr>
              <a:t>, J.-L. </a:t>
            </a:r>
            <a:r>
              <a:rPr lang="fr-FR" sz="4800" dirty="0" err="1">
                <a:effectLst/>
                <a:latin typeface="+mj-lt"/>
                <a:ea typeface="Batang" panose="02030600000101010101" pitchFamily="18" charset="-127"/>
                <a:cs typeface="Times New Roman" panose="02020603050405020304" pitchFamily="18" charset="0"/>
              </a:rPr>
              <a:t>Lutton</a:t>
            </a:r>
            <a:r>
              <a:rPr lang="fr-FR" sz="4800" dirty="0">
                <a:effectLst/>
                <a:latin typeface="+mj-lt"/>
                <a:ea typeface="Batang" panose="02030600000101010101" pitchFamily="18" charset="-127"/>
                <a:cs typeface="Times New Roman" panose="02020603050405020304" pitchFamily="18" charset="0"/>
              </a:rPr>
              <a:t>, Le recuit simulé, Pour la Science, numéro 129, pages 68-77, juillet 1988. </a:t>
            </a:r>
            <a:r>
              <a:rPr lang="en-US" sz="4800" dirty="0">
                <a:effectLst/>
                <a:latin typeface="+mj-lt"/>
                <a:ea typeface="Batang" panose="02030600000101010101" pitchFamily="18" charset="-127"/>
                <a:cs typeface="Times New Roman" panose="02020603050405020304" pitchFamily="18" charset="0"/>
              </a:rPr>
              <a:t>5.4.</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[23] </a:t>
            </a:r>
            <a:r>
              <a:rPr lang="en-US" sz="4800" dirty="0">
                <a:effectLst/>
                <a:latin typeface="+mj-lt"/>
                <a:ea typeface="Batang" panose="02030600000101010101" pitchFamily="18" charset="-127"/>
                <a:cs typeface="Times New Roman" panose="02020603050405020304" pitchFamily="18" charset="0"/>
              </a:rPr>
              <a:t>Anthony Ross, Vaidyanathan Jayaraman Computers &amp; Industrial Engineering 55 (2008) 64–79.</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[24] </a:t>
            </a:r>
            <a:r>
              <a:rPr lang="en-US" sz="4800" dirty="0">
                <a:effectLst/>
                <a:latin typeface="+mj-lt"/>
                <a:ea typeface="Batang" panose="02030600000101010101" pitchFamily="18" charset="-127"/>
                <a:cs typeface="Times New Roman" panose="02020603050405020304" pitchFamily="18" charset="0"/>
              </a:rPr>
              <a:t>Kanchan Das (2011) A quality integrated strategic level global supply chain model, International Journal of Production Research, 49:1, 5-31.</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4800" dirty="0">
                <a:solidFill>
                  <a:schemeClr val="accent2">
                    <a:lumMod val="50000"/>
                  </a:schemeClr>
                </a:solidFill>
                <a:effectLst/>
                <a:latin typeface="+mj-lt"/>
                <a:ea typeface="Batang" panose="02030600000101010101" pitchFamily="18" charset="-127"/>
                <a:cs typeface="Times New Roman" panose="02020603050405020304" pitchFamily="18" charset="0"/>
              </a:rPr>
              <a:t>[25] </a:t>
            </a:r>
            <a:r>
              <a:rPr lang="en-US" sz="4800" dirty="0" err="1">
                <a:effectLst/>
                <a:latin typeface="+mj-lt"/>
                <a:ea typeface="Batang" panose="02030600000101010101" pitchFamily="18" charset="-127"/>
                <a:cs typeface="Times New Roman" panose="02020603050405020304" pitchFamily="18" charset="0"/>
              </a:rPr>
              <a:t>Fulya</a:t>
            </a:r>
            <a:r>
              <a:rPr lang="en-US" sz="4800" dirty="0">
                <a:effectLst/>
                <a:latin typeface="+mj-lt"/>
                <a:ea typeface="Batang" panose="02030600000101010101" pitchFamily="18" charset="-127"/>
                <a:cs typeface="Times New Roman" panose="02020603050405020304" pitchFamily="18" charset="0"/>
              </a:rPr>
              <a:t> </a:t>
            </a:r>
            <a:r>
              <a:rPr lang="en-US" sz="4800" dirty="0" err="1">
                <a:effectLst/>
                <a:latin typeface="+mj-lt"/>
                <a:ea typeface="Batang" panose="02030600000101010101" pitchFamily="18" charset="-127"/>
                <a:cs typeface="Times New Roman" panose="02020603050405020304" pitchFamily="18" charset="0"/>
              </a:rPr>
              <a:t>Altiparmak</a:t>
            </a:r>
            <a:r>
              <a:rPr lang="en-US" sz="4800" dirty="0">
                <a:effectLst/>
                <a:latin typeface="+mj-lt"/>
                <a:ea typeface="Batang" panose="02030600000101010101" pitchFamily="18" charset="-127"/>
                <a:cs typeface="Times New Roman" panose="02020603050405020304" pitchFamily="18" charset="0"/>
              </a:rPr>
              <a:t> , </a:t>
            </a:r>
            <a:r>
              <a:rPr lang="en-US" sz="4800" dirty="0" err="1">
                <a:effectLst/>
                <a:latin typeface="+mj-lt"/>
                <a:ea typeface="Batang" panose="02030600000101010101" pitchFamily="18" charset="-127"/>
                <a:cs typeface="Times New Roman" panose="02020603050405020304" pitchFamily="18" charset="0"/>
              </a:rPr>
              <a:t>Mitsuo</a:t>
            </a:r>
            <a:r>
              <a:rPr lang="en-US" sz="4800" dirty="0">
                <a:effectLst/>
                <a:latin typeface="+mj-lt"/>
                <a:ea typeface="Batang" panose="02030600000101010101" pitchFamily="18" charset="-127"/>
                <a:cs typeface="Times New Roman" panose="02020603050405020304" pitchFamily="18" charset="0"/>
              </a:rPr>
              <a:t> Gen , Lin </a:t>
            </a:r>
            <a:r>
              <a:rPr lang="en-US" sz="4800" dirty="0" err="1">
                <a:effectLst/>
                <a:latin typeface="+mj-lt"/>
                <a:ea typeface="Batang" panose="02030600000101010101" pitchFamily="18" charset="-127"/>
                <a:cs typeface="Times New Roman" panose="02020603050405020304" pitchFamily="18" charset="0"/>
              </a:rPr>
              <a:t>Lin</a:t>
            </a:r>
            <a:r>
              <a:rPr lang="en-US" sz="4800" dirty="0">
                <a:effectLst/>
                <a:latin typeface="+mj-lt"/>
                <a:ea typeface="Batang" panose="02030600000101010101" pitchFamily="18" charset="-127"/>
                <a:cs typeface="Times New Roman" panose="02020603050405020304" pitchFamily="18" charset="0"/>
              </a:rPr>
              <a:t> , </a:t>
            </a:r>
            <a:r>
              <a:rPr lang="en-US" sz="4800" dirty="0" err="1">
                <a:effectLst/>
                <a:latin typeface="+mj-lt"/>
                <a:ea typeface="Batang" panose="02030600000101010101" pitchFamily="18" charset="-127"/>
                <a:cs typeface="Times New Roman" panose="02020603050405020304" pitchFamily="18" charset="0"/>
              </a:rPr>
              <a:t>Turan</a:t>
            </a:r>
            <a:r>
              <a:rPr lang="en-US" sz="4800" dirty="0">
                <a:effectLst/>
                <a:latin typeface="+mj-lt"/>
                <a:ea typeface="Batang" panose="02030600000101010101" pitchFamily="18" charset="-127"/>
                <a:cs typeface="Times New Roman" panose="02020603050405020304" pitchFamily="18" charset="0"/>
              </a:rPr>
              <a:t> </a:t>
            </a:r>
            <a:r>
              <a:rPr lang="en-US" sz="4800" dirty="0" err="1">
                <a:effectLst/>
                <a:latin typeface="+mj-lt"/>
                <a:ea typeface="Batang" panose="02030600000101010101" pitchFamily="18" charset="-127"/>
                <a:cs typeface="Times New Roman" panose="02020603050405020304" pitchFamily="18" charset="0"/>
              </a:rPr>
              <a:t>Paksoy</a:t>
            </a:r>
            <a:r>
              <a:rPr lang="en-US" sz="4800" dirty="0">
                <a:effectLst/>
                <a:latin typeface="+mj-lt"/>
                <a:ea typeface="Batang" panose="02030600000101010101" pitchFamily="18" charset="-127"/>
                <a:cs typeface="Times New Roman" panose="02020603050405020304" pitchFamily="18" charset="0"/>
              </a:rPr>
              <a:t> Computers &amp; Industrial Engineering 51 (2006) 196–215.</a:t>
            </a:r>
            <a:endParaRPr lang="fr-FR" sz="48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1100" dirty="0">
                <a:effectLst/>
                <a:latin typeface="+mj-lt"/>
                <a:ea typeface="Batang" panose="02030600000101010101" pitchFamily="18" charset="-127"/>
                <a:cs typeface="Times New Roman" panose="02020603050405020304" pitchFamily="18" charset="0"/>
              </a:rPr>
              <a:t>  </a:t>
            </a:r>
            <a:endParaRPr lang="fr-FR" sz="1100" dirty="0">
              <a:effectLst/>
              <a:latin typeface="+mj-lt"/>
              <a:ea typeface="Batang" panose="02030600000101010101" pitchFamily="18" charset="-127"/>
              <a:cs typeface="Times New Roman" panose="02020603050405020304" pitchFamily="18" charset="0"/>
            </a:endParaRPr>
          </a:p>
          <a:p>
            <a:pPr marL="0" indent="0">
              <a:buNone/>
            </a:pPr>
            <a:endParaRPr lang="fr-FR" dirty="0"/>
          </a:p>
        </p:txBody>
      </p:sp>
      <p:sp>
        <p:nvSpPr>
          <p:cNvPr id="5" name="Espace réservé du numéro de diapositive 4">
            <a:extLst>
              <a:ext uri="{FF2B5EF4-FFF2-40B4-BE49-F238E27FC236}">
                <a16:creationId xmlns:a16="http://schemas.microsoft.com/office/drawing/2014/main" id="{224F8D14-10FB-48AB-B7F5-BF302862FA03}"/>
              </a:ext>
            </a:extLst>
          </p:cNvPr>
          <p:cNvSpPr>
            <a:spLocks noGrp="1"/>
          </p:cNvSpPr>
          <p:nvPr>
            <p:ph type="sldNum" sz="quarter" idx="12"/>
          </p:nvPr>
        </p:nvSpPr>
        <p:spPr>
          <a:xfrm>
            <a:off x="10954226" y="6299483"/>
            <a:ext cx="1052508" cy="365125"/>
          </a:xfrm>
        </p:spPr>
        <p:txBody>
          <a:bodyPr/>
          <a:lstStyle/>
          <a:p>
            <a:fld id="{6BA540B4-D451-4A30-976D-3D7B397DAD7E}" type="slidenum">
              <a:rPr lang="fr-FR" sz="1400" smtClean="0"/>
              <a:t>26</a:t>
            </a:fld>
            <a:endParaRPr lang="fr-FR" sz="1400" dirty="0"/>
          </a:p>
        </p:txBody>
      </p:sp>
      <p:pic>
        <p:nvPicPr>
          <p:cNvPr id="6" name="Picture 2" descr="LISV">
            <a:extLst>
              <a:ext uri="{FF2B5EF4-FFF2-40B4-BE49-F238E27FC236}">
                <a16:creationId xmlns:a16="http://schemas.microsoft.com/office/drawing/2014/main" id="{65EA765E-6CFB-43F2-B515-C7B6A8CC07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7588" y="46526"/>
            <a:ext cx="2020933" cy="51951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083954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8C9AC-EC58-47BA-901B-DF61F7215CEF}"/>
              </a:ext>
            </a:extLst>
          </p:cNvPr>
          <p:cNvSpPr>
            <a:spLocks noGrp="1"/>
          </p:cNvSpPr>
          <p:nvPr>
            <p:ph type="title"/>
          </p:nvPr>
        </p:nvSpPr>
        <p:spPr/>
        <p:txBody>
          <a:bodyPr/>
          <a:lstStyle/>
          <a:p>
            <a:r>
              <a:rPr lang="fr-FR" dirty="0"/>
              <a:t>référence bibliographique</a:t>
            </a:r>
          </a:p>
        </p:txBody>
      </p:sp>
      <p:sp>
        <p:nvSpPr>
          <p:cNvPr id="3" name="Espace réservé du contenu 2">
            <a:extLst>
              <a:ext uri="{FF2B5EF4-FFF2-40B4-BE49-F238E27FC236}">
                <a16:creationId xmlns:a16="http://schemas.microsoft.com/office/drawing/2014/main" id="{195728DA-3896-4D6C-9B56-DAA7DAA6CD49}"/>
              </a:ext>
            </a:extLst>
          </p:cNvPr>
          <p:cNvSpPr>
            <a:spLocks noGrp="1"/>
          </p:cNvSpPr>
          <p:nvPr>
            <p:ph idx="1"/>
          </p:nvPr>
        </p:nvSpPr>
        <p:spPr>
          <a:xfrm>
            <a:off x="386080" y="1984150"/>
            <a:ext cx="11224728" cy="2211930"/>
          </a:xfrm>
        </p:spPr>
        <p:txBody>
          <a:bodyPr>
            <a:normAutofit/>
          </a:bodyPr>
          <a:lstStyle/>
          <a:p>
            <a:pPr marL="0" indent="0" algn="just">
              <a:buNone/>
              <a:tabLst>
                <a:tab pos="1257300" algn="l"/>
              </a:tabLst>
            </a:pPr>
            <a:r>
              <a:rPr lang="en-US" sz="1200" dirty="0">
                <a:solidFill>
                  <a:schemeClr val="accent2">
                    <a:lumMod val="50000"/>
                  </a:schemeClr>
                </a:solidFill>
                <a:effectLst/>
                <a:latin typeface="+mj-lt"/>
                <a:ea typeface="Batang" panose="02030600000101010101" pitchFamily="18" charset="-127"/>
                <a:cs typeface="Times New Roman" panose="02020603050405020304" pitchFamily="18" charset="0"/>
              </a:rPr>
              <a:t>[26] </a:t>
            </a:r>
            <a:r>
              <a:rPr lang="en-US" sz="1200" dirty="0">
                <a:effectLst/>
                <a:latin typeface="+mj-lt"/>
                <a:ea typeface="Batang" panose="02030600000101010101" pitchFamily="18" charset="-127"/>
                <a:cs typeface="Times New Roman" panose="02020603050405020304" pitchFamily="18" charset="0"/>
              </a:rPr>
              <a:t>Vijaya </a:t>
            </a:r>
            <a:r>
              <a:rPr lang="en-US" sz="1200" dirty="0" err="1">
                <a:effectLst/>
                <a:latin typeface="+mj-lt"/>
                <a:ea typeface="Batang" panose="02030600000101010101" pitchFamily="18" charset="-127"/>
                <a:cs typeface="Times New Roman" panose="02020603050405020304" pitchFamily="18" charset="0"/>
              </a:rPr>
              <a:t>Chandru</a:t>
            </a:r>
            <a:r>
              <a:rPr lang="en-US" sz="1200" dirty="0">
                <a:effectLst/>
                <a:latin typeface="+mj-lt"/>
                <a:ea typeface="Batang" panose="02030600000101010101" pitchFamily="18" charset="-127"/>
                <a:cs typeface="Times New Roman" panose="02020603050405020304" pitchFamily="18" charset="0"/>
              </a:rPr>
              <a:t>; Chung-Yee Lee; </a:t>
            </a:r>
            <a:r>
              <a:rPr lang="en-US" sz="1200" dirty="0" err="1">
                <a:effectLst/>
                <a:latin typeface="+mj-lt"/>
                <a:ea typeface="Batang" panose="02030600000101010101" pitchFamily="18" charset="-127"/>
                <a:cs typeface="Times New Roman" panose="02020603050405020304" pitchFamily="18" charset="0"/>
              </a:rPr>
              <a:t>Reha</a:t>
            </a:r>
            <a:r>
              <a:rPr lang="en-US" sz="1200" dirty="0">
                <a:effectLst/>
                <a:latin typeface="+mj-lt"/>
                <a:ea typeface="Batang" panose="02030600000101010101" pitchFamily="18" charset="-127"/>
                <a:cs typeface="Times New Roman" panose="02020603050405020304" pitchFamily="18" charset="0"/>
              </a:rPr>
              <a:t> </a:t>
            </a:r>
            <a:r>
              <a:rPr lang="en-US" sz="1200" dirty="0" err="1">
                <a:effectLst/>
                <a:latin typeface="+mj-lt"/>
                <a:ea typeface="Batang" panose="02030600000101010101" pitchFamily="18" charset="-127"/>
                <a:cs typeface="Times New Roman" panose="02020603050405020304" pitchFamily="18" charset="0"/>
              </a:rPr>
              <a:t>Uzsoy</a:t>
            </a:r>
            <a:r>
              <a:rPr lang="en-US" sz="1200" dirty="0">
                <a:effectLst/>
                <a:latin typeface="+mj-lt"/>
                <a:ea typeface="Batang" panose="02030600000101010101" pitchFamily="18" charset="-127"/>
                <a:cs typeface="Times New Roman" panose="02020603050405020304" pitchFamily="18" charset="0"/>
              </a:rPr>
              <a:t> (1993). </a:t>
            </a:r>
            <a:r>
              <a:rPr lang="en-US" sz="1200" i="1" dirty="0">
                <a:effectLst/>
                <a:latin typeface="+mj-lt"/>
                <a:ea typeface="Batang" panose="02030600000101010101" pitchFamily="18" charset="-127"/>
                <a:cs typeface="Times New Roman" panose="02020603050405020304" pitchFamily="18" charset="0"/>
              </a:rPr>
              <a:t>Minimizing total completion time on a batch processing machine with job families., 13(2), 61–65. </a:t>
            </a:r>
            <a:r>
              <a:rPr lang="en-US" sz="1200" dirty="0">
                <a:effectLst/>
                <a:latin typeface="+mj-lt"/>
                <a:ea typeface="Batang" panose="02030600000101010101" pitchFamily="18" charset="-127"/>
                <a:cs typeface="Times New Roman" panose="02020603050405020304" pitchFamily="18" charset="0"/>
              </a:rPr>
              <a:t>doi:10.1016/0167-6377(93)90030-k.</a:t>
            </a:r>
            <a:endParaRPr lang="fr-FR" sz="12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1200" dirty="0">
                <a:solidFill>
                  <a:schemeClr val="accent2">
                    <a:lumMod val="50000"/>
                  </a:schemeClr>
                </a:solidFill>
                <a:effectLst/>
                <a:latin typeface="+mj-lt"/>
                <a:ea typeface="Batang" panose="02030600000101010101" pitchFamily="18" charset="-127"/>
                <a:cs typeface="Times New Roman" panose="02020603050405020304" pitchFamily="18" charset="0"/>
              </a:rPr>
              <a:t>[27] </a:t>
            </a:r>
            <a:r>
              <a:rPr lang="en-US" sz="1200" dirty="0">
                <a:effectLst/>
                <a:latin typeface="+mj-lt"/>
                <a:ea typeface="Batang" panose="02030600000101010101" pitchFamily="18" charset="-127"/>
                <a:cs typeface="Times New Roman" panose="02020603050405020304" pitchFamily="18" charset="0"/>
              </a:rPr>
              <a:t>Sun Lee, </a:t>
            </a:r>
            <a:r>
              <a:rPr lang="en-US" sz="1200" dirty="0" err="1">
                <a:effectLst/>
                <a:latin typeface="+mj-lt"/>
                <a:ea typeface="Batang" panose="02030600000101010101" pitchFamily="18" charset="-127"/>
                <a:cs typeface="Times New Roman" panose="02020603050405020304" pitchFamily="18" charset="0"/>
              </a:rPr>
              <a:t>Ik</a:t>
            </a:r>
            <a:r>
              <a:rPr lang="en-US" sz="1200" dirty="0">
                <a:effectLst/>
                <a:latin typeface="+mj-lt"/>
                <a:ea typeface="Batang" panose="02030600000101010101" pitchFamily="18" charset="-127"/>
                <a:cs typeface="Times New Roman" panose="02020603050405020304" pitchFamily="18" charset="0"/>
              </a:rPr>
              <a:t> (2018). Minimizing Total Completion Time in the Assembly Scheduling Problem. </a:t>
            </a:r>
            <a:r>
              <a:rPr lang="fr-FR" sz="1200" dirty="0">
                <a:effectLst/>
                <a:latin typeface="+mj-lt"/>
                <a:ea typeface="Batang" panose="02030600000101010101" pitchFamily="18" charset="-127"/>
                <a:cs typeface="Times New Roman" panose="02020603050405020304" pitchFamily="18" charset="0"/>
              </a:rPr>
              <a:t>Computers &amp; </a:t>
            </a:r>
            <a:r>
              <a:rPr lang="fr-FR" sz="1200" dirty="0" err="1">
                <a:effectLst/>
                <a:latin typeface="+mj-lt"/>
                <a:ea typeface="Batang" panose="02030600000101010101" pitchFamily="18" charset="-127"/>
                <a:cs typeface="Times New Roman" panose="02020603050405020304" pitchFamily="18" charset="0"/>
              </a:rPr>
              <a:t>Industrial</a:t>
            </a:r>
            <a:r>
              <a:rPr lang="fr-FR" sz="1200" dirty="0">
                <a:effectLst/>
                <a:latin typeface="+mj-lt"/>
                <a:ea typeface="Batang" panose="02030600000101010101" pitchFamily="18" charset="-127"/>
                <a:cs typeface="Times New Roman" panose="02020603050405020304" pitchFamily="18" charset="0"/>
              </a:rPr>
              <a:t> Engineering, (), S0360835218302730–. </a:t>
            </a:r>
            <a:r>
              <a:rPr lang="fr-FR" sz="1200" dirty="0" err="1">
                <a:effectLst/>
                <a:latin typeface="+mj-lt"/>
                <a:ea typeface="Batang" panose="02030600000101010101" pitchFamily="18" charset="-127"/>
                <a:cs typeface="Times New Roman" panose="02020603050405020304" pitchFamily="18" charset="0"/>
              </a:rPr>
              <a:t>doi</a:t>
            </a:r>
            <a:r>
              <a:rPr lang="fr-FR" sz="1200" dirty="0">
                <a:effectLst/>
                <a:latin typeface="+mj-lt"/>
                <a:ea typeface="Batang" panose="02030600000101010101" pitchFamily="18" charset="-127"/>
                <a:cs typeface="Times New Roman" panose="02020603050405020304" pitchFamily="18" charset="0"/>
              </a:rPr>
              <a:t>: 10.1016/j.cie.2018.06.001</a:t>
            </a:r>
          </a:p>
          <a:p>
            <a:pPr marL="0" indent="0" algn="just">
              <a:buNone/>
              <a:tabLst>
                <a:tab pos="1257300" algn="l"/>
              </a:tabLst>
            </a:pPr>
            <a:r>
              <a:rPr lang="en-US" sz="1200" dirty="0">
                <a:solidFill>
                  <a:schemeClr val="accent2">
                    <a:lumMod val="50000"/>
                  </a:schemeClr>
                </a:solidFill>
                <a:effectLst/>
                <a:latin typeface="+mj-lt"/>
                <a:ea typeface="Batang" panose="02030600000101010101" pitchFamily="18" charset="-127"/>
                <a:cs typeface="Times New Roman" panose="02020603050405020304" pitchFamily="18" charset="0"/>
              </a:rPr>
              <a:t>[28] </a:t>
            </a:r>
            <a:r>
              <a:rPr lang="en-US" sz="1200" dirty="0" err="1">
                <a:effectLst/>
                <a:latin typeface="+mj-lt"/>
                <a:ea typeface="Batang" panose="02030600000101010101" pitchFamily="18" charset="-127"/>
                <a:cs typeface="Times New Roman" panose="02020603050405020304" pitchFamily="18" charset="0"/>
              </a:rPr>
              <a:t>Kalyanmoy</a:t>
            </a:r>
            <a:r>
              <a:rPr lang="en-US" sz="1200" dirty="0">
                <a:effectLst/>
                <a:latin typeface="+mj-lt"/>
                <a:ea typeface="Batang" panose="02030600000101010101" pitchFamily="18" charset="-127"/>
                <a:cs typeface="Times New Roman" panose="02020603050405020304" pitchFamily="18" charset="0"/>
              </a:rPr>
              <a:t> Deb, Amrit Pratap, Sameer Agarwal, and T. </a:t>
            </a:r>
            <a:r>
              <a:rPr lang="en-US" sz="1200" dirty="0" err="1">
                <a:effectLst/>
                <a:latin typeface="+mj-lt"/>
                <a:ea typeface="Batang" panose="02030600000101010101" pitchFamily="18" charset="-127"/>
                <a:cs typeface="Times New Roman" panose="02020603050405020304" pitchFamily="18" charset="0"/>
              </a:rPr>
              <a:t>Meyarivan</a:t>
            </a:r>
            <a:r>
              <a:rPr lang="en-US" sz="1200" dirty="0">
                <a:effectLst/>
                <a:latin typeface="+mj-lt"/>
                <a:ea typeface="Batang" panose="02030600000101010101" pitchFamily="18" charset="-127"/>
                <a:cs typeface="Times New Roman" panose="02020603050405020304" pitchFamily="18" charset="0"/>
              </a:rPr>
              <a:t>. A fast and elitist </a:t>
            </a:r>
            <a:r>
              <a:rPr lang="en-US" sz="1200" dirty="0" err="1">
                <a:effectLst/>
                <a:latin typeface="+mj-lt"/>
                <a:ea typeface="Batang" panose="02030600000101010101" pitchFamily="18" charset="-127"/>
                <a:cs typeface="Times New Roman" panose="02020603050405020304" pitchFamily="18" charset="0"/>
              </a:rPr>
              <a:t>multiobjective</a:t>
            </a:r>
            <a:r>
              <a:rPr lang="en-US" sz="1200" dirty="0">
                <a:effectLst/>
                <a:latin typeface="+mj-lt"/>
                <a:ea typeface="Batang" panose="02030600000101010101" pitchFamily="18" charset="-127"/>
                <a:cs typeface="Times New Roman" panose="02020603050405020304" pitchFamily="18" charset="0"/>
              </a:rPr>
              <a:t> genetic algorithm: NSGA-II. IEEE Transactions on Evolutionary Computation, 6(2) :182–197, A</a:t>
            </a:r>
            <a:endParaRPr lang="fr-FR" sz="1200" dirty="0">
              <a:effectLst/>
              <a:latin typeface="+mj-lt"/>
              <a:ea typeface="Batang" panose="02030600000101010101" pitchFamily="18" charset="-127"/>
              <a:cs typeface="Times New Roman" panose="02020603050405020304" pitchFamily="18" charset="0"/>
            </a:endParaRPr>
          </a:p>
          <a:p>
            <a:pPr marL="0" indent="0" algn="just">
              <a:buNone/>
              <a:tabLst>
                <a:tab pos="1257300" algn="l"/>
              </a:tabLst>
            </a:pPr>
            <a:r>
              <a:rPr lang="en-US" sz="1100" dirty="0">
                <a:effectLst/>
                <a:latin typeface="+mj-lt"/>
                <a:ea typeface="Batang" panose="02030600000101010101" pitchFamily="18" charset="-127"/>
                <a:cs typeface="Times New Roman" panose="02020603050405020304" pitchFamily="18" charset="0"/>
              </a:rPr>
              <a:t>  </a:t>
            </a:r>
            <a:endParaRPr lang="fr-FR" sz="1100" dirty="0">
              <a:effectLst/>
              <a:latin typeface="+mj-lt"/>
              <a:ea typeface="Batang" panose="02030600000101010101" pitchFamily="18" charset="-127"/>
              <a:cs typeface="Times New Roman" panose="02020603050405020304" pitchFamily="18" charset="0"/>
            </a:endParaRPr>
          </a:p>
          <a:p>
            <a:pPr marL="0" indent="0">
              <a:buNone/>
            </a:pPr>
            <a:endParaRPr lang="fr-FR" dirty="0"/>
          </a:p>
        </p:txBody>
      </p:sp>
      <p:sp>
        <p:nvSpPr>
          <p:cNvPr id="5" name="Espace réservé du numéro de diapositive 4">
            <a:extLst>
              <a:ext uri="{FF2B5EF4-FFF2-40B4-BE49-F238E27FC236}">
                <a16:creationId xmlns:a16="http://schemas.microsoft.com/office/drawing/2014/main" id="{224F8D14-10FB-48AB-B7F5-BF302862FA03}"/>
              </a:ext>
            </a:extLst>
          </p:cNvPr>
          <p:cNvSpPr>
            <a:spLocks noGrp="1"/>
          </p:cNvSpPr>
          <p:nvPr>
            <p:ph type="sldNum" sz="quarter" idx="12"/>
          </p:nvPr>
        </p:nvSpPr>
        <p:spPr>
          <a:xfrm>
            <a:off x="10954226" y="6299483"/>
            <a:ext cx="1052508" cy="365125"/>
          </a:xfrm>
        </p:spPr>
        <p:txBody>
          <a:bodyPr/>
          <a:lstStyle/>
          <a:p>
            <a:fld id="{6BA540B4-D451-4A30-976D-3D7B397DAD7E}" type="slidenum">
              <a:rPr lang="fr-FR" sz="1400" smtClean="0"/>
              <a:t>27</a:t>
            </a:fld>
            <a:endParaRPr lang="fr-FR" sz="1400" dirty="0"/>
          </a:p>
        </p:txBody>
      </p:sp>
      <p:pic>
        <p:nvPicPr>
          <p:cNvPr id="6" name="Picture 2" descr="LISV">
            <a:extLst>
              <a:ext uri="{FF2B5EF4-FFF2-40B4-BE49-F238E27FC236}">
                <a16:creationId xmlns:a16="http://schemas.microsoft.com/office/drawing/2014/main" id="{65EA765E-6CFB-43F2-B515-C7B6A8CC07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7588" y="46526"/>
            <a:ext cx="2020933" cy="51951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110671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BA540B4-D451-4A30-976D-3D7B397DAD7E}" type="slidenum">
              <a:rPr lang="fr-FR" smtClean="0"/>
              <a:t>28</a:t>
            </a:fld>
            <a:endParaRPr lang="fr-FR"/>
          </a:p>
        </p:txBody>
      </p:sp>
      <p:pic>
        <p:nvPicPr>
          <p:cNvPr id="4" name="Image 3">
            <a:extLst>
              <a:ext uri="{FF2B5EF4-FFF2-40B4-BE49-F238E27FC236}">
                <a16:creationId xmlns:a16="http://schemas.microsoft.com/office/drawing/2014/main" id="{1FB6E7DB-D56B-44A5-8651-DF752610CCC0}"/>
              </a:ext>
            </a:extLst>
          </p:cNvPr>
          <p:cNvPicPr>
            <a:picLocks noChangeAspect="1"/>
          </p:cNvPicPr>
          <p:nvPr/>
        </p:nvPicPr>
        <p:blipFill>
          <a:blip r:embed="rId2"/>
          <a:stretch>
            <a:fillRect/>
          </a:stretch>
        </p:blipFill>
        <p:spPr>
          <a:xfrm>
            <a:off x="7334619" y="711708"/>
            <a:ext cx="1902139" cy="1556128"/>
          </a:xfrm>
          <a:prstGeom prst="rect">
            <a:avLst/>
          </a:prstGeom>
        </p:spPr>
      </p:pic>
      <p:pic>
        <p:nvPicPr>
          <p:cNvPr id="6" name="Image 5">
            <a:extLst>
              <a:ext uri="{FF2B5EF4-FFF2-40B4-BE49-F238E27FC236}">
                <a16:creationId xmlns:a16="http://schemas.microsoft.com/office/drawing/2014/main" id="{44CE952D-B76B-4440-A81A-ED22252E7B9B}"/>
              </a:ext>
            </a:extLst>
          </p:cNvPr>
          <p:cNvPicPr>
            <a:picLocks noChangeAspect="1"/>
          </p:cNvPicPr>
          <p:nvPr/>
        </p:nvPicPr>
        <p:blipFill>
          <a:blip r:embed="rId3"/>
          <a:stretch>
            <a:fillRect/>
          </a:stretch>
        </p:blipFill>
        <p:spPr>
          <a:xfrm>
            <a:off x="1279653" y="2427580"/>
            <a:ext cx="2218692" cy="1013477"/>
          </a:xfrm>
          <a:prstGeom prst="rect">
            <a:avLst/>
          </a:prstGeom>
        </p:spPr>
      </p:pic>
      <p:sp>
        <p:nvSpPr>
          <p:cNvPr id="8" name="Accolade fermante 7"/>
          <p:cNvSpPr/>
          <p:nvPr/>
        </p:nvSpPr>
        <p:spPr>
          <a:xfrm>
            <a:off x="6688358" y="540328"/>
            <a:ext cx="283093" cy="2722324"/>
          </a:xfrm>
          <a:prstGeom prst="rightBrace">
            <a:avLst>
              <a:gd name="adj1" fmla="val 57053"/>
              <a:gd name="adj2" fmla="val 14134"/>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9293838" y="786017"/>
            <a:ext cx="878104" cy="923330"/>
          </a:xfrm>
          <a:prstGeom prst="rect">
            <a:avLst/>
          </a:prstGeom>
          <a:noFill/>
        </p:spPr>
        <p:txBody>
          <a:bodyPr wrap="square" rtlCol="0">
            <a:spAutoFit/>
          </a:bodyPr>
          <a:lstStyle/>
          <a:p>
            <a:r>
              <a:rPr lang="fr-FR" dirty="0" smtClean="0"/>
              <a:t>Z1:H</a:t>
            </a:r>
          </a:p>
          <a:p>
            <a:r>
              <a:rPr lang="fr-FR" dirty="0" smtClean="0"/>
              <a:t>Z2:HR</a:t>
            </a:r>
          </a:p>
          <a:p>
            <a:r>
              <a:rPr lang="fr-FR" dirty="0" smtClean="0"/>
              <a:t>Z3:R</a:t>
            </a:r>
            <a:endParaRPr lang="fr-FR" dirty="0"/>
          </a:p>
        </p:txBody>
      </p:sp>
      <p:grpSp>
        <p:nvGrpSpPr>
          <p:cNvPr id="12" name="Groupe 11"/>
          <p:cNvGrpSpPr/>
          <p:nvPr/>
        </p:nvGrpSpPr>
        <p:grpSpPr>
          <a:xfrm>
            <a:off x="876896" y="4456495"/>
            <a:ext cx="2736158" cy="1925265"/>
            <a:chOff x="3344281" y="3031318"/>
            <a:chExt cx="4906101" cy="2564943"/>
          </a:xfrm>
        </p:grpSpPr>
        <p:pic>
          <p:nvPicPr>
            <p:cNvPr id="11" name="Image 10">
              <a:extLst>
                <a:ext uri="{FF2B5EF4-FFF2-40B4-BE49-F238E27FC236}">
                  <a16:creationId xmlns:a16="http://schemas.microsoft.com/office/drawing/2014/main" id="{B52B18D7-500E-2C82-0EFE-86332C92BF95}"/>
                </a:ext>
              </a:extLst>
            </p:cNvPr>
            <p:cNvPicPr>
              <a:picLocks noChangeAspect="1"/>
            </p:cNvPicPr>
            <p:nvPr/>
          </p:nvPicPr>
          <p:blipFill rotWithShape="1">
            <a:blip r:embed="rId4"/>
            <a:srcRect r="11740"/>
            <a:stretch/>
          </p:blipFill>
          <p:spPr>
            <a:xfrm>
              <a:off x="3344281" y="3128171"/>
              <a:ext cx="4906101" cy="2468090"/>
            </a:xfrm>
            <a:prstGeom prst="rect">
              <a:avLst/>
            </a:prstGeom>
          </p:spPr>
        </p:pic>
        <p:sp>
          <p:nvSpPr>
            <p:cNvPr id="10" name="Rectangle 9"/>
            <p:cNvSpPr/>
            <p:nvPr/>
          </p:nvSpPr>
          <p:spPr>
            <a:xfrm>
              <a:off x="3503873" y="3031318"/>
              <a:ext cx="1242008" cy="369332"/>
            </a:xfrm>
            <a:prstGeom prst="rect">
              <a:avLst/>
            </a:prstGeom>
          </p:spPr>
          <p:txBody>
            <a:bodyPr wrap="none">
              <a:spAutoFit/>
            </a:bodyPr>
            <a:lstStyle/>
            <a:p>
              <a:r>
                <a:rPr lang="fr-FR" dirty="0"/>
                <a:t>USE CASE </a:t>
              </a:r>
            </a:p>
          </p:txBody>
        </p:sp>
      </p:grpSp>
      <p:grpSp>
        <p:nvGrpSpPr>
          <p:cNvPr id="15" name="Groupe 14">
            <a:extLst>
              <a:ext uri="{FF2B5EF4-FFF2-40B4-BE49-F238E27FC236}">
                <a16:creationId xmlns:a16="http://schemas.microsoft.com/office/drawing/2014/main" id="{20544614-4191-32E5-C7A3-0FBCED2A6100}"/>
              </a:ext>
            </a:extLst>
          </p:cNvPr>
          <p:cNvGrpSpPr/>
          <p:nvPr/>
        </p:nvGrpSpPr>
        <p:grpSpPr>
          <a:xfrm>
            <a:off x="4111744" y="4283447"/>
            <a:ext cx="2429348" cy="2379857"/>
            <a:chOff x="38780" y="892938"/>
            <a:chExt cx="6463107" cy="4724855"/>
          </a:xfrm>
        </p:grpSpPr>
        <p:sp>
          <p:nvSpPr>
            <p:cNvPr id="16" name="Rectangle 15">
              <a:extLst>
                <a:ext uri="{FF2B5EF4-FFF2-40B4-BE49-F238E27FC236}">
                  <a16:creationId xmlns:a16="http://schemas.microsoft.com/office/drawing/2014/main" id="{83A0FAA7-82F9-79ED-BF01-133D0099DD9E}"/>
                </a:ext>
              </a:extLst>
            </p:cNvPr>
            <p:cNvSpPr/>
            <p:nvPr/>
          </p:nvSpPr>
          <p:spPr>
            <a:xfrm>
              <a:off x="38780" y="892938"/>
              <a:ext cx="6463107" cy="4724855"/>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r"/>
              <a:r>
                <a:rPr lang="fr-FR" sz="400"/>
                <a:t>SE2</a:t>
              </a:r>
            </a:p>
          </p:txBody>
        </p:sp>
        <p:sp>
          <p:nvSpPr>
            <p:cNvPr id="17" name="Rectangle 16">
              <a:extLst>
                <a:ext uri="{FF2B5EF4-FFF2-40B4-BE49-F238E27FC236}">
                  <a16:creationId xmlns:a16="http://schemas.microsoft.com/office/drawing/2014/main" id="{B515714E-A74A-E49F-8D19-E3B17709F7F4}"/>
                </a:ext>
              </a:extLst>
            </p:cNvPr>
            <p:cNvSpPr/>
            <p:nvPr/>
          </p:nvSpPr>
          <p:spPr>
            <a:xfrm>
              <a:off x="124398" y="995680"/>
              <a:ext cx="5752478" cy="529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sz="800"/>
                <a:t>FA1</a:t>
              </a:r>
            </a:p>
          </p:txBody>
        </p:sp>
        <p:sp>
          <p:nvSpPr>
            <p:cNvPr id="18" name="Ellipse 127">
              <a:extLst>
                <a:ext uri="{FF2B5EF4-FFF2-40B4-BE49-F238E27FC236}">
                  <a16:creationId xmlns:a16="http://schemas.microsoft.com/office/drawing/2014/main" id="{BF049FE8-FAC1-5F5C-25F1-09A5AED1F857}"/>
                </a:ext>
              </a:extLst>
            </p:cNvPr>
            <p:cNvSpPr>
              <a:spLocks noChangeArrowheads="1"/>
            </p:cNvSpPr>
            <p:nvPr/>
          </p:nvSpPr>
          <p:spPr bwMode="auto">
            <a:xfrm>
              <a:off x="1924030" y="1089995"/>
              <a:ext cx="961088"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Pr_P360_1</a:t>
              </a:r>
              <a:endParaRPr kumimoji="0" lang="en-US" altLang="fr-FR" sz="800" b="0" i="0" u="none" strike="noStrike" cap="none" normalizeH="0" baseline="0">
                <a:ln>
                  <a:noFill/>
                </a:ln>
                <a:solidFill>
                  <a:schemeClr val="tx1"/>
                </a:solidFill>
                <a:effectLst/>
                <a:latin typeface="Arial" panose="020B0604020202020204" pitchFamily="34" charset="0"/>
              </a:endParaRPr>
            </a:p>
          </p:txBody>
        </p:sp>
        <p:sp>
          <p:nvSpPr>
            <p:cNvPr id="19" name="Ellipse 125">
              <a:extLst>
                <a:ext uri="{FF2B5EF4-FFF2-40B4-BE49-F238E27FC236}">
                  <a16:creationId xmlns:a16="http://schemas.microsoft.com/office/drawing/2014/main" id="{D085E18C-654F-F443-0DAC-E1192168583D}"/>
                </a:ext>
              </a:extLst>
            </p:cNvPr>
            <p:cNvSpPr>
              <a:spLocks noChangeArrowheads="1"/>
            </p:cNvSpPr>
            <p:nvPr/>
          </p:nvSpPr>
          <p:spPr bwMode="auto">
            <a:xfrm>
              <a:off x="3040841" y="1084513"/>
              <a:ext cx="1025453" cy="309767"/>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Pr_FIXA2_1</a:t>
              </a:r>
              <a:endParaRPr kumimoji="0" lang="en-US" altLang="fr-FR" sz="800" b="0" i="0" u="none" strike="noStrike" cap="none" normalizeH="0" baseline="0">
                <a:ln>
                  <a:noFill/>
                </a:ln>
                <a:solidFill>
                  <a:schemeClr val="tx1"/>
                </a:solidFill>
                <a:effectLst/>
                <a:latin typeface="Arial" panose="020B0604020202020204" pitchFamily="34" charset="0"/>
              </a:endParaRPr>
            </a:p>
          </p:txBody>
        </p:sp>
        <p:sp>
          <p:nvSpPr>
            <p:cNvPr id="20" name="Ellipse 115">
              <a:extLst>
                <a:ext uri="{FF2B5EF4-FFF2-40B4-BE49-F238E27FC236}">
                  <a16:creationId xmlns:a16="http://schemas.microsoft.com/office/drawing/2014/main" id="{477C9B6A-84DB-C1F1-C549-F2A302580C28}"/>
                </a:ext>
              </a:extLst>
            </p:cNvPr>
            <p:cNvSpPr>
              <a:spLocks noChangeArrowheads="1"/>
            </p:cNvSpPr>
            <p:nvPr/>
          </p:nvSpPr>
          <p:spPr bwMode="auto">
            <a:xfrm>
              <a:off x="4214663" y="1072966"/>
              <a:ext cx="795247"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fr-FR" sz="100" b="1">
                  <a:latin typeface="Calibri" panose="020F0502020204030204" pitchFamily="34" charset="0"/>
                  <a:ea typeface="Calibri" panose="020F0502020204030204" pitchFamily="34" charset="0"/>
                  <a:cs typeface="Arial" panose="020B0604020202020204" pitchFamily="34" charset="0"/>
                </a:rPr>
                <a:t>EX-</a:t>
              </a:r>
              <a:r>
                <a:rPr kumimoji="0" lang="en-US" altLang="fr-FR" sz="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B820</a:t>
              </a:r>
              <a:endParaRPr kumimoji="0" lang="en-US" altLang="fr-FR" sz="800" b="0" i="0" u="none" strike="noStrike" cap="none" normalizeH="0" baseline="0">
                <a:ln>
                  <a:noFill/>
                </a:ln>
                <a:solidFill>
                  <a:schemeClr val="tx1"/>
                </a:solidFill>
                <a:effectLst/>
                <a:latin typeface="Arial" panose="020B0604020202020204" pitchFamily="34" charset="0"/>
              </a:endParaRPr>
            </a:p>
          </p:txBody>
        </p:sp>
        <p:cxnSp>
          <p:nvCxnSpPr>
            <p:cNvPr id="21" name="Connecteur droit avec flèche 20">
              <a:extLst>
                <a:ext uri="{FF2B5EF4-FFF2-40B4-BE49-F238E27FC236}">
                  <a16:creationId xmlns:a16="http://schemas.microsoft.com/office/drawing/2014/main" id="{9813AAE3-5C74-5AE5-DE68-354FB5453262}"/>
                </a:ext>
              </a:extLst>
            </p:cNvPr>
            <p:cNvCxnSpPr>
              <a:cxnSpLocks/>
            </p:cNvCxnSpPr>
            <p:nvPr/>
          </p:nvCxnSpPr>
          <p:spPr>
            <a:xfrm flipV="1">
              <a:off x="4066294" y="1227850"/>
              <a:ext cx="148369" cy="11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9C9055DB-A718-9D3F-3EF5-25FDFA72DFE4}"/>
                </a:ext>
              </a:extLst>
            </p:cNvPr>
            <p:cNvCxnSpPr>
              <a:cxnSpLocks/>
            </p:cNvCxnSpPr>
            <p:nvPr/>
          </p:nvCxnSpPr>
          <p:spPr>
            <a:xfrm flipV="1">
              <a:off x="2885118" y="1239396"/>
              <a:ext cx="155722" cy="5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Ellipse 127">
              <a:extLst>
                <a:ext uri="{FF2B5EF4-FFF2-40B4-BE49-F238E27FC236}">
                  <a16:creationId xmlns:a16="http://schemas.microsoft.com/office/drawing/2014/main" id="{9AD13378-0858-B6AE-74E4-724F21A274B7}"/>
                </a:ext>
              </a:extLst>
            </p:cNvPr>
            <p:cNvSpPr>
              <a:spLocks noChangeArrowheads="1"/>
            </p:cNvSpPr>
            <p:nvPr/>
          </p:nvSpPr>
          <p:spPr bwMode="auto">
            <a:xfrm>
              <a:off x="610737" y="1093677"/>
              <a:ext cx="1157571" cy="309767"/>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Pr_P360_0</a:t>
              </a:r>
              <a:endParaRPr kumimoji="0" lang="en-US" altLang="fr-FR" sz="800" b="0" i="0" u="none" strike="noStrike" cap="none" normalizeH="0" baseline="0">
                <a:ln>
                  <a:noFill/>
                </a:ln>
                <a:solidFill>
                  <a:schemeClr val="tx1"/>
                </a:solidFill>
                <a:effectLst/>
                <a:latin typeface="Arial" panose="020B0604020202020204" pitchFamily="34" charset="0"/>
              </a:endParaRPr>
            </a:p>
          </p:txBody>
        </p:sp>
        <p:cxnSp>
          <p:nvCxnSpPr>
            <p:cNvPr id="24" name="Connecteur droit avec flèche 23">
              <a:extLst>
                <a:ext uri="{FF2B5EF4-FFF2-40B4-BE49-F238E27FC236}">
                  <a16:creationId xmlns:a16="http://schemas.microsoft.com/office/drawing/2014/main" id="{4283BC39-B4EE-F243-FCE3-F37103CD712C}"/>
                </a:ext>
              </a:extLst>
            </p:cNvPr>
            <p:cNvCxnSpPr>
              <a:cxnSpLocks/>
            </p:cNvCxnSpPr>
            <p:nvPr/>
          </p:nvCxnSpPr>
          <p:spPr>
            <a:xfrm flipV="1">
              <a:off x="1768309" y="1244879"/>
              <a:ext cx="155721" cy="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e 24">
              <a:extLst>
                <a:ext uri="{FF2B5EF4-FFF2-40B4-BE49-F238E27FC236}">
                  <a16:creationId xmlns:a16="http://schemas.microsoft.com/office/drawing/2014/main" id="{1DF67F4A-4551-C92F-2B78-D488F95ACDE1}"/>
                </a:ext>
              </a:extLst>
            </p:cNvPr>
            <p:cNvGrpSpPr/>
            <p:nvPr/>
          </p:nvGrpSpPr>
          <p:grpSpPr>
            <a:xfrm>
              <a:off x="126569" y="1599538"/>
              <a:ext cx="5741745" cy="1214831"/>
              <a:chOff x="2266589" y="1836570"/>
              <a:chExt cx="5767068" cy="1407030"/>
            </a:xfrm>
          </p:grpSpPr>
          <p:sp>
            <p:nvSpPr>
              <p:cNvPr id="60" name="Rectangle 59">
                <a:extLst>
                  <a:ext uri="{FF2B5EF4-FFF2-40B4-BE49-F238E27FC236}">
                    <a16:creationId xmlns:a16="http://schemas.microsoft.com/office/drawing/2014/main" id="{5F5DFD2B-6347-6CE5-CC48-25C039C1AE0D}"/>
                  </a:ext>
                </a:extLst>
              </p:cNvPr>
              <p:cNvSpPr/>
              <p:nvPr/>
            </p:nvSpPr>
            <p:spPr>
              <a:xfrm>
                <a:off x="2266589" y="1836570"/>
                <a:ext cx="5767068" cy="1407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sz="800" dirty="0" smtClean="0"/>
                  <a:t>FL1</a:t>
                </a:r>
                <a:endParaRPr lang="fr-FR" sz="800" dirty="0"/>
              </a:p>
            </p:txBody>
          </p:sp>
          <p:sp>
            <p:nvSpPr>
              <p:cNvPr id="61" name="Ellipse 105">
                <a:extLst>
                  <a:ext uri="{FF2B5EF4-FFF2-40B4-BE49-F238E27FC236}">
                    <a16:creationId xmlns:a16="http://schemas.microsoft.com/office/drawing/2014/main" id="{B2FD49BC-DAE3-C1D3-1E8C-FF401DEBE8A7}"/>
                  </a:ext>
                </a:extLst>
              </p:cNvPr>
              <p:cNvSpPr>
                <a:spLocks noChangeArrowheads="1"/>
              </p:cNvSpPr>
              <p:nvPr/>
            </p:nvSpPr>
            <p:spPr bwMode="auto">
              <a:xfrm>
                <a:off x="6291999" y="2267253"/>
                <a:ext cx="1302378" cy="46648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3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EX-B820PT_1</a:t>
                </a:r>
                <a:endParaRPr kumimoji="0" lang="en-US" altLang="fr-FR" sz="100" b="0" i="0" u="none" strike="noStrike" cap="none" normalizeH="0" baseline="0">
                  <a:ln>
                    <a:noFill/>
                  </a:ln>
                  <a:solidFill>
                    <a:schemeClr val="tx1"/>
                  </a:solidFill>
                  <a:effectLst/>
                </a:endParaRPr>
              </a:p>
            </p:txBody>
          </p:sp>
          <p:sp>
            <p:nvSpPr>
              <p:cNvPr id="62" name="Ellipse 114">
                <a:extLst>
                  <a:ext uri="{FF2B5EF4-FFF2-40B4-BE49-F238E27FC236}">
                    <a16:creationId xmlns:a16="http://schemas.microsoft.com/office/drawing/2014/main" id="{62A4B325-DFFE-F1AC-0E57-C99118A763A4}"/>
                  </a:ext>
                </a:extLst>
              </p:cNvPr>
              <p:cNvSpPr>
                <a:spLocks noChangeArrowheads="1"/>
              </p:cNvSpPr>
              <p:nvPr/>
            </p:nvSpPr>
            <p:spPr bwMode="auto">
              <a:xfrm>
                <a:off x="4892822" y="1946404"/>
                <a:ext cx="1086414" cy="358775"/>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Pr_FIXL_1</a:t>
                </a:r>
                <a:endParaRPr kumimoji="0" lang="en-US" altLang="fr-FR" sz="100" b="0" i="0" u="none" strike="noStrike" cap="none" normalizeH="0" baseline="0">
                  <a:ln>
                    <a:noFill/>
                  </a:ln>
                  <a:solidFill>
                    <a:schemeClr val="tx1"/>
                  </a:solidFill>
                  <a:effectLst/>
                </a:endParaRPr>
              </a:p>
            </p:txBody>
          </p:sp>
          <p:cxnSp>
            <p:nvCxnSpPr>
              <p:cNvPr id="63" name="Connecteur droit avec flèche 62">
                <a:extLst>
                  <a:ext uri="{FF2B5EF4-FFF2-40B4-BE49-F238E27FC236}">
                    <a16:creationId xmlns:a16="http://schemas.microsoft.com/office/drawing/2014/main" id="{4ACEDA7E-DDD0-3ECC-8D72-6B4A3391E871}"/>
                  </a:ext>
                </a:extLst>
              </p:cNvPr>
              <p:cNvCxnSpPr>
                <a:cxnSpLocks/>
              </p:cNvCxnSpPr>
              <p:nvPr/>
            </p:nvCxnSpPr>
            <p:spPr>
              <a:xfrm flipV="1">
                <a:off x="4767252" y="2135083"/>
                <a:ext cx="141683" cy="33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Ellipse 127">
                <a:extLst>
                  <a:ext uri="{FF2B5EF4-FFF2-40B4-BE49-F238E27FC236}">
                    <a16:creationId xmlns:a16="http://schemas.microsoft.com/office/drawing/2014/main" id="{7E560168-411B-76AC-5120-0AAB6D2B6CA9}"/>
                  </a:ext>
                </a:extLst>
              </p:cNvPr>
              <p:cNvSpPr>
                <a:spLocks noChangeArrowheads="1"/>
              </p:cNvSpPr>
              <p:nvPr/>
            </p:nvSpPr>
            <p:spPr bwMode="auto">
              <a:xfrm>
                <a:off x="2733485" y="2659399"/>
                <a:ext cx="1086414" cy="358775"/>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Pr-P360_0</a:t>
                </a:r>
                <a:endParaRPr lang="en-US" altLang="fr-FR" sz="800">
                  <a:latin typeface="Arial" panose="020B0604020202020204" pitchFamily="34" charset="0"/>
                </a:endParaRPr>
              </a:p>
            </p:txBody>
          </p:sp>
          <p:sp>
            <p:nvSpPr>
              <p:cNvPr id="65" name="Ellipse 89">
                <a:extLst>
                  <a:ext uri="{FF2B5EF4-FFF2-40B4-BE49-F238E27FC236}">
                    <a16:creationId xmlns:a16="http://schemas.microsoft.com/office/drawing/2014/main" id="{84E95B8E-35FF-D648-9B8F-049293AB2AF1}"/>
                  </a:ext>
                </a:extLst>
              </p:cNvPr>
              <p:cNvSpPr>
                <a:spLocks noChangeArrowheads="1"/>
              </p:cNvSpPr>
              <p:nvPr/>
            </p:nvSpPr>
            <p:spPr bwMode="auto">
              <a:xfrm>
                <a:off x="4731795" y="2655874"/>
                <a:ext cx="1086414" cy="358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Pr_P360_2</a:t>
                </a:r>
                <a:endParaRPr kumimoji="0" lang="en-US" altLang="fr-FR" sz="800" b="0" i="0" u="none" strike="noStrike" cap="none" normalizeH="0" baseline="0">
                  <a:ln>
                    <a:noFill/>
                  </a:ln>
                  <a:solidFill>
                    <a:schemeClr val="tx1"/>
                  </a:solidFill>
                  <a:effectLst/>
                  <a:latin typeface="Arial" panose="020B0604020202020204" pitchFamily="34" charset="0"/>
                </a:endParaRPr>
              </a:p>
            </p:txBody>
          </p:sp>
          <p:cxnSp>
            <p:nvCxnSpPr>
              <p:cNvPr id="66" name="Connecteur droit avec flèche 65">
                <a:extLst>
                  <a:ext uri="{FF2B5EF4-FFF2-40B4-BE49-F238E27FC236}">
                    <a16:creationId xmlns:a16="http://schemas.microsoft.com/office/drawing/2014/main" id="{139EA85B-3D81-0A3E-7E14-B85094DDBB16}"/>
                  </a:ext>
                </a:extLst>
              </p:cNvPr>
              <p:cNvCxnSpPr>
                <a:stCxn id="64" idx="6"/>
                <a:endCxn id="65" idx="2"/>
              </p:cNvCxnSpPr>
              <p:nvPr/>
            </p:nvCxnSpPr>
            <p:spPr>
              <a:xfrm flipV="1">
                <a:off x="3819899" y="2835262"/>
                <a:ext cx="911897" cy="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0AE166AA-D18A-1641-FDC3-21AE25073361}"/>
                  </a:ext>
                </a:extLst>
              </p:cNvPr>
              <p:cNvCxnSpPr>
                <a:stCxn id="62" idx="6"/>
                <a:endCxn id="61" idx="2"/>
              </p:cNvCxnSpPr>
              <p:nvPr/>
            </p:nvCxnSpPr>
            <p:spPr>
              <a:xfrm>
                <a:off x="5979236" y="2125793"/>
                <a:ext cx="312763" cy="37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E87C4754-6D83-44BD-C07E-542F6DA5E34D}"/>
                  </a:ext>
                </a:extLst>
              </p:cNvPr>
              <p:cNvCxnSpPr>
                <a:stCxn id="65" idx="6"/>
                <a:endCxn id="61" idx="2"/>
              </p:cNvCxnSpPr>
              <p:nvPr/>
            </p:nvCxnSpPr>
            <p:spPr>
              <a:xfrm flipV="1">
                <a:off x="5818209" y="2500496"/>
                <a:ext cx="473790" cy="33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e 25">
              <a:extLst>
                <a:ext uri="{FF2B5EF4-FFF2-40B4-BE49-F238E27FC236}">
                  <a16:creationId xmlns:a16="http://schemas.microsoft.com/office/drawing/2014/main" id="{45782E36-A8C8-2333-DD7A-168070A58F91}"/>
                </a:ext>
              </a:extLst>
            </p:cNvPr>
            <p:cNvGrpSpPr/>
            <p:nvPr/>
          </p:nvGrpSpPr>
          <p:grpSpPr>
            <a:xfrm>
              <a:off x="126569" y="2947666"/>
              <a:ext cx="5741745" cy="1214831"/>
              <a:chOff x="2266589" y="1836570"/>
              <a:chExt cx="5767068" cy="1407030"/>
            </a:xfrm>
          </p:grpSpPr>
          <p:sp>
            <p:nvSpPr>
              <p:cNvPr id="51" name="Rectangle 50">
                <a:extLst>
                  <a:ext uri="{FF2B5EF4-FFF2-40B4-BE49-F238E27FC236}">
                    <a16:creationId xmlns:a16="http://schemas.microsoft.com/office/drawing/2014/main" id="{F54052BB-4CB5-8251-5546-1A60303EAA7D}"/>
                  </a:ext>
                </a:extLst>
              </p:cNvPr>
              <p:cNvSpPr/>
              <p:nvPr/>
            </p:nvSpPr>
            <p:spPr>
              <a:xfrm>
                <a:off x="2266589" y="1836570"/>
                <a:ext cx="5767068" cy="1407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sz="800"/>
                  <a:t>FL2</a:t>
                </a:r>
              </a:p>
            </p:txBody>
          </p:sp>
          <p:sp>
            <p:nvSpPr>
              <p:cNvPr id="52" name="Ellipse 105">
                <a:extLst>
                  <a:ext uri="{FF2B5EF4-FFF2-40B4-BE49-F238E27FC236}">
                    <a16:creationId xmlns:a16="http://schemas.microsoft.com/office/drawing/2014/main" id="{BEED5EBA-07B4-1966-7813-D529167BE7C7}"/>
                  </a:ext>
                </a:extLst>
              </p:cNvPr>
              <p:cNvSpPr>
                <a:spLocks noChangeArrowheads="1"/>
              </p:cNvSpPr>
              <p:nvPr/>
            </p:nvSpPr>
            <p:spPr bwMode="auto">
              <a:xfrm>
                <a:off x="6066923" y="2250159"/>
                <a:ext cx="1506448" cy="46648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3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EX-B820PT_2</a:t>
                </a:r>
                <a:endParaRPr kumimoji="0" lang="en-US" altLang="fr-FR" sz="100" b="0" i="0" u="none" strike="noStrike" cap="none" normalizeH="0" baseline="0" dirty="0">
                  <a:ln>
                    <a:noFill/>
                  </a:ln>
                  <a:solidFill>
                    <a:schemeClr val="tx1"/>
                  </a:solidFill>
                  <a:effectLst/>
                </a:endParaRPr>
              </a:p>
            </p:txBody>
          </p:sp>
          <p:sp>
            <p:nvSpPr>
              <p:cNvPr id="53" name="Ellipse 124">
                <a:extLst>
                  <a:ext uri="{FF2B5EF4-FFF2-40B4-BE49-F238E27FC236}">
                    <a16:creationId xmlns:a16="http://schemas.microsoft.com/office/drawing/2014/main" id="{A0BDC9E4-0ABA-95F3-51EA-869A06D33439}"/>
                  </a:ext>
                </a:extLst>
              </p:cNvPr>
              <p:cNvSpPr>
                <a:spLocks noChangeArrowheads="1"/>
              </p:cNvSpPr>
              <p:nvPr/>
            </p:nvSpPr>
            <p:spPr bwMode="auto">
              <a:xfrm>
                <a:off x="3445983" y="2037756"/>
                <a:ext cx="1251158" cy="35877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Pr_BRIT_2</a:t>
                </a:r>
                <a:endParaRPr kumimoji="0" lang="en-US" altLang="fr-FR" sz="800" b="0" i="0" u="none" strike="noStrike" cap="none" normalizeH="0" baseline="0">
                  <a:ln>
                    <a:noFill/>
                  </a:ln>
                  <a:solidFill>
                    <a:schemeClr val="tx1"/>
                  </a:solidFill>
                  <a:effectLst/>
                  <a:latin typeface="Arial" panose="020B0604020202020204" pitchFamily="34" charset="0"/>
                </a:endParaRPr>
              </a:p>
            </p:txBody>
          </p:sp>
          <p:sp>
            <p:nvSpPr>
              <p:cNvPr id="54" name="Ellipse 114">
                <a:extLst>
                  <a:ext uri="{FF2B5EF4-FFF2-40B4-BE49-F238E27FC236}">
                    <a16:creationId xmlns:a16="http://schemas.microsoft.com/office/drawing/2014/main" id="{500F3B39-5432-21A9-B57E-C578D8F38F65}"/>
                  </a:ext>
                </a:extLst>
              </p:cNvPr>
              <p:cNvSpPr>
                <a:spLocks noChangeArrowheads="1"/>
              </p:cNvSpPr>
              <p:nvPr/>
            </p:nvSpPr>
            <p:spPr bwMode="auto">
              <a:xfrm>
                <a:off x="4853538" y="2028466"/>
                <a:ext cx="1086414" cy="358775"/>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Pr_FIXL_2</a:t>
                </a:r>
                <a:endParaRPr kumimoji="0" lang="en-US" altLang="fr-FR" sz="100" b="0" i="0" u="none" strike="noStrike" cap="none" normalizeH="0" baseline="0">
                  <a:ln>
                    <a:noFill/>
                  </a:ln>
                  <a:solidFill>
                    <a:schemeClr val="tx1"/>
                  </a:solidFill>
                  <a:effectLst/>
                </a:endParaRPr>
              </a:p>
            </p:txBody>
          </p:sp>
          <p:sp>
            <p:nvSpPr>
              <p:cNvPr id="55" name="Ellipse 127">
                <a:extLst>
                  <a:ext uri="{FF2B5EF4-FFF2-40B4-BE49-F238E27FC236}">
                    <a16:creationId xmlns:a16="http://schemas.microsoft.com/office/drawing/2014/main" id="{F6DAD505-52E4-74E8-6663-CE75F7A69BDC}"/>
                  </a:ext>
                </a:extLst>
              </p:cNvPr>
              <p:cNvSpPr>
                <a:spLocks noChangeArrowheads="1"/>
              </p:cNvSpPr>
              <p:nvPr/>
            </p:nvSpPr>
            <p:spPr bwMode="auto">
              <a:xfrm>
                <a:off x="2997043" y="2732841"/>
                <a:ext cx="1086414" cy="35877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Pr_P040_0</a:t>
                </a:r>
                <a:endParaRPr lang="en-US" altLang="fr-FR" sz="800">
                  <a:latin typeface="Arial" panose="020B0604020202020204" pitchFamily="34" charset="0"/>
                </a:endParaRPr>
              </a:p>
            </p:txBody>
          </p:sp>
          <p:sp>
            <p:nvSpPr>
              <p:cNvPr id="56" name="Ellipse 89">
                <a:extLst>
                  <a:ext uri="{FF2B5EF4-FFF2-40B4-BE49-F238E27FC236}">
                    <a16:creationId xmlns:a16="http://schemas.microsoft.com/office/drawing/2014/main" id="{AECE36D6-BB32-61D0-AFBB-D0F4AE16151C}"/>
                  </a:ext>
                </a:extLst>
              </p:cNvPr>
              <p:cNvSpPr>
                <a:spLocks noChangeArrowheads="1"/>
              </p:cNvSpPr>
              <p:nvPr/>
            </p:nvSpPr>
            <p:spPr bwMode="auto">
              <a:xfrm>
                <a:off x="4827568" y="2724982"/>
                <a:ext cx="1086414" cy="358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Pr_P040_1</a:t>
                </a:r>
                <a:endParaRPr kumimoji="0" lang="en-US" altLang="fr-FR" sz="800" b="0" i="0" u="none" strike="noStrike" cap="none" normalizeH="0" baseline="0">
                  <a:ln>
                    <a:noFill/>
                  </a:ln>
                  <a:solidFill>
                    <a:schemeClr val="tx1"/>
                  </a:solidFill>
                  <a:effectLst/>
                  <a:latin typeface="Arial" panose="020B0604020202020204" pitchFamily="34" charset="0"/>
                </a:endParaRPr>
              </a:p>
            </p:txBody>
          </p:sp>
          <p:cxnSp>
            <p:nvCxnSpPr>
              <p:cNvPr id="57" name="Connecteur droit avec flèche 56">
                <a:extLst>
                  <a:ext uri="{FF2B5EF4-FFF2-40B4-BE49-F238E27FC236}">
                    <a16:creationId xmlns:a16="http://schemas.microsoft.com/office/drawing/2014/main" id="{8BF38F21-2198-9899-828D-15B3C2FB55B2}"/>
                  </a:ext>
                </a:extLst>
              </p:cNvPr>
              <p:cNvCxnSpPr>
                <a:stCxn id="55" idx="6"/>
                <a:endCxn id="56" idx="2"/>
              </p:cNvCxnSpPr>
              <p:nvPr/>
            </p:nvCxnSpPr>
            <p:spPr>
              <a:xfrm flipV="1">
                <a:off x="4083457" y="2904370"/>
                <a:ext cx="744111" cy="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7DD4CF1E-8D28-5371-8970-B8FADB4CA3BB}"/>
                  </a:ext>
                </a:extLst>
              </p:cNvPr>
              <p:cNvCxnSpPr>
                <a:stCxn id="54" idx="6"/>
                <a:endCxn id="52" idx="2"/>
              </p:cNvCxnSpPr>
              <p:nvPr/>
            </p:nvCxnSpPr>
            <p:spPr>
              <a:xfrm>
                <a:off x="5939952" y="2207854"/>
                <a:ext cx="126971" cy="27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5E938013-2504-6A6D-C9F6-DC539A00B56B}"/>
                  </a:ext>
                </a:extLst>
              </p:cNvPr>
              <p:cNvCxnSpPr>
                <a:stCxn id="56" idx="6"/>
                <a:endCxn id="52" idx="2"/>
              </p:cNvCxnSpPr>
              <p:nvPr/>
            </p:nvCxnSpPr>
            <p:spPr>
              <a:xfrm flipV="1">
                <a:off x="5913982" y="2483402"/>
                <a:ext cx="152941" cy="42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Ellipse 124">
              <a:extLst>
                <a:ext uri="{FF2B5EF4-FFF2-40B4-BE49-F238E27FC236}">
                  <a16:creationId xmlns:a16="http://schemas.microsoft.com/office/drawing/2014/main" id="{F9B8B7B7-8B13-66A4-E6A7-748335100ADF}"/>
                </a:ext>
              </a:extLst>
            </p:cNvPr>
            <p:cNvSpPr>
              <a:spLocks noChangeArrowheads="1"/>
            </p:cNvSpPr>
            <p:nvPr/>
          </p:nvSpPr>
          <p:spPr bwMode="auto">
            <a:xfrm>
              <a:off x="1508109" y="1711945"/>
              <a:ext cx="1106208" cy="30976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Pr_BRIT_1</a:t>
              </a:r>
              <a:endParaRPr kumimoji="0" lang="en-US" altLang="fr-FR" sz="800" b="0" i="0" u="none" strike="noStrike" cap="none" normalizeH="0" baseline="0">
                <a:ln>
                  <a:noFill/>
                </a:ln>
                <a:solidFill>
                  <a:schemeClr val="tx1"/>
                </a:solidFill>
                <a:effectLst/>
                <a:latin typeface="Arial" panose="020B0604020202020204" pitchFamily="34" charset="0"/>
              </a:endParaRPr>
            </a:p>
          </p:txBody>
        </p:sp>
        <p:sp>
          <p:nvSpPr>
            <p:cNvPr id="28" name="Ellipse 114">
              <a:extLst>
                <a:ext uri="{FF2B5EF4-FFF2-40B4-BE49-F238E27FC236}">
                  <a16:creationId xmlns:a16="http://schemas.microsoft.com/office/drawing/2014/main" id="{EA5FCF72-1682-504F-5D35-2B59A3AA3CD1}"/>
                </a:ext>
              </a:extLst>
            </p:cNvPr>
            <p:cNvSpPr>
              <a:spLocks noChangeArrowheads="1"/>
            </p:cNvSpPr>
            <p:nvPr/>
          </p:nvSpPr>
          <p:spPr bwMode="auto">
            <a:xfrm>
              <a:off x="231650" y="1707171"/>
              <a:ext cx="1101234" cy="309767"/>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Pr_FIXL_0</a:t>
              </a:r>
              <a:endParaRPr kumimoji="0" lang="en-US" altLang="fr-FR" sz="100" b="0" i="0" u="none" strike="noStrike" cap="none" normalizeH="0" baseline="0">
                <a:ln>
                  <a:noFill/>
                </a:ln>
                <a:solidFill>
                  <a:schemeClr val="tx1"/>
                </a:solidFill>
                <a:effectLst/>
              </a:endParaRPr>
            </a:p>
          </p:txBody>
        </p:sp>
        <p:cxnSp>
          <p:nvCxnSpPr>
            <p:cNvPr id="29" name="Connecteur droit avec flèche 28">
              <a:extLst>
                <a:ext uri="{FF2B5EF4-FFF2-40B4-BE49-F238E27FC236}">
                  <a16:creationId xmlns:a16="http://schemas.microsoft.com/office/drawing/2014/main" id="{2365D305-3834-E0E2-E054-B2044EC95AC4}"/>
                </a:ext>
              </a:extLst>
            </p:cNvPr>
            <p:cNvCxnSpPr>
              <a:cxnSpLocks/>
            </p:cNvCxnSpPr>
            <p:nvPr/>
          </p:nvCxnSpPr>
          <p:spPr>
            <a:xfrm flipV="1">
              <a:off x="1322928" y="1862055"/>
              <a:ext cx="172894" cy="4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Ellipse 114">
              <a:extLst>
                <a:ext uri="{FF2B5EF4-FFF2-40B4-BE49-F238E27FC236}">
                  <a16:creationId xmlns:a16="http://schemas.microsoft.com/office/drawing/2014/main" id="{5B10D04A-6A2C-55BC-6073-8141D146FAE0}"/>
                </a:ext>
              </a:extLst>
            </p:cNvPr>
            <p:cNvSpPr>
              <a:spLocks noChangeArrowheads="1"/>
            </p:cNvSpPr>
            <p:nvPr/>
          </p:nvSpPr>
          <p:spPr bwMode="auto">
            <a:xfrm>
              <a:off x="172609" y="3113996"/>
              <a:ext cx="960550" cy="309767"/>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Pr_FIXL_0</a:t>
              </a:r>
              <a:endParaRPr kumimoji="0" lang="en-US" altLang="fr-FR" sz="100" b="0" i="0" u="none" strike="noStrike" cap="none" normalizeH="0" baseline="0">
                <a:ln>
                  <a:noFill/>
                </a:ln>
                <a:solidFill>
                  <a:schemeClr val="tx1"/>
                </a:solidFill>
                <a:effectLst/>
              </a:endParaRPr>
            </a:p>
          </p:txBody>
        </p:sp>
        <p:cxnSp>
          <p:nvCxnSpPr>
            <p:cNvPr id="31" name="Connecteur droit avec flèche 30">
              <a:extLst>
                <a:ext uri="{FF2B5EF4-FFF2-40B4-BE49-F238E27FC236}">
                  <a16:creationId xmlns:a16="http://schemas.microsoft.com/office/drawing/2014/main" id="{C9FD6F16-0020-FBCF-01D6-3AFA85B6B266}"/>
                </a:ext>
              </a:extLst>
            </p:cNvPr>
            <p:cNvCxnSpPr>
              <a:cxnSpLocks/>
            </p:cNvCxnSpPr>
            <p:nvPr/>
          </p:nvCxnSpPr>
          <p:spPr>
            <a:xfrm>
              <a:off x="2544864" y="3260858"/>
              <a:ext cx="157295"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07A644C-9FA0-0E59-BE7B-450FD2802C54}"/>
                </a:ext>
              </a:extLst>
            </p:cNvPr>
            <p:cNvSpPr/>
            <p:nvPr/>
          </p:nvSpPr>
          <p:spPr>
            <a:xfrm>
              <a:off x="124398" y="4256689"/>
              <a:ext cx="5741745" cy="598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sz="800"/>
                <a:t>FA2</a:t>
              </a:r>
            </a:p>
          </p:txBody>
        </p:sp>
        <p:sp>
          <p:nvSpPr>
            <p:cNvPr id="33" name="Ellipse 104">
              <a:extLst>
                <a:ext uri="{FF2B5EF4-FFF2-40B4-BE49-F238E27FC236}">
                  <a16:creationId xmlns:a16="http://schemas.microsoft.com/office/drawing/2014/main" id="{357E2B8E-4186-DF57-8ADB-14F4409E7299}"/>
                </a:ext>
              </a:extLst>
            </p:cNvPr>
            <p:cNvSpPr>
              <a:spLocks noChangeArrowheads="1"/>
            </p:cNvSpPr>
            <p:nvPr/>
          </p:nvSpPr>
          <p:spPr bwMode="auto">
            <a:xfrm>
              <a:off x="2500604" y="4381525"/>
              <a:ext cx="929728" cy="309767"/>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100" b="1"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a:t>
              </a:r>
              <a:r>
                <a:rPr kumimoji="0" lang="en-US" altLang="fr-FR" sz="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-LARD</a:t>
              </a:r>
              <a:endParaRPr kumimoji="0" lang="en-US" altLang="fr-FR" sz="800" b="0" i="0" u="none" strike="noStrike" cap="none" normalizeH="0" baseline="0">
                <a:ln>
                  <a:noFill/>
                </a:ln>
                <a:solidFill>
                  <a:schemeClr val="tx1"/>
                </a:solidFill>
                <a:effectLst/>
                <a:latin typeface="Arial" panose="020B0604020202020204" pitchFamily="34" charset="0"/>
              </a:endParaRPr>
            </a:p>
          </p:txBody>
        </p:sp>
        <p:sp>
          <p:nvSpPr>
            <p:cNvPr id="34" name="Ellipse 88">
              <a:extLst>
                <a:ext uri="{FF2B5EF4-FFF2-40B4-BE49-F238E27FC236}">
                  <a16:creationId xmlns:a16="http://schemas.microsoft.com/office/drawing/2014/main" id="{4EEA1AF2-0EA0-1B04-67DE-C258740F58EE}"/>
                </a:ext>
              </a:extLst>
            </p:cNvPr>
            <p:cNvSpPr>
              <a:spLocks noChangeArrowheads="1"/>
            </p:cNvSpPr>
            <p:nvPr/>
          </p:nvSpPr>
          <p:spPr bwMode="auto">
            <a:xfrm>
              <a:off x="3490784" y="4376042"/>
              <a:ext cx="836676"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Pr_FIXA2_2</a:t>
              </a:r>
              <a:endParaRPr kumimoji="0" lang="en-US" altLang="fr-FR" sz="800" b="0" i="0" u="none" strike="noStrike" cap="none" normalizeH="0" baseline="0">
                <a:ln>
                  <a:noFill/>
                </a:ln>
                <a:solidFill>
                  <a:schemeClr val="tx1"/>
                </a:solidFill>
                <a:effectLst/>
                <a:latin typeface="Arial" panose="020B0604020202020204" pitchFamily="34" charset="0"/>
              </a:endParaRPr>
            </a:p>
          </p:txBody>
        </p:sp>
        <p:sp>
          <p:nvSpPr>
            <p:cNvPr id="35" name="Ellipse 20">
              <a:extLst>
                <a:ext uri="{FF2B5EF4-FFF2-40B4-BE49-F238E27FC236}">
                  <a16:creationId xmlns:a16="http://schemas.microsoft.com/office/drawing/2014/main" id="{65B318A1-1006-F7EE-84B8-B2FB7493DE83}"/>
                </a:ext>
              </a:extLst>
            </p:cNvPr>
            <p:cNvSpPr>
              <a:spLocks noChangeArrowheads="1"/>
            </p:cNvSpPr>
            <p:nvPr/>
          </p:nvSpPr>
          <p:spPr bwMode="auto">
            <a:xfrm>
              <a:off x="4522868" y="4376042"/>
              <a:ext cx="897128"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EX_B840</a:t>
              </a:r>
              <a:endParaRPr kumimoji="0" lang="en-US" altLang="fr-FR" sz="100" b="0" i="0" u="none" strike="noStrike" cap="none" normalizeH="0" baseline="0">
                <a:ln>
                  <a:noFill/>
                </a:ln>
                <a:solidFill>
                  <a:schemeClr val="tx1"/>
                </a:solidFill>
                <a:effectLst/>
              </a:endParaRPr>
            </a:p>
          </p:txBody>
        </p:sp>
        <p:sp>
          <p:nvSpPr>
            <p:cNvPr id="36" name="Rectangle 35">
              <a:extLst>
                <a:ext uri="{FF2B5EF4-FFF2-40B4-BE49-F238E27FC236}">
                  <a16:creationId xmlns:a16="http://schemas.microsoft.com/office/drawing/2014/main" id="{C5667D5F-0D41-9EBB-4CD3-8D81340E077A}"/>
                </a:ext>
              </a:extLst>
            </p:cNvPr>
            <p:cNvSpPr/>
            <p:nvPr/>
          </p:nvSpPr>
          <p:spPr>
            <a:xfrm>
              <a:off x="128750" y="4942614"/>
              <a:ext cx="5734175" cy="598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fr-FR" sz="800"/>
                <a:t>FA3</a:t>
              </a:r>
            </a:p>
          </p:txBody>
        </p:sp>
        <p:sp>
          <p:nvSpPr>
            <p:cNvPr id="37" name="Ellipse 103">
              <a:extLst>
                <a:ext uri="{FF2B5EF4-FFF2-40B4-BE49-F238E27FC236}">
                  <a16:creationId xmlns:a16="http://schemas.microsoft.com/office/drawing/2014/main" id="{7BB5BAEC-9B56-5985-6744-7EDF26A82C3E}"/>
                </a:ext>
              </a:extLst>
            </p:cNvPr>
            <p:cNvSpPr>
              <a:spLocks noChangeArrowheads="1"/>
            </p:cNvSpPr>
            <p:nvPr/>
          </p:nvSpPr>
          <p:spPr bwMode="auto">
            <a:xfrm>
              <a:off x="2557272" y="5010417"/>
              <a:ext cx="933512" cy="309767"/>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fr-FR" sz="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Pr_FIXA1</a:t>
              </a:r>
              <a:endParaRPr kumimoji="0" lang="en-US" altLang="fr-FR" sz="100" b="0" i="0" u="none" strike="noStrike" cap="none" normalizeH="0" baseline="0">
                <a:ln>
                  <a:noFill/>
                </a:ln>
                <a:solidFill>
                  <a:schemeClr val="tx1"/>
                </a:solidFill>
                <a:effectLst/>
              </a:endParaRPr>
            </a:p>
          </p:txBody>
        </p:sp>
        <p:sp>
          <p:nvSpPr>
            <p:cNvPr id="38" name="Ellipse 83">
              <a:extLst>
                <a:ext uri="{FF2B5EF4-FFF2-40B4-BE49-F238E27FC236}">
                  <a16:creationId xmlns:a16="http://schemas.microsoft.com/office/drawing/2014/main" id="{3437E21F-DF0E-BB2D-7B3A-D719C42BF717}"/>
                </a:ext>
              </a:extLst>
            </p:cNvPr>
            <p:cNvSpPr>
              <a:spLocks noChangeArrowheads="1"/>
            </p:cNvSpPr>
            <p:nvPr/>
          </p:nvSpPr>
          <p:spPr bwMode="auto">
            <a:xfrm>
              <a:off x="4313691" y="5010417"/>
              <a:ext cx="902903" cy="30976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EX_B820</a:t>
              </a:r>
              <a:endParaRPr kumimoji="0" lang="en-US" altLang="fr-FR" sz="800" b="0" i="0" u="none" strike="noStrike" cap="none" normalizeH="0" baseline="0">
                <a:ln>
                  <a:noFill/>
                </a:ln>
                <a:solidFill>
                  <a:schemeClr val="tx1"/>
                </a:solidFill>
                <a:effectLst/>
                <a:latin typeface="Arial" panose="020B0604020202020204" pitchFamily="34" charset="0"/>
              </a:endParaRPr>
            </a:p>
          </p:txBody>
        </p:sp>
        <p:cxnSp>
          <p:nvCxnSpPr>
            <p:cNvPr id="39" name="Connecteur droit avec flèche 38">
              <a:extLst>
                <a:ext uri="{FF2B5EF4-FFF2-40B4-BE49-F238E27FC236}">
                  <a16:creationId xmlns:a16="http://schemas.microsoft.com/office/drawing/2014/main" id="{D97EB304-02AD-8AF7-FD8D-8EF8003BCD9D}"/>
                </a:ext>
              </a:extLst>
            </p:cNvPr>
            <p:cNvCxnSpPr>
              <a:cxnSpLocks/>
            </p:cNvCxnSpPr>
            <p:nvPr/>
          </p:nvCxnSpPr>
          <p:spPr>
            <a:xfrm>
              <a:off x="3490784" y="5165301"/>
              <a:ext cx="822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D027B1F8-62EA-6493-7F68-8A662DECBF09}"/>
                </a:ext>
              </a:extLst>
            </p:cNvPr>
            <p:cNvCxnSpPr>
              <a:cxnSpLocks/>
            </p:cNvCxnSpPr>
            <p:nvPr/>
          </p:nvCxnSpPr>
          <p:spPr>
            <a:xfrm flipV="1">
              <a:off x="3430331" y="4530926"/>
              <a:ext cx="60453" cy="5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89F20CC6-04C0-8CDF-3331-BF1BCAB051E8}"/>
                </a:ext>
              </a:extLst>
            </p:cNvPr>
            <p:cNvCxnSpPr>
              <a:cxnSpLocks/>
            </p:cNvCxnSpPr>
            <p:nvPr/>
          </p:nvCxnSpPr>
          <p:spPr>
            <a:xfrm>
              <a:off x="4327459" y="4530926"/>
              <a:ext cx="19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Ellipse 127">
              <a:extLst>
                <a:ext uri="{FF2B5EF4-FFF2-40B4-BE49-F238E27FC236}">
                  <a16:creationId xmlns:a16="http://schemas.microsoft.com/office/drawing/2014/main" id="{A21916C3-18A7-6927-6B3D-2B2BBF0D15CC}"/>
                </a:ext>
              </a:extLst>
            </p:cNvPr>
            <p:cNvSpPr>
              <a:spLocks noChangeArrowheads="1"/>
            </p:cNvSpPr>
            <p:nvPr/>
          </p:nvSpPr>
          <p:spPr bwMode="auto">
            <a:xfrm>
              <a:off x="202635" y="4380696"/>
              <a:ext cx="922140" cy="309767"/>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Pr-P040_0</a:t>
              </a:r>
              <a:endParaRPr lang="en-US" altLang="fr-FR" sz="800">
                <a:latin typeface="Arial" panose="020B0604020202020204" pitchFamily="34" charset="0"/>
              </a:endParaRPr>
            </a:p>
          </p:txBody>
        </p:sp>
        <p:sp>
          <p:nvSpPr>
            <p:cNvPr id="43" name="Ellipse 89">
              <a:extLst>
                <a:ext uri="{FF2B5EF4-FFF2-40B4-BE49-F238E27FC236}">
                  <a16:creationId xmlns:a16="http://schemas.microsoft.com/office/drawing/2014/main" id="{BDB8DEC7-6DD6-E7BC-5490-91BF8489194F}"/>
                </a:ext>
              </a:extLst>
            </p:cNvPr>
            <p:cNvSpPr>
              <a:spLocks noChangeArrowheads="1"/>
            </p:cNvSpPr>
            <p:nvPr/>
          </p:nvSpPr>
          <p:spPr bwMode="auto">
            <a:xfrm>
              <a:off x="1323922" y="4380696"/>
              <a:ext cx="990180"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Pr_P040_2</a:t>
              </a:r>
              <a:endParaRPr kumimoji="0" lang="en-US" altLang="fr-FR" sz="800" b="0" i="0" u="none" strike="noStrike" cap="none" normalizeH="0" baseline="0">
                <a:ln>
                  <a:noFill/>
                </a:ln>
                <a:solidFill>
                  <a:schemeClr val="tx1"/>
                </a:solidFill>
                <a:effectLst/>
                <a:latin typeface="Arial" panose="020B0604020202020204" pitchFamily="34" charset="0"/>
              </a:endParaRPr>
            </a:p>
          </p:txBody>
        </p:sp>
        <p:cxnSp>
          <p:nvCxnSpPr>
            <p:cNvPr id="44" name="Connecteur droit avec flèche 43">
              <a:extLst>
                <a:ext uri="{FF2B5EF4-FFF2-40B4-BE49-F238E27FC236}">
                  <a16:creationId xmlns:a16="http://schemas.microsoft.com/office/drawing/2014/main" id="{68967210-7BE8-C092-F502-3905F8D73E82}"/>
                </a:ext>
              </a:extLst>
            </p:cNvPr>
            <p:cNvCxnSpPr>
              <a:cxnSpLocks/>
            </p:cNvCxnSpPr>
            <p:nvPr/>
          </p:nvCxnSpPr>
          <p:spPr>
            <a:xfrm>
              <a:off x="1124775" y="4535580"/>
              <a:ext cx="19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D43B373E-FED9-053A-A6B7-2CB8EEE71F41}"/>
                </a:ext>
              </a:extLst>
            </p:cNvPr>
            <p:cNvCxnSpPr>
              <a:cxnSpLocks/>
            </p:cNvCxnSpPr>
            <p:nvPr/>
          </p:nvCxnSpPr>
          <p:spPr>
            <a:xfrm>
              <a:off x="2314103" y="4535580"/>
              <a:ext cx="186501" cy="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Ellipse 127">
              <a:extLst>
                <a:ext uri="{FF2B5EF4-FFF2-40B4-BE49-F238E27FC236}">
                  <a16:creationId xmlns:a16="http://schemas.microsoft.com/office/drawing/2014/main" id="{9B9EA57F-550B-ED1E-1384-655274918C63}"/>
                </a:ext>
              </a:extLst>
            </p:cNvPr>
            <p:cNvSpPr>
              <a:spLocks noChangeArrowheads="1"/>
            </p:cNvSpPr>
            <p:nvPr/>
          </p:nvSpPr>
          <p:spPr bwMode="auto">
            <a:xfrm>
              <a:off x="204634" y="5014597"/>
              <a:ext cx="922140" cy="309767"/>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Pr-P040_0</a:t>
              </a:r>
              <a:endParaRPr lang="en-US" altLang="fr-FR" sz="800">
                <a:latin typeface="Arial" panose="020B0604020202020204" pitchFamily="34" charset="0"/>
              </a:endParaRPr>
            </a:p>
          </p:txBody>
        </p:sp>
        <p:sp>
          <p:nvSpPr>
            <p:cNvPr id="47" name="Ellipse 89">
              <a:extLst>
                <a:ext uri="{FF2B5EF4-FFF2-40B4-BE49-F238E27FC236}">
                  <a16:creationId xmlns:a16="http://schemas.microsoft.com/office/drawing/2014/main" id="{A69B4BE9-2F5D-C740-5F3E-A40487901E5B}"/>
                </a:ext>
              </a:extLst>
            </p:cNvPr>
            <p:cNvSpPr>
              <a:spLocks noChangeArrowheads="1"/>
            </p:cNvSpPr>
            <p:nvPr/>
          </p:nvSpPr>
          <p:spPr bwMode="auto">
            <a:xfrm>
              <a:off x="1325921" y="5014597"/>
              <a:ext cx="990180" cy="309767"/>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Pr_P040_3</a:t>
              </a:r>
              <a:endParaRPr kumimoji="0" lang="en-US" altLang="fr-FR" sz="800" b="0" i="0" u="none" strike="noStrike" cap="none" normalizeH="0" baseline="0">
                <a:ln>
                  <a:noFill/>
                </a:ln>
                <a:solidFill>
                  <a:schemeClr val="tx1"/>
                </a:solidFill>
                <a:effectLst/>
                <a:latin typeface="Arial" panose="020B0604020202020204" pitchFamily="34" charset="0"/>
              </a:endParaRPr>
            </a:p>
          </p:txBody>
        </p:sp>
        <p:cxnSp>
          <p:nvCxnSpPr>
            <p:cNvPr id="48" name="Connecteur droit avec flèche 47">
              <a:extLst>
                <a:ext uri="{FF2B5EF4-FFF2-40B4-BE49-F238E27FC236}">
                  <a16:creationId xmlns:a16="http://schemas.microsoft.com/office/drawing/2014/main" id="{5CC0EAF6-B545-E32E-0FEF-D7F34202F444}"/>
                </a:ext>
              </a:extLst>
            </p:cNvPr>
            <p:cNvCxnSpPr>
              <a:cxnSpLocks/>
            </p:cNvCxnSpPr>
            <p:nvPr/>
          </p:nvCxnSpPr>
          <p:spPr>
            <a:xfrm>
              <a:off x="1126774" y="5169481"/>
              <a:ext cx="19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5964F9E5-E550-E110-CC39-01CBAFBC0972}"/>
                </a:ext>
              </a:extLst>
            </p:cNvPr>
            <p:cNvCxnSpPr>
              <a:cxnSpLocks/>
            </p:cNvCxnSpPr>
            <p:nvPr/>
          </p:nvCxnSpPr>
          <p:spPr>
            <a:xfrm flipV="1">
              <a:off x="2316102" y="5165301"/>
              <a:ext cx="241171" cy="4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0D9350F2-CAAA-8994-04E5-C997EF391BAE}"/>
                </a:ext>
              </a:extLst>
            </p:cNvPr>
            <p:cNvCxnSpPr>
              <a:cxnSpLocks/>
            </p:cNvCxnSpPr>
            <p:nvPr/>
          </p:nvCxnSpPr>
          <p:spPr>
            <a:xfrm>
              <a:off x="1109095" y="3252836"/>
              <a:ext cx="157295"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0" name="Accolade fermante 69"/>
          <p:cNvSpPr/>
          <p:nvPr/>
        </p:nvSpPr>
        <p:spPr>
          <a:xfrm>
            <a:off x="3577567" y="4333875"/>
            <a:ext cx="238572" cy="2243204"/>
          </a:xfrm>
          <a:prstGeom prst="rightBrace">
            <a:avLst>
              <a:gd name="adj1" fmla="val 128699"/>
              <a:gd name="adj2" fmla="val 39148"/>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1" name="Accolade fermante 70"/>
          <p:cNvSpPr/>
          <p:nvPr/>
        </p:nvSpPr>
        <p:spPr>
          <a:xfrm>
            <a:off x="6655689" y="3944831"/>
            <a:ext cx="484928" cy="2823955"/>
          </a:xfrm>
          <a:prstGeom prst="rightBrace">
            <a:avLst>
              <a:gd name="adj1" fmla="val 26474"/>
              <a:gd name="adj2" fmla="val 39148"/>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72" name="Image 71">
            <a:extLst>
              <a:ext uri="{FF2B5EF4-FFF2-40B4-BE49-F238E27FC236}">
                <a16:creationId xmlns:a16="http://schemas.microsoft.com/office/drawing/2014/main" id="{5F432422-5272-6E53-B16C-4AB847FDECEF}"/>
              </a:ext>
            </a:extLst>
          </p:cNvPr>
          <p:cNvPicPr>
            <a:picLocks noChangeAspect="1"/>
          </p:cNvPicPr>
          <p:nvPr/>
        </p:nvPicPr>
        <p:blipFill>
          <a:blip r:embed="rId5"/>
          <a:stretch>
            <a:fillRect/>
          </a:stretch>
        </p:blipFill>
        <p:spPr>
          <a:xfrm>
            <a:off x="7163050" y="4328301"/>
            <a:ext cx="3113341" cy="2410066"/>
          </a:xfrm>
          <a:prstGeom prst="rect">
            <a:avLst/>
          </a:prstGeom>
        </p:spPr>
      </p:pic>
      <p:sp>
        <p:nvSpPr>
          <p:cNvPr id="73" name="Accolade fermante 72"/>
          <p:cNvSpPr/>
          <p:nvPr/>
        </p:nvSpPr>
        <p:spPr>
          <a:xfrm>
            <a:off x="10171942" y="670734"/>
            <a:ext cx="302255" cy="6098052"/>
          </a:xfrm>
          <a:prstGeom prst="rightBrace">
            <a:avLst>
              <a:gd name="adj1" fmla="val 63671"/>
              <a:gd name="adj2" fmla="val 7147"/>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4" name="ZoneTexte 73"/>
          <p:cNvSpPr txBox="1"/>
          <p:nvPr/>
        </p:nvSpPr>
        <p:spPr>
          <a:xfrm rot="5400000" flipH="1">
            <a:off x="10314592" y="5467276"/>
            <a:ext cx="2134953" cy="523220"/>
          </a:xfrm>
          <a:prstGeom prst="rect">
            <a:avLst/>
          </a:prstGeom>
          <a:noFill/>
        </p:spPr>
        <p:txBody>
          <a:bodyPr wrap="square" rtlCol="0">
            <a:spAutoFit/>
          </a:bodyPr>
          <a:lstStyle/>
          <a:p>
            <a:r>
              <a:rPr lang="fr-FR" sz="2800" dirty="0"/>
              <a:t>O</a:t>
            </a:r>
            <a:r>
              <a:rPr lang="fr-FR" sz="2800" dirty="0" smtClean="0"/>
              <a:t>ptimisation</a:t>
            </a:r>
            <a:endParaRPr lang="fr-FR" sz="2800" dirty="0"/>
          </a:p>
        </p:txBody>
      </p:sp>
      <p:cxnSp>
        <p:nvCxnSpPr>
          <p:cNvPr id="76" name="Connecteur droit 75"/>
          <p:cNvCxnSpPr/>
          <p:nvPr/>
        </p:nvCxnSpPr>
        <p:spPr>
          <a:xfrm>
            <a:off x="876896" y="3499985"/>
            <a:ext cx="916072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872161" y="3822761"/>
            <a:ext cx="9165457"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79" name="Image 78">
            <a:extLst>
              <a:ext uri="{FF2B5EF4-FFF2-40B4-BE49-F238E27FC236}">
                <a16:creationId xmlns:a16="http://schemas.microsoft.com/office/drawing/2014/main" id="{0CA26305-BDFE-4C8D-9BC2-3488C9111C3F}"/>
              </a:ext>
            </a:extLst>
          </p:cNvPr>
          <p:cNvPicPr>
            <a:picLocks noChangeAspect="1"/>
          </p:cNvPicPr>
          <p:nvPr/>
        </p:nvPicPr>
        <p:blipFill>
          <a:blip r:embed="rId6"/>
          <a:stretch>
            <a:fillRect/>
          </a:stretch>
        </p:blipFill>
        <p:spPr>
          <a:xfrm>
            <a:off x="1556726" y="794657"/>
            <a:ext cx="1470526" cy="651680"/>
          </a:xfrm>
          <a:prstGeom prst="rect">
            <a:avLst/>
          </a:prstGeom>
        </p:spPr>
      </p:pic>
      <p:pic>
        <p:nvPicPr>
          <p:cNvPr id="78" name="Image 77">
            <a:extLst>
              <a:ext uri="{FF2B5EF4-FFF2-40B4-BE49-F238E27FC236}">
                <a16:creationId xmlns:a16="http://schemas.microsoft.com/office/drawing/2014/main" id="{A43230E2-00B6-4C72-8096-9F133997E4CE}"/>
              </a:ext>
            </a:extLst>
          </p:cNvPr>
          <p:cNvPicPr>
            <a:picLocks noChangeAspect="1"/>
          </p:cNvPicPr>
          <p:nvPr/>
        </p:nvPicPr>
        <p:blipFill>
          <a:blip r:embed="rId7"/>
          <a:stretch>
            <a:fillRect/>
          </a:stretch>
        </p:blipFill>
        <p:spPr>
          <a:xfrm>
            <a:off x="1337242" y="1470550"/>
            <a:ext cx="2111775" cy="935857"/>
          </a:xfrm>
          <a:prstGeom prst="rect">
            <a:avLst/>
          </a:prstGeom>
        </p:spPr>
      </p:pic>
      <p:sp>
        <p:nvSpPr>
          <p:cNvPr id="80" name="ZoneTexte 79"/>
          <p:cNvSpPr txBox="1"/>
          <p:nvPr/>
        </p:nvSpPr>
        <p:spPr>
          <a:xfrm flipH="1">
            <a:off x="5246181" y="3375897"/>
            <a:ext cx="349136" cy="584775"/>
          </a:xfrm>
          <a:prstGeom prst="rect">
            <a:avLst/>
          </a:prstGeom>
          <a:noFill/>
        </p:spPr>
        <p:txBody>
          <a:bodyPr wrap="square" rtlCol="0">
            <a:spAutoFit/>
          </a:bodyPr>
          <a:lstStyle/>
          <a:p>
            <a:r>
              <a:rPr lang="fr-FR" sz="3200" dirty="0" smtClean="0"/>
              <a:t>+</a:t>
            </a:r>
            <a:endParaRPr lang="fr-FR" sz="3200" dirty="0"/>
          </a:p>
        </p:txBody>
      </p:sp>
      <p:sp>
        <p:nvSpPr>
          <p:cNvPr id="82" name="ZoneTexte 81"/>
          <p:cNvSpPr txBox="1"/>
          <p:nvPr/>
        </p:nvSpPr>
        <p:spPr>
          <a:xfrm rot="5400000" flipH="1">
            <a:off x="-29746" y="1837356"/>
            <a:ext cx="2112100"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800" dirty="0"/>
              <a:t>État de l’art</a:t>
            </a:r>
          </a:p>
        </p:txBody>
      </p:sp>
      <p:sp>
        <p:nvSpPr>
          <p:cNvPr id="83" name="Rectangle 82"/>
          <p:cNvSpPr/>
          <p:nvPr/>
        </p:nvSpPr>
        <p:spPr>
          <a:xfrm>
            <a:off x="3959457" y="3846975"/>
            <a:ext cx="2509020" cy="369332"/>
          </a:xfrm>
          <a:prstGeom prst="rect">
            <a:avLst/>
          </a:prstGeom>
        </p:spPr>
        <p:txBody>
          <a:bodyPr wrap="none">
            <a:spAutoFit/>
          </a:bodyPr>
          <a:lstStyle/>
          <a:p>
            <a:r>
              <a:rPr lang="fr-FR" dirty="0"/>
              <a:t>M</a:t>
            </a:r>
            <a:r>
              <a:rPr lang="fr-FR" dirty="0" smtClean="0"/>
              <a:t>odélisation de use </a:t>
            </a:r>
            <a:r>
              <a:rPr lang="fr-FR" dirty="0"/>
              <a:t>case</a:t>
            </a:r>
          </a:p>
        </p:txBody>
      </p:sp>
      <p:sp>
        <p:nvSpPr>
          <p:cNvPr id="84" name="Rectangle 83"/>
          <p:cNvSpPr/>
          <p:nvPr/>
        </p:nvSpPr>
        <p:spPr>
          <a:xfrm>
            <a:off x="7423216" y="3822761"/>
            <a:ext cx="2029723" cy="369332"/>
          </a:xfrm>
          <a:prstGeom prst="rect">
            <a:avLst/>
          </a:prstGeom>
        </p:spPr>
        <p:txBody>
          <a:bodyPr wrap="none">
            <a:spAutoFit/>
          </a:bodyPr>
          <a:lstStyle/>
          <a:p>
            <a:r>
              <a:rPr lang="fr-FR" dirty="0" smtClean="0"/>
              <a:t>Codage de </a:t>
            </a:r>
            <a:r>
              <a:rPr lang="fr-FR" dirty="0"/>
              <a:t>use case</a:t>
            </a:r>
          </a:p>
        </p:txBody>
      </p:sp>
      <p:sp>
        <p:nvSpPr>
          <p:cNvPr id="85" name="ZoneTexte 84"/>
          <p:cNvSpPr txBox="1"/>
          <p:nvPr/>
        </p:nvSpPr>
        <p:spPr>
          <a:xfrm>
            <a:off x="10571064" y="737757"/>
            <a:ext cx="1624163" cy="286232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fr-FR" dirty="0" smtClean="0"/>
              <a:t>t1,t2 … t21</a:t>
            </a:r>
          </a:p>
          <a:p>
            <a:pPr algn="ctr"/>
            <a:r>
              <a:rPr lang="fr-FR" dirty="0" smtClean="0"/>
              <a:t>+</a:t>
            </a:r>
          </a:p>
          <a:p>
            <a:pPr algn="ctr"/>
            <a:r>
              <a:rPr lang="fr-FR" dirty="0"/>
              <a:t>Le temps </a:t>
            </a:r>
            <a:endParaRPr lang="fr-FR" dirty="0" smtClean="0"/>
          </a:p>
          <a:p>
            <a:pPr algn="ctr"/>
            <a:r>
              <a:rPr lang="fr-FR" dirty="0" smtClean="0"/>
              <a:t>Opératoire</a:t>
            </a:r>
          </a:p>
          <a:p>
            <a:pPr algn="ctr"/>
            <a:r>
              <a:rPr lang="fr-FR" dirty="0" smtClean="0"/>
              <a:t>+</a:t>
            </a:r>
          </a:p>
          <a:p>
            <a:pPr algn="ctr"/>
            <a:r>
              <a:rPr lang="fr-FR" dirty="0" smtClean="0"/>
              <a:t>les contraintes</a:t>
            </a:r>
            <a:br>
              <a:rPr lang="fr-FR" dirty="0" smtClean="0"/>
            </a:br>
            <a:r>
              <a:rPr lang="fr-FR" dirty="0" smtClean="0"/>
              <a:t> </a:t>
            </a:r>
            <a:r>
              <a:rPr lang="fr-FR" dirty="0"/>
              <a:t>de </a:t>
            </a:r>
            <a:r>
              <a:rPr lang="fr-FR" dirty="0" smtClean="0"/>
              <a:t>précédence</a:t>
            </a:r>
          </a:p>
          <a:p>
            <a:pPr algn="ctr"/>
            <a:r>
              <a:rPr lang="fr-FR" dirty="0" smtClean="0"/>
              <a:t>.</a:t>
            </a:r>
          </a:p>
          <a:p>
            <a:pPr algn="ctr"/>
            <a:r>
              <a:rPr lang="fr-FR" dirty="0" smtClean="0"/>
              <a:t>.</a:t>
            </a:r>
          </a:p>
          <a:p>
            <a:pPr algn="ctr"/>
            <a:r>
              <a:rPr lang="fr-FR" dirty="0"/>
              <a:t>.</a:t>
            </a:r>
            <a:endParaRPr lang="fr-FR" dirty="0" smtClean="0"/>
          </a:p>
        </p:txBody>
      </p:sp>
      <p:sp>
        <p:nvSpPr>
          <p:cNvPr id="88" name="Flèche vers le bas 87"/>
          <p:cNvSpPr/>
          <p:nvPr/>
        </p:nvSpPr>
        <p:spPr>
          <a:xfrm>
            <a:off x="11084555" y="3658369"/>
            <a:ext cx="673224" cy="838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9" name="Image 88">
            <a:extLst>
              <a:ext uri="{FF2B5EF4-FFF2-40B4-BE49-F238E27FC236}">
                <a16:creationId xmlns:a16="http://schemas.microsoft.com/office/drawing/2014/main" id="{710C5C18-65EB-4315-AE18-C92F1A22AB6F}"/>
              </a:ext>
            </a:extLst>
          </p:cNvPr>
          <p:cNvPicPr>
            <a:picLocks noChangeAspect="1"/>
          </p:cNvPicPr>
          <p:nvPr/>
        </p:nvPicPr>
        <p:blipFill>
          <a:blip r:embed="rId8"/>
          <a:stretch>
            <a:fillRect/>
          </a:stretch>
        </p:blipFill>
        <p:spPr>
          <a:xfrm>
            <a:off x="3901180" y="2006800"/>
            <a:ext cx="2754509" cy="1308880"/>
          </a:xfrm>
          <a:prstGeom prst="rect">
            <a:avLst/>
          </a:prstGeom>
        </p:spPr>
      </p:pic>
      <p:pic>
        <p:nvPicPr>
          <p:cNvPr id="90" name="Image 89">
            <a:extLst>
              <a:ext uri="{FF2B5EF4-FFF2-40B4-BE49-F238E27FC236}">
                <a16:creationId xmlns:a16="http://schemas.microsoft.com/office/drawing/2014/main" id="{D6EBA49E-F98B-4E8A-9BD6-AD21CE6C78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5400000">
            <a:off x="8236455" y="1687963"/>
            <a:ext cx="1045761" cy="2347944"/>
          </a:xfrm>
          <a:prstGeom prst="rect">
            <a:avLst/>
          </a:prstGeom>
        </p:spPr>
      </p:pic>
      <p:pic>
        <p:nvPicPr>
          <p:cNvPr id="91" name="Image 90">
            <a:extLst>
              <a:ext uri="{FF2B5EF4-FFF2-40B4-BE49-F238E27FC236}">
                <a16:creationId xmlns:a16="http://schemas.microsoft.com/office/drawing/2014/main" id="{D12B58AA-BD15-4710-A1A0-D2F8953DDA18}"/>
              </a:ext>
            </a:extLst>
          </p:cNvPr>
          <p:cNvPicPr>
            <a:picLocks noChangeAspect="1"/>
          </p:cNvPicPr>
          <p:nvPr/>
        </p:nvPicPr>
        <p:blipFill>
          <a:blip r:embed="rId10"/>
          <a:stretch>
            <a:fillRect/>
          </a:stretch>
        </p:blipFill>
        <p:spPr>
          <a:xfrm>
            <a:off x="3494844" y="616156"/>
            <a:ext cx="1682968" cy="1269926"/>
          </a:xfrm>
          <a:prstGeom prst="rect">
            <a:avLst/>
          </a:prstGeom>
        </p:spPr>
      </p:pic>
      <p:pic>
        <p:nvPicPr>
          <p:cNvPr id="92" name="Image 91">
            <a:extLst>
              <a:ext uri="{FF2B5EF4-FFF2-40B4-BE49-F238E27FC236}">
                <a16:creationId xmlns:a16="http://schemas.microsoft.com/office/drawing/2014/main" id="{185162C2-DBD5-45ED-BDD3-2C29434D195D}"/>
              </a:ext>
            </a:extLst>
          </p:cNvPr>
          <p:cNvPicPr>
            <a:picLocks noChangeAspect="1"/>
          </p:cNvPicPr>
          <p:nvPr/>
        </p:nvPicPr>
        <p:blipFill>
          <a:blip r:embed="rId11"/>
          <a:stretch>
            <a:fillRect/>
          </a:stretch>
        </p:blipFill>
        <p:spPr>
          <a:xfrm>
            <a:off x="5210889" y="635313"/>
            <a:ext cx="1624478" cy="1199641"/>
          </a:xfrm>
          <a:prstGeom prst="rect">
            <a:avLst/>
          </a:prstGeom>
        </p:spPr>
      </p:pic>
    </p:spTree>
    <p:extLst>
      <p:ext uri="{BB962C8B-B14F-4D97-AF65-F5344CB8AC3E}">
        <p14:creationId xmlns:p14="http://schemas.microsoft.com/office/powerpoint/2010/main" val="130372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10537518" y="6458451"/>
            <a:ext cx="1052510" cy="365125"/>
          </a:xfrm>
        </p:spPr>
        <p:txBody>
          <a:bodyPr/>
          <a:lstStyle/>
          <a:p>
            <a:fld id="{6BA540B4-D451-4A30-976D-3D7B397DAD7E}" type="slidenum">
              <a:rPr lang="fr-FR" smtClean="0"/>
              <a:t>29</a:t>
            </a:fld>
            <a:endParaRPr lang="fr-FR"/>
          </a:p>
        </p:txBody>
      </p:sp>
      <p:sp>
        <p:nvSpPr>
          <p:cNvPr id="5" name="ZoneTexte 4"/>
          <p:cNvSpPr txBox="1"/>
          <p:nvPr/>
        </p:nvSpPr>
        <p:spPr>
          <a:xfrm>
            <a:off x="103909" y="3910534"/>
            <a:ext cx="1287532" cy="369332"/>
          </a:xfrm>
          <a:prstGeom prst="rect">
            <a:avLst/>
          </a:prstGeom>
          <a:noFill/>
        </p:spPr>
        <p:txBody>
          <a:bodyPr wrap="none" rtlCol="0">
            <a:spAutoFit/>
          </a:bodyPr>
          <a:lstStyle/>
          <a:p>
            <a:r>
              <a:rPr lang="fr-FR" dirty="0" smtClean="0"/>
              <a:t>t1,t2 … t21</a:t>
            </a:r>
          </a:p>
        </p:txBody>
      </p:sp>
      <p:sp>
        <p:nvSpPr>
          <p:cNvPr id="7" name="Accolade ouvrante 6"/>
          <p:cNvSpPr/>
          <p:nvPr/>
        </p:nvSpPr>
        <p:spPr>
          <a:xfrm>
            <a:off x="2856558" y="2133689"/>
            <a:ext cx="229541" cy="1961511"/>
          </a:xfrm>
          <a:prstGeom prst="leftBrace">
            <a:avLst>
              <a:gd name="adj1" fmla="val 81496"/>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Rectangle 8"/>
          <p:cNvSpPr/>
          <p:nvPr/>
        </p:nvSpPr>
        <p:spPr>
          <a:xfrm>
            <a:off x="1013040" y="2981733"/>
            <a:ext cx="1843518" cy="369332"/>
          </a:xfrm>
          <a:prstGeom prst="rect">
            <a:avLst/>
          </a:prstGeom>
        </p:spPr>
        <p:txBody>
          <a:bodyPr wrap="none">
            <a:spAutoFit/>
          </a:bodyPr>
          <a:lstStyle/>
          <a:p>
            <a:r>
              <a:rPr lang="fr-FR" dirty="0"/>
              <a:t>Ordonnancement</a:t>
            </a:r>
          </a:p>
        </p:txBody>
      </p:sp>
      <p:sp>
        <p:nvSpPr>
          <p:cNvPr id="10" name="Rectangle 9"/>
          <p:cNvSpPr/>
          <p:nvPr/>
        </p:nvSpPr>
        <p:spPr>
          <a:xfrm>
            <a:off x="1163393" y="5378118"/>
            <a:ext cx="1136850" cy="369332"/>
          </a:xfrm>
          <a:prstGeom prst="rect">
            <a:avLst/>
          </a:prstGeom>
        </p:spPr>
        <p:txBody>
          <a:bodyPr wrap="none">
            <a:spAutoFit/>
          </a:bodyPr>
          <a:lstStyle/>
          <a:p>
            <a:r>
              <a:rPr lang="fr-FR" dirty="0"/>
              <a:t>Allocation</a:t>
            </a:r>
          </a:p>
        </p:txBody>
      </p:sp>
      <p:sp>
        <p:nvSpPr>
          <p:cNvPr id="11" name="Accolade ouvrante 10"/>
          <p:cNvSpPr/>
          <p:nvPr/>
        </p:nvSpPr>
        <p:spPr>
          <a:xfrm>
            <a:off x="2739104" y="4447139"/>
            <a:ext cx="344312" cy="2191033"/>
          </a:xfrm>
          <a:prstGeom prst="leftBrace">
            <a:avLst>
              <a:gd name="adj1" fmla="val 81496"/>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ZoneTexte 11"/>
          <p:cNvSpPr txBox="1"/>
          <p:nvPr/>
        </p:nvSpPr>
        <p:spPr>
          <a:xfrm>
            <a:off x="3383972" y="2175445"/>
            <a:ext cx="1287532" cy="369332"/>
          </a:xfrm>
          <a:prstGeom prst="rect">
            <a:avLst/>
          </a:prstGeom>
          <a:noFill/>
        </p:spPr>
        <p:txBody>
          <a:bodyPr wrap="none" rtlCol="0">
            <a:spAutoFit/>
          </a:bodyPr>
          <a:lstStyle/>
          <a:p>
            <a:r>
              <a:rPr lang="fr-FR" dirty="0" smtClean="0"/>
              <a:t>t1,t2 … t21</a:t>
            </a:r>
          </a:p>
        </p:txBody>
      </p:sp>
      <p:sp>
        <p:nvSpPr>
          <p:cNvPr id="13" name="ZoneTexte 12"/>
          <p:cNvSpPr txBox="1"/>
          <p:nvPr/>
        </p:nvSpPr>
        <p:spPr>
          <a:xfrm>
            <a:off x="3383972" y="2461649"/>
            <a:ext cx="1287532" cy="369332"/>
          </a:xfrm>
          <a:prstGeom prst="rect">
            <a:avLst/>
          </a:prstGeom>
          <a:noFill/>
        </p:spPr>
        <p:txBody>
          <a:bodyPr wrap="none" rtlCol="0">
            <a:spAutoFit/>
          </a:bodyPr>
          <a:lstStyle/>
          <a:p>
            <a:r>
              <a:rPr lang="fr-FR" dirty="0" smtClean="0"/>
              <a:t>t2,t1 … t21</a:t>
            </a:r>
          </a:p>
        </p:txBody>
      </p:sp>
      <p:sp>
        <p:nvSpPr>
          <p:cNvPr id="14" name="ZoneTexte 13"/>
          <p:cNvSpPr txBox="1"/>
          <p:nvPr/>
        </p:nvSpPr>
        <p:spPr>
          <a:xfrm>
            <a:off x="3935730" y="2566234"/>
            <a:ext cx="266121" cy="1200329"/>
          </a:xfrm>
          <a:prstGeom prst="rect">
            <a:avLst/>
          </a:prstGeom>
          <a:noFill/>
        </p:spPr>
        <p:txBody>
          <a:bodyPr wrap="square" rtlCol="0">
            <a:spAutoFit/>
          </a:bodyPr>
          <a:lstStyle/>
          <a:p>
            <a:r>
              <a:rPr lang="fr-FR" sz="2400" dirty="0" smtClean="0"/>
              <a:t>.</a:t>
            </a:r>
          </a:p>
          <a:p>
            <a:r>
              <a:rPr lang="fr-FR" sz="2400" dirty="0" smtClean="0"/>
              <a:t>.</a:t>
            </a:r>
          </a:p>
          <a:p>
            <a:r>
              <a:rPr lang="fr-FR" sz="2400" dirty="0"/>
              <a:t>.</a:t>
            </a:r>
            <a:endParaRPr lang="fr-FR" sz="2400" dirty="0" smtClean="0"/>
          </a:p>
        </p:txBody>
      </p:sp>
      <p:sp>
        <p:nvSpPr>
          <p:cNvPr id="15" name="ZoneTexte 14"/>
          <p:cNvSpPr txBox="1"/>
          <p:nvPr/>
        </p:nvSpPr>
        <p:spPr>
          <a:xfrm>
            <a:off x="3383972" y="3736244"/>
            <a:ext cx="1402948" cy="369332"/>
          </a:xfrm>
          <a:prstGeom prst="rect">
            <a:avLst/>
          </a:prstGeom>
          <a:noFill/>
        </p:spPr>
        <p:txBody>
          <a:bodyPr wrap="none" rtlCol="0">
            <a:spAutoFit/>
          </a:bodyPr>
          <a:lstStyle/>
          <a:p>
            <a:r>
              <a:rPr lang="fr-FR" dirty="0" smtClean="0"/>
              <a:t>t21,t20 … t1</a:t>
            </a:r>
          </a:p>
        </p:txBody>
      </p:sp>
      <p:sp>
        <p:nvSpPr>
          <p:cNvPr id="16" name="ZoneTexte 15"/>
          <p:cNvSpPr txBox="1"/>
          <p:nvPr/>
        </p:nvSpPr>
        <p:spPr>
          <a:xfrm>
            <a:off x="3316124" y="4447139"/>
            <a:ext cx="941283" cy="369332"/>
          </a:xfrm>
          <a:prstGeom prst="rect">
            <a:avLst/>
          </a:prstGeom>
          <a:noFill/>
        </p:spPr>
        <p:txBody>
          <a:bodyPr wrap="none" rtlCol="0">
            <a:spAutoFit/>
          </a:bodyPr>
          <a:lstStyle/>
          <a:p>
            <a:r>
              <a:rPr lang="fr-FR" dirty="0" err="1" smtClean="0"/>
              <a:t>h,h</a:t>
            </a:r>
            <a:r>
              <a:rPr lang="fr-FR" dirty="0" smtClean="0"/>
              <a:t> … h</a:t>
            </a:r>
          </a:p>
        </p:txBody>
      </p:sp>
      <p:sp>
        <p:nvSpPr>
          <p:cNvPr id="17" name="ZoneTexte 16"/>
          <p:cNvSpPr txBox="1"/>
          <p:nvPr/>
        </p:nvSpPr>
        <p:spPr>
          <a:xfrm>
            <a:off x="3316124" y="4733343"/>
            <a:ext cx="894156" cy="369332"/>
          </a:xfrm>
          <a:prstGeom prst="rect">
            <a:avLst/>
          </a:prstGeom>
          <a:noFill/>
        </p:spPr>
        <p:txBody>
          <a:bodyPr wrap="none" rtlCol="0">
            <a:spAutoFit/>
          </a:bodyPr>
          <a:lstStyle/>
          <a:p>
            <a:r>
              <a:rPr lang="fr-FR" dirty="0" err="1" smtClean="0"/>
              <a:t>r,h</a:t>
            </a:r>
            <a:r>
              <a:rPr lang="fr-FR" dirty="0" smtClean="0"/>
              <a:t> … h</a:t>
            </a:r>
          </a:p>
        </p:txBody>
      </p:sp>
      <p:sp>
        <p:nvSpPr>
          <p:cNvPr id="18" name="ZoneTexte 17"/>
          <p:cNvSpPr txBox="1"/>
          <p:nvPr/>
        </p:nvSpPr>
        <p:spPr>
          <a:xfrm>
            <a:off x="3876311" y="4795468"/>
            <a:ext cx="167158" cy="1384995"/>
          </a:xfrm>
          <a:prstGeom prst="rect">
            <a:avLst/>
          </a:prstGeom>
          <a:noFill/>
        </p:spPr>
        <p:txBody>
          <a:bodyPr wrap="square" rtlCol="0">
            <a:spAutoFit/>
          </a:bodyPr>
          <a:lstStyle/>
          <a:p>
            <a:r>
              <a:rPr lang="fr-FR" sz="2800" dirty="0" smtClean="0"/>
              <a:t>.</a:t>
            </a:r>
          </a:p>
          <a:p>
            <a:r>
              <a:rPr lang="fr-FR" sz="2800" dirty="0" smtClean="0"/>
              <a:t>.</a:t>
            </a:r>
          </a:p>
          <a:p>
            <a:r>
              <a:rPr lang="fr-FR" sz="2800" dirty="0"/>
              <a:t>.</a:t>
            </a:r>
            <a:endParaRPr lang="fr-FR" sz="2800" dirty="0" smtClean="0"/>
          </a:p>
        </p:txBody>
      </p:sp>
      <p:sp>
        <p:nvSpPr>
          <p:cNvPr id="19" name="ZoneTexte 18"/>
          <p:cNvSpPr txBox="1"/>
          <p:nvPr/>
        </p:nvSpPr>
        <p:spPr>
          <a:xfrm>
            <a:off x="3316124" y="6007938"/>
            <a:ext cx="846065" cy="369332"/>
          </a:xfrm>
          <a:prstGeom prst="rect">
            <a:avLst/>
          </a:prstGeom>
          <a:noFill/>
        </p:spPr>
        <p:txBody>
          <a:bodyPr wrap="none" rtlCol="0">
            <a:spAutoFit/>
          </a:bodyPr>
          <a:lstStyle/>
          <a:p>
            <a:r>
              <a:rPr lang="fr-FR" dirty="0" err="1" smtClean="0"/>
              <a:t>r,r</a:t>
            </a:r>
            <a:r>
              <a:rPr lang="fr-FR" dirty="0" smtClean="0"/>
              <a:t> … r</a:t>
            </a:r>
          </a:p>
        </p:txBody>
      </p:sp>
      <p:sp>
        <p:nvSpPr>
          <p:cNvPr id="20" name="Accolade ouvrante 19"/>
          <p:cNvSpPr/>
          <p:nvPr/>
        </p:nvSpPr>
        <p:spPr>
          <a:xfrm flipH="1">
            <a:off x="4784025" y="2050561"/>
            <a:ext cx="255565" cy="4634345"/>
          </a:xfrm>
          <a:prstGeom prst="leftBrace">
            <a:avLst>
              <a:gd name="adj1" fmla="val 81496"/>
              <a:gd name="adj2" fmla="val 5131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aphicFrame>
        <p:nvGraphicFramePr>
          <p:cNvPr id="26" name="Tableau 25"/>
          <p:cNvGraphicFramePr>
            <a:graphicFrameLocks noGrp="1"/>
          </p:cNvGraphicFramePr>
          <p:nvPr>
            <p:extLst>
              <p:ext uri="{D42A27DB-BD31-4B8C-83A1-F6EECF244321}">
                <p14:modId xmlns:p14="http://schemas.microsoft.com/office/powerpoint/2010/main" val="851014972"/>
              </p:ext>
            </p:extLst>
          </p:nvPr>
        </p:nvGraphicFramePr>
        <p:xfrm>
          <a:off x="5204031" y="2719201"/>
          <a:ext cx="4568715" cy="3541660"/>
        </p:xfrm>
        <a:graphic>
          <a:graphicData uri="http://schemas.openxmlformats.org/drawingml/2006/table">
            <a:tbl>
              <a:tblPr firstRow="1" bandRow="1">
                <a:tableStyleId>{5C22544A-7EE6-4342-B048-85BDC9FD1C3A}</a:tableStyleId>
              </a:tblPr>
              <a:tblGrid>
                <a:gridCol w="2114791">
                  <a:extLst>
                    <a:ext uri="{9D8B030D-6E8A-4147-A177-3AD203B41FA5}">
                      <a16:colId xmlns:a16="http://schemas.microsoft.com/office/drawing/2014/main" val="1315469720"/>
                    </a:ext>
                  </a:extLst>
                </a:gridCol>
                <a:gridCol w="1284851">
                  <a:extLst>
                    <a:ext uri="{9D8B030D-6E8A-4147-A177-3AD203B41FA5}">
                      <a16:colId xmlns:a16="http://schemas.microsoft.com/office/drawing/2014/main" val="1807376440"/>
                    </a:ext>
                  </a:extLst>
                </a:gridCol>
                <a:gridCol w="1169073">
                  <a:extLst>
                    <a:ext uri="{9D8B030D-6E8A-4147-A177-3AD203B41FA5}">
                      <a16:colId xmlns:a16="http://schemas.microsoft.com/office/drawing/2014/main" val="3795202720"/>
                    </a:ext>
                  </a:extLst>
                </a:gridCol>
              </a:tblGrid>
              <a:tr h="88541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dirty="0" smtClean="0"/>
                        <a:t>Fonction objectif</a:t>
                      </a:r>
                      <a:endParaRPr lang="fr-FR" dirty="0" smtClean="0"/>
                    </a:p>
                  </a:txBody>
                  <a:tcPr anchor="ctr"/>
                </a:tc>
                <a:tc>
                  <a:txBody>
                    <a:bodyPr/>
                    <a:lstStyle/>
                    <a:p>
                      <a:pPr algn="ctr"/>
                      <a:r>
                        <a:rPr lang="fr-FR" sz="1800" dirty="0" smtClean="0">
                          <a:latin typeface="+mn-lt"/>
                        </a:rPr>
                        <a:t>AG classique</a:t>
                      </a:r>
                      <a:endParaRPr lang="fr-FR" dirty="0"/>
                    </a:p>
                  </a:txBody>
                  <a:tcPr anchor="ctr"/>
                </a:tc>
                <a:tc>
                  <a:txBody>
                    <a:bodyPr/>
                    <a:lstStyle/>
                    <a:p>
                      <a:pPr algn="ctr"/>
                      <a:r>
                        <a:rPr lang="fr-FR" sz="1800" dirty="0" smtClean="0">
                          <a:latin typeface="+mn-lt"/>
                        </a:rPr>
                        <a:t>Multi-objectifs</a:t>
                      </a:r>
                      <a:endParaRPr lang="fr-FR" dirty="0"/>
                    </a:p>
                  </a:txBody>
                  <a:tcPr anchor="ctr"/>
                </a:tc>
                <a:extLst>
                  <a:ext uri="{0D108BD9-81ED-4DB2-BD59-A6C34878D82A}">
                    <a16:rowId xmlns:a16="http://schemas.microsoft.com/office/drawing/2014/main" val="560478985"/>
                  </a:ext>
                </a:extLst>
              </a:tr>
              <a:tr h="88541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dirty="0" smtClean="0"/>
                        <a:t>Somme totale </a:t>
                      </a:r>
                      <a:r>
                        <a:rPr lang="fr-FR" dirty="0" err="1" smtClean="0"/>
                        <a:t>Cj</a:t>
                      </a:r>
                      <a:endParaRPr lang="fr-FR" dirty="0" smtClean="0"/>
                    </a:p>
                  </a:txBody>
                  <a:tcPr anchor="ctr"/>
                </a:tc>
                <a:tc rowSpan="3">
                  <a:txBody>
                    <a:bodyPr/>
                    <a:lstStyle/>
                    <a:p>
                      <a:pPr marL="457200" lvl="1" indent="0" algn="ctr" rtl="0">
                        <a:lnSpc>
                          <a:spcPts val="1200"/>
                        </a:lnSpc>
                        <a:spcBef>
                          <a:spcPts val="1200"/>
                        </a:spcBef>
                        <a:spcAft>
                          <a:spcPts val="1200"/>
                        </a:spcAft>
                        <a:buFont typeface="+mj-lt"/>
                        <a:buNone/>
                      </a:pPr>
                      <a:r>
                        <a:rPr lang="fr-FR" sz="1800" kern="1200" dirty="0" smtClean="0">
                          <a:solidFill>
                            <a:schemeClr val="dk1"/>
                          </a:solidFill>
                          <a:latin typeface="+mn-lt"/>
                          <a:ea typeface="+mn-ea"/>
                          <a:cs typeface="+mn-cs"/>
                        </a:rPr>
                        <a:t>Somme</a:t>
                      </a:r>
                      <a:r>
                        <a:rPr lang="fr-FR" sz="1800" kern="1200" baseline="0" dirty="0" smtClean="0">
                          <a:solidFill>
                            <a:schemeClr val="dk1"/>
                          </a:solidFill>
                          <a:latin typeface="+mn-lt"/>
                          <a:ea typeface="+mn-ea"/>
                          <a:cs typeface="+mn-cs"/>
                        </a:rPr>
                        <a:t> </a:t>
                      </a:r>
                      <a:r>
                        <a:rPr lang="fr-FR" sz="1800" kern="1200" dirty="0" smtClean="0">
                          <a:solidFill>
                            <a:schemeClr val="dk1"/>
                          </a:solidFill>
                          <a:latin typeface="+mn-lt"/>
                          <a:ea typeface="+mn-ea"/>
                          <a:cs typeface="+mn-cs"/>
                        </a:rPr>
                        <a:t>pondérée </a:t>
                      </a:r>
                      <a:endParaRPr lang="fr-FR" sz="1800" kern="1200" dirty="0">
                        <a:solidFill>
                          <a:schemeClr val="dk1"/>
                        </a:solidFill>
                        <a:latin typeface="+mn-lt"/>
                        <a:ea typeface="+mn-ea"/>
                        <a:cs typeface="+mn-cs"/>
                      </a:endParaRPr>
                    </a:p>
                  </a:txBody>
                  <a:tcPr vert="vert" anchor="ctr"/>
                </a:tc>
                <a:tc rowSpan="3">
                  <a:txBody>
                    <a:bodyPr/>
                    <a:lstStyle/>
                    <a:p>
                      <a:pPr algn="ctr"/>
                      <a:r>
                        <a:rPr lang="fr-FR" dirty="0" smtClean="0"/>
                        <a:t>NSGA2</a:t>
                      </a:r>
                      <a:endParaRPr lang="fr-FR" dirty="0"/>
                    </a:p>
                  </a:txBody>
                  <a:tcPr vert="vert" anchor="ctr"/>
                </a:tc>
                <a:extLst>
                  <a:ext uri="{0D108BD9-81ED-4DB2-BD59-A6C34878D82A}">
                    <a16:rowId xmlns:a16="http://schemas.microsoft.com/office/drawing/2014/main" val="1120088742"/>
                  </a:ext>
                </a:extLst>
              </a:tr>
              <a:tr h="885415">
                <a:tc>
                  <a:txBody>
                    <a:bodyPr/>
                    <a:lstStyle/>
                    <a:p>
                      <a:pPr algn="ctr"/>
                      <a:r>
                        <a:rPr lang="fr-FR" sz="1800" b="0" i="0" kern="1200" dirty="0" smtClean="0">
                          <a:solidFill>
                            <a:schemeClr val="dk1"/>
                          </a:solidFill>
                          <a:effectLst/>
                          <a:latin typeface="+mn-lt"/>
                          <a:ea typeface="+mn-ea"/>
                          <a:cs typeface="+mn-cs"/>
                        </a:rPr>
                        <a:t>Coût</a:t>
                      </a:r>
                      <a:endParaRPr lang="fr-FR" dirty="0"/>
                    </a:p>
                  </a:txBody>
                  <a:tcPr anchor="ctr"/>
                </a:tc>
                <a:tc vMerge="1">
                  <a:txBody>
                    <a:bodyPr/>
                    <a:lstStyle/>
                    <a:p>
                      <a:pPr algn="ctr"/>
                      <a:endParaRPr lang="fr-FR" dirty="0"/>
                    </a:p>
                  </a:txBody>
                  <a:tcPr anchor="ctr"/>
                </a:tc>
                <a:tc vMerge="1">
                  <a:txBody>
                    <a:bodyPr/>
                    <a:lstStyle/>
                    <a:p>
                      <a:endParaRPr lang="fr-FR" dirty="0"/>
                    </a:p>
                  </a:txBody>
                  <a:tcPr/>
                </a:tc>
                <a:extLst>
                  <a:ext uri="{0D108BD9-81ED-4DB2-BD59-A6C34878D82A}">
                    <a16:rowId xmlns:a16="http://schemas.microsoft.com/office/drawing/2014/main" val="2298865839"/>
                  </a:ext>
                </a:extLst>
              </a:tr>
              <a:tr h="885415">
                <a:tc>
                  <a:txBody>
                    <a:bodyPr/>
                    <a:lstStyle/>
                    <a:p>
                      <a:pPr marL="0" algn="ctr" defTabSz="457200" rtl="0" eaLnBrk="1" latinLnBrk="0" hangingPunct="1">
                        <a:lnSpc>
                          <a:spcPct val="107000"/>
                        </a:lnSpc>
                      </a:pPr>
                      <a:r>
                        <a:rPr lang="fr-FR" sz="1800" kern="1200" dirty="0" smtClean="0">
                          <a:solidFill>
                            <a:schemeClr val="dk1"/>
                          </a:solidFill>
                          <a:latin typeface="+mn-lt"/>
                          <a:ea typeface="+mn-ea"/>
                          <a:cs typeface="+mn-cs"/>
                        </a:rPr>
                        <a:t>La fatigue</a:t>
                      </a:r>
                      <a:endParaRPr lang="fr-FR" sz="1800" kern="1200" dirty="0">
                        <a:solidFill>
                          <a:schemeClr val="dk1"/>
                        </a:solidFill>
                        <a:latin typeface="+mn-lt"/>
                        <a:ea typeface="+mn-ea"/>
                        <a:cs typeface="+mn-cs"/>
                      </a:endParaRPr>
                    </a:p>
                  </a:txBody>
                  <a:tcPr anchor="ctr"/>
                </a:tc>
                <a:tc vMerge="1">
                  <a:txBody>
                    <a:bodyPr/>
                    <a:lstStyle/>
                    <a:p>
                      <a:pPr algn="ctr"/>
                      <a:endParaRPr lang="fr-FR" dirty="0"/>
                    </a:p>
                  </a:txBody>
                  <a:tcPr anchor="ctr"/>
                </a:tc>
                <a:tc vMerge="1">
                  <a:txBody>
                    <a:bodyPr/>
                    <a:lstStyle/>
                    <a:p>
                      <a:endParaRPr lang="fr-FR" dirty="0"/>
                    </a:p>
                  </a:txBody>
                  <a:tcPr/>
                </a:tc>
                <a:extLst>
                  <a:ext uri="{0D108BD9-81ED-4DB2-BD59-A6C34878D82A}">
                    <a16:rowId xmlns:a16="http://schemas.microsoft.com/office/drawing/2014/main" val="1153497007"/>
                  </a:ext>
                </a:extLst>
              </a:tr>
            </a:tbl>
          </a:graphicData>
        </a:graphic>
      </p:graphicFrame>
      <p:pic>
        <p:nvPicPr>
          <p:cNvPr id="27" name="Image 26">
            <a:extLst>
              <a:ext uri="{FF2B5EF4-FFF2-40B4-BE49-F238E27FC236}">
                <a16:creationId xmlns:a16="http://schemas.microsoft.com/office/drawing/2014/main" id="{900F928E-6A6C-0765-B3E6-875F50C449F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115"/>
          <a:stretch/>
        </p:blipFill>
        <p:spPr>
          <a:xfrm rot="5400000">
            <a:off x="8524498" y="4105587"/>
            <a:ext cx="4313512" cy="1025636"/>
          </a:xfrm>
          <a:prstGeom prst="rect">
            <a:avLst/>
          </a:prstGeom>
        </p:spPr>
      </p:pic>
      <p:sp>
        <p:nvSpPr>
          <p:cNvPr id="28" name="Accolade ouvrante 27"/>
          <p:cNvSpPr/>
          <p:nvPr/>
        </p:nvSpPr>
        <p:spPr>
          <a:xfrm flipH="1">
            <a:off x="9800350" y="1610591"/>
            <a:ext cx="283810" cy="5164570"/>
          </a:xfrm>
          <a:prstGeom prst="leftBrace">
            <a:avLst>
              <a:gd name="adj1" fmla="val 14784"/>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ZoneTexte 28"/>
          <p:cNvSpPr txBox="1"/>
          <p:nvPr/>
        </p:nvSpPr>
        <p:spPr>
          <a:xfrm flipH="1">
            <a:off x="4026557" y="522449"/>
            <a:ext cx="2134953" cy="523220"/>
          </a:xfrm>
          <a:prstGeom prst="rect">
            <a:avLst/>
          </a:prstGeom>
          <a:noFill/>
        </p:spPr>
        <p:txBody>
          <a:bodyPr wrap="square" rtlCol="0">
            <a:spAutoFit/>
          </a:bodyPr>
          <a:lstStyle/>
          <a:p>
            <a:r>
              <a:rPr lang="fr-FR" sz="2800" dirty="0"/>
              <a:t>O</a:t>
            </a:r>
            <a:r>
              <a:rPr lang="fr-FR" sz="2800" dirty="0" smtClean="0"/>
              <a:t>ptimisation</a:t>
            </a:r>
            <a:endParaRPr lang="fr-FR" sz="2800" dirty="0"/>
          </a:p>
        </p:txBody>
      </p:sp>
      <p:sp>
        <p:nvSpPr>
          <p:cNvPr id="30" name="Accolade ouvrante 29"/>
          <p:cNvSpPr/>
          <p:nvPr/>
        </p:nvSpPr>
        <p:spPr>
          <a:xfrm rot="5400000">
            <a:off x="4818786" y="-3644615"/>
            <a:ext cx="420829" cy="9850585"/>
          </a:xfrm>
          <a:prstGeom prst="leftBrace">
            <a:avLst>
              <a:gd name="adj1" fmla="val 249082"/>
              <a:gd name="adj2" fmla="val 4844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ZoneTexte 30"/>
          <p:cNvSpPr txBox="1"/>
          <p:nvPr/>
        </p:nvSpPr>
        <p:spPr>
          <a:xfrm flipH="1">
            <a:off x="10168436" y="975116"/>
            <a:ext cx="2075996" cy="1384995"/>
          </a:xfrm>
          <a:prstGeom prst="rect">
            <a:avLst/>
          </a:prstGeom>
          <a:noFill/>
        </p:spPr>
        <p:txBody>
          <a:bodyPr wrap="square" rtlCol="0">
            <a:spAutoFit/>
          </a:bodyPr>
          <a:lstStyle/>
          <a:p>
            <a:r>
              <a:rPr lang="fr-FR" sz="2800" dirty="0"/>
              <a:t>Planification finale détaillée</a:t>
            </a:r>
          </a:p>
        </p:txBody>
      </p:sp>
    </p:spTree>
    <p:extLst>
      <p:ext uri="{BB962C8B-B14F-4D97-AF65-F5344CB8AC3E}">
        <p14:creationId xmlns:p14="http://schemas.microsoft.com/office/powerpoint/2010/main" val="170229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t>Contexte du Projet </a:t>
            </a:r>
          </a:p>
        </p:txBody>
      </p:sp>
      <p:sp>
        <p:nvSpPr>
          <p:cNvPr id="3" name="Sous-titre 2"/>
          <p:cNvSpPr>
            <a:spLocks noGrp="1"/>
          </p:cNvSpPr>
          <p:nvPr>
            <p:ph idx="1"/>
          </p:nvPr>
        </p:nvSpPr>
        <p:spPr/>
        <p:txBody>
          <a:bodyPr>
            <a:normAutofit/>
          </a:bodyPr>
          <a:lstStyle/>
          <a:p>
            <a:pPr algn="l"/>
            <a:endParaRPr lang="fr-FR" dirty="0"/>
          </a:p>
          <a:p>
            <a:pPr algn="l"/>
            <a:endParaRPr lang="fr-FR" dirty="0"/>
          </a:p>
        </p:txBody>
      </p:sp>
      <p:sp>
        <p:nvSpPr>
          <p:cNvPr id="5" name="Espace réservé du numéro de diapositive 4"/>
          <p:cNvSpPr>
            <a:spLocks noGrp="1"/>
          </p:cNvSpPr>
          <p:nvPr>
            <p:ph type="sldNum" sz="quarter" idx="12"/>
          </p:nvPr>
        </p:nvSpPr>
        <p:spPr>
          <a:xfrm>
            <a:off x="11084553" y="6323339"/>
            <a:ext cx="1052508" cy="365125"/>
          </a:xfrm>
        </p:spPr>
        <p:txBody>
          <a:bodyPr/>
          <a:lstStyle/>
          <a:p>
            <a:fld id="{6BA540B4-D451-4A30-976D-3D7B397DAD7E}" type="slidenum">
              <a:rPr lang="fr-FR" sz="1600" smtClean="0"/>
              <a:t>3</a:t>
            </a:fld>
            <a:endParaRPr lang="fr-FR" sz="1600" dirty="0"/>
          </a:p>
        </p:txBody>
      </p:sp>
      <p:sp>
        <p:nvSpPr>
          <p:cNvPr id="8" name="Hexagone 7"/>
          <p:cNvSpPr/>
          <p:nvPr/>
        </p:nvSpPr>
        <p:spPr>
          <a:xfrm>
            <a:off x="38368" y="1974830"/>
            <a:ext cx="1262130" cy="940158"/>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647951" y="2496153"/>
            <a:ext cx="8957098" cy="3416320"/>
          </a:xfrm>
          <a:prstGeom prst="rect">
            <a:avLst/>
          </a:prstGeom>
          <a:noFill/>
        </p:spPr>
        <p:txBody>
          <a:bodyPr wrap="square" rtlCol="0">
            <a:spAutoFit/>
          </a:bodyPr>
          <a:lstStyle/>
          <a:p>
            <a:pPr algn="just"/>
            <a:endParaRPr lang="fr-FR" sz="2400" dirty="0"/>
          </a:p>
          <a:p>
            <a:pPr marL="285750" indent="-285750" algn="just">
              <a:buFontTx/>
              <a:buChar char="-"/>
            </a:pPr>
            <a:r>
              <a:rPr lang="fr-FR" sz="2400" dirty="0"/>
              <a:t>Bénéficier de la flexibilité et  l’intelligence de l’opérateur et les différentes capacités de robot au même temps </a:t>
            </a:r>
          </a:p>
          <a:p>
            <a:pPr algn="just"/>
            <a:endParaRPr lang="fr-FR" sz="2400" dirty="0"/>
          </a:p>
          <a:p>
            <a:pPr marL="285750" indent="-285750" algn="just">
              <a:buFontTx/>
              <a:buChar char="-"/>
            </a:pPr>
            <a:r>
              <a:rPr lang="fr-FR" sz="2400" dirty="0"/>
              <a:t>Gagner en rendement, qualité et efficacité de la production, maintenir la compétitivité. </a:t>
            </a:r>
          </a:p>
          <a:p>
            <a:pPr algn="just"/>
            <a:endParaRPr lang="fr-FR" sz="2400" dirty="0"/>
          </a:p>
          <a:p>
            <a:pPr algn="just"/>
            <a:r>
              <a:rPr lang="fr-FR" sz="2400" dirty="0"/>
              <a:t>            Planification efficace </a:t>
            </a:r>
          </a:p>
          <a:p>
            <a:pPr marL="285750" indent="-285750" algn="just">
              <a:buFontTx/>
              <a:buChar char="-"/>
            </a:pPr>
            <a:endParaRPr lang="fr-FR" sz="2400" dirty="0"/>
          </a:p>
        </p:txBody>
      </p:sp>
      <p:sp>
        <p:nvSpPr>
          <p:cNvPr id="16" name="ZoneTexte 15">
            <a:extLst>
              <a:ext uri="{FF2B5EF4-FFF2-40B4-BE49-F238E27FC236}">
                <a16:creationId xmlns:a16="http://schemas.microsoft.com/office/drawing/2014/main" id="{4919379A-24BA-4A69-9288-23AEA43DF732}"/>
              </a:ext>
            </a:extLst>
          </p:cNvPr>
          <p:cNvSpPr txBox="1"/>
          <p:nvPr/>
        </p:nvSpPr>
        <p:spPr>
          <a:xfrm>
            <a:off x="1670313" y="2185587"/>
            <a:ext cx="5541582" cy="461665"/>
          </a:xfrm>
          <a:prstGeom prst="rect">
            <a:avLst/>
          </a:prstGeom>
          <a:noFill/>
        </p:spPr>
        <p:txBody>
          <a:bodyPr wrap="none" rtlCol="0">
            <a:spAutoFit/>
          </a:bodyPr>
          <a:lstStyle/>
          <a:p>
            <a:r>
              <a:rPr lang="fr-FR" sz="2400" dirty="0">
                <a:solidFill>
                  <a:schemeClr val="accent3">
                    <a:lumMod val="50000"/>
                  </a:schemeClr>
                </a:solidFill>
              </a:rPr>
              <a:t>Intérêt de la collaboration Homme-Robot: </a:t>
            </a:r>
          </a:p>
        </p:txBody>
      </p:sp>
      <p:cxnSp>
        <p:nvCxnSpPr>
          <p:cNvPr id="17" name="Connecteur droit 16">
            <a:extLst>
              <a:ext uri="{FF2B5EF4-FFF2-40B4-BE49-F238E27FC236}">
                <a16:creationId xmlns:a16="http://schemas.microsoft.com/office/drawing/2014/main" id="{3CD23D29-B3D0-4449-9B1B-A324B05A3703}"/>
              </a:ext>
            </a:extLst>
          </p:cNvPr>
          <p:cNvCxnSpPr>
            <a:cxnSpLocks/>
          </p:cNvCxnSpPr>
          <p:nvPr/>
        </p:nvCxnSpPr>
        <p:spPr>
          <a:xfrm>
            <a:off x="928645" y="3004720"/>
            <a:ext cx="0" cy="2938309"/>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Connecteur droit 18">
            <a:extLst>
              <a:ext uri="{FF2B5EF4-FFF2-40B4-BE49-F238E27FC236}">
                <a16:creationId xmlns:a16="http://schemas.microsoft.com/office/drawing/2014/main" id="{7043BC2D-BBF0-4140-9EC8-25ED84E690E3}"/>
              </a:ext>
            </a:extLst>
          </p:cNvPr>
          <p:cNvCxnSpPr/>
          <p:nvPr/>
        </p:nvCxnSpPr>
        <p:spPr>
          <a:xfrm>
            <a:off x="948702" y="5943029"/>
            <a:ext cx="7897015" cy="0"/>
          </a:xfrm>
          <a:prstGeom prst="line">
            <a:avLst/>
          </a:prstGeom>
        </p:spPr>
        <p:style>
          <a:lnRef idx="3">
            <a:schemeClr val="accent2"/>
          </a:lnRef>
          <a:fillRef idx="0">
            <a:schemeClr val="accent2"/>
          </a:fillRef>
          <a:effectRef idx="2">
            <a:schemeClr val="accent2"/>
          </a:effectRef>
          <a:fontRef idx="minor">
            <a:schemeClr val="tx1"/>
          </a:fontRef>
        </p:style>
      </p:cxnSp>
      <p:sp>
        <p:nvSpPr>
          <p:cNvPr id="4" name="Flèche : droite 3">
            <a:extLst>
              <a:ext uri="{FF2B5EF4-FFF2-40B4-BE49-F238E27FC236}">
                <a16:creationId xmlns:a16="http://schemas.microsoft.com/office/drawing/2014/main" id="{8A0B1F79-AF52-AC54-150C-D79A717A98F0}"/>
              </a:ext>
            </a:extLst>
          </p:cNvPr>
          <p:cNvSpPr/>
          <p:nvPr/>
        </p:nvSpPr>
        <p:spPr>
          <a:xfrm>
            <a:off x="1995405" y="5231876"/>
            <a:ext cx="565608" cy="179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Accolade ouvrante 5">
            <a:extLst>
              <a:ext uri="{FF2B5EF4-FFF2-40B4-BE49-F238E27FC236}">
                <a16:creationId xmlns:a16="http://schemas.microsoft.com/office/drawing/2014/main" id="{3DD53CE7-3CB0-B59F-1785-56D745C65E17}"/>
              </a:ext>
            </a:extLst>
          </p:cNvPr>
          <p:cNvSpPr/>
          <p:nvPr/>
        </p:nvSpPr>
        <p:spPr>
          <a:xfrm>
            <a:off x="5530399" y="4918434"/>
            <a:ext cx="565600" cy="805991"/>
          </a:xfrm>
          <a:prstGeom prst="leftBrace">
            <a:avLst/>
          </a:prstGeom>
          <a:ln w="9525" cap="flat" cmpd="sng" algn="ctr">
            <a:solidFill>
              <a:schemeClr val="accent2"/>
            </a:solidFill>
            <a:prstDash val="solid"/>
            <a:round/>
            <a:headEnd type="arrow" w="med" len="med"/>
            <a:tailEnd type="arrow" w="med" len="med"/>
          </a:ln>
          <a:scene3d>
            <a:camera prst="orthographicFront"/>
            <a:lightRig rig="threePt" dir="t"/>
          </a:scene3d>
          <a:sp3d extrusionH="38100" contourW="12700">
            <a:bevelT w="19050"/>
            <a:bevelB w="31750"/>
          </a:sp3d>
        </p:spPr>
        <p:style>
          <a:lnRef idx="0">
            <a:scrgbClr r="0" g="0" b="0"/>
          </a:lnRef>
          <a:fillRef idx="0">
            <a:scrgbClr r="0" g="0" b="0"/>
          </a:fillRef>
          <a:effectRef idx="0">
            <a:scrgbClr r="0" g="0" b="0"/>
          </a:effectRef>
          <a:fontRef idx="minor">
            <a:schemeClr val="tx1"/>
          </a:fontRef>
        </p:style>
        <p:txBody>
          <a:bodyPr rtlCol="0" anchor="ctr"/>
          <a:lstStyle/>
          <a:p>
            <a:pPr algn="ctr"/>
            <a:endParaRPr lang="fr-FR" dirty="0"/>
          </a:p>
        </p:txBody>
      </p:sp>
      <p:sp>
        <p:nvSpPr>
          <p:cNvPr id="7" name="ZoneTexte 6">
            <a:extLst>
              <a:ext uri="{FF2B5EF4-FFF2-40B4-BE49-F238E27FC236}">
                <a16:creationId xmlns:a16="http://schemas.microsoft.com/office/drawing/2014/main" id="{AF6E8524-7CD9-DADA-7348-533DA63A3EBA}"/>
              </a:ext>
            </a:extLst>
          </p:cNvPr>
          <p:cNvSpPr txBox="1"/>
          <p:nvPr/>
        </p:nvSpPr>
        <p:spPr>
          <a:xfrm>
            <a:off x="6126500" y="4711701"/>
            <a:ext cx="2332025" cy="369332"/>
          </a:xfrm>
          <a:prstGeom prst="rect">
            <a:avLst/>
          </a:prstGeom>
          <a:noFill/>
        </p:spPr>
        <p:txBody>
          <a:bodyPr wrap="square" rtlCol="0">
            <a:spAutoFit/>
          </a:bodyPr>
          <a:lstStyle/>
          <a:p>
            <a:r>
              <a:rPr lang="fr-FR" dirty="0"/>
              <a:t>Opérateur humain</a:t>
            </a:r>
          </a:p>
        </p:txBody>
      </p:sp>
      <p:sp>
        <p:nvSpPr>
          <p:cNvPr id="9" name="ZoneTexte 8">
            <a:extLst>
              <a:ext uri="{FF2B5EF4-FFF2-40B4-BE49-F238E27FC236}">
                <a16:creationId xmlns:a16="http://schemas.microsoft.com/office/drawing/2014/main" id="{7432C737-221D-99EC-83E3-6093A0B88907}"/>
              </a:ext>
            </a:extLst>
          </p:cNvPr>
          <p:cNvSpPr txBox="1"/>
          <p:nvPr/>
        </p:nvSpPr>
        <p:spPr>
          <a:xfrm>
            <a:off x="6126500" y="5463541"/>
            <a:ext cx="2332025" cy="369332"/>
          </a:xfrm>
          <a:prstGeom prst="rect">
            <a:avLst/>
          </a:prstGeom>
          <a:noFill/>
        </p:spPr>
        <p:txBody>
          <a:bodyPr wrap="square" rtlCol="0">
            <a:spAutoFit/>
          </a:bodyPr>
          <a:lstStyle/>
          <a:p>
            <a:r>
              <a:rPr lang="fr-FR" dirty="0"/>
              <a:t>Productivité </a:t>
            </a:r>
          </a:p>
        </p:txBody>
      </p:sp>
    </p:spTree>
    <p:extLst>
      <p:ext uri="{BB962C8B-B14F-4D97-AF65-F5344CB8AC3E}">
        <p14:creationId xmlns:p14="http://schemas.microsoft.com/office/powerpoint/2010/main" val="176315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8102" y="1506682"/>
            <a:ext cx="8988833" cy="2993172"/>
          </a:xfrm>
        </p:spPr>
        <p:txBody>
          <a:bodyPr>
            <a:noAutofit/>
          </a:bodyPr>
          <a:lstStyle/>
          <a:p>
            <a:pPr algn="ctr"/>
            <a:r>
              <a:rPr lang="fr-FR" sz="88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Merci </a:t>
            </a:r>
            <a:r>
              <a:rPr lang="fr-FR" sz="88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pour </a:t>
            </a:r>
            <a:r>
              <a:rPr lang="fr-FR" sz="88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r>
            <a:br>
              <a:rPr lang="fr-FR" sz="88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fr-FR" sz="88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votre </a:t>
            </a:r>
            <a:r>
              <a:rPr lang="fr-FR" sz="88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attention</a:t>
            </a:r>
          </a:p>
        </p:txBody>
      </p:sp>
      <p:sp>
        <p:nvSpPr>
          <p:cNvPr id="5" name="Espace réservé du numéro de diapositive 4"/>
          <p:cNvSpPr>
            <a:spLocks noGrp="1"/>
          </p:cNvSpPr>
          <p:nvPr>
            <p:ph type="sldNum" sz="quarter" idx="12"/>
          </p:nvPr>
        </p:nvSpPr>
        <p:spPr/>
        <p:txBody>
          <a:bodyPr/>
          <a:lstStyle/>
          <a:p>
            <a:fld id="{6BA540B4-D451-4A30-976D-3D7B397DAD7E}" type="slidenum">
              <a:rPr lang="fr-FR" smtClean="0"/>
              <a:t>30</a:t>
            </a:fld>
            <a:endParaRPr lang="fr-FR"/>
          </a:p>
        </p:txBody>
      </p:sp>
    </p:spTree>
    <p:extLst>
      <p:ext uri="{BB962C8B-B14F-4D97-AF65-F5344CB8AC3E}">
        <p14:creationId xmlns:p14="http://schemas.microsoft.com/office/powerpoint/2010/main" val="80478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3AB1E6-4D2A-4442-AFFA-86D0BCB5FF4C}"/>
              </a:ext>
            </a:extLst>
          </p:cNvPr>
          <p:cNvSpPr>
            <a:spLocks noGrp="1"/>
          </p:cNvSpPr>
          <p:nvPr>
            <p:ph type="title"/>
          </p:nvPr>
        </p:nvSpPr>
        <p:spPr/>
        <p:txBody>
          <a:bodyPr>
            <a:normAutofit fontScale="90000"/>
          </a:bodyPr>
          <a:lstStyle/>
          <a:p>
            <a:r>
              <a:rPr lang="fr-FR" sz="3600" dirty="0"/>
              <a:t>État de l’art</a:t>
            </a:r>
            <a:br>
              <a:rPr lang="fr-FR" sz="3600" dirty="0"/>
            </a:br>
            <a:r>
              <a:rPr lang="fr-FR" sz="3600" dirty="0"/>
              <a:t>							</a:t>
            </a:r>
            <a:r>
              <a:rPr lang="fr-FR" sz="2200" dirty="0"/>
              <a:t>approches d’allocation des tâches</a:t>
            </a:r>
            <a:endParaRPr lang="fr-FR" sz="3600" dirty="0"/>
          </a:p>
        </p:txBody>
      </p:sp>
      <p:graphicFrame>
        <p:nvGraphicFramePr>
          <p:cNvPr id="7" name="Tableau 7">
            <a:extLst>
              <a:ext uri="{FF2B5EF4-FFF2-40B4-BE49-F238E27FC236}">
                <a16:creationId xmlns:a16="http://schemas.microsoft.com/office/drawing/2014/main" id="{A66CC989-4781-46C2-864E-41F166E639EC}"/>
              </a:ext>
            </a:extLst>
          </p:cNvPr>
          <p:cNvGraphicFramePr>
            <a:graphicFrameLocks noGrp="1"/>
          </p:cNvGraphicFramePr>
          <p:nvPr>
            <p:ph idx="1"/>
            <p:extLst>
              <p:ext uri="{D42A27DB-BD31-4B8C-83A1-F6EECF244321}">
                <p14:modId xmlns:p14="http://schemas.microsoft.com/office/powerpoint/2010/main" val="4109947469"/>
              </p:ext>
            </p:extLst>
          </p:nvPr>
        </p:nvGraphicFramePr>
        <p:xfrm>
          <a:off x="1327324" y="1902678"/>
          <a:ext cx="9655416" cy="4940550"/>
        </p:xfrm>
        <a:graphic>
          <a:graphicData uri="http://schemas.openxmlformats.org/drawingml/2006/table">
            <a:tbl>
              <a:tblPr firstRow="1" bandRow="1">
                <a:tableStyleId>{5C22544A-7EE6-4342-B048-85BDC9FD1C3A}</a:tableStyleId>
              </a:tblPr>
              <a:tblGrid>
                <a:gridCol w="4791081">
                  <a:extLst>
                    <a:ext uri="{9D8B030D-6E8A-4147-A177-3AD203B41FA5}">
                      <a16:colId xmlns:a16="http://schemas.microsoft.com/office/drawing/2014/main" val="2709866672"/>
                    </a:ext>
                  </a:extLst>
                </a:gridCol>
                <a:gridCol w="4864335">
                  <a:extLst>
                    <a:ext uri="{9D8B030D-6E8A-4147-A177-3AD203B41FA5}">
                      <a16:colId xmlns:a16="http://schemas.microsoft.com/office/drawing/2014/main" val="3310366778"/>
                    </a:ext>
                  </a:extLst>
                </a:gridCol>
              </a:tblGrid>
              <a:tr h="724062">
                <a:tc>
                  <a:txBody>
                    <a:bodyPr/>
                    <a:lstStyle/>
                    <a:p>
                      <a:pPr algn="ctr"/>
                      <a:r>
                        <a:rPr lang="fr-FR" dirty="0"/>
                        <a:t>Mouvement</a:t>
                      </a:r>
                      <a:r>
                        <a:rPr lang="fr-FR" b="0" dirty="0"/>
                        <a:t>[</a:t>
                      </a:r>
                      <a:r>
                        <a:rPr lang="fr-FR" b="0" dirty="0">
                          <a:latin typeface="Calibri Light" panose="020F0302020204030204" pitchFamily="34" charset="0"/>
                          <a:cs typeface="Calibri Light" panose="020F0302020204030204" pitchFamily="34" charset="0"/>
                        </a:rPr>
                        <a:t>1</a:t>
                      </a:r>
                      <a:r>
                        <a:rPr lang="fr-FR" b="0" dirty="0"/>
                        <a:t>]</a:t>
                      </a:r>
                    </a:p>
                  </a:txBody>
                  <a:tcPr/>
                </a:tc>
                <a:tc>
                  <a:txBody>
                    <a:bodyPr/>
                    <a:lstStyle/>
                    <a:p>
                      <a:pPr algn="ctr"/>
                      <a:r>
                        <a:rPr lang="fr-FR" dirty="0"/>
                        <a:t>la </a:t>
                      </a:r>
                      <a:r>
                        <a:rPr lang="fr-FR" dirty="0">
                          <a:solidFill>
                            <a:srgbClr val="660033"/>
                          </a:solidFill>
                        </a:rPr>
                        <a:t>Complexité de la tâche</a:t>
                      </a:r>
                      <a:r>
                        <a:rPr lang="fr-FR" b="0" dirty="0">
                          <a:solidFill>
                            <a:srgbClr val="660066"/>
                          </a:solidFill>
                        </a:rPr>
                        <a:t>[</a:t>
                      </a:r>
                      <a:r>
                        <a:rPr lang="fr-FR" b="0" dirty="0">
                          <a:solidFill>
                            <a:srgbClr val="660066"/>
                          </a:solidFill>
                          <a:latin typeface="Calibri Light" panose="020F0302020204030204" pitchFamily="34" charset="0"/>
                          <a:cs typeface="Calibri Light" panose="020F0302020204030204" pitchFamily="34" charset="0"/>
                        </a:rPr>
                        <a:t>2</a:t>
                      </a:r>
                      <a:r>
                        <a:rPr lang="fr-FR" b="0" dirty="0">
                          <a:solidFill>
                            <a:srgbClr val="660066"/>
                          </a:solidFill>
                        </a:rPr>
                        <a:t>]</a:t>
                      </a:r>
                      <a:endParaRPr lang="fr-FR" dirty="0">
                        <a:solidFill>
                          <a:srgbClr val="660066"/>
                        </a:solidFill>
                      </a:endParaRPr>
                    </a:p>
                  </a:txBody>
                  <a:tcPr>
                    <a:noFill/>
                  </a:tcPr>
                </a:tc>
                <a:extLst>
                  <a:ext uri="{0D108BD9-81ED-4DB2-BD59-A6C34878D82A}">
                    <a16:rowId xmlns:a16="http://schemas.microsoft.com/office/drawing/2014/main" val="1041757636"/>
                  </a:ext>
                </a:extLst>
              </a:tr>
              <a:tr h="4216488">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fr-FR" dirty="0"/>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fr-FR" dirty="0"/>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dirty="0"/>
                        <a:t>Les mouvements du processus d’assemblage </a:t>
                      </a:r>
                      <a:endParaRPr lang="fr-FR" dirty="0">
                        <a:solidFill>
                          <a:srgbClr val="FFC000"/>
                        </a:solidFill>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fr-FR" dirty="0"/>
                    </a:p>
                    <a:p>
                      <a:pPr marL="285750" indent="-285750" algn="just">
                        <a:buFont typeface="Wingdings" panose="05000000000000000000" pitchFamily="2" charset="2"/>
                        <a:buChar char="ü"/>
                      </a:pPr>
                      <a:endParaRPr lang="fr-FR" dirty="0"/>
                    </a:p>
                    <a:p>
                      <a:pPr marL="285750" indent="-285750" algn="just">
                        <a:buFont typeface="Wingdings" panose="05000000000000000000" pitchFamily="2" charset="2"/>
                        <a:buChar char="ü"/>
                      </a:pPr>
                      <a:endParaRPr lang="fr-FR" dirty="0"/>
                    </a:p>
                    <a:p>
                      <a:pPr marL="285750" indent="-285750" algn="just">
                        <a:buFont typeface="Wingdings" panose="05000000000000000000" pitchFamily="2" charset="2"/>
                        <a:buChar char="ü"/>
                      </a:pPr>
                      <a:endParaRPr lang="fr-FR" dirty="0"/>
                    </a:p>
                    <a:p>
                      <a:pPr marL="285750" indent="-285750" algn="just">
                        <a:buFont typeface="Wingdings" panose="05000000000000000000" pitchFamily="2" charset="2"/>
                        <a:buChar char="ü"/>
                      </a:pPr>
                      <a:endParaRPr lang="fr-FR" dirty="0"/>
                    </a:p>
                    <a:p>
                      <a:pPr marL="0" indent="0" algn="just">
                        <a:buFont typeface="Wingdings" panose="05000000000000000000" pitchFamily="2" charset="2"/>
                        <a:buNone/>
                      </a:pPr>
                      <a:endParaRPr lang="fr-FR" dirty="0"/>
                    </a:p>
                  </a:txBody>
                  <a:tcPr>
                    <a:noFill/>
                  </a:tcPr>
                </a:tc>
                <a:tc>
                  <a:txBody>
                    <a:bodyPr/>
                    <a:lstStyle/>
                    <a:p>
                      <a:r>
                        <a:rPr lang="fr-FR" dirty="0"/>
                        <a:t>Diviser la tâche en 3 élément d’évaluation: </a:t>
                      </a:r>
                    </a:p>
                    <a:p>
                      <a:r>
                        <a:rPr lang="fr-FR" dirty="0"/>
                        <a:t>                   - Composant</a:t>
                      </a:r>
                    </a:p>
                    <a:p>
                      <a:r>
                        <a:rPr lang="fr-FR" dirty="0"/>
                        <a:t>                   - Processus </a:t>
                      </a:r>
                    </a:p>
                    <a:p>
                      <a:r>
                        <a:rPr lang="fr-FR" dirty="0"/>
                        <a:t>                   - Espace de travail </a:t>
                      </a:r>
                    </a:p>
                    <a:p>
                      <a:endParaRPr lang="fr-FR" dirty="0"/>
                    </a:p>
                    <a:p>
                      <a:endParaRPr lang="fr-FR" dirty="0"/>
                    </a:p>
                  </a:txBody>
                  <a:tcPr/>
                </a:tc>
                <a:extLst>
                  <a:ext uri="{0D108BD9-81ED-4DB2-BD59-A6C34878D82A}">
                    <a16:rowId xmlns:a16="http://schemas.microsoft.com/office/drawing/2014/main" val="1917927638"/>
                  </a:ext>
                </a:extLst>
              </a:tr>
            </a:tbl>
          </a:graphicData>
        </a:graphic>
      </p:graphicFrame>
      <p:sp>
        <p:nvSpPr>
          <p:cNvPr id="5" name="Espace réservé du numéro de diapositive 4">
            <a:extLst>
              <a:ext uri="{FF2B5EF4-FFF2-40B4-BE49-F238E27FC236}">
                <a16:creationId xmlns:a16="http://schemas.microsoft.com/office/drawing/2014/main" id="{05508AB9-1A87-4804-B952-A8F32E19E89B}"/>
              </a:ext>
            </a:extLst>
          </p:cNvPr>
          <p:cNvSpPr>
            <a:spLocks noGrp="1"/>
          </p:cNvSpPr>
          <p:nvPr>
            <p:ph type="sldNum" sz="quarter" idx="12"/>
          </p:nvPr>
        </p:nvSpPr>
        <p:spPr>
          <a:xfrm>
            <a:off x="10976094" y="6370437"/>
            <a:ext cx="1052508" cy="365125"/>
          </a:xfrm>
        </p:spPr>
        <p:txBody>
          <a:bodyPr/>
          <a:lstStyle/>
          <a:p>
            <a:fld id="{6BA540B4-D451-4A30-976D-3D7B397DAD7E}" type="slidenum">
              <a:rPr lang="fr-FR" sz="1400" smtClean="0"/>
              <a:t>4</a:t>
            </a:fld>
            <a:endParaRPr lang="fr-FR" sz="1400" dirty="0"/>
          </a:p>
        </p:txBody>
      </p:sp>
      <p:pic>
        <p:nvPicPr>
          <p:cNvPr id="10" name="Image 9">
            <a:extLst>
              <a:ext uri="{FF2B5EF4-FFF2-40B4-BE49-F238E27FC236}">
                <a16:creationId xmlns:a16="http://schemas.microsoft.com/office/drawing/2014/main" id="{6F3DDFE8-3105-4EDA-8402-864691942148}"/>
              </a:ext>
            </a:extLst>
          </p:cNvPr>
          <p:cNvPicPr>
            <a:picLocks noChangeAspect="1"/>
          </p:cNvPicPr>
          <p:nvPr/>
        </p:nvPicPr>
        <p:blipFill>
          <a:blip r:embed="rId3"/>
          <a:stretch>
            <a:fillRect/>
          </a:stretch>
        </p:blipFill>
        <p:spPr>
          <a:xfrm>
            <a:off x="6848006" y="4152974"/>
            <a:ext cx="3737597" cy="2347349"/>
          </a:xfrm>
          <a:prstGeom prst="rect">
            <a:avLst/>
          </a:prstGeom>
        </p:spPr>
      </p:pic>
      <p:pic>
        <p:nvPicPr>
          <p:cNvPr id="12" name="Image 11">
            <a:extLst>
              <a:ext uri="{FF2B5EF4-FFF2-40B4-BE49-F238E27FC236}">
                <a16:creationId xmlns:a16="http://schemas.microsoft.com/office/drawing/2014/main" id="{3C661B07-F1CA-423B-AF52-C8B916BC1C0C}"/>
              </a:ext>
            </a:extLst>
          </p:cNvPr>
          <p:cNvPicPr>
            <a:picLocks noChangeAspect="1"/>
          </p:cNvPicPr>
          <p:nvPr/>
        </p:nvPicPr>
        <p:blipFill>
          <a:blip r:embed="rId4"/>
          <a:stretch>
            <a:fillRect/>
          </a:stretch>
        </p:blipFill>
        <p:spPr>
          <a:xfrm>
            <a:off x="854843" y="2766947"/>
            <a:ext cx="472481" cy="3603490"/>
          </a:xfrm>
          <a:prstGeom prst="rect">
            <a:avLst/>
          </a:prstGeom>
        </p:spPr>
      </p:pic>
      <p:sp>
        <p:nvSpPr>
          <p:cNvPr id="8" name="Légende : flèche vers le bas 7">
            <a:extLst>
              <a:ext uri="{FF2B5EF4-FFF2-40B4-BE49-F238E27FC236}">
                <a16:creationId xmlns:a16="http://schemas.microsoft.com/office/drawing/2014/main" id="{9CC08A87-E12D-4F4C-BE02-7731FC0B3C12}"/>
              </a:ext>
            </a:extLst>
          </p:cNvPr>
          <p:cNvSpPr/>
          <p:nvPr/>
        </p:nvSpPr>
        <p:spPr>
          <a:xfrm>
            <a:off x="1853401" y="3854479"/>
            <a:ext cx="3321504" cy="1036948"/>
          </a:xfrm>
          <a:prstGeom prst="downArrow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La durée et la fréquence </a:t>
            </a:r>
          </a:p>
        </p:txBody>
      </p:sp>
      <p:sp>
        <p:nvSpPr>
          <p:cNvPr id="9" name="ZoneTexte 8">
            <a:extLst>
              <a:ext uri="{FF2B5EF4-FFF2-40B4-BE49-F238E27FC236}">
                <a16:creationId xmlns:a16="http://schemas.microsoft.com/office/drawing/2014/main" id="{BED8AA4B-C3D7-4D61-89FA-AC8A01CDB0FC}"/>
              </a:ext>
            </a:extLst>
          </p:cNvPr>
          <p:cNvSpPr txBox="1"/>
          <p:nvPr/>
        </p:nvSpPr>
        <p:spPr>
          <a:xfrm>
            <a:off x="2684078" y="5078149"/>
            <a:ext cx="2309567" cy="369332"/>
          </a:xfrm>
          <a:prstGeom prst="rect">
            <a:avLst/>
          </a:prstGeom>
          <a:noFill/>
        </p:spPr>
        <p:txBody>
          <a:bodyPr wrap="square" rtlCol="0">
            <a:spAutoFit/>
          </a:bodyPr>
          <a:lstStyle/>
          <a:p>
            <a:r>
              <a:rPr lang="fr-FR" dirty="0"/>
              <a:t>Le score décisif </a:t>
            </a:r>
          </a:p>
        </p:txBody>
      </p:sp>
      <p:pic>
        <p:nvPicPr>
          <p:cNvPr id="17" name="Picture 2" descr="LISV">
            <a:extLst>
              <a:ext uri="{FF2B5EF4-FFF2-40B4-BE49-F238E27FC236}">
                <a16:creationId xmlns:a16="http://schemas.microsoft.com/office/drawing/2014/main" id="{BF542F1D-F608-45DD-AEEB-0CB8C9196C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71067" y="57461"/>
            <a:ext cx="2020933" cy="51951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5870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766C0-1B64-48E1-AF53-6C862D07297A}"/>
              </a:ext>
            </a:extLst>
          </p:cNvPr>
          <p:cNvSpPr>
            <a:spLocks noGrp="1"/>
          </p:cNvSpPr>
          <p:nvPr>
            <p:ph type="title"/>
          </p:nvPr>
        </p:nvSpPr>
        <p:spPr/>
        <p:txBody>
          <a:bodyPr>
            <a:normAutofit/>
          </a:bodyPr>
          <a:lstStyle/>
          <a:p>
            <a:r>
              <a:rPr lang="fr-FR" sz="3600" dirty="0"/>
              <a:t>État de l’art </a:t>
            </a: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r>
            <a:b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br>
            <a:r>
              <a:rPr kumimoji="0" lang="fr-FR" sz="2200" b="0" i="0" u="none" strike="noStrike" kern="1200" cap="all" spc="0" normalizeH="0" baseline="0" noProof="0" dirty="0">
                <a:ln>
                  <a:noFill/>
                </a:ln>
                <a:solidFill>
                  <a:prstClr val="white"/>
                </a:solidFill>
                <a:effectLst/>
                <a:uLnTx/>
                <a:uFillTx/>
                <a:latin typeface="Gill Sans MT" panose="020B0502020104020203"/>
                <a:ea typeface="+mj-ea"/>
                <a:cs typeface="+mj-cs"/>
              </a:rPr>
              <a:t>approches de distribution des tâches dans le processus d’assemblage</a:t>
            </a:r>
            <a:endParaRPr lang="fr-FR" dirty="0"/>
          </a:p>
        </p:txBody>
      </p:sp>
      <p:graphicFrame>
        <p:nvGraphicFramePr>
          <p:cNvPr id="4" name="Tableau 6">
            <a:extLst>
              <a:ext uri="{FF2B5EF4-FFF2-40B4-BE49-F238E27FC236}">
                <a16:creationId xmlns:a16="http://schemas.microsoft.com/office/drawing/2014/main" id="{FFAF688F-FA6C-4674-855E-97CDAC264473}"/>
              </a:ext>
            </a:extLst>
          </p:cNvPr>
          <p:cNvGraphicFramePr>
            <a:graphicFrameLocks noGrp="1"/>
          </p:cNvGraphicFramePr>
          <p:nvPr>
            <p:ph idx="1"/>
            <p:extLst>
              <p:ext uri="{D42A27DB-BD31-4B8C-83A1-F6EECF244321}">
                <p14:modId xmlns:p14="http://schemas.microsoft.com/office/powerpoint/2010/main" val="3818371197"/>
              </p:ext>
            </p:extLst>
          </p:nvPr>
        </p:nvGraphicFramePr>
        <p:xfrm>
          <a:off x="1155973" y="1867872"/>
          <a:ext cx="10532444" cy="4805983"/>
        </p:xfrm>
        <a:graphic>
          <a:graphicData uri="http://schemas.openxmlformats.org/drawingml/2006/table">
            <a:tbl>
              <a:tblPr firstRow="1" bandRow="1">
                <a:tableStyleId>{5C22544A-7EE6-4342-B048-85BDC9FD1C3A}</a:tableStyleId>
              </a:tblPr>
              <a:tblGrid>
                <a:gridCol w="5514808">
                  <a:extLst>
                    <a:ext uri="{9D8B030D-6E8A-4147-A177-3AD203B41FA5}">
                      <a16:colId xmlns:a16="http://schemas.microsoft.com/office/drawing/2014/main" val="4216876165"/>
                    </a:ext>
                  </a:extLst>
                </a:gridCol>
                <a:gridCol w="5017636">
                  <a:extLst>
                    <a:ext uri="{9D8B030D-6E8A-4147-A177-3AD203B41FA5}">
                      <a16:colId xmlns:a16="http://schemas.microsoft.com/office/drawing/2014/main" val="632049592"/>
                    </a:ext>
                  </a:extLst>
                </a:gridCol>
              </a:tblGrid>
              <a:tr h="764588">
                <a:tc>
                  <a:txBody>
                    <a:bodyPr/>
                    <a:lstStyle/>
                    <a:p>
                      <a:pPr algn="ctr"/>
                      <a:r>
                        <a:rPr lang="fr-FR" dirty="0"/>
                        <a:t>Les besoin de la tâche </a:t>
                      </a:r>
                      <a:r>
                        <a:rPr lang="fr-FR" b="0" dirty="0"/>
                        <a:t>[</a:t>
                      </a:r>
                      <a:r>
                        <a:rPr lang="fr-FR" b="0" dirty="0">
                          <a:latin typeface="Calibri Light" panose="020F0302020204030204" pitchFamily="34" charset="0"/>
                          <a:cs typeface="Calibri Light" panose="020F0302020204030204" pitchFamily="34" charset="0"/>
                        </a:rPr>
                        <a:t>4</a:t>
                      </a:r>
                      <a:r>
                        <a:rPr lang="fr-FR" b="0" dirty="0"/>
                        <a:t>]</a:t>
                      </a:r>
                      <a:endParaRPr lang="fr-FR" dirty="0"/>
                    </a:p>
                  </a:txBody>
                  <a:tcPr/>
                </a:tc>
                <a:tc>
                  <a:txBody>
                    <a:bodyPr/>
                    <a:lstStyle/>
                    <a:p>
                      <a:pPr algn="ctr"/>
                      <a:r>
                        <a:rPr lang="fr-FR" dirty="0">
                          <a:solidFill>
                            <a:srgbClr val="660033"/>
                          </a:solidFill>
                        </a:rPr>
                        <a:t>Comparaison entre les compétences de l’humain et le robot</a:t>
                      </a:r>
                      <a:endParaRPr lang="fr-FR" dirty="0">
                        <a:solidFill>
                          <a:srgbClr val="660066"/>
                        </a:solidFill>
                      </a:endParaRPr>
                    </a:p>
                  </a:txBody>
                  <a:tcPr>
                    <a:noFill/>
                  </a:tcPr>
                </a:tc>
                <a:extLst>
                  <a:ext uri="{0D108BD9-81ED-4DB2-BD59-A6C34878D82A}">
                    <a16:rowId xmlns:a16="http://schemas.microsoft.com/office/drawing/2014/main" val="923474620"/>
                  </a:ext>
                </a:extLst>
              </a:tr>
              <a:tr h="404139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kern="1200" dirty="0">
                          <a:solidFill>
                            <a:srgbClr val="FF0000"/>
                          </a:solidFill>
                          <a:effectLst/>
                          <a:latin typeface="+mn-lt"/>
                          <a:ea typeface="+mn-ea"/>
                          <a:cs typeface="+mn-cs"/>
                        </a:rPr>
                        <a:t>le poids, le déplacement, les exigences de précision ou de dextérité </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kern="1200" dirty="0">
                        <a:solidFill>
                          <a:schemeClr val="dk1"/>
                        </a:solidFill>
                        <a:effectLst/>
                        <a:latin typeface="+mn-lt"/>
                        <a:ea typeface="+mn-ea"/>
                        <a:cs typeface="+mn-cs"/>
                      </a:endParaRPr>
                    </a:p>
                    <a:p>
                      <a:endParaRPr lang="fr-FR"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Décomposition des tâches </a:t>
                      </a:r>
                    </a:p>
                    <a:p>
                      <a:r>
                        <a:rPr lang="fr-FR" dirty="0"/>
                        <a:t> </a:t>
                      </a:r>
                    </a:p>
                    <a:p>
                      <a:endParaRPr lang="fr-FR" dirty="0"/>
                    </a:p>
                    <a:p>
                      <a:endParaRPr lang="fr-FR" dirty="0"/>
                    </a:p>
                    <a:p>
                      <a:r>
                        <a:rPr lang="fr-FR" dirty="0"/>
                        <a:t> </a:t>
                      </a:r>
                    </a:p>
                    <a:p>
                      <a:r>
                        <a:rPr lang="fr-FR" dirty="0"/>
                        <a:t>Pour comparer les compétences selon: </a:t>
                      </a:r>
                    </a:p>
                    <a:p>
                      <a:endParaRPr lang="fr-FR" dirty="0"/>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  Les exigences extraites  </a:t>
                      </a:r>
                      <a:r>
                        <a:rPr lang="fr-FR" b="0" dirty="0"/>
                        <a:t>[</a:t>
                      </a:r>
                      <a:r>
                        <a:rPr lang="fr-FR" b="0" dirty="0">
                          <a:latin typeface="Calibri Light" panose="020F0302020204030204" pitchFamily="34" charset="0"/>
                          <a:cs typeface="Calibri Light" panose="020F0302020204030204" pitchFamily="34" charset="0"/>
                        </a:rPr>
                        <a:t>3</a:t>
                      </a:r>
                      <a:r>
                        <a:rPr lang="fr-FR" b="0" dirty="0"/>
                        <a:t>]</a:t>
                      </a:r>
                      <a:endParaRPr lang="fr-FR" dirty="0"/>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  Ou  selon : </a:t>
                      </a:r>
                      <a:r>
                        <a:rPr lang="fr-FR" b="0" dirty="0">
                          <a:solidFill>
                            <a:srgbClr val="660066"/>
                          </a:solidFill>
                        </a:rPr>
                        <a:t>[</a:t>
                      </a:r>
                      <a:r>
                        <a:rPr lang="fr-FR" b="0" dirty="0">
                          <a:solidFill>
                            <a:srgbClr val="660066"/>
                          </a:solidFill>
                          <a:latin typeface="Calibri Light" panose="020F0302020204030204" pitchFamily="34" charset="0"/>
                          <a:cs typeface="Calibri Light" panose="020F0302020204030204" pitchFamily="34" charset="0"/>
                        </a:rPr>
                        <a:t>5</a:t>
                      </a:r>
                      <a:r>
                        <a:rPr lang="fr-FR" b="0" dirty="0">
                          <a:solidFill>
                            <a:srgbClr val="660066"/>
                          </a:solidFill>
                        </a:rPr>
                        <a:t>]</a:t>
                      </a:r>
                    </a:p>
                    <a:p>
                      <a:endParaRPr lang="fr-FR" dirty="0"/>
                    </a:p>
                  </a:txBody>
                  <a:tcPr/>
                </a:tc>
                <a:extLst>
                  <a:ext uri="{0D108BD9-81ED-4DB2-BD59-A6C34878D82A}">
                    <a16:rowId xmlns:a16="http://schemas.microsoft.com/office/drawing/2014/main" val="1403539695"/>
                  </a:ext>
                </a:extLst>
              </a:tr>
            </a:tbl>
          </a:graphicData>
        </a:graphic>
      </p:graphicFrame>
      <p:sp>
        <p:nvSpPr>
          <p:cNvPr id="5" name="Espace réservé du numéro de diapositive 4">
            <a:extLst>
              <a:ext uri="{FF2B5EF4-FFF2-40B4-BE49-F238E27FC236}">
                <a16:creationId xmlns:a16="http://schemas.microsoft.com/office/drawing/2014/main" id="{74331798-29BF-46DE-A440-F62D0FEC3DCB}"/>
              </a:ext>
            </a:extLst>
          </p:cNvPr>
          <p:cNvSpPr>
            <a:spLocks noGrp="1"/>
          </p:cNvSpPr>
          <p:nvPr>
            <p:ph type="sldNum" sz="quarter" idx="12"/>
          </p:nvPr>
        </p:nvSpPr>
        <p:spPr>
          <a:xfrm>
            <a:off x="11032655" y="6308731"/>
            <a:ext cx="1052508" cy="365125"/>
          </a:xfrm>
        </p:spPr>
        <p:txBody>
          <a:bodyPr/>
          <a:lstStyle/>
          <a:p>
            <a:fld id="{6BA540B4-D451-4A30-976D-3D7B397DAD7E}" type="slidenum">
              <a:rPr lang="fr-FR" sz="1400" smtClean="0"/>
              <a:t>5</a:t>
            </a:fld>
            <a:endParaRPr lang="fr-FR" sz="1400" dirty="0"/>
          </a:p>
        </p:txBody>
      </p:sp>
      <p:pic>
        <p:nvPicPr>
          <p:cNvPr id="8" name="Image 7">
            <a:extLst>
              <a:ext uri="{FF2B5EF4-FFF2-40B4-BE49-F238E27FC236}">
                <a16:creationId xmlns:a16="http://schemas.microsoft.com/office/drawing/2014/main" id="{4E56079D-B158-4983-B06F-5E1C2F7A717D}"/>
              </a:ext>
            </a:extLst>
          </p:cNvPr>
          <p:cNvPicPr>
            <a:picLocks noChangeAspect="1"/>
          </p:cNvPicPr>
          <p:nvPr/>
        </p:nvPicPr>
        <p:blipFill>
          <a:blip r:embed="rId2"/>
          <a:stretch>
            <a:fillRect/>
          </a:stretch>
        </p:blipFill>
        <p:spPr>
          <a:xfrm>
            <a:off x="1321700" y="4276719"/>
            <a:ext cx="581183" cy="509019"/>
          </a:xfrm>
          <a:prstGeom prst="rect">
            <a:avLst/>
          </a:prstGeom>
        </p:spPr>
      </p:pic>
      <p:sp>
        <p:nvSpPr>
          <p:cNvPr id="9" name="ZoneTexte 8">
            <a:extLst>
              <a:ext uri="{FF2B5EF4-FFF2-40B4-BE49-F238E27FC236}">
                <a16:creationId xmlns:a16="http://schemas.microsoft.com/office/drawing/2014/main" id="{301C35C3-AF50-4045-9802-5E58FF2CCA52}"/>
              </a:ext>
            </a:extLst>
          </p:cNvPr>
          <p:cNvSpPr txBox="1"/>
          <p:nvPr/>
        </p:nvSpPr>
        <p:spPr>
          <a:xfrm>
            <a:off x="1902883" y="4276719"/>
            <a:ext cx="3120271" cy="646331"/>
          </a:xfrm>
          <a:prstGeom prst="rect">
            <a:avLst/>
          </a:prstGeom>
          <a:noFill/>
        </p:spPr>
        <p:txBody>
          <a:bodyPr wrap="square" rtlCol="0">
            <a:spAutoFit/>
          </a:bodyPr>
          <a:lstStyle/>
          <a:p>
            <a:pPr algn="ctr"/>
            <a:r>
              <a:rPr lang="fr-FR" dirty="0"/>
              <a:t>Pas d’équilibre de la charge du travail </a:t>
            </a:r>
          </a:p>
        </p:txBody>
      </p:sp>
      <p:cxnSp>
        <p:nvCxnSpPr>
          <p:cNvPr id="11" name="Connecteur droit avec flèche 10">
            <a:extLst>
              <a:ext uri="{FF2B5EF4-FFF2-40B4-BE49-F238E27FC236}">
                <a16:creationId xmlns:a16="http://schemas.microsoft.com/office/drawing/2014/main" id="{77F84C2B-599E-43B5-8ACF-660ADDFF8414}"/>
              </a:ext>
            </a:extLst>
          </p:cNvPr>
          <p:cNvCxnSpPr/>
          <p:nvPr/>
        </p:nvCxnSpPr>
        <p:spPr>
          <a:xfrm>
            <a:off x="260681" y="5891752"/>
            <a:ext cx="320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2" descr="LISV">
            <a:extLst>
              <a:ext uri="{FF2B5EF4-FFF2-40B4-BE49-F238E27FC236}">
                <a16:creationId xmlns:a16="http://schemas.microsoft.com/office/drawing/2014/main" id="{EC1A26E7-D401-4852-8F8D-EB5800B831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71067" y="50603"/>
            <a:ext cx="2020933" cy="519516"/>
          </a:xfrm>
          <a:prstGeom prst="roundRect">
            <a:avLst>
              <a:gd name="adj" fmla="val 8594"/>
            </a:avLst>
          </a:prstGeom>
          <a:solidFill>
            <a:srgbClr val="FFFFFF">
              <a:shade val="85000"/>
            </a:srgbClr>
          </a:solidFill>
          <a:ln>
            <a:noFill/>
          </a:ln>
          <a:effectLst/>
        </p:spPr>
      </p:pic>
      <p:sp>
        <p:nvSpPr>
          <p:cNvPr id="6" name="ZoneTexte 5">
            <a:extLst>
              <a:ext uri="{FF2B5EF4-FFF2-40B4-BE49-F238E27FC236}">
                <a16:creationId xmlns:a16="http://schemas.microsoft.com/office/drawing/2014/main" id="{0C14ABEE-D3D0-44BF-AC92-3BE250A2572F}"/>
              </a:ext>
            </a:extLst>
          </p:cNvPr>
          <p:cNvSpPr txBox="1"/>
          <p:nvPr/>
        </p:nvSpPr>
        <p:spPr>
          <a:xfrm>
            <a:off x="178904" y="5719959"/>
            <a:ext cx="576470" cy="369332"/>
          </a:xfrm>
          <a:prstGeom prst="rect">
            <a:avLst/>
          </a:prstGeom>
          <a:solidFill>
            <a:schemeClr val="bg1"/>
          </a:solid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CAD39C8B-D8E4-457A-8F01-C2268204E3EA}"/>
              </a:ext>
            </a:extLst>
          </p:cNvPr>
          <p:cNvSpPr txBox="1"/>
          <p:nvPr/>
        </p:nvSpPr>
        <p:spPr>
          <a:xfrm>
            <a:off x="8116592" y="5119794"/>
            <a:ext cx="1715678" cy="1200329"/>
          </a:xfrm>
          <a:prstGeom prst="rect">
            <a:avLst/>
          </a:prstGeom>
          <a:noFill/>
        </p:spPr>
        <p:txBody>
          <a:bodyPr wrap="square" rtlCol="0">
            <a:spAutoFit/>
          </a:bodyPr>
          <a:lstStyle/>
          <a:p>
            <a:pPr marL="285750" indent="-285750">
              <a:buFont typeface="Wingdings" panose="05000000000000000000" pitchFamily="2" charset="2"/>
              <a:buChar char="ü"/>
            </a:pPr>
            <a:r>
              <a:rPr lang="fr-FR" sz="1800" kern="1200" dirty="0">
                <a:solidFill>
                  <a:schemeClr val="dk1"/>
                </a:solidFill>
                <a:effectLst/>
                <a:latin typeface="+mn-lt"/>
                <a:ea typeface="+mn-ea"/>
                <a:cs typeface="+mn-cs"/>
              </a:rPr>
              <a:t>Productivité</a:t>
            </a:r>
          </a:p>
          <a:p>
            <a:pPr marL="285750" indent="-285750">
              <a:buFont typeface="Wingdings" panose="05000000000000000000" pitchFamily="2" charset="2"/>
              <a:buChar char="ü"/>
            </a:pPr>
            <a:r>
              <a:rPr lang="fr-FR" sz="1800" kern="1200" dirty="0">
                <a:solidFill>
                  <a:schemeClr val="dk1"/>
                </a:solidFill>
                <a:effectLst/>
                <a:latin typeface="+mn-lt"/>
                <a:ea typeface="+mn-ea"/>
                <a:cs typeface="+mn-cs"/>
              </a:rPr>
              <a:t>Qualité</a:t>
            </a:r>
            <a:endParaRPr lang="fr-FR" dirty="0">
              <a:solidFill>
                <a:schemeClr val="dk1"/>
              </a:solidFill>
            </a:endParaRPr>
          </a:p>
          <a:p>
            <a:pPr marL="285750" indent="-285750">
              <a:buFont typeface="Wingdings" panose="05000000000000000000" pitchFamily="2" charset="2"/>
              <a:buChar char="ü"/>
            </a:pPr>
            <a:r>
              <a:rPr lang="fr-FR" dirty="0">
                <a:solidFill>
                  <a:schemeClr val="dk1"/>
                </a:solidFill>
              </a:rPr>
              <a:t>F</a:t>
            </a:r>
            <a:r>
              <a:rPr lang="fr-FR" sz="1800" kern="1200" dirty="0">
                <a:solidFill>
                  <a:schemeClr val="dk1"/>
                </a:solidFill>
                <a:effectLst/>
                <a:latin typeface="+mn-lt"/>
                <a:ea typeface="+mn-ea"/>
                <a:cs typeface="+mn-cs"/>
              </a:rPr>
              <a:t>atigue</a:t>
            </a:r>
          </a:p>
          <a:p>
            <a:pPr marL="285750" indent="-285750">
              <a:buFont typeface="Wingdings" panose="05000000000000000000" pitchFamily="2" charset="2"/>
              <a:buChar char="ü"/>
            </a:pPr>
            <a:r>
              <a:rPr lang="fr-FR" dirty="0">
                <a:solidFill>
                  <a:schemeClr val="dk1"/>
                </a:solidFill>
              </a:rPr>
              <a:t>S</a:t>
            </a:r>
            <a:r>
              <a:rPr lang="fr-FR" sz="1800" kern="1200" dirty="0">
                <a:solidFill>
                  <a:schemeClr val="dk1"/>
                </a:solidFill>
                <a:effectLst/>
                <a:latin typeface="+mn-lt"/>
                <a:ea typeface="+mn-ea"/>
                <a:cs typeface="+mn-cs"/>
              </a:rPr>
              <a:t>écurité</a:t>
            </a:r>
          </a:p>
        </p:txBody>
      </p:sp>
      <p:cxnSp>
        <p:nvCxnSpPr>
          <p:cNvPr id="16" name="Connecteur : en angle 15">
            <a:extLst>
              <a:ext uri="{FF2B5EF4-FFF2-40B4-BE49-F238E27FC236}">
                <a16:creationId xmlns:a16="http://schemas.microsoft.com/office/drawing/2014/main" id="{F578CDE7-3397-4ACC-97F6-685EACA903F2}"/>
              </a:ext>
            </a:extLst>
          </p:cNvPr>
          <p:cNvCxnSpPr>
            <a:cxnSpLocks/>
          </p:cNvCxnSpPr>
          <p:nvPr/>
        </p:nvCxnSpPr>
        <p:spPr>
          <a:xfrm>
            <a:off x="7984923" y="3306824"/>
            <a:ext cx="989508" cy="122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3021FA3A-C8D5-4DB7-923C-A8D1EA92A84E}"/>
              </a:ext>
            </a:extLst>
          </p:cNvPr>
          <p:cNvSpPr txBox="1"/>
          <p:nvPr/>
        </p:nvSpPr>
        <p:spPr>
          <a:xfrm>
            <a:off x="8479677" y="3396250"/>
            <a:ext cx="2058224" cy="369332"/>
          </a:xfrm>
          <a:prstGeom prst="rect">
            <a:avLst/>
          </a:prstGeom>
          <a:noFill/>
        </p:spPr>
        <p:txBody>
          <a:bodyPr wrap="square" rtlCol="0">
            <a:spAutoFit/>
          </a:bodyPr>
          <a:lstStyle/>
          <a:p>
            <a:r>
              <a:rPr lang="fr-FR" dirty="0"/>
              <a:t>Sous-Tâches</a:t>
            </a:r>
          </a:p>
        </p:txBody>
      </p:sp>
      <p:sp>
        <p:nvSpPr>
          <p:cNvPr id="18" name="ZoneTexte 17">
            <a:extLst>
              <a:ext uri="{FF2B5EF4-FFF2-40B4-BE49-F238E27FC236}">
                <a16:creationId xmlns:a16="http://schemas.microsoft.com/office/drawing/2014/main" id="{FAA39149-9461-46D0-986D-4F968339BEB4}"/>
              </a:ext>
            </a:extLst>
          </p:cNvPr>
          <p:cNvSpPr txBox="1"/>
          <p:nvPr/>
        </p:nvSpPr>
        <p:spPr>
          <a:xfrm>
            <a:off x="7623314" y="2962471"/>
            <a:ext cx="75537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Tâche </a:t>
            </a:r>
            <a:endParaRPr lang="fr-FR" dirty="0"/>
          </a:p>
        </p:txBody>
      </p:sp>
    </p:spTree>
    <p:extLst>
      <p:ext uri="{BB962C8B-B14F-4D97-AF65-F5344CB8AC3E}">
        <p14:creationId xmlns:p14="http://schemas.microsoft.com/office/powerpoint/2010/main" val="290642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78A5B-4687-476F-B74C-5A7106B9320F}"/>
              </a:ext>
            </a:extLst>
          </p:cNvPr>
          <p:cNvSpPr>
            <a:spLocks noGrp="1"/>
          </p:cNvSpPr>
          <p:nvPr>
            <p:ph type="title"/>
          </p:nvPr>
        </p:nvSpPr>
        <p:spPr/>
        <p:txBody>
          <a:bodyPr>
            <a:normAutofit fontScale="90000"/>
          </a:bodyPr>
          <a:lstStyle/>
          <a:p>
            <a:r>
              <a:rPr lang="fr-FR" sz="3600" dirty="0"/>
              <a:t>État de l’art </a:t>
            </a: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r>
            <a:b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b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t>
            </a:r>
            <a:r>
              <a:rPr lang="fr-FR" sz="2400" dirty="0">
                <a:solidFill>
                  <a:prstClr val="white"/>
                </a:solidFill>
                <a:latin typeface="Gill Sans MT" panose="020B0502020104020203"/>
              </a:rPr>
              <a:t>Les facteurs de performance d’une opération collaborative   </a:t>
            </a:r>
            <a:endParaRPr lang="fr-FR" sz="2400" dirty="0"/>
          </a:p>
        </p:txBody>
      </p:sp>
      <p:sp>
        <p:nvSpPr>
          <p:cNvPr id="5" name="Espace réservé du numéro de diapositive 4">
            <a:extLst>
              <a:ext uri="{FF2B5EF4-FFF2-40B4-BE49-F238E27FC236}">
                <a16:creationId xmlns:a16="http://schemas.microsoft.com/office/drawing/2014/main" id="{6B4968E5-456E-4636-BA76-6BED2CA40723}"/>
              </a:ext>
            </a:extLst>
          </p:cNvPr>
          <p:cNvSpPr>
            <a:spLocks noGrp="1"/>
          </p:cNvSpPr>
          <p:nvPr>
            <p:ph type="sldNum" sz="quarter" idx="12"/>
          </p:nvPr>
        </p:nvSpPr>
        <p:spPr>
          <a:xfrm>
            <a:off x="11031456" y="6357338"/>
            <a:ext cx="1052508" cy="365125"/>
          </a:xfrm>
        </p:spPr>
        <p:txBody>
          <a:bodyPr/>
          <a:lstStyle/>
          <a:p>
            <a:fld id="{6BA540B4-D451-4A30-976D-3D7B397DAD7E}" type="slidenum">
              <a:rPr lang="fr-FR" sz="1400" smtClean="0"/>
              <a:t>6</a:t>
            </a:fld>
            <a:endParaRPr lang="fr-FR" sz="1400" dirty="0"/>
          </a:p>
        </p:txBody>
      </p:sp>
      <p:pic>
        <p:nvPicPr>
          <p:cNvPr id="25" name="Picture 2" descr="LISV">
            <a:extLst>
              <a:ext uri="{FF2B5EF4-FFF2-40B4-BE49-F238E27FC236}">
                <a16:creationId xmlns:a16="http://schemas.microsoft.com/office/drawing/2014/main" id="{D7F4A009-4D97-40DD-962F-9F4ADB6E1C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45599"/>
            <a:ext cx="2020933" cy="519516"/>
          </a:xfrm>
          <a:prstGeom prst="roundRect">
            <a:avLst>
              <a:gd name="adj" fmla="val 8594"/>
            </a:avLst>
          </a:prstGeom>
          <a:solidFill>
            <a:srgbClr val="FFFFFF">
              <a:shade val="85000"/>
            </a:srgbClr>
          </a:solidFill>
          <a:ln>
            <a:noFill/>
          </a:ln>
          <a:effectLst/>
        </p:spPr>
      </p:pic>
      <p:graphicFrame>
        <p:nvGraphicFramePr>
          <p:cNvPr id="16" name="Tableau 16">
            <a:extLst>
              <a:ext uri="{FF2B5EF4-FFF2-40B4-BE49-F238E27FC236}">
                <a16:creationId xmlns:a16="http://schemas.microsoft.com/office/drawing/2014/main" id="{1AB8B2B6-6496-0F28-08E4-87C8A0287F45}"/>
              </a:ext>
            </a:extLst>
          </p:cNvPr>
          <p:cNvGraphicFramePr>
            <a:graphicFrameLocks noGrp="1"/>
          </p:cNvGraphicFramePr>
          <p:nvPr>
            <p:ph idx="1"/>
            <p:extLst>
              <p:ext uri="{D42A27DB-BD31-4B8C-83A1-F6EECF244321}">
                <p14:modId xmlns:p14="http://schemas.microsoft.com/office/powerpoint/2010/main" val="895237754"/>
              </p:ext>
            </p:extLst>
          </p:nvPr>
        </p:nvGraphicFramePr>
        <p:xfrm>
          <a:off x="2234585" y="2152943"/>
          <a:ext cx="8097083" cy="4002901"/>
        </p:xfrm>
        <a:graphic>
          <a:graphicData uri="http://schemas.openxmlformats.org/drawingml/2006/table">
            <a:tbl>
              <a:tblPr firstRow="1" bandRow="1">
                <a:tableStyleId>{5C22544A-7EE6-4342-B048-85BDC9FD1C3A}</a:tableStyleId>
              </a:tblPr>
              <a:tblGrid>
                <a:gridCol w="8097083">
                  <a:extLst>
                    <a:ext uri="{9D8B030D-6E8A-4147-A177-3AD203B41FA5}">
                      <a16:colId xmlns:a16="http://schemas.microsoft.com/office/drawing/2014/main" val="3752359688"/>
                    </a:ext>
                  </a:extLst>
                </a:gridCol>
              </a:tblGrid>
              <a:tr h="463093">
                <a:tc>
                  <a:txBody>
                    <a:bodyPr/>
                    <a:lstStyle/>
                    <a:p>
                      <a:pPr algn="l"/>
                      <a:r>
                        <a:rPr lang="fr-FR" dirty="0"/>
                        <a:t>Critère de Productivité </a:t>
                      </a:r>
                    </a:p>
                  </a:txBody>
                  <a:tcPr>
                    <a:solidFill>
                      <a:schemeClr val="accent2">
                        <a:lumMod val="75000"/>
                      </a:schemeClr>
                    </a:solidFill>
                  </a:tcPr>
                </a:tc>
                <a:extLst>
                  <a:ext uri="{0D108BD9-81ED-4DB2-BD59-A6C34878D82A}">
                    <a16:rowId xmlns:a16="http://schemas.microsoft.com/office/drawing/2014/main" val="1925753619"/>
                  </a:ext>
                </a:extLst>
              </a:tr>
              <a:tr h="3539808">
                <a:tc>
                  <a:txBody>
                    <a:bodyPr/>
                    <a:lstStyle/>
                    <a:p>
                      <a:pPr marL="285750" indent="-285750" algn="l">
                        <a:buFont typeface="Wingdings" panose="05000000000000000000" pitchFamily="2" charset="2"/>
                        <a:buChar char="ü"/>
                      </a:pPr>
                      <a:r>
                        <a:rPr lang="fr-FR" dirty="0"/>
                        <a:t>Le temps globale de la production (</a:t>
                      </a:r>
                      <a:r>
                        <a:rPr lang="fr-FR" dirty="0" err="1"/>
                        <a:t>Makespan</a:t>
                      </a:r>
                      <a:r>
                        <a:rPr lang="fr-FR" dirty="0"/>
                        <a:t>)</a:t>
                      </a:r>
                      <a:r>
                        <a:rPr lang="fr-FR" sz="1800" kern="1200" dirty="0">
                          <a:solidFill>
                            <a:schemeClr val="dk1"/>
                          </a:solidFill>
                          <a:effectLst/>
                          <a:latin typeface="+mn-lt"/>
                          <a:ea typeface="+mn-ea"/>
                          <a:cs typeface="+mn-cs"/>
                        </a:rPr>
                        <a:t> [6] [7] [8] </a:t>
                      </a:r>
                      <a:endParaRPr lang="fr-FR" dirty="0"/>
                    </a:p>
                    <a:p>
                      <a:pPr marL="0" indent="0" algn="l">
                        <a:buFont typeface="Wingdings" panose="05000000000000000000" pitchFamily="2" charset="2"/>
                        <a:buNone/>
                      </a:pPr>
                      <a:endParaRPr lang="fr-FR" dirty="0"/>
                    </a:p>
                    <a:p>
                      <a:pPr marL="285750" indent="-285750" algn="l">
                        <a:buFont typeface="Wingdings" panose="05000000000000000000" pitchFamily="2" charset="2"/>
                        <a:buChar char="ü"/>
                      </a:pPr>
                      <a:r>
                        <a:rPr lang="fr-FR" sz="1800" kern="1200" dirty="0">
                          <a:solidFill>
                            <a:schemeClr val="dk1"/>
                          </a:solidFill>
                          <a:effectLst/>
                          <a:latin typeface="+mn-lt"/>
                          <a:ea typeface="+mn-ea"/>
                          <a:cs typeface="+mn-cs"/>
                        </a:rPr>
                        <a:t>Le coût de la production (Calcul du coût horaire des robots, y compris le coût de l'équipement, de l'électricité et de la maintenance, paiements pour le travailleur humain par heure…) [7] [8] [9] </a:t>
                      </a:r>
                    </a:p>
                    <a:p>
                      <a:pPr marL="1200150" lvl="2" indent="-285750" algn="l">
                        <a:buFont typeface="Wingdings" panose="05000000000000000000" pitchFamily="2" charset="2"/>
                        <a:buChar char="ü"/>
                      </a:pPr>
                      <a:endParaRPr lang="fr-FR" sz="1800" kern="1200" dirty="0">
                        <a:solidFill>
                          <a:schemeClr val="dk1"/>
                        </a:solidFill>
                        <a:effectLst/>
                        <a:latin typeface="+mn-lt"/>
                        <a:ea typeface="+mn-ea"/>
                        <a:cs typeface="+mn-cs"/>
                      </a:endParaRPr>
                    </a:p>
                    <a:p>
                      <a:pPr marL="1200150" lvl="2" indent="-285750" algn="l">
                        <a:buFont typeface="Arial" panose="020B0604020202020204" pitchFamily="34" charset="0"/>
                        <a:buChar char="•"/>
                      </a:pPr>
                      <a:r>
                        <a:rPr lang="fr-FR" sz="1800" kern="1200" dirty="0">
                          <a:solidFill>
                            <a:schemeClr val="dk1"/>
                          </a:solidFill>
                          <a:effectLst/>
                          <a:latin typeface="+mn-lt"/>
                          <a:ea typeface="+mn-ea"/>
                          <a:cs typeface="+mn-cs"/>
                        </a:rPr>
                        <a:t>Le temps d'attente humain ou d’inactivité [7] </a:t>
                      </a:r>
                    </a:p>
                    <a:p>
                      <a:pPr marL="1200150" lvl="2" indent="-285750" algn="l">
                        <a:buFont typeface="Arial" panose="020B0604020202020204" pitchFamily="34" charset="0"/>
                        <a:buChar char="•"/>
                      </a:pPr>
                      <a:r>
                        <a:rPr lang="fr-FR" sz="1800" kern="1200" dirty="0">
                          <a:solidFill>
                            <a:schemeClr val="dk1"/>
                          </a:solidFill>
                          <a:effectLst/>
                          <a:latin typeface="+mn-lt"/>
                          <a:ea typeface="+mn-ea"/>
                          <a:cs typeface="+mn-cs"/>
                        </a:rPr>
                        <a:t>Le niveau de saturation [10]</a:t>
                      </a:r>
                      <a:endParaRPr lang="fr-FR" dirty="0"/>
                    </a:p>
                    <a:p>
                      <a:pPr algn="l"/>
                      <a:endParaRPr lang="fr-FR" dirty="0"/>
                    </a:p>
                  </a:txBody>
                  <a:tcPr/>
                </a:tc>
                <a:extLst>
                  <a:ext uri="{0D108BD9-81ED-4DB2-BD59-A6C34878D82A}">
                    <a16:rowId xmlns:a16="http://schemas.microsoft.com/office/drawing/2014/main" val="1564401738"/>
                  </a:ext>
                </a:extLst>
              </a:tr>
            </a:tbl>
          </a:graphicData>
        </a:graphic>
      </p:graphicFrame>
    </p:spTree>
    <p:extLst>
      <p:ext uri="{BB962C8B-B14F-4D97-AF65-F5344CB8AC3E}">
        <p14:creationId xmlns:p14="http://schemas.microsoft.com/office/powerpoint/2010/main" val="236570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78A5B-4687-476F-B74C-5A7106B9320F}"/>
              </a:ext>
            </a:extLst>
          </p:cNvPr>
          <p:cNvSpPr>
            <a:spLocks noGrp="1"/>
          </p:cNvSpPr>
          <p:nvPr>
            <p:ph type="title"/>
          </p:nvPr>
        </p:nvSpPr>
        <p:spPr/>
        <p:txBody>
          <a:bodyPr>
            <a:normAutofit fontScale="90000"/>
          </a:bodyPr>
          <a:lstStyle/>
          <a:p>
            <a:r>
              <a:rPr lang="fr-FR" sz="3600" dirty="0"/>
              <a:t>État de l’art </a:t>
            </a: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r>
            <a:b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b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t>
            </a:r>
            <a:r>
              <a:rPr lang="fr-FR" sz="2400" dirty="0">
                <a:solidFill>
                  <a:prstClr val="white"/>
                </a:solidFill>
                <a:latin typeface="Gill Sans MT" panose="020B0502020104020203"/>
              </a:rPr>
              <a:t>Les facteurs de performance d’une opération collaborative   </a:t>
            </a:r>
            <a:endParaRPr lang="fr-FR" sz="2400" dirty="0"/>
          </a:p>
        </p:txBody>
      </p:sp>
      <p:sp>
        <p:nvSpPr>
          <p:cNvPr id="5" name="Espace réservé du numéro de diapositive 4">
            <a:extLst>
              <a:ext uri="{FF2B5EF4-FFF2-40B4-BE49-F238E27FC236}">
                <a16:creationId xmlns:a16="http://schemas.microsoft.com/office/drawing/2014/main" id="{6B4968E5-456E-4636-BA76-6BED2CA40723}"/>
              </a:ext>
            </a:extLst>
          </p:cNvPr>
          <p:cNvSpPr>
            <a:spLocks noGrp="1"/>
          </p:cNvSpPr>
          <p:nvPr>
            <p:ph type="sldNum" sz="quarter" idx="12"/>
          </p:nvPr>
        </p:nvSpPr>
        <p:spPr>
          <a:xfrm>
            <a:off x="11031456" y="6357338"/>
            <a:ext cx="1052508" cy="365125"/>
          </a:xfrm>
        </p:spPr>
        <p:txBody>
          <a:bodyPr/>
          <a:lstStyle/>
          <a:p>
            <a:fld id="{6BA540B4-D451-4A30-976D-3D7B397DAD7E}" type="slidenum">
              <a:rPr lang="fr-FR" sz="1400" smtClean="0"/>
              <a:t>7</a:t>
            </a:fld>
            <a:endParaRPr lang="fr-FR" sz="1400" dirty="0"/>
          </a:p>
        </p:txBody>
      </p:sp>
      <p:pic>
        <p:nvPicPr>
          <p:cNvPr id="25" name="Picture 2" descr="LISV">
            <a:extLst>
              <a:ext uri="{FF2B5EF4-FFF2-40B4-BE49-F238E27FC236}">
                <a16:creationId xmlns:a16="http://schemas.microsoft.com/office/drawing/2014/main" id="{D7F4A009-4D97-40DD-962F-9F4ADB6E1C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45599"/>
            <a:ext cx="2020933" cy="519516"/>
          </a:xfrm>
          <a:prstGeom prst="roundRect">
            <a:avLst>
              <a:gd name="adj" fmla="val 8594"/>
            </a:avLst>
          </a:prstGeom>
          <a:solidFill>
            <a:srgbClr val="FFFFFF">
              <a:shade val="85000"/>
            </a:srgbClr>
          </a:solidFill>
          <a:ln>
            <a:noFill/>
          </a:ln>
          <a:effectLst/>
        </p:spPr>
      </p:pic>
      <p:graphicFrame>
        <p:nvGraphicFramePr>
          <p:cNvPr id="16" name="Tableau 16">
            <a:extLst>
              <a:ext uri="{FF2B5EF4-FFF2-40B4-BE49-F238E27FC236}">
                <a16:creationId xmlns:a16="http://schemas.microsoft.com/office/drawing/2014/main" id="{1AB8B2B6-6496-0F28-08E4-87C8A0287F45}"/>
              </a:ext>
            </a:extLst>
          </p:cNvPr>
          <p:cNvGraphicFramePr>
            <a:graphicFrameLocks noGrp="1"/>
          </p:cNvGraphicFramePr>
          <p:nvPr>
            <p:ph idx="1"/>
            <p:extLst>
              <p:ext uri="{D42A27DB-BD31-4B8C-83A1-F6EECF244321}">
                <p14:modId xmlns:p14="http://schemas.microsoft.com/office/powerpoint/2010/main" val="119739026"/>
              </p:ext>
            </p:extLst>
          </p:nvPr>
        </p:nvGraphicFramePr>
        <p:xfrm>
          <a:off x="1307222" y="1876143"/>
          <a:ext cx="9874311" cy="4846320"/>
        </p:xfrm>
        <a:graphic>
          <a:graphicData uri="http://schemas.openxmlformats.org/drawingml/2006/table">
            <a:tbl>
              <a:tblPr firstRow="1" bandRow="1">
                <a:tableStyleId>{5C22544A-7EE6-4342-B048-85BDC9FD1C3A}</a:tableStyleId>
              </a:tblPr>
              <a:tblGrid>
                <a:gridCol w="9874311">
                  <a:extLst>
                    <a:ext uri="{9D8B030D-6E8A-4147-A177-3AD203B41FA5}">
                      <a16:colId xmlns:a16="http://schemas.microsoft.com/office/drawing/2014/main" val="3752359688"/>
                    </a:ext>
                  </a:extLst>
                </a:gridCol>
              </a:tblGrid>
              <a:tr h="297095">
                <a:tc>
                  <a:txBody>
                    <a:bodyPr/>
                    <a:lstStyle/>
                    <a:p>
                      <a:pPr marL="0" algn="ctr" rtl="0" eaLnBrk="1" fontAlgn="t" latinLnBrk="0" hangingPunct="1">
                        <a:spcBef>
                          <a:spcPts val="0"/>
                        </a:spcBef>
                        <a:spcAft>
                          <a:spcPts val="0"/>
                        </a:spcAft>
                      </a:pPr>
                      <a:r>
                        <a:rPr lang="fr-FR" sz="1800" b="1" i="0" u="none" strike="noStrike" kern="1200" dirty="0">
                          <a:solidFill>
                            <a:srgbClr val="FFFFFF"/>
                          </a:solidFill>
                          <a:effectLst/>
                          <a:latin typeface="Gill Sans MT" panose="020B0502020104020203" pitchFamily="34" charset="0"/>
                        </a:rPr>
                        <a:t>Critère d’Ergonomie</a:t>
                      </a:r>
                      <a:endParaRPr lang="fr-FR" sz="1800" b="0" i="0" u="none" strike="noStrike" dirty="0">
                        <a:effectLst/>
                        <a:latin typeface="Arial" panose="020B0604020202020204" pitchFamily="34" charset="0"/>
                      </a:endParaRPr>
                    </a:p>
                  </a:txBody>
                  <a:tcPr>
                    <a:solidFill>
                      <a:schemeClr val="accent2">
                        <a:lumMod val="75000"/>
                      </a:schemeClr>
                    </a:solidFill>
                  </a:tcPr>
                </a:tc>
                <a:extLst>
                  <a:ext uri="{0D108BD9-81ED-4DB2-BD59-A6C34878D82A}">
                    <a16:rowId xmlns:a16="http://schemas.microsoft.com/office/drawing/2014/main" val="1925753619"/>
                  </a:ext>
                </a:extLst>
              </a:tr>
              <a:tr h="3862231">
                <a:tc>
                  <a:txBody>
                    <a:bodyPr/>
                    <a:lstStyle/>
                    <a:p>
                      <a:pPr marL="285750" marR="0" indent="-285750" algn="l" rtl="0" eaLnBrk="1" fontAlgn="auto" latinLnBrk="0" hangingPunct="1">
                        <a:spcBef>
                          <a:spcPts val="0"/>
                        </a:spcBef>
                        <a:spcAft>
                          <a:spcPts val="0"/>
                        </a:spcAft>
                        <a:buFont typeface="Arial" panose="020B0604020202020204" pitchFamily="34" charset="0"/>
                        <a:buChar char="•"/>
                      </a:pPr>
                      <a:r>
                        <a:rPr lang="fr-FR" sz="1800" b="0" i="0" u="none" strike="noStrike" kern="1200" dirty="0">
                          <a:solidFill>
                            <a:srgbClr val="000000"/>
                          </a:solidFill>
                          <a:effectLst/>
                          <a:latin typeface="Gill Sans MT" panose="020B0502020104020203" pitchFamily="34" charset="0"/>
                        </a:rPr>
                        <a:t>La charge mentale </a:t>
                      </a:r>
                      <a:r>
                        <a:rPr lang="fr-FR" sz="1800" kern="1200" dirty="0">
                          <a:solidFill>
                            <a:schemeClr val="dk1"/>
                          </a:solidFill>
                          <a:effectLst/>
                          <a:latin typeface="+mn-lt"/>
                          <a:ea typeface="+mn-ea"/>
                          <a:cs typeface="+mn-cs"/>
                        </a:rPr>
                        <a:t>[11]</a:t>
                      </a:r>
                      <a:r>
                        <a:rPr lang="fr-FR" sz="1800" b="0" i="0" u="none" strike="noStrike" kern="1200" dirty="0">
                          <a:solidFill>
                            <a:srgbClr val="000000"/>
                          </a:solidFill>
                          <a:effectLst/>
                          <a:latin typeface="Gill Sans MT" panose="020B0502020104020203" pitchFamily="34" charset="0"/>
                        </a:rPr>
                        <a:t>:</a:t>
                      </a:r>
                    </a:p>
                    <a:p>
                      <a:pPr marL="1657350" marR="0" lvl="3" indent="-285750" algn="l" rtl="0" eaLnBrk="1" fontAlgn="auto" latinLnBrk="0" hangingPunct="1">
                        <a:spcBef>
                          <a:spcPts val="0"/>
                        </a:spcBef>
                        <a:spcAft>
                          <a:spcPts val="0"/>
                        </a:spcAft>
                        <a:buFont typeface="Wingdings" panose="05000000000000000000" pitchFamily="2" charset="2"/>
                        <a:buChar char="ü"/>
                      </a:pPr>
                      <a:r>
                        <a:rPr lang="fr-FR" sz="1800" b="0" i="0" u="none" strike="noStrike" kern="1200" dirty="0">
                          <a:solidFill>
                            <a:srgbClr val="000000"/>
                          </a:solidFill>
                          <a:effectLst/>
                          <a:latin typeface="Gill Sans MT" panose="020B0502020104020203" pitchFamily="34" charset="0"/>
                        </a:rPr>
                        <a:t>Mesures de performance : Le nombre d’erreurs ; </a:t>
                      </a:r>
                    </a:p>
                    <a:p>
                      <a:pPr marL="1657350" marR="0" lvl="3" indent="-285750" algn="l" rtl="0" eaLnBrk="1" fontAlgn="auto" latinLnBrk="0" hangingPunct="1">
                        <a:spcBef>
                          <a:spcPts val="0"/>
                        </a:spcBef>
                        <a:spcAft>
                          <a:spcPts val="0"/>
                        </a:spcAft>
                        <a:buFont typeface="Wingdings" panose="05000000000000000000" pitchFamily="2" charset="2"/>
                        <a:buChar char="ü"/>
                      </a:pPr>
                      <a:r>
                        <a:rPr lang="fr-FR" sz="1800" b="0" i="0" u="none" strike="noStrike" kern="1200" dirty="0">
                          <a:solidFill>
                            <a:srgbClr val="000000"/>
                          </a:solidFill>
                          <a:effectLst/>
                          <a:latin typeface="Gill Sans MT" panose="020B0502020104020203" pitchFamily="34" charset="0"/>
                        </a:rPr>
                        <a:t>Mesures physiologiques : le rythme cardiaque ou les saccades oculaires ; </a:t>
                      </a:r>
                    </a:p>
                    <a:p>
                      <a:pPr marL="1657350" marR="0" lvl="3" indent="-285750" algn="l" rtl="0" eaLnBrk="1" fontAlgn="auto" latinLnBrk="0" hangingPunct="1">
                        <a:spcBef>
                          <a:spcPts val="0"/>
                        </a:spcBef>
                        <a:spcAft>
                          <a:spcPts val="0"/>
                        </a:spcAft>
                        <a:buFont typeface="Wingdings" panose="05000000000000000000" pitchFamily="2" charset="2"/>
                        <a:buChar char="ü"/>
                      </a:pPr>
                      <a:r>
                        <a:rPr lang="fr-FR" sz="1800" b="0" i="0" u="none" strike="noStrike" kern="1200" dirty="0">
                          <a:solidFill>
                            <a:srgbClr val="000000"/>
                          </a:solidFill>
                          <a:effectLst/>
                          <a:latin typeface="Gill Sans MT" panose="020B0502020104020203" pitchFamily="34" charset="0"/>
                        </a:rPr>
                        <a:t>Mesures subjectives : à partir de questionnaires ex: </a:t>
                      </a:r>
                      <a:r>
                        <a:rPr lang="fr-FR" sz="1800" kern="1200" dirty="0">
                          <a:solidFill>
                            <a:schemeClr val="dk1"/>
                          </a:solidFill>
                          <a:effectLst/>
                          <a:latin typeface="+mn-lt"/>
                          <a:ea typeface="+mn-ea"/>
                          <a:cs typeface="+mn-cs"/>
                        </a:rPr>
                        <a:t>NASA-TLX, SWAT…</a:t>
                      </a:r>
                    </a:p>
                    <a:p>
                      <a:pPr marL="1657350" marR="0" lvl="3"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i="0" u="none" strike="noStrike" kern="1200" dirty="0">
                          <a:solidFill>
                            <a:srgbClr val="000000"/>
                          </a:solidFill>
                          <a:effectLst/>
                          <a:latin typeface="Gill Sans MT" panose="020B0502020104020203" pitchFamily="34" charset="0"/>
                        </a:rPr>
                        <a:t>Planification fluide des tâches : des tâches homogènes plutôt que des tâches hétérogènes</a:t>
                      </a:r>
                      <a:endParaRPr lang="fr-FR" sz="1800" b="0" i="0" u="none" strike="noStrike" dirty="0">
                        <a:effectLst/>
                        <a:latin typeface="Arial" panose="020B0604020202020204" pitchFamily="34" charset="0"/>
                      </a:endParaRPr>
                    </a:p>
                    <a:p>
                      <a:pPr marL="1657350" marR="0" lvl="3" indent="-285750" algn="l" rtl="0" eaLnBrk="1" fontAlgn="auto" latinLnBrk="0" hangingPunct="1">
                        <a:spcBef>
                          <a:spcPts val="0"/>
                        </a:spcBef>
                        <a:spcAft>
                          <a:spcPts val="0"/>
                        </a:spcAft>
                        <a:buFont typeface="Wingdings" panose="05000000000000000000" pitchFamily="2" charset="2"/>
                        <a:buChar char="ü"/>
                      </a:pPr>
                      <a:endParaRPr lang="fr-FR" sz="1800" b="0" i="0" u="none" strike="noStrike" dirty="0">
                        <a:effectLst/>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fr-FR" sz="1800" b="0" i="0" u="none" strike="noStrike" kern="1200" dirty="0">
                          <a:solidFill>
                            <a:srgbClr val="000000"/>
                          </a:solidFill>
                          <a:effectLst/>
                          <a:latin typeface="Gill Sans MT" panose="020B0502020104020203" pitchFamily="34" charset="0"/>
                        </a:rPr>
                        <a:t>Le confort humain </a:t>
                      </a:r>
                      <a:r>
                        <a:rPr lang="fr-FR" sz="1800" kern="1200" dirty="0">
                          <a:solidFill>
                            <a:schemeClr val="dk1"/>
                          </a:solidFill>
                          <a:effectLst/>
                          <a:latin typeface="+mn-lt"/>
                          <a:ea typeface="+mn-ea"/>
                          <a:cs typeface="+mn-cs"/>
                        </a:rPr>
                        <a:t>[6]</a:t>
                      </a:r>
                      <a:r>
                        <a:rPr lang="fr-FR" sz="1800" b="0" i="0" u="none" strike="noStrike" kern="1200" dirty="0">
                          <a:solidFill>
                            <a:srgbClr val="000000"/>
                          </a:solidFill>
                          <a:effectLst/>
                          <a:latin typeface="Gill Sans MT" panose="020B0502020104020203" pitchFamily="34" charset="0"/>
                        </a:rPr>
                        <a:t>:</a:t>
                      </a:r>
                    </a:p>
                    <a:p>
                      <a:pPr marL="1657350" marR="0" lvl="3"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i="0" u="none" strike="noStrike" kern="1200" dirty="0">
                          <a:solidFill>
                            <a:srgbClr val="000000"/>
                          </a:solidFill>
                          <a:effectLst/>
                          <a:latin typeface="Gill Sans MT" panose="020B0502020104020203" pitchFamily="34" charset="0"/>
                        </a:rPr>
                        <a:t>les actions répétitives et les postures contraignantes</a:t>
                      </a:r>
                    </a:p>
                    <a:p>
                      <a:pPr marL="1657350" marR="0" lvl="3"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i="0" u="none" strike="noStrike" kern="1200" dirty="0">
                          <a:solidFill>
                            <a:srgbClr val="000000"/>
                          </a:solidFill>
                          <a:effectLst/>
                          <a:latin typeface="Gill Sans MT" panose="020B0502020104020203" pitchFamily="34" charset="0"/>
                        </a:rPr>
                        <a:t>les forces élevées, l’exposition aux vibrations des outils et des équipements</a:t>
                      </a:r>
                      <a:endParaRPr lang="fr-FR" sz="1800" b="0" i="0" u="none" strike="noStrike" dirty="0">
                        <a:effectLst/>
                        <a:latin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b="0" i="0" u="none" strike="noStrike" kern="1200" dirty="0">
                          <a:solidFill>
                            <a:srgbClr val="000000"/>
                          </a:solidFill>
                          <a:effectLst/>
                          <a:latin typeface="Gill Sans MT" panose="020B0502020104020203" pitchFamily="34" charset="0"/>
                        </a:rPr>
                        <a:t>La fatigue </a:t>
                      </a:r>
                      <a:r>
                        <a:rPr lang="fr-FR" sz="1800" kern="1200" dirty="0">
                          <a:solidFill>
                            <a:schemeClr val="dk1"/>
                          </a:solidFill>
                          <a:effectLst/>
                          <a:latin typeface="+mn-lt"/>
                          <a:ea typeface="+mn-ea"/>
                          <a:cs typeface="+mn-cs"/>
                        </a:rPr>
                        <a:t>[10] </a:t>
                      </a:r>
                      <a:endParaRPr lang="fr-FR" sz="1800" b="0" i="0" u="none" strike="noStrike" dirty="0">
                        <a:effectLst/>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endParaRPr lang="fr-FR" sz="1800" b="0" i="0" u="none" strike="noStrike" dirty="0">
                        <a:effectLst/>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fr-FR" sz="1800" b="0" i="0" u="none" strike="noStrike" kern="1200" dirty="0">
                          <a:solidFill>
                            <a:srgbClr val="000000"/>
                          </a:solidFill>
                          <a:effectLst/>
                          <a:latin typeface="Gill Sans MT" panose="020B0502020104020203" pitchFamily="34" charset="0"/>
                        </a:rPr>
                        <a:t>La posture et le risque de la tâche : </a:t>
                      </a:r>
                    </a:p>
                    <a:p>
                      <a:pPr marL="1657350" marR="0" lvl="3" indent="-285750" algn="l" rtl="0" eaLnBrk="1" fontAlgn="auto" latinLnBrk="0" hangingPunct="1">
                        <a:spcBef>
                          <a:spcPts val="0"/>
                        </a:spcBef>
                        <a:spcAft>
                          <a:spcPts val="0"/>
                        </a:spcAft>
                        <a:buFont typeface="Wingdings" panose="05000000000000000000" pitchFamily="2" charset="2"/>
                        <a:buChar char="ü"/>
                      </a:pPr>
                      <a:r>
                        <a:rPr lang="fr-FR" sz="1800" b="0" i="0" u="none" strike="noStrike" kern="1200" dirty="0">
                          <a:solidFill>
                            <a:srgbClr val="000000"/>
                          </a:solidFill>
                          <a:effectLst/>
                          <a:latin typeface="Gill Sans MT" panose="020B0502020104020203" pitchFamily="34" charset="0"/>
                        </a:rPr>
                        <a:t>Méthode RULA </a:t>
                      </a:r>
                      <a:r>
                        <a:rPr lang="fr-FR" sz="1800" kern="1200" dirty="0">
                          <a:solidFill>
                            <a:schemeClr val="dk1"/>
                          </a:solidFill>
                          <a:effectLst/>
                          <a:latin typeface="+mn-lt"/>
                          <a:ea typeface="+mn-ea"/>
                          <a:cs typeface="+mn-cs"/>
                        </a:rPr>
                        <a:t>[12] </a:t>
                      </a:r>
                      <a:r>
                        <a:rPr lang="fr-FR" sz="1800" b="0" i="0" u="none" strike="noStrike" kern="1200" dirty="0">
                          <a:solidFill>
                            <a:srgbClr val="000000"/>
                          </a:solidFill>
                          <a:effectLst/>
                          <a:latin typeface="Gill Sans MT" panose="020B0502020104020203" pitchFamily="34" charset="0"/>
                        </a:rPr>
                        <a:t> </a:t>
                      </a:r>
                    </a:p>
                    <a:p>
                      <a:pPr marL="1657350" marR="0" lvl="3" indent="-285750" algn="l" rtl="0" eaLnBrk="1" fontAlgn="auto" latinLnBrk="0" hangingPunct="1">
                        <a:spcBef>
                          <a:spcPts val="0"/>
                        </a:spcBef>
                        <a:spcAft>
                          <a:spcPts val="0"/>
                        </a:spcAft>
                        <a:buFont typeface="Wingdings" panose="05000000000000000000" pitchFamily="2" charset="2"/>
                        <a:buChar char="ü"/>
                      </a:pPr>
                      <a:r>
                        <a:rPr lang="fr-FR" sz="1800" b="0" i="0" u="none" strike="noStrike" kern="1200" dirty="0" err="1">
                          <a:solidFill>
                            <a:srgbClr val="000000"/>
                          </a:solidFill>
                          <a:effectLst/>
                          <a:latin typeface="Gill Sans MT" panose="020B0502020104020203" pitchFamily="34" charset="0"/>
                        </a:rPr>
                        <a:t>Strain</a:t>
                      </a:r>
                      <a:r>
                        <a:rPr lang="fr-FR" sz="1800" b="0" i="0" u="none" strike="noStrike" kern="1200" dirty="0">
                          <a:solidFill>
                            <a:srgbClr val="000000"/>
                          </a:solidFill>
                          <a:effectLst/>
                          <a:latin typeface="Gill Sans MT" panose="020B0502020104020203" pitchFamily="34" charset="0"/>
                        </a:rPr>
                        <a:t> Index </a:t>
                      </a:r>
                      <a:r>
                        <a:rPr lang="fr-FR" sz="1800" kern="1200" dirty="0">
                          <a:solidFill>
                            <a:schemeClr val="dk1"/>
                          </a:solidFill>
                          <a:effectLst/>
                          <a:latin typeface="+mn-lt"/>
                          <a:ea typeface="+mn-ea"/>
                          <a:cs typeface="+mn-cs"/>
                        </a:rPr>
                        <a:t>[13] [14] </a:t>
                      </a:r>
                      <a:endParaRPr lang="fr-FR" sz="1800" b="0" i="0" u="none" strike="noStrike" kern="1200" dirty="0">
                        <a:solidFill>
                          <a:srgbClr val="000000"/>
                        </a:solidFill>
                        <a:effectLst/>
                        <a:latin typeface="Gill Sans MT" panose="020B0502020104020203" pitchFamily="34" charset="0"/>
                      </a:endParaRPr>
                    </a:p>
                    <a:p>
                      <a:pPr marL="283464" marR="0" indent="-283464" algn="l" rtl="0" eaLnBrk="1" fontAlgn="auto" latinLnBrk="0" hangingPunct="1">
                        <a:spcBef>
                          <a:spcPts val="0"/>
                        </a:spcBef>
                        <a:spcAft>
                          <a:spcPts val="0"/>
                        </a:spcAft>
                      </a:pPr>
                      <a:endParaRPr lang="fr-FR" sz="1800" b="0" i="0" u="none" strike="noStrike" dirty="0">
                        <a:effectLst/>
                        <a:latin typeface="Arial" panose="020B0604020202020204" pitchFamily="34" charset="0"/>
                      </a:endParaRPr>
                    </a:p>
                  </a:txBody>
                  <a:tcPr/>
                </a:tc>
                <a:extLst>
                  <a:ext uri="{0D108BD9-81ED-4DB2-BD59-A6C34878D82A}">
                    <a16:rowId xmlns:a16="http://schemas.microsoft.com/office/drawing/2014/main" val="1564401738"/>
                  </a:ext>
                </a:extLst>
              </a:tr>
            </a:tbl>
          </a:graphicData>
        </a:graphic>
      </p:graphicFrame>
    </p:spTree>
    <p:extLst>
      <p:ext uri="{BB962C8B-B14F-4D97-AF65-F5344CB8AC3E}">
        <p14:creationId xmlns:p14="http://schemas.microsoft.com/office/powerpoint/2010/main" val="104451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78A5B-4687-476F-B74C-5A7106B9320F}"/>
              </a:ext>
            </a:extLst>
          </p:cNvPr>
          <p:cNvSpPr>
            <a:spLocks noGrp="1"/>
          </p:cNvSpPr>
          <p:nvPr>
            <p:ph type="title"/>
          </p:nvPr>
        </p:nvSpPr>
        <p:spPr/>
        <p:txBody>
          <a:bodyPr>
            <a:normAutofit fontScale="90000"/>
          </a:bodyPr>
          <a:lstStyle/>
          <a:p>
            <a:r>
              <a:rPr lang="fr-FR" sz="3600" dirty="0"/>
              <a:t>État de l’art </a:t>
            </a: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r>
            <a:b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b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t>
            </a:r>
            <a:r>
              <a:rPr lang="fr-FR" sz="2400" dirty="0">
                <a:solidFill>
                  <a:prstClr val="white"/>
                </a:solidFill>
                <a:latin typeface="Gill Sans MT" panose="020B0502020104020203"/>
              </a:rPr>
              <a:t>Les facteurs de performance d’une opération collaborative   </a:t>
            </a:r>
            <a:endParaRPr lang="fr-FR" sz="2400" dirty="0"/>
          </a:p>
        </p:txBody>
      </p:sp>
      <p:sp>
        <p:nvSpPr>
          <p:cNvPr id="5" name="Espace réservé du numéro de diapositive 4">
            <a:extLst>
              <a:ext uri="{FF2B5EF4-FFF2-40B4-BE49-F238E27FC236}">
                <a16:creationId xmlns:a16="http://schemas.microsoft.com/office/drawing/2014/main" id="{6B4968E5-456E-4636-BA76-6BED2CA40723}"/>
              </a:ext>
            </a:extLst>
          </p:cNvPr>
          <p:cNvSpPr>
            <a:spLocks noGrp="1"/>
          </p:cNvSpPr>
          <p:nvPr>
            <p:ph type="sldNum" sz="quarter" idx="12"/>
          </p:nvPr>
        </p:nvSpPr>
        <p:spPr>
          <a:xfrm>
            <a:off x="11031456" y="6357338"/>
            <a:ext cx="1052508" cy="365125"/>
          </a:xfrm>
        </p:spPr>
        <p:txBody>
          <a:bodyPr/>
          <a:lstStyle/>
          <a:p>
            <a:fld id="{6BA540B4-D451-4A30-976D-3D7B397DAD7E}" type="slidenum">
              <a:rPr lang="fr-FR" sz="1400" smtClean="0"/>
              <a:t>8</a:t>
            </a:fld>
            <a:endParaRPr lang="fr-FR" sz="1400" dirty="0"/>
          </a:p>
        </p:txBody>
      </p:sp>
      <p:pic>
        <p:nvPicPr>
          <p:cNvPr id="25" name="Picture 2" descr="LISV">
            <a:extLst>
              <a:ext uri="{FF2B5EF4-FFF2-40B4-BE49-F238E27FC236}">
                <a16:creationId xmlns:a16="http://schemas.microsoft.com/office/drawing/2014/main" id="{D7F4A009-4D97-40DD-962F-9F4ADB6E1C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45599"/>
            <a:ext cx="2020933" cy="519516"/>
          </a:xfrm>
          <a:prstGeom prst="roundRect">
            <a:avLst>
              <a:gd name="adj" fmla="val 8594"/>
            </a:avLst>
          </a:prstGeom>
          <a:solidFill>
            <a:srgbClr val="FFFFFF">
              <a:shade val="85000"/>
            </a:srgbClr>
          </a:solidFill>
          <a:ln>
            <a:noFill/>
          </a:ln>
          <a:effectLst/>
        </p:spPr>
      </p:pic>
      <p:graphicFrame>
        <p:nvGraphicFramePr>
          <p:cNvPr id="3" name="Tableau 3">
            <a:extLst>
              <a:ext uri="{FF2B5EF4-FFF2-40B4-BE49-F238E27FC236}">
                <a16:creationId xmlns:a16="http://schemas.microsoft.com/office/drawing/2014/main" id="{38CB419C-BCE6-B3B6-80B5-6A49F8261364}"/>
              </a:ext>
            </a:extLst>
          </p:cNvPr>
          <p:cNvGraphicFramePr>
            <a:graphicFrameLocks noGrp="1"/>
          </p:cNvGraphicFramePr>
          <p:nvPr>
            <p:ph idx="1"/>
            <p:extLst>
              <p:ext uri="{D42A27DB-BD31-4B8C-83A1-F6EECF244321}">
                <p14:modId xmlns:p14="http://schemas.microsoft.com/office/powerpoint/2010/main" val="1947401249"/>
              </p:ext>
            </p:extLst>
          </p:nvPr>
        </p:nvGraphicFramePr>
        <p:xfrm>
          <a:off x="581025" y="2181225"/>
          <a:ext cx="11029950" cy="4302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398378652"/>
                    </a:ext>
                  </a:extLst>
                </a:gridCol>
                <a:gridCol w="5514975">
                  <a:extLst>
                    <a:ext uri="{9D8B030D-6E8A-4147-A177-3AD203B41FA5}">
                      <a16:colId xmlns:a16="http://schemas.microsoft.com/office/drawing/2014/main" val="235682480"/>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b="1" i="0" u="none" strike="noStrike" kern="1200" dirty="0">
                          <a:solidFill>
                            <a:schemeClr val="bg1"/>
                          </a:solidFill>
                          <a:effectLst/>
                          <a:latin typeface="Gill Sans MT" panose="020B0502020104020203" pitchFamily="34" charset="0"/>
                        </a:rPr>
                        <a:t>Méthode RULA [12]</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b="1" i="0" u="none" strike="noStrike" kern="1200" dirty="0" err="1">
                          <a:solidFill>
                            <a:schemeClr val="bg1"/>
                          </a:solidFill>
                          <a:effectLst/>
                          <a:latin typeface="Gill Sans MT" panose="020B0502020104020203" pitchFamily="34" charset="0"/>
                        </a:rPr>
                        <a:t>Strain</a:t>
                      </a:r>
                      <a:r>
                        <a:rPr lang="fr-FR" sz="1800" b="1" i="0" u="none" strike="noStrike" kern="1200" dirty="0">
                          <a:solidFill>
                            <a:schemeClr val="bg1"/>
                          </a:solidFill>
                          <a:effectLst/>
                          <a:latin typeface="Gill Sans MT" panose="020B0502020104020203" pitchFamily="34" charset="0"/>
                        </a:rPr>
                        <a:t> Index </a:t>
                      </a:r>
                      <a:r>
                        <a:rPr lang="fr-FR" sz="1800" b="1" kern="1200" dirty="0">
                          <a:solidFill>
                            <a:schemeClr val="lt1"/>
                          </a:solidFill>
                          <a:effectLst/>
                          <a:latin typeface="+mn-lt"/>
                          <a:ea typeface="+mn-ea"/>
                          <a:cs typeface="+mn-cs"/>
                        </a:rPr>
                        <a:t>[13] [14] </a:t>
                      </a:r>
                      <a:endParaRPr lang="fr-FR" sz="1800" b="1" i="0" u="none" strike="noStrike" kern="1200" dirty="0">
                        <a:solidFill>
                          <a:schemeClr val="bg1"/>
                        </a:solidFill>
                        <a:effectLst/>
                        <a:latin typeface="Gill Sans MT" panose="020B0502020104020203" pitchFamily="34" charset="0"/>
                      </a:endParaRPr>
                    </a:p>
                  </a:txBody>
                  <a:tcPr anchor="ctr">
                    <a:solidFill>
                      <a:schemeClr val="accent2">
                        <a:lumMod val="75000"/>
                      </a:schemeClr>
                    </a:solidFill>
                  </a:tcPr>
                </a:tc>
                <a:extLst>
                  <a:ext uri="{0D108BD9-81ED-4DB2-BD59-A6C34878D82A}">
                    <a16:rowId xmlns:a16="http://schemas.microsoft.com/office/drawing/2014/main" val="3315540474"/>
                  </a:ext>
                </a:extLst>
              </a:tr>
              <a:tr h="370840">
                <a:tc>
                  <a:txBody>
                    <a:bodyPr/>
                    <a:lstStyle/>
                    <a:p>
                      <a:pPr algn="ctr"/>
                      <a:r>
                        <a:rPr lang="fr-FR" sz="1800" kern="1200" dirty="0">
                          <a:solidFill>
                            <a:schemeClr val="dk1"/>
                          </a:solidFill>
                          <a:effectLst/>
                          <a:latin typeface="+mn-lt"/>
                          <a:ea typeface="+mn-ea"/>
                          <a:cs typeface="+mn-cs"/>
                        </a:rPr>
                        <a:t>RULA - Rapid </a:t>
                      </a:r>
                      <a:r>
                        <a:rPr lang="fr-FR" sz="1800" kern="1200" dirty="0" err="1">
                          <a:solidFill>
                            <a:schemeClr val="dk1"/>
                          </a:solidFill>
                          <a:effectLst/>
                          <a:latin typeface="+mn-lt"/>
                          <a:ea typeface="+mn-ea"/>
                          <a:cs typeface="+mn-cs"/>
                        </a:rPr>
                        <a:t>Upper</a:t>
                      </a:r>
                      <a:r>
                        <a:rPr lang="fr-FR" sz="1800" kern="1200" dirty="0">
                          <a:solidFill>
                            <a:schemeClr val="dk1"/>
                          </a:solidFill>
                          <a:effectLst/>
                          <a:latin typeface="+mn-lt"/>
                          <a:ea typeface="+mn-ea"/>
                          <a:cs typeface="+mn-cs"/>
                        </a:rPr>
                        <a:t> </a:t>
                      </a:r>
                      <a:r>
                        <a:rPr lang="fr-FR" sz="1800" kern="1200" dirty="0" err="1">
                          <a:solidFill>
                            <a:schemeClr val="dk1"/>
                          </a:solidFill>
                          <a:effectLst/>
                          <a:latin typeface="+mn-lt"/>
                          <a:ea typeface="+mn-ea"/>
                          <a:cs typeface="+mn-cs"/>
                        </a:rPr>
                        <a:t>Limb</a:t>
                      </a:r>
                      <a:r>
                        <a:rPr lang="fr-FR" sz="1800" kern="1200" dirty="0">
                          <a:solidFill>
                            <a:schemeClr val="dk1"/>
                          </a:solidFill>
                          <a:effectLst/>
                          <a:latin typeface="+mn-lt"/>
                          <a:ea typeface="+mn-ea"/>
                          <a:cs typeface="+mn-cs"/>
                        </a:rPr>
                        <a:t> </a:t>
                      </a:r>
                      <a:r>
                        <a:rPr lang="fr-FR" sz="1800" kern="1200" dirty="0" err="1">
                          <a:solidFill>
                            <a:schemeClr val="dk1"/>
                          </a:solidFill>
                          <a:effectLst/>
                          <a:latin typeface="+mn-lt"/>
                          <a:ea typeface="+mn-ea"/>
                          <a:cs typeface="+mn-cs"/>
                        </a:rPr>
                        <a:t>Assessment</a:t>
                      </a:r>
                      <a:r>
                        <a:rPr lang="fr-FR" sz="1800" kern="1200" dirty="0">
                          <a:solidFill>
                            <a:schemeClr val="dk1"/>
                          </a:solidFill>
                          <a:effectLst/>
                          <a:latin typeface="+mn-lt"/>
                          <a:ea typeface="+mn-ea"/>
                          <a:cs typeface="+mn-cs"/>
                        </a:rPr>
                        <a:t> </a:t>
                      </a:r>
                    </a:p>
                    <a:p>
                      <a:pPr marL="285750" indent="-285750">
                        <a:buFont typeface="Arial" panose="020B0604020202020204" pitchFamily="34" charset="0"/>
                        <a:buChar char="•"/>
                      </a:pPr>
                      <a:r>
                        <a:rPr lang="fr-FR" sz="1800" kern="1200" dirty="0">
                          <a:solidFill>
                            <a:schemeClr val="dk1"/>
                          </a:solidFill>
                          <a:effectLst/>
                          <a:latin typeface="+mn-lt"/>
                          <a:ea typeface="+mn-ea"/>
                          <a:cs typeface="+mn-cs"/>
                        </a:rPr>
                        <a:t>Conception de la transformation d’un poste de travail manuel à un poste collaboratif : </a:t>
                      </a:r>
                    </a:p>
                    <a:p>
                      <a:pPr marL="742950" lvl="1" indent="-285750">
                        <a:buFont typeface="Wingdings" panose="05000000000000000000" pitchFamily="2" charset="2"/>
                        <a:buChar char="ü"/>
                      </a:pPr>
                      <a:r>
                        <a:rPr lang="fr-FR" sz="1800" kern="1200" dirty="0">
                          <a:solidFill>
                            <a:schemeClr val="dk1"/>
                          </a:solidFill>
                          <a:effectLst/>
                          <a:latin typeface="+mn-lt"/>
                          <a:ea typeface="+mn-ea"/>
                          <a:cs typeface="+mn-cs"/>
                        </a:rPr>
                        <a:t>identifier les tâches manuelles les moins adaptées du point de vue de la posture</a:t>
                      </a:r>
                    </a:p>
                    <a:p>
                      <a:pPr marL="742950" lvl="1" indent="-285750">
                        <a:buFont typeface="Wingdings" panose="05000000000000000000" pitchFamily="2" charset="2"/>
                        <a:buChar char="ü"/>
                      </a:pPr>
                      <a:r>
                        <a:rPr lang="fr-FR" sz="1800" kern="1200" dirty="0">
                          <a:solidFill>
                            <a:schemeClr val="dk1"/>
                          </a:solidFill>
                          <a:effectLst/>
                          <a:latin typeface="+mn-lt"/>
                          <a:ea typeface="+mn-ea"/>
                          <a:cs typeface="+mn-cs"/>
                        </a:rPr>
                        <a:t>les meilleures candidates pour être potentiellement exécutées par le cobot</a:t>
                      </a:r>
                    </a:p>
                    <a:p>
                      <a:endParaRPr lang="fr-FR" sz="1800" kern="1200" dirty="0">
                        <a:solidFill>
                          <a:schemeClr val="dk1"/>
                        </a:solidFill>
                        <a:effectLst/>
                        <a:latin typeface="+mn-lt"/>
                        <a:ea typeface="+mn-ea"/>
                        <a:cs typeface="+mn-cs"/>
                      </a:endParaRPr>
                    </a:p>
                    <a:p>
                      <a:pPr marL="285750" indent="-285750">
                        <a:buFont typeface="Arial" panose="020B0604020202020204" pitchFamily="34" charset="0"/>
                        <a:buChar char="•"/>
                      </a:pPr>
                      <a:r>
                        <a:rPr lang="fr-FR" sz="1800" kern="1200" dirty="0">
                          <a:solidFill>
                            <a:schemeClr val="dk1"/>
                          </a:solidFill>
                          <a:effectLst/>
                          <a:latin typeface="+mn-lt"/>
                          <a:ea typeface="+mn-ea"/>
                          <a:cs typeface="+mn-cs"/>
                        </a:rPr>
                        <a:t>Les positions articulaires des membres supérieurs, du cou et du tronc (les parties du corps recrutées dans les tâches d'assemblage). </a:t>
                      </a:r>
                      <a:endParaRPr lang="fr-FR"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kern="1200" dirty="0">
                          <a:solidFill>
                            <a:schemeClr val="dk1"/>
                          </a:solidFill>
                          <a:effectLst/>
                          <a:latin typeface="+mn-lt"/>
                          <a:ea typeface="+mn-ea"/>
                          <a:cs typeface="+mn-cs"/>
                        </a:rPr>
                        <a:t>Indice pour évaluer le niveau de risque d’une tâche manuelle sur l’extrémité supérieure :</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kern="1200" dirty="0">
                          <a:solidFill>
                            <a:schemeClr val="dk1"/>
                          </a:solidFill>
                          <a:effectLst/>
                          <a:latin typeface="+mn-lt"/>
                          <a:ea typeface="+mn-ea"/>
                          <a:cs typeface="+mn-cs"/>
                        </a:rPr>
                        <a:t>(la main, le poignet, l’avant-bras ou le coude.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800" kern="1200" dirty="0">
                          <a:solidFill>
                            <a:schemeClr val="dk1"/>
                          </a:solidFill>
                          <a:effectLst/>
                          <a:latin typeface="+mn-lt"/>
                          <a:ea typeface="+mn-ea"/>
                          <a:cs typeface="+mn-cs"/>
                        </a:rPr>
                        <a:t>Le SI est mesuré en évaluant six paramètres sur une échelle de 1 à 5 : </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kern="1200" dirty="0">
                          <a:solidFill>
                            <a:schemeClr val="dk1"/>
                          </a:solidFill>
                          <a:effectLst/>
                          <a:latin typeface="+mn-lt"/>
                          <a:ea typeface="+mn-ea"/>
                          <a:cs typeface="+mn-cs"/>
                        </a:rPr>
                        <a:t>Intensité de l'effort (I E), Durée de l'effort (DE), Efforts par minute (E M), Posture de la main et du poignet (HWP), Vitesse de travail (SW) et Durée par jour (DD).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kern="1200" dirty="0">
                          <a:solidFill>
                            <a:schemeClr val="dk1"/>
                          </a:solidFill>
                          <a:effectLst/>
                          <a:latin typeface="+mn-lt"/>
                          <a:ea typeface="+mn-ea"/>
                          <a:cs typeface="+mn-cs"/>
                        </a:rPr>
                        <a:t>SI = le produit des multiplicateurs pour chaque paramètre.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kern="1200" dirty="0">
                          <a:solidFill>
                            <a:schemeClr val="dk1"/>
                          </a:solidFill>
                          <a:effectLst/>
                          <a:latin typeface="+mn-lt"/>
                          <a:ea typeface="+mn-ea"/>
                          <a:cs typeface="+mn-cs"/>
                        </a:rPr>
                        <a:t>Classement du risque de la tâche (Faible, Moyen ou Élevé).</a:t>
                      </a:r>
                    </a:p>
                    <a:p>
                      <a:endParaRPr lang="fr-FR" dirty="0"/>
                    </a:p>
                  </a:txBody>
                  <a:tcPr/>
                </a:tc>
                <a:extLst>
                  <a:ext uri="{0D108BD9-81ED-4DB2-BD59-A6C34878D82A}">
                    <a16:rowId xmlns:a16="http://schemas.microsoft.com/office/drawing/2014/main" val="2975898638"/>
                  </a:ext>
                </a:extLst>
              </a:tr>
            </a:tbl>
          </a:graphicData>
        </a:graphic>
      </p:graphicFrame>
    </p:spTree>
    <p:extLst>
      <p:ext uri="{BB962C8B-B14F-4D97-AF65-F5344CB8AC3E}">
        <p14:creationId xmlns:p14="http://schemas.microsoft.com/office/powerpoint/2010/main" val="268783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78A5B-4687-476F-B74C-5A7106B9320F}"/>
              </a:ext>
            </a:extLst>
          </p:cNvPr>
          <p:cNvSpPr>
            <a:spLocks noGrp="1"/>
          </p:cNvSpPr>
          <p:nvPr>
            <p:ph type="title"/>
          </p:nvPr>
        </p:nvSpPr>
        <p:spPr/>
        <p:txBody>
          <a:bodyPr>
            <a:normAutofit fontScale="90000"/>
          </a:bodyPr>
          <a:lstStyle/>
          <a:p>
            <a:r>
              <a:rPr lang="fr-FR" sz="3600" dirty="0"/>
              <a:t>État de l’art </a:t>
            </a: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r>
            <a:b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br>
            <a:r>
              <a:rPr kumimoji="0" lang="fr-FR" sz="3600" b="0" i="0" u="none" strike="noStrike" kern="1200" cap="all" spc="0" normalizeH="0" baseline="0" noProof="0" dirty="0">
                <a:ln>
                  <a:noFill/>
                </a:ln>
                <a:solidFill>
                  <a:prstClr val="white"/>
                </a:solidFill>
                <a:effectLst/>
                <a:uLnTx/>
                <a:uFillTx/>
                <a:latin typeface="Gill Sans MT" panose="020B0502020104020203"/>
                <a:ea typeface="+mj-ea"/>
                <a:cs typeface="+mj-cs"/>
              </a:rPr>
              <a:t>		</a:t>
            </a:r>
            <a:r>
              <a:rPr lang="fr-FR" sz="2400" dirty="0">
                <a:solidFill>
                  <a:prstClr val="white"/>
                </a:solidFill>
                <a:latin typeface="Gill Sans MT" panose="020B0502020104020203"/>
              </a:rPr>
              <a:t>Les facteurs de performance d’une opération collaborative   </a:t>
            </a:r>
            <a:endParaRPr lang="fr-FR" sz="2400" dirty="0"/>
          </a:p>
        </p:txBody>
      </p:sp>
      <p:sp>
        <p:nvSpPr>
          <p:cNvPr id="5" name="Espace réservé du numéro de diapositive 4">
            <a:extLst>
              <a:ext uri="{FF2B5EF4-FFF2-40B4-BE49-F238E27FC236}">
                <a16:creationId xmlns:a16="http://schemas.microsoft.com/office/drawing/2014/main" id="{6B4968E5-456E-4636-BA76-6BED2CA40723}"/>
              </a:ext>
            </a:extLst>
          </p:cNvPr>
          <p:cNvSpPr>
            <a:spLocks noGrp="1"/>
          </p:cNvSpPr>
          <p:nvPr>
            <p:ph type="sldNum" sz="quarter" idx="12"/>
          </p:nvPr>
        </p:nvSpPr>
        <p:spPr>
          <a:xfrm>
            <a:off x="11031456" y="6357338"/>
            <a:ext cx="1052508" cy="365125"/>
          </a:xfrm>
        </p:spPr>
        <p:txBody>
          <a:bodyPr/>
          <a:lstStyle/>
          <a:p>
            <a:fld id="{6BA540B4-D451-4A30-976D-3D7B397DAD7E}" type="slidenum">
              <a:rPr lang="fr-FR" sz="1400" smtClean="0"/>
              <a:t>9</a:t>
            </a:fld>
            <a:endParaRPr lang="fr-FR" sz="1400" dirty="0"/>
          </a:p>
        </p:txBody>
      </p:sp>
      <p:pic>
        <p:nvPicPr>
          <p:cNvPr id="25" name="Picture 2" descr="LISV">
            <a:extLst>
              <a:ext uri="{FF2B5EF4-FFF2-40B4-BE49-F238E27FC236}">
                <a16:creationId xmlns:a16="http://schemas.microsoft.com/office/drawing/2014/main" id="{D7F4A009-4D97-40DD-962F-9F4ADB6E1C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1067" y="45599"/>
            <a:ext cx="2020933" cy="519516"/>
          </a:xfrm>
          <a:prstGeom prst="roundRect">
            <a:avLst>
              <a:gd name="adj" fmla="val 8594"/>
            </a:avLst>
          </a:prstGeom>
          <a:solidFill>
            <a:srgbClr val="FFFFFF">
              <a:shade val="85000"/>
            </a:srgbClr>
          </a:solidFill>
          <a:ln>
            <a:noFill/>
          </a:ln>
          <a:effectLst/>
        </p:spPr>
      </p:pic>
      <p:graphicFrame>
        <p:nvGraphicFramePr>
          <p:cNvPr id="7" name="Espace réservé du contenu 6">
            <a:extLst>
              <a:ext uri="{FF2B5EF4-FFF2-40B4-BE49-F238E27FC236}">
                <a16:creationId xmlns:a16="http://schemas.microsoft.com/office/drawing/2014/main" id="{F85E2AAF-4DD3-23B4-CB92-A7AD24B91E86}"/>
              </a:ext>
            </a:extLst>
          </p:cNvPr>
          <p:cNvGraphicFramePr>
            <a:graphicFrameLocks noGrp="1"/>
          </p:cNvGraphicFramePr>
          <p:nvPr>
            <p:ph idx="1"/>
            <p:extLst>
              <p:ext uri="{D42A27DB-BD31-4B8C-83A1-F6EECF244321}">
                <p14:modId xmlns:p14="http://schemas.microsoft.com/office/powerpoint/2010/main" val="201825024"/>
              </p:ext>
            </p:extLst>
          </p:nvPr>
        </p:nvGraphicFramePr>
        <p:xfrm>
          <a:off x="581191" y="1813166"/>
          <a:ext cx="10885594" cy="5029104"/>
        </p:xfrm>
        <a:graphic>
          <a:graphicData uri="http://schemas.openxmlformats.org/drawingml/2006/table">
            <a:tbl>
              <a:tblPr>
                <a:tableStyleId>{5C22544A-7EE6-4342-B048-85BDC9FD1C3A}</a:tableStyleId>
              </a:tblPr>
              <a:tblGrid>
                <a:gridCol w="1749883">
                  <a:extLst>
                    <a:ext uri="{9D8B030D-6E8A-4147-A177-3AD203B41FA5}">
                      <a16:colId xmlns:a16="http://schemas.microsoft.com/office/drawing/2014/main" val="974712854"/>
                    </a:ext>
                  </a:extLst>
                </a:gridCol>
                <a:gridCol w="939499">
                  <a:extLst>
                    <a:ext uri="{9D8B030D-6E8A-4147-A177-3AD203B41FA5}">
                      <a16:colId xmlns:a16="http://schemas.microsoft.com/office/drawing/2014/main" val="2085260004"/>
                    </a:ext>
                  </a:extLst>
                </a:gridCol>
                <a:gridCol w="939499">
                  <a:extLst>
                    <a:ext uri="{9D8B030D-6E8A-4147-A177-3AD203B41FA5}">
                      <a16:colId xmlns:a16="http://schemas.microsoft.com/office/drawing/2014/main" val="2050891806"/>
                    </a:ext>
                  </a:extLst>
                </a:gridCol>
                <a:gridCol w="938449">
                  <a:extLst>
                    <a:ext uri="{9D8B030D-6E8A-4147-A177-3AD203B41FA5}">
                      <a16:colId xmlns:a16="http://schemas.microsoft.com/office/drawing/2014/main" val="2162469858"/>
                    </a:ext>
                  </a:extLst>
                </a:gridCol>
                <a:gridCol w="939499">
                  <a:extLst>
                    <a:ext uri="{9D8B030D-6E8A-4147-A177-3AD203B41FA5}">
                      <a16:colId xmlns:a16="http://schemas.microsoft.com/office/drawing/2014/main" val="2361246678"/>
                    </a:ext>
                  </a:extLst>
                </a:gridCol>
                <a:gridCol w="939499">
                  <a:extLst>
                    <a:ext uri="{9D8B030D-6E8A-4147-A177-3AD203B41FA5}">
                      <a16:colId xmlns:a16="http://schemas.microsoft.com/office/drawing/2014/main" val="463863789"/>
                    </a:ext>
                  </a:extLst>
                </a:gridCol>
                <a:gridCol w="1411874">
                  <a:extLst>
                    <a:ext uri="{9D8B030D-6E8A-4147-A177-3AD203B41FA5}">
                      <a16:colId xmlns:a16="http://schemas.microsoft.com/office/drawing/2014/main" val="1701436613"/>
                    </a:ext>
                  </a:extLst>
                </a:gridCol>
                <a:gridCol w="1411874">
                  <a:extLst>
                    <a:ext uri="{9D8B030D-6E8A-4147-A177-3AD203B41FA5}">
                      <a16:colId xmlns:a16="http://schemas.microsoft.com/office/drawing/2014/main" val="3417913446"/>
                    </a:ext>
                  </a:extLst>
                </a:gridCol>
                <a:gridCol w="1615518">
                  <a:extLst>
                    <a:ext uri="{9D8B030D-6E8A-4147-A177-3AD203B41FA5}">
                      <a16:colId xmlns:a16="http://schemas.microsoft.com/office/drawing/2014/main" val="717440343"/>
                    </a:ext>
                  </a:extLst>
                </a:gridCol>
              </a:tblGrid>
              <a:tr h="203742">
                <a:tc rowSpan="3">
                  <a:txBody>
                    <a:bodyPr/>
                    <a:lstStyle/>
                    <a:p>
                      <a:pPr marL="457200" algn="ctr">
                        <a:lnSpc>
                          <a:spcPct val="200000"/>
                        </a:lnSpc>
                        <a:tabLst>
                          <a:tab pos="1257300" algn="l"/>
                        </a:tabLst>
                      </a:pPr>
                      <a:r>
                        <a:rPr lang="fr-FR" sz="1200" b="1" dirty="0">
                          <a:effectLst/>
                        </a:rPr>
                        <a:t>Etude</a:t>
                      </a:r>
                    </a:p>
                  </a:txBody>
                  <a:tcPr marL="37725" marR="37725" marT="0" marB="0" anchor="ctr"/>
                </a:tc>
                <a:tc gridSpan="7">
                  <a:txBody>
                    <a:bodyPr/>
                    <a:lstStyle/>
                    <a:p>
                      <a:pPr algn="ctr">
                        <a:lnSpc>
                          <a:spcPct val="107000"/>
                        </a:lnSpc>
                        <a:spcAft>
                          <a:spcPts val="800"/>
                        </a:spcAft>
                      </a:pPr>
                      <a:r>
                        <a:rPr lang="fr-FR" sz="1200">
                          <a:effectLst/>
                        </a:rPr>
                        <a:t>Critère Objectif</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rowSpan="3">
                  <a:txBody>
                    <a:bodyPr/>
                    <a:lstStyle/>
                    <a:p>
                      <a:pPr algn="ctr">
                        <a:lnSpc>
                          <a:spcPct val="107000"/>
                        </a:lnSpc>
                        <a:spcAft>
                          <a:spcPts val="800"/>
                        </a:spcAft>
                      </a:pPr>
                      <a:r>
                        <a:rPr lang="fr-FR" sz="1200" b="1" dirty="0">
                          <a:effectLst/>
                        </a:rPr>
                        <a:t> Existence d’un Modèle mathématique</a:t>
                      </a:r>
                      <a:endParaRPr lang="fr-FR" sz="1200" b="1"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nchor="ctr"/>
                </a:tc>
                <a:extLst>
                  <a:ext uri="{0D108BD9-81ED-4DB2-BD59-A6C34878D82A}">
                    <a16:rowId xmlns:a16="http://schemas.microsoft.com/office/drawing/2014/main" val="1641194635"/>
                  </a:ext>
                </a:extLst>
              </a:tr>
              <a:tr h="182851">
                <a:tc vMerge="1">
                  <a:txBody>
                    <a:bodyPr/>
                    <a:lstStyle/>
                    <a:p>
                      <a:endParaRPr lang="fr-FR"/>
                    </a:p>
                  </a:txBody>
                  <a:tcPr/>
                </a:tc>
                <a:tc gridSpan="2">
                  <a:txBody>
                    <a:bodyPr/>
                    <a:lstStyle/>
                    <a:p>
                      <a:pPr algn="ctr">
                        <a:lnSpc>
                          <a:spcPct val="107000"/>
                        </a:lnSpc>
                        <a:spcAft>
                          <a:spcPts val="800"/>
                        </a:spcAft>
                      </a:pPr>
                      <a:r>
                        <a:rPr lang="fr-FR" sz="1200" b="1" dirty="0">
                          <a:effectLst/>
                        </a:rPr>
                        <a:t>Productivité </a:t>
                      </a:r>
                      <a:endParaRPr lang="fr-FR" sz="1200" b="1"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solidFill>
                      <a:schemeClr val="accent2">
                        <a:lumMod val="60000"/>
                        <a:lumOff val="40000"/>
                      </a:schemeClr>
                    </a:solidFill>
                  </a:tcPr>
                </a:tc>
                <a:tc hMerge="1">
                  <a:txBody>
                    <a:bodyPr/>
                    <a:lstStyle/>
                    <a:p>
                      <a:endParaRPr lang="fr-FR"/>
                    </a:p>
                  </a:txBody>
                  <a:tcPr/>
                </a:tc>
                <a:tc gridSpan="5">
                  <a:txBody>
                    <a:bodyPr/>
                    <a:lstStyle/>
                    <a:p>
                      <a:pPr algn="ctr">
                        <a:lnSpc>
                          <a:spcPct val="107000"/>
                        </a:lnSpc>
                        <a:spcAft>
                          <a:spcPts val="800"/>
                        </a:spcAft>
                      </a:pPr>
                      <a:r>
                        <a:rPr lang="fr-FR" sz="1200" b="1" dirty="0">
                          <a:effectLst/>
                        </a:rPr>
                        <a:t>Ergonomie </a:t>
                      </a:r>
                      <a:endParaRPr lang="fr-FR" sz="1200" b="1"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solidFill>
                      <a:schemeClr val="accent3">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650749274"/>
                  </a:ext>
                </a:extLst>
              </a:tr>
              <a:tr h="394257">
                <a:tc vMerge="1">
                  <a:txBody>
                    <a:bodyPr/>
                    <a:lstStyle/>
                    <a:p>
                      <a:endParaRPr lang="fr-FR"/>
                    </a:p>
                  </a:txBody>
                  <a:tcPr/>
                </a:tc>
                <a:tc>
                  <a:txBody>
                    <a:bodyPr/>
                    <a:lstStyle/>
                    <a:p>
                      <a:pPr algn="ctr">
                        <a:lnSpc>
                          <a:spcPct val="107000"/>
                        </a:lnSpc>
                        <a:spcAft>
                          <a:spcPts val="800"/>
                        </a:spcAft>
                      </a:pPr>
                      <a:r>
                        <a:rPr lang="fr-FR" sz="1200" b="1" dirty="0">
                          <a:solidFill>
                            <a:schemeClr val="bg1"/>
                          </a:solidFill>
                          <a:effectLst/>
                        </a:rPr>
                        <a:t>Coût</a:t>
                      </a:r>
                      <a:endParaRPr lang="fr-FR" sz="1200" b="1" dirty="0">
                        <a:solidFill>
                          <a:schemeClr val="bg1"/>
                        </a:solidFill>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nchor="ctr">
                    <a:solidFill>
                      <a:schemeClr val="accent2">
                        <a:lumMod val="75000"/>
                      </a:schemeClr>
                    </a:solidFill>
                  </a:tcPr>
                </a:tc>
                <a:tc>
                  <a:txBody>
                    <a:bodyPr/>
                    <a:lstStyle/>
                    <a:p>
                      <a:pPr algn="ctr">
                        <a:lnSpc>
                          <a:spcPct val="107000"/>
                        </a:lnSpc>
                        <a:spcAft>
                          <a:spcPts val="800"/>
                        </a:spcAft>
                      </a:pPr>
                      <a:r>
                        <a:rPr lang="fr-FR" sz="1200" b="1" dirty="0">
                          <a:solidFill>
                            <a:schemeClr val="bg1"/>
                          </a:solidFill>
                          <a:effectLst/>
                        </a:rPr>
                        <a:t>Temps*</a:t>
                      </a:r>
                      <a:endParaRPr lang="fr-FR" sz="1200" b="1" dirty="0">
                        <a:solidFill>
                          <a:schemeClr val="bg1"/>
                        </a:solidFill>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nchor="ctr">
                    <a:solidFill>
                      <a:schemeClr val="accent2">
                        <a:lumMod val="75000"/>
                      </a:schemeClr>
                    </a:solidFill>
                  </a:tcPr>
                </a:tc>
                <a:tc>
                  <a:txBody>
                    <a:bodyPr/>
                    <a:lstStyle/>
                    <a:p>
                      <a:pPr algn="ctr">
                        <a:lnSpc>
                          <a:spcPct val="107000"/>
                        </a:lnSpc>
                        <a:spcAft>
                          <a:spcPts val="800"/>
                        </a:spcAft>
                      </a:pPr>
                      <a:r>
                        <a:rPr lang="fr-FR" sz="1200" b="1" dirty="0">
                          <a:solidFill>
                            <a:schemeClr val="bg1"/>
                          </a:solidFill>
                          <a:effectLst/>
                        </a:rPr>
                        <a:t>Fatigue</a:t>
                      </a:r>
                      <a:endParaRPr lang="fr-FR" sz="1200" b="1" dirty="0">
                        <a:solidFill>
                          <a:schemeClr val="bg1"/>
                        </a:solidFill>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nchor="ctr">
                    <a:solidFill>
                      <a:schemeClr val="accent2">
                        <a:lumMod val="75000"/>
                      </a:schemeClr>
                    </a:solidFill>
                  </a:tcPr>
                </a:tc>
                <a:tc>
                  <a:txBody>
                    <a:bodyPr/>
                    <a:lstStyle/>
                    <a:p>
                      <a:pPr algn="ctr">
                        <a:lnSpc>
                          <a:spcPct val="107000"/>
                        </a:lnSpc>
                        <a:spcAft>
                          <a:spcPts val="800"/>
                        </a:spcAft>
                      </a:pPr>
                      <a:r>
                        <a:rPr lang="fr-FR" sz="1200" b="1" dirty="0" err="1">
                          <a:solidFill>
                            <a:schemeClr val="bg1"/>
                          </a:solidFill>
                          <a:effectLst/>
                        </a:rPr>
                        <a:t>Strain</a:t>
                      </a:r>
                      <a:r>
                        <a:rPr lang="fr-FR" sz="1200" b="1" dirty="0">
                          <a:solidFill>
                            <a:schemeClr val="bg1"/>
                          </a:solidFill>
                          <a:effectLst/>
                        </a:rPr>
                        <a:t> index </a:t>
                      </a:r>
                      <a:endParaRPr lang="fr-FR" sz="1200" b="1" dirty="0">
                        <a:solidFill>
                          <a:schemeClr val="bg1"/>
                        </a:solidFill>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nchor="ctr">
                    <a:solidFill>
                      <a:schemeClr val="accent2">
                        <a:lumMod val="75000"/>
                      </a:schemeClr>
                    </a:solidFill>
                  </a:tcPr>
                </a:tc>
                <a:tc>
                  <a:txBody>
                    <a:bodyPr/>
                    <a:lstStyle/>
                    <a:p>
                      <a:pPr algn="ctr">
                        <a:lnSpc>
                          <a:spcPct val="107000"/>
                        </a:lnSpc>
                        <a:spcAft>
                          <a:spcPts val="800"/>
                        </a:spcAft>
                      </a:pPr>
                      <a:r>
                        <a:rPr lang="fr-FR" sz="1200" b="1" dirty="0">
                          <a:solidFill>
                            <a:schemeClr val="bg1"/>
                          </a:solidFill>
                          <a:effectLst/>
                        </a:rPr>
                        <a:t>Charge mentale</a:t>
                      </a:r>
                      <a:endParaRPr lang="fr-FR" sz="1200" b="1" dirty="0">
                        <a:solidFill>
                          <a:schemeClr val="bg1"/>
                        </a:solidFill>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nchor="ctr">
                    <a:solidFill>
                      <a:schemeClr val="accent2">
                        <a:lumMod val="75000"/>
                      </a:schemeClr>
                    </a:solidFill>
                  </a:tcPr>
                </a:tc>
                <a:tc>
                  <a:txBody>
                    <a:bodyPr/>
                    <a:lstStyle/>
                    <a:p>
                      <a:pPr algn="ctr">
                        <a:lnSpc>
                          <a:spcPct val="107000"/>
                        </a:lnSpc>
                        <a:spcAft>
                          <a:spcPts val="800"/>
                        </a:spcAft>
                      </a:pPr>
                      <a:r>
                        <a:rPr lang="fr-FR" sz="1200" b="1" dirty="0">
                          <a:solidFill>
                            <a:schemeClr val="bg1"/>
                          </a:solidFill>
                          <a:effectLst/>
                        </a:rPr>
                        <a:t>Posture </a:t>
                      </a:r>
                      <a:endParaRPr lang="fr-FR" sz="1200" b="1" dirty="0">
                        <a:solidFill>
                          <a:schemeClr val="bg1"/>
                        </a:solidFill>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nchor="ctr">
                    <a:solidFill>
                      <a:schemeClr val="accent2">
                        <a:lumMod val="75000"/>
                      </a:schemeClr>
                    </a:solidFill>
                  </a:tcPr>
                </a:tc>
                <a:tc>
                  <a:txBody>
                    <a:bodyPr/>
                    <a:lstStyle/>
                    <a:p>
                      <a:pPr algn="ctr">
                        <a:lnSpc>
                          <a:spcPct val="107000"/>
                        </a:lnSpc>
                        <a:spcAft>
                          <a:spcPts val="800"/>
                        </a:spcAft>
                      </a:pPr>
                      <a:r>
                        <a:rPr lang="fr-FR" sz="1200" b="1" dirty="0">
                          <a:solidFill>
                            <a:schemeClr val="bg1"/>
                          </a:solidFill>
                          <a:effectLst/>
                        </a:rPr>
                        <a:t>Force de manipulation</a:t>
                      </a:r>
                      <a:endParaRPr lang="fr-FR" sz="1200" b="1" dirty="0">
                        <a:solidFill>
                          <a:schemeClr val="bg1"/>
                        </a:solidFill>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nchor="ctr">
                    <a:solidFill>
                      <a:schemeClr val="accent2">
                        <a:lumMod val="75000"/>
                      </a:schemeClr>
                    </a:solidFill>
                  </a:tcPr>
                </a:tc>
                <a:tc vMerge="1">
                  <a:txBody>
                    <a:bodyPr/>
                    <a:lstStyle/>
                    <a:p>
                      <a:endParaRPr lang="fr-FR"/>
                    </a:p>
                  </a:txBody>
                  <a:tcPr/>
                </a:tc>
                <a:extLst>
                  <a:ext uri="{0D108BD9-81ED-4DB2-BD59-A6C34878D82A}">
                    <a16:rowId xmlns:a16="http://schemas.microsoft.com/office/drawing/2014/main" val="72876255"/>
                  </a:ext>
                </a:extLst>
              </a:tr>
              <a:tr h="263310">
                <a:tc>
                  <a:txBody>
                    <a:bodyPr/>
                    <a:lstStyle/>
                    <a:p>
                      <a:pPr algn="l">
                        <a:lnSpc>
                          <a:spcPct val="107000"/>
                        </a:lnSpc>
                        <a:spcAft>
                          <a:spcPts val="800"/>
                        </a:spcAft>
                      </a:pPr>
                      <a:r>
                        <a:rPr lang="fr-FR" sz="1200" dirty="0" err="1">
                          <a:effectLst/>
                        </a:rPr>
                        <a:t>Annika</a:t>
                      </a:r>
                      <a:r>
                        <a:rPr lang="fr-FR" sz="1200" dirty="0">
                          <a:effectLst/>
                        </a:rPr>
                        <a:t> Raatza,2020 [15]</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l">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X</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l">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l">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l">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l">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l">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l">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3238549009"/>
                  </a:ext>
                </a:extLst>
              </a:tr>
              <a:tr h="378391">
                <a:tc>
                  <a:txBody>
                    <a:bodyPr/>
                    <a:lstStyle/>
                    <a:p>
                      <a:pPr algn="l">
                        <a:lnSpc>
                          <a:spcPct val="107000"/>
                        </a:lnSpc>
                        <a:spcAft>
                          <a:spcPts val="800"/>
                        </a:spcAft>
                      </a:pPr>
                      <a:r>
                        <a:rPr lang="fr-FR" sz="1200" dirty="0">
                          <a:effectLst/>
                        </a:rPr>
                        <a:t>George [10] Michalos,2018</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X</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X</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X</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836986403"/>
                  </a:ext>
                </a:extLst>
              </a:tr>
              <a:tr h="399563">
                <a:tc>
                  <a:txBody>
                    <a:bodyPr/>
                    <a:lstStyle/>
                    <a:p>
                      <a:pPr algn="l">
                        <a:lnSpc>
                          <a:spcPct val="107000"/>
                        </a:lnSpc>
                        <a:spcAft>
                          <a:spcPts val="800"/>
                        </a:spcAft>
                      </a:pPr>
                      <a:r>
                        <a:rPr lang="fr-FR" sz="1200" dirty="0" err="1">
                          <a:effectLst/>
                        </a:rPr>
                        <a:t>Moreteza</a:t>
                      </a:r>
                      <a:r>
                        <a:rPr lang="fr-FR" sz="1200" dirty="0">
                          <a:effectLst/>
                        </a:rPr>
                        <a:t> Dianatfar,2019[16]</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X</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3908323409"/>
                  </a:ext>
                </a:extLst>
              </a:tr>
              <a:tr h="263310">
                <a:tc>
                  <a:txBody>
                    <a:bodyPr/>
                    <a:lstStyle/>
                    <a:p>
                      <a:pPr algn="l">
                        <a:lnSpc>
                          <a:spcPct val="107000"/>
                        </a:lnSpc>
                        <a:spcAft>
                          <a:spcPts val="800"/>
                        </a:spcAft>
                      </a:pPr>
                      <a:r>
                        <a:rPr lang="fr-FR" sz="1200" dirty="0">
                          <a:effectLst/>
                        </a:rPr>
                        <a:t>Ming Zhang, 2022 [17]</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3704569980"/>
                  </a:ext>
                </a:extLst>
              </a:tr>
              <a:tr h="333912">
                <a:tc>
                  <a:txBody>
                    <a:bodyPr/>
                    <a:lstStyle/>
                    <a:p>
                      <a:pPr algn="l">
                        <a:lnSpc>
                          <a:spcPct val="107000"/>
                        </a:lnSpc>
                        <a:spcAft>
                          <a:spcPts val="800"/>
                        </a:spcAft>
                      </a:pPr>
                      <a:r>
                        <a:rPr lang="fr-FR" sz="1200" dirty="0">
                          <a:effectLst/>
                        </a:rPr>
                        <a:t>Luca </a:t>
                      </a:r>
                      <a:r>
                        <a:rPr lang="fr-FR" sz="1200" dirty="0" err="1">
                          <a:effectLst/>
                        </a:rPr>
                        <a:t>Gualtieri</a:t>
                      </a:r>
                      <a:r>
                        <a:rPr lang="fr-FR" sz="1200" dirty="0">
                          <a:effectLst/>
                        </a:rPr>
                        <a:t>, 2020 [18]</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3432491192"/>
                  </a:ext>
                </a:extLst>
              </a:tr>
              <a:tr h="263310">
                <a:tc>
                  <a:txBody>
                    <a:bodyPr/>
                    <a:lstStyle/>
                    <a:p>
                      <a:pPr algn="l">
                        <a:lnSpc>
                          <a:spcPct val="107000"/>
                        </a:lnSpc>
                        <a:spcAft>
                          <a:spcPts val="800"/>
                        </a:spcAft>
                      </a:pPr>
                      <a:r>
                        <a:rPr lang="fr-FR" sz="1200" dirty="0">
                          <a:effectLst/>
                        </a:rPr>
                        <a:t>T. Arai, 2010[19]</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2195623444"/>
                  </a:ext>
                </a:extLst>
              </a:tr>
              <a:tr h="399563">
                <a:tc>
                  <a:txBody>
                    <a:bodyPr/>
                    <a:lstStyle/>
                    <a:p>
                      <a:pPr algn="l">
                        <a:lnSpc>
                          <a:spcPct val="107000"/>
                        </a:lnSpc>
                        <a:spcAft>
                          <a:spcPts val="800"/>
                        </a:spcAft>
                      </a:pPr>
                      <a:r>
                        <a:rPr lang="fr-FR" sz="1200" dirty="0">
                          <a:effectLst/>
                        </a:rPr>
                        <a:t>Dalle Mura, Gino Dini, 2019 [9]</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2562012547"/>
                  </a:ext>
                </a:extLst>
              </a:tr>
              <a:tr h="263310">
                <a:tc>
                  <a:txBody>
                    <a:bodyPr/>
                    <a:lstStyle/>
                    <a:p>
                      <a:pPr algn="l">
                        <a:lnSpc>
                          <a:spcPct val="107000"/>
                        </a:lnSpc>
                        <a:spcAft>
                          <a:spcPts val="800"/>
                        </a:spcAft>
                      </a:pPr>
                      <a:r>
                        <a:rPr lang="fr-FR" sz="1200" dirty="0">
                          <a:effectLst/>
                        </a:rPr>
                        <a:t>Ya-Jun Zhang, 2021[6]</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2881815212"/>
                  </a:ext>
                </a:extLst>
              </a:tr>
              <a:tr h="191716">
                <a:tc>
                  <a:txBody>
                    <a:bodyPr/>
                    <a:lstStyle/>
                    <a:p>
                      <a:pPr algn="l">
                        <a:lnSpc>
                          <a:spcPct val="107000"/>
                        </a:lnSpc>
                        <a:spcAft>
                          <a:spcPts val="800"/>
                        </a:spcAft>
                      </a:pPr>
                      <a:r>
                        <a:rPr lang="fr-FR" sz="1200" dirty="0" err="1">
                          <a:effectLst/>
                        </a:rPr>
                        <a:t>Ponda</a:t>
                      </a:r>
                      <a:r>
                        <a:rPr lang="fr-FR" sz="1200" dirty="0">
                          <a:effectLst/>
                        </a:rPr>
                        <a:t>, 2010 [20]</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443994629"/>
                  </a:ext>
                </a:extLst>
              </a:tr>
              <a:tr h="263310">
                <a:tc>
                  <a:txBody>
                    <a:bodyPr/>
                    <a:lstStyle/>
                    <a:p>
                      <a:pPr algn="l">
                        <a:lnSpc>
                          <a:spcPct val="107000"/>
                        </a:lnSpc>
                        <a:spcAft>
                          <a:spcPts val="800"/>
                        </a:spcAft>
                      </a:pPr>
                      <a:r>
                        <a:rPr lang="fr-FR" sz="1200" dirty="0">
                          <a:effectLst/>
                        </a:rPr>
                        <a:t>Ana </a:t>
                      </a:r>
                      <a:r>
                        <a:rPr lang="fr-FR" sz="1200" dirty="0" err="1">
                          <a:effectLst/>
                        </a:rPr>
                        <a:t>Colim</a:t>
                      </a:r>
                      <a:r>
                        <a:rPr lang="fr-FR" sz="1200" dirty="0">
                          <a:effectLst/>
                        </a:rPr>
                        <a:t>, 2021[12]</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386542181"/>
                  </a:ext>
                </a:extLst>
              </a:tr>
              <a:tr h="535816">
                <a:tc>
                  <a:txBody>
                    <a:bodyPr/>
                    <a:lstStyle/>
                    <a:p>
                      <a:pPr algn="l">
                        <a:lnSpc>
                          <a:spcPct val="107000"/>
                        </a:lnSpc>
                        <a:spcAft>
                          <a:spcPts val="800"/>
                        </a:spcAft>
                      </a:pPr>
                      <a:r>
                        <a:rPr lang="fr-FR" sz="1200" dirty="0">
                          <a:effectLst/>
                        </a:rPr>
                        <a:t>Luca </a:t>
                      </a:r>
                      <a:r>
                        <a:rPr lang="fr-FR" sz="1200" dirty="0" err="1">
                          <a:effectLst/>
                        </a:rPr>
                        <a:t>Gualtieri</a:t>
                      </a:r>
                      <a:r>
                        <a:rPr lang="fr-FR" sz="1200" dirty="0">
                          <a:effectLst/>
                        </a:rPr>
                        <a:t>, </a:t>
                      </a:r>
                      <a:r>
                        <a:rPr lang="fr-FR" sz="1200" dirty="0" err="1">
                          <a:effectLst/>
                        </a:rPr>
                        <a:t>Ilaria</a:t>
                      </a:r>
                      <a:r>
                        <a:rPr lang="fr-FR" sz="1200" dirty="0">
                          <a:effectLst/>
                        </a:rPr>
                        <a:t> Palomba,2020 [21]</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X</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724518991"/>
                  </a:ext>
                </a:extLst>
              </a:tr>
              <a:tr h="263310">
                <a:tc>
                  <a:txBody>
                    <a:bodyPr/>
                    <a:lstStyle/>
                    <a:p>
                      <a:pPr algn="l">
                        <a:lnSpc>
                          <a:spcPct val="107000"/>
                        </a:lnSpc>
                        <a:spcAft>
                          <a:spcPts val="800"/>
                        </a:spcAft>
                      </a:pPr>
                      <a:r>
                        <a:rPr lang="fr-FR" sz="1200" dirty="0">
                          <a:effectLst/>
                        </a:rPr>
                        <a:t>Fei Chen,2014 [7]</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X</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72272614"/>
                  </a:ext>
                </a:extLst>
              </a:tr>
              <a:tr h="399563">
                <a:tc>
                  <a:txBody>
                    <a:bodyPr/>
                    <a:lstStyle/>
                    <a:p>
                      <a:pPr algn="l">
                        <a:lnSpc>
                          <a:spcPct val="107000"/>
                        </a:lnSpc>
                        <a:spcAft>
                          <a:spcPts val="800"/>
                        </a:spcAft>
                      </a:pPr>
                      <a:r>
                        <a:rPr lang="fr-FR" sz="1200" dirty="0">
                          <a:effectLst/>
                        </a:rPr>
                        <a:t>Margaret Pearce, </a:t>
                      </a:r>
                      <a:r>
                        <a:rPr lang="fr-FR" sz="1200" dirty="0" err="1">
                          <a:effectLst/>
                        </a:rPr>
                        <a:t>Bilge</a:t>
                      </a:r>
                      <a:r>
                        <a:rPr lang="fr-FR" sz="1200" dirty="0">
                          <a:effectLst/>
                        </a:rPr>
                        <a:t> </a:t>
                      </a:r>
                      <a:r>
                        <a:rPr lang="fr-FR" sz="1200" dirty="0" err="1">
                          <a:effectLst/>
                        </a:rPr>
                        <a:t>Mutlu</a:t>
                      </a:r>
                      <a:r>
                        <a:rPr lang="fr-FR" sz="1200" dirty="0">
                          <a:effectLst/>
                        </a:rPr>
                        <a:t>, 2018 [14]</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 </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X</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a:effectLst/>
                        </a:rPr>
                        <a:t> </a:t>
                      </a:r>
                      <a:endParaRPr lang="fr-FR" sz="120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tc>
                  <a:txBody>
                    <a:bodyPr/>
                    <a:lstStyle/>
                    <a:p>
                      <a:pPr algn="ctr">
                        <a:lnSpc>
                          <a:spcPct val="107000"/>
                        </a:lnSpc>
                        <a:spcAft>
                          <a:spcPts val="800"/>
                        </a:spcAft>
                      </a:pPr>
                      <a:r>
                        <a:rPr lang="fr-FR" sz="1200" dirty="0">
                          <a:effectLst/>
                        </a:rPr>
                        <a:t>X</a:t>
                      </a:r>
                      <a:endParaRPr lang="fr-FR" sz="1200" dirty="0">
                        <a:effectLst/>
                        <a:latin typeface="Times New Roman" panose="02020603050405020304" pitchFamily="18" charset="0"/>
                        <a:ea typeface="SimSun" panose="02010600030101010101" pitchFamily="2" charset="-122"/>
                        <a:cs typeface="Arial" panose="020B0604020202020204" pitchFamily="34" charset="0"/>
                      </a:endParaRPr>
                    </a:p>
                  </a:txBody>
                  <a:tcPr marL="37725" marR="37725" marT="0" marB="0"/>
                </a:tc>
                <a:extLst>
                  <a:ext uri="{0D108BD9-81ED-4DB2-BD59-A6C34878D82A}">
                    <a16:rowId xmlns:a16="http://schemas.microsoft.com/office/drawing/2014/main" val="1782663409"/>
                  </a:ext>
                </a:extLst>
              </a:tr>
            </a:tbl>
          </a:graphicData>
        </a:graphic>
      </p:graphicFrame>
    </p:spTree>
    <p:extLst>
      <p:ext uri="{BB962C8B-B14F-4D97-AF65-F5344CB8AC3E}">
        <p14:creationId xmlns:p14="http://schemas.microsoft.com/office/powerpoint/2010/main" val="873202356"/>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6330</TotalTime>
  <Words>3261</Words>
  <Application>Microsoft Office PowerPoint</Application>
  <PresentationFormat>Grand écran</PresentationFormat>
  <Paragraphs>524</Paragraphs>
  <Slides>30</Slides>
  <Notes>8</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30</vt:i4>
      </vt:variant>
    </vt:vector>
  </HeadingPairs>
  <TitlesOfParts>
    <vt:vector size="41" baseType="lpstr">
      <vt:lpstr>SimSun</vt:lpstr>
      <vt:lpstr>Arial</vt:lpstr>
      <vt:lpstr>Batang</vt:lpstr>
      <vt:lpstr>Calibri</vt:lpstr>
      <vt:lpstr>Calibri Light</vt:lpstr>
      <vt:lpstr>Cambria Math</vt:lpstr>
      <vt:lpstr>Gill Sans MT</vt:lpstr>
      <vt:lpstr>Times New Roman</vt:lpstr>
      <vt:lpstr>Wingdings</vt:lpstr>
      <vt:lpstr>Wingdings 2</vt:lpstr>
      <vt:lpstr>Dividende</vt:lpstr>
      <vt:lpstr>Présentation PowerPoint</vt:lpstr>
      <vt:lpstr>Contexte du Projet </vt:lpstr>
      <vt:lpstr>Contexte du Projet </vt:lpstr>
      <vt:lpstr>État de l’art        approches d’allocation des tâches</vt:lpstr>
      <vt:lpstr>État de l’art  approches de distribution des tâches dans le processus d’assemblage</vt:lpstr>
      <vt:lpstr>État de l’art    Les facteurs de performance d’une opération collaborative   </vt:lpstr>
      <vt:lpstr>État de l’art    Les facteurs de performance d’une opération collaborative   </vt:lpstr>
      <vt:lpstr>État de l’art    Les facteurs de performance d’une opération collaborative   </vt:lpstr>
      <vt:lpstr>État de l’art    Les facteurs de performance d’une opération collaborative   </vt:lpstr>
      <vt:lpstr>État  de l’art    Méthodes de résolution des problèmes d’optimisation </vt:lpstr>
      <vt:lpstr>Contribution </vt:lpstr>
      <vt:lpstr>Contribution critères d’optimisation choisis pour la planification du poste de travail collaborative </vt:lpstr>
      <vt:lpstr>Contribution critères d’optimisation choisis pour la planification du poste de travail collaborative</vt:lpstr>
      <vt:lpstr>Contribution Méthodes de résolution de problème d’optimisation de la planification multi-objectifs</vt:lpstr>
      <vt:lpstr>Contribution Méthodes de résolution de problème d’optimisation de la planification multi-objectifs</vt:lpstr>
      <vt:lpstr>Contribution Méthodes de résolution de problème d’optimisation de la planification multi-objectifs</vt:lpstr>
      <vt:lpstr>Contribution Méthodes de résolution de problème d’optimisation de la planification multi-objectifs</vt:lpstr>
      <vt:lpstr>Contribution Méthodes de résolution de problème d’optimisation de la planification multi-objectifs</vt:lpstr>
      <vt:lpstr>USE CASE </vt:lpstr>
      <vt:lpstr>USE CASE </vt:lpstr>
      <vt:lpstr>USE CASE :  Etude de précédence </vt:lpstr>
      <vt:lpstr>Présentation PowerPoint</vt:lpstr>
      <vt:lpstr>Présentation PowerPoint</vt:lpstr>
      <vt:lpstr>Conclusion  </vt:lpstr>
      <vt:lpstr>référence bibliographique</vt:lpstr>
      <vt:lpstr>référence bibliographique</vt:lpstr>
      <vt:lpstr>référence bibliographique</vt:lpstr>
      <vt:lpstr>Présentation PowerPoint</vt:lpstr>
      <vt:lpstr>Présentation PowerPoint</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faredj12345@outlook.fr</dc:creator>
  <cp:lastModifiedBy>BOUAZIZ Nourddine</cp:lastModifiedBy>
  <cp:revision>139</cp:revision>
  <dcterms:created xsi:type="dcterms:W3CDTF">2021-11-11T10:25:45Z</dcterms:created>
  <dcterms:modified xsi:type="dcterms:W3CDTF">2022-10-07T09:59:23Z</dcterms:modified>
</cp:coreProperties>
</file>