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91" r:id="rId4"/>
    <p:sldId id="280" r:id="rId5"/>
    <p:sldId id="267" r:id="rId6"/>
    <p:sldId id="268" r:id="rId7"/>
    <p:sldId id="269" r:id="rId8"/>
    <p:sldId id="271" r:id="rId9"/>
    <p:sldId id="272" r:id="rId10"/>
    <p:sldId id="273" r:id="rId11"/>
    <p:sldId id="270" r:id="rId12"/>
    <p:sldId id="274" r:id="rId13"/>
    <p:sldId id="275" r:id="rId14"/>
    <p:sldId id="276" r:id="rId15"/>
    <p:sldId id="287" r:id="rId16"/>
    <p:sldId id="288" r:id="rId17"/>
    <p:sldId id="290" r:id="rId18"/>
    <p:sldId id="289" r:id="rId19"/>
    <p:sldId id="277" r:id="rId20"/>
    <p:sldId id="278" r:id="rId21"/>
    <p:sldId id="286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9BED8-7888-473F-BAAD-2B03A7CC08ED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7ED3-0908-4643-84B0-89F51679E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57ED3-0908-4643-84B0-89F51679E1D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9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C014E-4F85-1DA5-20D8-5A09B0A58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8448AD-ED9C-4B61-A1CD-A0A6DF494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A57543-8CBD-2BAE-19C3-873B97D2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B67BE-77B6-249B-35B6-4488F4FC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E4570-5554-2E86-AD41-BAEB5C0B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7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50DAC-E75E-E738-F90F-F8FC0B4B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901262-38F5-22A6-5BDB-174046A59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E7735-C379-EE85-1029-E0FAD6E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86D7AD-4564-0E0B-FE77-9B10E3D4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8C7B49-4FD7-DB05-17F9-BAA7CEF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4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9F532F-6010-2CE3-CFC8-938BA948D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0ABFD2-C58C-387D-46AC-B48D8FC7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16D53-C53B-2F02-D468-B1C9B9E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D28AC-3E5F-B280-8617-7586DAFB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D88D3-B824-207E-A23F-55212F3F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1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B01F-3A9E-4AA6-569E-2A7BD026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1DD90-C90E-1293-CC14-A20297A9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13956-832A-DF01-25A2-B0AD9073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342C4-E6A1-E8D7-D335-090669A8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11BEE-C5F8-888F-7A02-FCCE1299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81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BBFCA-F064-562F-B02A-E165464D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A1096-E629-1DBF-5192-DB7F1FB9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7AF3D-E605-8964-6677-CF14E39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8FD68-36A8-B857-6B41-3B5987A2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F3A27-FE64-CEA1-ABC2-488ACB06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9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55A6B-18CB-58EE-9111-38BC346E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361C8-749A-891F-023B-3EC6F92B6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845F37-64DA-64D1-33EC-E80452FD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360FF6-E3B2-AC86-4E24-0B0F7C09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41CD4B-7C92-45F4-562D-84BC40D5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82258B-F1FF-E98E-287F-4C6A98B4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2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ADEE8-A61A-208A-7A66-1D5D7256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A23ECC-B6B1-B230-61AC-61808E40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480628-BDD2-7CAC-6272-B5A20DB8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784E9C-58BF-06A9-1195-B0193FA56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61E557-390F-27A2-EDAD-7971B95AF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69BBBC-A07C-1E7A-FC7E-46B0EAB2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5789A7-6474-B383-8E9B-380FC626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A03459-0C1D-127A-3EB3-EFE2B3D4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1F24B-F937-AFCE-E13A-7B4DC90C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5EC2BA-1291-47A6-AB4A-CCDBE4BF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87F8F5-74AF-E581-A8CA-9690AEFA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7062E5-C86A-DF7A-F4B1-D4984E9A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4ADC10-ACBE-2DB0-E215-6B6478F2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AAA030-18F5-D105-D918-952A71F6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DCD4A-C6B4-DB26-2D9A-CBEF04C0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5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F191F-38F5-28D2-068F-A8701351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A0F57-C053-7B67-3C35-74030D27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0F44A7-0B99-B18B-6B00-49FB5DA9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83FA1-59D2-7196-E9AA-E46CA173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3DE5F9-4FF3-E677-C859-26A8C6B1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E169D-4C9A-04D3-C168-6AF1C03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27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35937-C85D-BDB0-0278-C47FC4B1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3D2AF8-1C19-6198-213B-BB6B41ED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936E9B-5CC9-A417-3829-56CF26D92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3D6CE-BF68-D499-8097-69966F94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11BACF-29A1-DD29-3512-906210A7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C9C98-155E-0F08-4C04-2F390235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38E732-7634-34FC-C582-1B17E00E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C0B26A-8961-9D37-1760-A18F23A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68CF2-2A72-AF02-E9CA-BCAAFB2BE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2954-D991-4972-A12D-0C327EE03724}" type="datetimeFigureOut">
              <a:rPr lang="fr-FR" smtClean="0"/>
              <a:t>26/06/2022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EEB86-0F1E-6D24-71F5-FB6506BE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AD9D8-EE37-5C29-6885-56CAE160C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2F5C-0CB4-4A36-B541-95C6142802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0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F94D25-2248-C1DA-1CFC-6ED9787E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latin typeface="+mj-lt"/>
                <a:ea typeface="+mj-ea"/>
                <a:cs typeface="+mj-cs"/>
              </a:rPr>
              <a:t/>
            </a:r>
            <a:br>
              <a:rPr lang="en-US" sz="2600" kern="1200" dirty="0">
                <a:latin typeface="+mj-lt"/>
                <a:ea typeface="+mj-ea"/>
                <a:cs typeface="+mj-cs"/>
              </a:rPr>
            </a:br>
            <a:r>
              <a:rPr lang="en-US" sz="2600" kern="1200" dirty="0">
                <a:latin typeface="+mj-lt"/>
                <a:ea typeface="+mj-ea"/>
                <a:cs typeface="+mj-cs"/>
              </a:rPr>
              <a:t>A Comparative Analysis of Genetic Algorithm and LINGO for an Inbound Transportation Model</a:t>
            </a:r>
          </a:p>
        </p:txBody>
      </p:sp>
      <p:pic>
        <p:nvPicPr>
          <p:cNvPr id="4" name="Picture 1027">
            <a:extLst>
              <a:ext uri="{FF2B5EF4-FFF2-40B4-BE49-F238E27FC236}">
                <a16:creationId xmlns:a16="http://schemas.microsoft.com/office/drawing/2014/main" id="{AF31F624-1495-9CC2-5160-929BCE4C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5"/>
          <a:stretch/>
        </p:blipFill>
        <p:spPr>
          <a:xfrm>
            <a:off x="4759911" y="591670"/>
            <a:ext cx="2667581" cy="2742004"/>
          </a:xfrm>
          <a:prstGeom prst="rect">
            <a:avLst/>
          </a:prstGeom>
        </p:spPr>
      </p:pic>
      <p:sp>
        <p:nvSpPr>
          <p:cNvPr id="5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C0C34B13-52B8-B202-7230-6825BFD0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39262"/>
              </p:ext>
            </p:extLst>
          </p:nvPr>
        </p:nvGraphicFramePr>
        <p:xfrm>
          <a:off x="88901" y="1092199"/>
          <a:ext cx="6477001" cy="262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455">
                  <a:extLst>
                    <a:ext uri="{9D8B030D-6E8A-4147-A177-3AD203B41FA5}">
                      <a16:colId xmlns:a16="http://schemas.microsoft.com/office/drawing/2014/main" val="741485455"/>
                    </a:ext>
                  </a:extLst>
                </a:gridCol>
                <a:gridCol w="2589455">
                  <a:extLst>
                    <a:ext uri="{9D8B030D-6E8A-4147-A177-3AD203B41FA5}">
                      <a16:colId xmlns:a16="http://schemas.microsoft.com/office/drawing/2014/main" val="3041839233"/>
                    </a:ext>
                  </a:extLst>
                </a:gridCol>
                <a:gridCol w="1298091">
                  <a:extLst>
                    <a:ext uri="{9D8B030D-6E8A-4147-A177-3AD203B41FA5}">
                      <a16:colId xmlns:a16="http://schemas.microsoft.com/office/drawing/2014/main" val="3443472506"/>
                    </a:ext>
                  </a:extLst>
                </a:gridCol>
              </a:tblGrid>
              <a:tr h="60942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Membre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Fonction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7171"/>
                  </a:ext>
                </a:extLst>
              </a:tr>
              <a:tr h="2730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1-4-5-2-3-1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37630"/>
                  </a:ext>
                </a:extLst>
              </a:tr>
              <a:tr h="2730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3-2-4-5-1-3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10081"/>
                  </a:ext>
                </a:extLst>
              </a:tr>
              <a:tr h="2730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1-2-4-5-3-1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50611"/>
                  </a:ext>
                </a:extLst>
              </a:tr>
              <a:tr h="2730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4 (parent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2-5-3-4-1-2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05079"/>
                  </a:ext>
                </a:extLst>
              </a:tr>
              <a:tr h="2730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3-4-5-1-2-3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94249"/>
                  </a:ext>
                </a:extLst>
              </a:tr>
              <a:tr h="2730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6 (parent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1-5-3-2-4-1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8116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E3F23CF-118B-6921-7711-8EC676F85AC1}"/>
              </a:ext>
            </a:extLst>
          </p:cNvPr>
          <p:cNvSpPr txBox="1"/>
          <p:nvPr/>
        </p:nvSpPr>
        <p:spPr>
          <a:xfrm>
            <a:off x="863601" y="272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72 Black" panose="020B0A04030603020204" pitchFamily="34" charset="0"/>
                <a:cs typeface="72 Black" panose="020B0A04030603020204" pitchFamily="34" charset="0"/>
              </a:rPr>
              <a:t>Le Croisement   (Itération 1)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8B32BD3-EB46-AD7D-437D-D7AB2A649D81}"/>
              </a:ext>
            </a:extLst>
          </p:cNvPr>
          <p:cNvSpPr/>
          <p:nvPr/>
        </p:nvSpPr>
        <p:spPr>
          <a:xfrm>
            <a:off x="660400" y="2679700"/>
            <a:ext cx="5791200" cy="4191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93234AE-140B-9CED-2E92-4D80D8CC8DB9}"/>
              </a:ext>
            </a:extLst>
          </p:cNvPr>
          <p:cNvSpPr/>
          <p:nvPr/>
        </p:nvSpPr>
        <p:spPr>
          <a:xfrm>
            <a:off x="660400" y="3365499"/>
            <a:ext cx="5588000" cy="40640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C3CC794-3679-7565-3658-94A813A9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78035"/>
              </p:ext>
            </p:extLst>
          </p:nvPr>
        </p:nvGraphicFramePr>
        <p:xfrm>
          <a:off x="7365999" y="2523490"/>
          <a:ext cx="47371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3818245162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200815874"/>
                    </a:ext>
                  </a:extLst>
                </a:gridCol>
              </a:tblGrid>
              <a:tr h="301202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Parent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Parent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93086"/>
                  </a:ext>
                </a:extLst>
              </a:tr>
              <a:tr h="301202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1-5-3-2-4-1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2-5-3-4-1-2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25870"/>
                  </a:ext>
                </a:extLst>
              </a:tr>
            </a:tbl>
          </a:graphicData>
        </a:graphic>
      </p:graphicFrame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7568A12D-B5FB-AE15-F2F5-D89E61CD13A8}"/>
              </a:ext>
            </a:extLst>
          </p:cNvPr>
          <p:cNvSpPr/>
          <p:nvPr/>
        </p:nvSpPr>
        <p:spPr>
          <a:xfrm>
            <a:off x="6565902" y="1219200"/>
            <a:ext cx="3365498" cy="12456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B402114D-1CCC-EDE4-1465-71CABCE0527E}"/>
              </a:ext>
            </a:extLst>
          </p:cNvPr>
          <p:cNvSpPr/>
          <p:nvPr/>
        </p:nvSpPr>
        <p:spPr>
          <a:xfrm>
            <a:off x="9163049" y="3255010"/>
            <a:ext cx="1143000" cy="152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" name="Tableau 8">
            <a:extLst>
              <a:ext uri="{FF2B5EF4-FFF2-40B4-BE49-F238E27FC236}">
                <a16:creationId xmlns:a16="http://schemas.microsoft.com/office/drawing/2014/main" id="{1A946849-996A-DE8E-C501-7B7ADF74A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13814"/>
              </p:ext>
            </p:extLst>
          </p:nvPr>
        </p:nvGraphicFramePr>
        <p:xfrm>
          <a:off x="7372348" y="4775200"/>
          <a:ext cx="47371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3818245162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200815874"/>
                    </a:ext>
                  </a:extLst>
                </a:gridCol>
              </a:tblGrid>
              <a:tr h="301202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Enfant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Enfant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93086"/>
                  </a:ext>
                </a:extLst>
              </a:tr>
              <a:tr h="301202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1-5-3-4-1-1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5-2-3-4-1-5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2-5-3-2-4-2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5-1-3-2-4-5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25870"/>
                  </a:ext>
                </a:extLst>
              </a:tr>
            </a:tbl>
          </a:graphicData>
        </a:graphic>
      </p:graphicFrame>
      <p:sp>
        <p:nvSpPr>
          <p:cNvPr id="12" name="Ellipse 11">
            <a:extLst>
              <a:ext uri="{FF2B5EF4-FFF2-40B4-BE49-F238E27FC236}">
                <a16:creationId xmlns:a16="http://schemas.microsoft.com/office/drawing/2014/main" id="{B550A1E4-44A3-81BC-F3D5-7BB32BD31A3D}"/>
              </a:ext>
            </a:extLst>
          </p:cNvPr>
          <p:cNvSpPr/>
          <p:nvPr/>
        </p:nvSpPr>
        <p:spPr>
          <a:xfrm>
            <a:off x="8375644" y="2889250"/>
            <a:ext cx="514356" cy="36576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170958-9CBA-0582-0E33-6D2C751756AB}"/>
              </a:ext>
            </a:extLst>
          </p:cNvPr>
          <p:cNvSpPr/>
          <p:nvPr/>
        </p:nvSpPr>
        <p:spPr>
          <a:xfrm>
            <a:off x="10718800" y="2905124"/>
            <a:ext cx="514356" cy="3657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599EDEE-1EC9-CD5D-DD69-DAC3F3C29E51}"/>
              </a:ext>
            </a:extLst>
          </p:cNvPr>
          <p:cNvSpPr/>
          <p:nvPr/>
        </p:nvSpPr>
        <p:spPr>
          <a:xfrm>
            <a:off x="8375644" y="5127165"/>
            <a:ext cx="514356" cy="3657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817400B-A18B-31D1-4A67-79FC89C00162}"/>
              </a:ext>
            </a:extLst>
          </p:cNvPr>
          <p:cNvSpPr/>
          <p:nvPr/>
        </p:nvSpPr>
        <p:spPr>
          <a:xfrm>
            <a:off x="10725146" y="5140960"/>
            <a:ext cx="514356" cy="3657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8386A6-A5FE-7B2B-CE0B-342CE977AE9C}"/>
              </a:ext>
            </a:extLst>
          </p:cNvPr>
          <p:cNvCxnSpPr>
            <a:cxnSpLocks/>
          </p:cNvCxnSpPr>
          <p:nvPr/>
        </p:nvCxnSpPr>
        <p:spPr>
          <a:xfrm>
            <a:off x="8801100" y="3255010"/>
            <a:ext cx="1914525" cy="205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AAD3AA8-F7D3-05F7-2ACB-06A3855E0888}"/>
              </a:ext>
            </a:extLst>
          </p:cNvPr>
          <p:cNvCxnSpPr>
            <a:cxnSpLocks/>
            <a:stCxn id="13" idx="4"/>
            <a:endCxn id="14" idx="7"/>
          </p:cNvCxnSpPr>
          <p:nvPr/>
        </p:nvCxnSpPr>
        <p:spPr>
          <a:xfrm flipH="1">
            <a:off x="8814674" y="3270883"/>
            <a:ext cx="2161304" cy="190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073B01F1-3E58-9987-CDF6-0DAF937C6BC4}"/>
              </a:ext>
            </a:extLst>
          </p:cNvPr>
          <p:cNvSpPr/>
          <p:nvPr/>
        </p:nvSpPr>
        <p:spPr>
          <a:xfrm>
            <a:off x="7912091" y="2945488"/>
            <a:ext cx="514356" cy="2532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F99DF0D-6648-5DB9-EA0A-41B992D13B73}"/>
              </a:ext>
            </a:extLst>
          </p:cNvPr>
          <p:cNvSpPr/>
          <p:nvPr/>
        </p:nvSpPr>
        <p:spPr>
          <a:xfrm>
            <a:off x="7991473" y="5453728"/>
            <a:ext cx="384171" cy="25328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376D4FD-6BFC-5451-1E90-BDBD09A9E1D3}"/>
              </a:ext>
            </a:extLst>
          </p:cNvPr>
          <p:cNvSpPr/>
          <p:nvPr/>
        </p:nvSpPr>
        <p:spPr>
          <a:xfrm>
            <a:off x="10338693" y="2945488"/>
            <a:ext cx="430916" cy="25328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DC7E533-A281-29C9-D5EC-74550ED7D0AB}"/>
              </a:ext>
            </a:extLst>
          </p:cNvPr>
          <p:cNvSpPr/>
          <p:nvPr/>
        </p:nvSpPr>
        <p:spPr>
          <a:xfrm>
            <a:off x="10351844" y="5453728"/>
            <a:ext cx="430916" cy="25328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3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C77C592-1E82-CD4A-ECBA-71594C13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Résultat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3200" b="1" i="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637421-EA4A-5D02-FF12-EC03350D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554" y="-1"/>
            <a:ext cx="7142246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25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4738A6D-11D9-4BA4-002A-03E559BF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Recuit simulé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0B8363-123B-0C86-4B69-92B7AEE03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14" y="640080"/>
            <a:ext cx="596818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1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05B7A8-524C-4582-9146-2DED5EC59098}"/>
              </a:ext>
            </a:extLst>
          </p:cNvPr>
          <p:cNvSpPr txBox="1"/>
          <p:nvPr/>
        </p:nvSpPr>
        <p:spPr>
          <a:xfrm>
            <a:off x="9278183" y="2005965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Résultat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7421F806-3AF4-BDB1-3B06-B2615E91B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972758"/>
            <a:ext cx="7608304" cy="4983439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>
            <a:extLst>
              <a:ext uri="{FF2B5EF4-FFF2-40B4-BE49-F238E27FC236}">
                <a16:creationId xmlns:a16="http://schemas.microsoft.com/office/drawing/2014/main" id="{6D1E6DFD-70C8-67A0-97EC-C760F09D2145}"/>
              </a:ext>
            </a:extLst>
          </p:cNvPr>
          <p:cNvSpPr/>
          <p:nvPr/>
        </p:nvSpPr>
        <p:spPr>
          <a:xfrm>
            <a:off x="75763" y="4795480"/>
            <a:ext cx="393982" cy="43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71CDDB-10ED-D267-336F-DEEAE16DCAC5}"/>
              </a:ext>
            </a:extLst>
          </p:cNvPr>
          <p:cNvSpPr/>
          <p:nvPr/>
        </p:nvSpPr>
        <p:spPr>
          <a:xfrm>
            <a:off x="2013005" y="4652012"/>
            <a:ext cx="393982" cy="43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384239C-AED6-6F05-EC96-533B1958D91E}"/>
              </a:ext>
            </a:extLst>
          </p:cNvPr>
          <p:cNvSpPr/>
          <p:nvPr/>
        </p:nvSpPr>
        <p:spPr>
          <a:xfrm>
            <a:off x="797789" y="5333314"/>
            <a:ext cx="393982" cy="43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118778E-BCC5-5E49-7F53-D3C0342ECE5C}"/>
              </a:ext>
            </a:extLst>
          </p:cNvPr>
          <p:cNvSpPr/>
          <p:nvPr/>
        </p:nvSpPr>
        <p:spPr>
          <a:xfrm>
            <a:off x="1494367" y="5078249"/>
            <a:ext cx="393982" cy="43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FAF6BCF-7272-AA1C-F60A-E39304309380}"/>
              </a:ext>
            </a:extLst>
          </p:cNvPr>
          <p:cNvSpPr/>
          <p:nvPr/>
        </p:nvSpPr>
        <p:spPr>
          <a:xfrm>
            <a:off x="2606741" y="4142902"/>
            <a:ext cx="393982" cy="432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6BE40BE-5CFE-5AD6-202E-0E058AE72998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2349290" y="4406580"/>
            <a:ext cx="332671" cy="30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FF02D88-0047-E489-819A-25528821891C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914828" y="3974583"/>
            <a:ext cx="1098177" cy="89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CED7494-6986-8285-C706-88B68BB180B5}"/>
              </a:ext>
            </a:extLst>
          </p:cNvPr>
          <p:cNvCxnSpPr>
            <a:cxnSpLocks/>
            <a:stCxn id="41" idx="4"/>
            <a:endCxn id="43" idx="2"/>
          </p:cNvCxnSpPr>
          <p:nvPr/>
        </p:nvCxnSpPr>
        <p:spPr>
          <a:xfrm>
            <a:off x="272754" y="5227493"/>
            <a:ext cx="525035" cy="32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7A0F6E30-E6EA-1AF9-C59A-5D785EBDAE9A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920636" y="3968826"/>
            <a:ext cx="1743802" cy="23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2F1C9941-4221-B509-FF50-EED52CE08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12190"/>
              </p:ext>
            </p:extLst>
          </p:nvPr>
        </p:nvGraphicFramePr>
        <p:xfrm>
          <a:off x="6694323" y="2177773"/>
          <a:ext cx="3103415" cy="2608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345">
                  <a:extLst>
                    <a:ext uri="{9D8B030D-6E8A-4147-A177-3AD203B41FA5}">
                      <a16:colId xmlns:a16="http://schemas.microsoft.com/office/drawing/2014/main" val="986058223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870747523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794206391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4067968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165407301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162886833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502316866"/>
                    </a:ext>
                  </a:extLst>
                </a:gridCol>
              </a:tblGrid>
              <a:tr h="37257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47309"/>
                  </a:ext>
                </a:extLst>
              </a:tr>
              <a:tr h="372579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1441"/>
                  </a:ext>
                </a:extLst>
              </a:tr>
              <a:tr h="37257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411814"/>
                  </a:ext>
                </a:extLst>
              </a:tr>
              <a:tr h="37257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0604"/>
                  </a:ext>
                </a:extLst>
              </a:tr>
              <a:tr h="372579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66080"/>
                  </a:ext>
                </a:extLst>
              </a:tr>
              <a:tr h="372579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56198"/>
                  </a:ext>
                </a:extLst>
              </a:tr>
              <a:tr h="372579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417058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549564D8-A4F7-BA8E-D4A8-6AFD8797ED75}"/>
              </a:ext>
            </a:extLst>
          </p:cNvPr>
          <p:cNvSpPr txBox="1"/>
          <p:nvPr/>
        </p:nvSpPr>
        <p:spPr>
          <a:xfrm>
            <a:off x="7561198" y="987866"/>
            <a:ext cx="4541946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Distance </a:t>
            </a:r>
            <a:r>
              <a:rPr lang="fr-FR" b="1" dirty="0" err="1"/>
              <a:t>Aleatoire</a:t>
            </a:r>
            <a:r>
              <a:rPr lang="fr-FR" b="1" dirty="0"/>
              <a:t> 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np.random.uniform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,N)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np.random.uniform</a:t>
            </a:r>
            <a:r>
              <a:rPr lang="fr-F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,N)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53" name="Tableau 7">
            <a:extLst>
              <a:ext uri="{FF2B5EF4-FFF2-40B4-BE49-F238E27FC236}">
                <a16:creationId xmlns:a16="http://schemas.microsoft.com/office/drawing/2014/main" id="{E6A6044C-8B9E-6893-56FC-B06D0C50F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18903"/>
              </p:ext>
            </p:extLst>
          </p:nvPr>
        </p:nvGraphicFramePr>
        <p:xfrm>
          <a:off x="118132" y="2648168"/>
          <a:ext cx="59715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65">
                  <a:extLst>
                    <a:ext uri="{9D8B030D-6E8A-4147-A177-3AD203B41FA5}">
                      <a16:colId xmlns:a16="http://schemas.microsoft.com/office/drawing/2014/main" val="3460433791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376101065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858945120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184865567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4225849652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94102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61211"/>
                  </a:ext>
                </a:extLst>
              </a:tr>
            </a:tbl>
          </a:graphicData>
        </a:graphic>
      </p:graphicFrame>
      <p:graphicFrame>
        <p:nvGraphicFramePr>
          <p:cNvPr id="54" name="Tableau 9">
            <a:extLst>
              <a:ext uri="{FF2B5EF4-FFF2-40B4-BE49-F238E27FC236}">
                <a16:creationId xmlns:a16="http://schemas.microsoft.com/office/drawing/2014/main" id="{9655D6FE-BF64-D63F-73E3-64DD4462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89126"/>
              </p:ext>
            </p:extLst>
          </p:nvPr>
        </p:nvGraphicFramePr>
        <p:xfrm>
          <a:off x="118132" y="5996619"/>
          <a:ext cx="6096000" cy="737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23322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5440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9968176"/>
                    </a:ext>
                  </a:extLst>
                </a:gridCol>
              </a:tblGrid>
              <a:tr h="366349">
                <a:tc>
                  <a:txBody>
                    <a:bodyPr/>
                    <a:lstStyle/>
                    <a:p>
                      <a:r>
                        <a:rPr lang="fr-FR" dirty="0"/>
                        <a:t>Camion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5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capacité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66717"/>
                  </a:ext>
                </a:extLst>
              </a:tr>
            </a:tbl>
          </a:graphicData>
        </a:graphic>
      </p:graphicFrame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11140FC-308A-7916-FAB2-2E5C7DE1D082}"/>
              </a:ext>
            </a:extLst>
          </p:cNvPr>
          <p:cNvCxnSpPr>
            <a:cxnSpLocks/>
            <a:stCxn id="43" idx="6"/>
            <a:endCxn id="44" idx="3"/>
          </p:cNvCxnSpPr>
          <p:nvPr/>
        </p:nvCxnSpPr>
        <p:spPr>
          <a:xfrm flipV="1">
            <a:off x="1191771" y="5446995"/>
            <a:ext cx="360293" cy="10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D4BF899-04FE-52FB-AA53-FF9BB8887BEC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72754" y="4127322"/>
            <a:ext cx="305789" cy="6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93A8AA8-977E-4699-E4B3-3D6C829F7BA0}"/>
              </a:ext>
            </a:extLst>
          </p:cNvPr>
          <p:cNvCxnSpPr>
            <a:cxnSpLocks/>
            <a:stCxn id="2" idx="2"/>
            <a:endCxn id="44" idx="1"/>
          </p:cNvCxnSpPr>
          <p:nvPr/>
        </p:nvCxnSpPr>
        <p:spPr>
          <a:xfrm>
            <a:off x="581589" y="4135013"/>
            <a:ext cx="970475" cy="100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835B488F-95CF-34FB-59C4-CD0246DDC014}"/>
              </a:ext>
            </a:extLst>
          </p:cNvPr>
          <p:cNvSpPr txBox="1"/>
          <p:nvPr/>
        </p:nvSpPr>
        <p:spPr>
          <a:xfrm>
            <a:off x="8901561" y="124192"/>
            <a:ext cx="3230374" cy="884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Méthodologie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FDBADE-3543-813F-2219-8FE966C695C2}"/>
              </a:ext>
            </a:extLst>
          </p:cNvPr>
          <p:cNvSpPr txBox="1"/>
          <p:nvPr/>
        </p:nvSpPr>
        <p:spPr>
          <a:xfrm>
            <a:off x="9884825" y="2531811"/>
            <a:ext cx="217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istance euclidienne</a:t>
            </a:r>
          </a:p>
          <a:p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C864E97-B532-722E-889E-79B3342C6E61}"/>
              </a:ext>
            </a:extLst>
          </p:cNvPr>
          <p:cNvSpPr txBox="1"/>
          <p:nvPr/>
        </p:nvSpPr>
        <p:spPr>
          <a:xfrm>
            <a:off x="9881228" y="5179989"/>
            <a:ext cx="2310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Les déchets ménagers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317E84B-7774-E495-E1E4-59E77ACA955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856037" y="6206780"/>
            <a:ext cx="3565727" cy="9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conteneur, corbeille&#10;&#10;Description générée automatiquement">
            <a:extLst>
              <a:ext uri="{FF2B5EF4-FFF2-40B4-BE49-F238E27FC236}">
                <a16:creationId xmlns:a16="http://schemas.microsoft.com/office/drawing/2014/main" id="{A405443D-E912-E1F2-5244-D57A0C6C1DA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64" y="5601486"/>
            <a:ext cx="1359302" cy="1210588"/>
          </a:xfrm>
          <a:prstGeom prst="rect">
            <a:avLst/>
          </a:prstGeom>
        </p:spPr>
      </p:pic>
      <p:sp>
        <p:nvSpPr>
          <p:cNvPr id="34" name="Title 5">
            <a:extLst>
              <a:ext uri="{FF2B5EF4-FFF2-40B4-BE49-F238E27FC236}">
                <a16:creationId xmlns:a16="http://schemas.microsoft.com/office/drawing/2014/main" id="{75D0B122-E0F0-2F7E-5F51-DB7A028C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244" y="124192"/>
            <a:ext cx="5939138" cy="458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CVRP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202A45-CC8F-6B0C-2C84-523B3EAB2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13" y="187814"/>
            <a:ext cx="6501617" cy="84034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AFD607A-6004-8A17-3AE1-F21FDBCE9BFB}"/>
              </a:ext>
            </a:extLst>
          </p:cNvPr>
          <p:cNvSpPr txBox="1"/>
          <p:nvPr/>
        </p:nvSpPr>
        <p:spPr>
          <a:xfrm>
            <a:off x="6674343" y="1323536"/>
            <a:ext cx="6097712" cy="75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np.column_stack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((x[chemin],y[chemin]))</a:t>
            </a: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energie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</a:t>
            </a:r>
            <a:r>
              <a:rPr lang="fr-FR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</a:t>
            </a:r>
            <a:r>
              <a:rPr lang="fr-FR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np.roll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(xy,</a:t>
            </a:r>
            <a:r>
              <a:rPr lang="fr-F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,axis=</a:t>
            </a:r>
            <a:r>
              <a:rPr lang="fr-F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))**</a:t>
            </a:r>
            <a:r>
              <a:rPr lang="fr-F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,axis=</a:t>
            </a:r>
            <a:r>
              <a:rPr lang="fr-F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E608D8F-63FB-4F00-7981-6B56C9621DCC}"/>
              </a:ext>
            </a:extLst>
          </p:cNvPr>
          <p:cNvSpPr/>
          <p:nvPr/>
        </p:nvSpPr>
        <p:spPr>
          <a:xfrm>
            <a:off x="242542" y="3802639"/>
            <a:ext cx="678094" cy="332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le 5">
            <a:extLst>
              <a:ext uri="{FF2B5EF4-FFF2-40B4-BE49-F238E27FC236}">
                <a16:creationId xmlns:a16="http://schemas.microsoft.com/office/drawing/2014/main" id="{424D75F0-CAF0-FA6E-8B34-BEF74D1ECC74}"/>
              </a:ext>
            </a:extLst>
          </p:cNvPr>
          <p:cNvSpPr txBox="1">
            <a:spLocks/>
          </p:cNvSpPr>
          <p:nvPr/>
        </p:nvSpPr>
        <p:spPr>
          <a:xfrm>
            <a:off x="1450116" y="4190490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Camion 1</a:t>
            </a:r>
          </a:p>
        </p:txBody>
      </p:sp>
      <p:sp>
        <p:nvSpPr>
          <p:cNvPr id="37" name="Title 5">
            <a:extLst>
              <a:ext uri="{FF2B5EF4-FFF2-40B4-BE49-F238E27FC236}">
                <a16:creationId xmlns:a16="http://schemas.microsoft.com/office/drawing/2014/main" id="{FBB7F74E-E4EC-25CA-FFEC-D65F679AF1B3}"/>
              </a:ext>
            </a:extLst>
          </p:cNvPr>
          <p:cNvSpPr txBox="1">
            <a:spLocks/>
          </p:cNvSpPr>
          <p:nvPr/>
        </p:nvSpPr>
        <p:spPr>
          <a:xfrm>
            <a:off x="379826" y="4949043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Camion 2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D21F3-E2AD-6B6B-8881-59D3290932E8}"/>
              </a:ext>
            </a:extLst>
          </p:cNvPr>
          <p:cNvSpPr/>
          <p:nvPr/>
        </p:nvSpPr>
        <p:spPr>
          <a:xfrm>
            <a:off x="3739321" y="3715962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D2741F55-570F-A5AA-855A-AE6DDB0CB50D}"/>
              </a:ext>
            </a:extLst>
          </p:cNvPr>
          <p:cNvSpPr/>
          <p:nvPr/>
        </p:nvSpPr>
        <p:spPr>
          <a:xfrm>
            <a:off x="3666646" y="4256416"/>
            <a:ext cx="565079" cy="31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le 5">
            <a:extLst>
              <a:ext uri="{FF2B5EF4-FFF2-40B4-BE49-F238E27FC236}">
                <a16:creationId xmlns:a16="http://schemas.microsoft.com/office/drawing/2014/main" id="{06145E7A-33CE-344B-D7CF-FC606120E3F9}"/>
              </a:ext>
            </a:extLst>
          </p:cNvPr>
          <p:cNvSpPr txBox="1">
            <a:spLocks/>
          </p:cNvSpPr>
          <p:nvPr/>
        </p:nvSpPr>
        <p:spPr>
          <a:xfrm>
            <a:off x="4396973" y="3749312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Ville</a:t>
            </a:r>
          </a:p>
        </p:txBody>
      </p:sp>
      <p:sp>
        <p:nvSpPr>
          <p:cNvPr id="60" name="Title 5">
            <a:extLst>
              <a:ext uri="{FF2B5EF4-FFF2-40B4-BE49-F238E27FC236}">
                <a16:creationId xmlns:a16="http://schemas.microsoft.com/office/drawing/2014/main" id="{310CFBB7-C229-6696-42D2-545215227C7A}"/>
              </a:ext>
            </a:extLst>
          </p:cNvPr>
          <p:cNvSpPr txBox="1">
            <a:spLocks/>
          </p:cNvSpPr>
          <p:nvPr/>
        </p:nvSpPr>
        <p:spPr>
          <a:xfrm>
            <a:off x="4428140" y="4240353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Dépot</a:t>
            </a:r>
          </a:p>
        </p:txBody>
      </p:sp>
    </p:spTree>
    <p:extLst>
      <p:ext uri="{BB962C8B-B14F-4D97-AF65-F5344CB8AC3E}">
        <p14:creationId xmlns:p14="http://schemas.microsoft.com/office/powerpoint/2010/main" val="27081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4AF583A-5CA5-A7B5-80CE-5B6118652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86030"/>
              </p:ext>
            </p:extLst>
          </p:nvPr>
        </p:nvGraphicFramePr>
        <p:xfrm>
          <a:off x="2498407" y="2803300"/>
          <a:ext cx="7195185" cy="3413760"/>
        </p:xfrm>
        <a:graphic>
          <a:graphicData uri="http://schemas.openxmlformats.org/drawingml/2006/table">
            <a:tbl>
              <a:tblPr/>
              <a:tblGrid>
                <a:gridCol w="1491615">
                  <a:extLst>
                    <a:ext uri="{9D8B030D-6E8A-4147-A177-3AD203B41FA5}">
                      <a16:colId xmlns:a16="http://schemas.microsoft.com/office/drawing/2014/main" val="893123865"/>
                    </a:ext>
                  </a:extLst>
                </a:gridCol>
                <a:gridCol w="1896429">
                  <a:extLst>
                    <a:ext uri="{9D8B030D-6E8A-4147-A177-3AD203B41FA5}">
                      <a16:colId xmlns:a16="http://schemas.microsoft.com/office/drawing/2014/main" val="859578008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912602066"/>
                    </a:ext>
                  </a:extLst>
                </a:gridCol>
                <a:gridCol w="1991676">
                  <a:extLst>
                    <a:ext uri="{9D8B030D-6E8A-4147-A177-3AD203B41FA5}">
                      <a16:colId xmlns:a16="http://schemas.microsoft.com/office/drawing/2014/main" val="2985287991"/>
                    </a:ext>
                  </a:extLst>
                </a:gridCol>
              </a:tblGrid>
              <a:tr h="8869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Simulated Annealing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0" marR="274320" marT="137160" marB="1371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7389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ville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Runtime 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Iterations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47632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957891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622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174943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AB2681E-F4D9-C9BB-4372-1728AFD39D0A}"/>
              </a:ext>
            </a:extLst>
          </p:cNvPr>
          <p:cNvSpPr txBox="1"/>
          <p:nvPr/>
        </p:nvSpPr>
        <p:spPr>
          <a:xfrm>
            <a:off x="4843269" y="165288"/>
            <a:ext cx="3230374" cy="884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Les scenarios 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69482A-9D70-8C3B-E1E9-A47F6EB51384}"/>
              </a:ext>
            </a:extLst>
          </p:cNvPr>
          <p:cNvSpPr txBox="1"/>
          <p:nvPr/>
        </p:nvSpPr>
        <p:spPr>
          <a:xfrm>
            <a:off x="828674" y="128821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 3 Résultats obtenus en utilisant les paramètres ci-dessus pour différents bancs d'essai.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942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067428-D502-0329-394E-5A6912F79155}"/>
              </a:ext>
            </a:extLst>
          </p:cNvPr>
          <p:cNvSpPr txBox="1"/>
          <p:nvPr/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1. </a:t>
            </a:r>
            <a:r>
              <a: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Paramètres utilisés pour le recuit simulé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E4D4A0-052B-73A3-FB43-43E29E14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5905"/>
              </p:ext>
            </p:extLst>
          </p:nvPr>
        </p:nvGraphicFramePr>
        <p:xfrm>
          <a:off x="4551203" y="2456809"/>
          <a:ext cx="3089593" cy="37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93">
                  <a:extLst>
                    <a:ext uri="{9D8B030D-6E8A-4147-A177-3AD203B41FA5}">
                      <a16:colId xmlns:a16="http://schemas.microsoft.com/office/drawing/2014/main" val="957557729"/>
                    </a:ext>
                  </a:extLst>
                </a:gridCol>
              </a:tblGrid>
              <a:tr h="106146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Simulated Annealing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1810301383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Température</a:t>
                      </a:r>
                      <a:endParaRPr lang="fr-F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820631943"/>
                  </a:ext>
                </a:extLst>
              </a:tr>
              <a:tr h="106146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Taux de refroidissement</a:t>
                      </a:r>
                      <a:endParaRPr lang="fr-F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140008300"/>
                  </a:ext>
                </a:extLst>
              </a:tr>
              <a:tr h="106146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Température absolue</a:t>
                      </a:r>
                      <a:endParaRPr lang="fr-F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409980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54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570194B-3D08-05FA-2948-9C13800CF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39509"/>
              </p:ext>
            </p:extLst>
          </p:nvPr>
        </p:nvGraphicFramePr>
        <p:xfrm>
          <a:off x="3801903" y="1535048"/>
          <a:ext cx="4588194" cy="3787902"/>
        </p:xfrm>
        <a:graphic>
          <a:graphicData uri="http://schemas.openxmlformats.org/drawingml/2006/table">
            <a:tbl>
              <a:tblPr/>
              <a:tblGrid>
                <a:gridCol w="3053715">
                  <a:extLst>
                    <a:ext uri="{9D8B030D-6E8A-4147-A177-3AD203B41FA5}">
                      <a16:colId xmlns:a16="http://schemas.microsoft.com/office/drawing/2014/main" val="398249895"/>
                    </a:ext>
                  </a:extLst>
                </a:gridCol>
                <a:gridCol w="1534479">
                  <a:extLst>
                    <a:ext uri="{9D8B030D-6E8A-4147-A177-3AD203B41FA5}">
                      <a16:colId xmlns:a16="http://schemas.microsoft.com/office/drawing/2014/main" val="3879098854"/>
                    </a:ext>
                  </a:extLst>
                </a:gridCol>
              </a:tblGrid>
              <a:tr h="886968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Simulated Annealing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0" marR="274320" marT="137160" marB="13716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26411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927748"/>
                  </a:ext>
                </a:extLst>
              </a:tr>
              <a:tr h="113461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Taux de refroidissement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0.9999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84035"/>
                  </a:ext>
                </a:extLst>
              </a:tr>
              <a:tr h="113461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Température absolue</a:t>
                      </a:r>
                      <a:endParaRPr lang="fr-F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  <a:endParaRPr lang="fr-F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8161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70AFDF1-009F-6751-285E-9BB5CF1E10BA}"/>
              </a:ext>
            </a:extLst>
          </p:cNvPr>
          <p:cNvSpPr txBox="1"/>
          <p:nvPr/>
        </p:nvSpPr>
        <p:spPr>
          <a:xfrm>
            <a:off x="1373206" y="37500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2 Paramètres avec les meilleures performances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115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39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14E404B-E81F-6AE0-1F9D-15262957EFD1}"/>
              </a:ext>
            </a:extLst>
          </p:cNvPr>
          <p:cNvSpPr txBox="1"/>
          <p:nvPr/>
        </p:nvSpPr>
        <p:spPr>
          <a:xfrm>
            <a:off x="8675834" y="5729130"/>
            <a:ext cx="2220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…</a:t>
            </a:r>
          </a:p>
        </p:txBody>
      </p:sp>
      <p:sp>
        <p:nvSpPr>
          <p:cNvPr id="5" name="Flèche droite à entaille 4">
            <a:extLst>
              <a:ext uri="{FF2B5EF4-FFF2-40B4-BE49-F238E27FC236}">
                <a16:creationId xmlns:a16="http://schemas.microsoft.com/office/drawing/2014/main" id="{961C180D-BA90-ADEA-4DEC-C4F71B8C5E33}"/>
              </a:ext>
            </a:extLst>
          </p:cNvPr>
          <p:cNvSpPr/>
          <p:nvPr/>
        </p:nvSpPr>
        <p:spPr>
          <a:xfrm>
            <a:off x="2894446" y="3309540"/>
            <a:ext cx="406400" cy="44334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EA5747F-1A30-E5FD-488A-778D54DB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02293"/>
              </p:ext>
            </p:extLst>
          </p:nvPr>
        </p:nvGraphicFramePr>
        <p:xfrm>
          <a:off x="3417455" y="2982573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4F6E69D-80AC-17F1-5286-4B388AC7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09005"/>
              </p:ext>
            </p:extLst>
          </p:nvPr>
        </p:nvGraphicFramePr>
        <p:xfrm>
          <a:off x="339436" y="2982573"/>
          <a:ext cx="24384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385619870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581736268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88064357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38336558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550667345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5408568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293480899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76579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25701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51394"/>
                  </a:ext>
                </a:extLst>
              </a:tr>
            </a:tbl>
          </a:graphicData>
        </a:graphic>
      </p:graphicFrame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5AF549BD-4257-2D74-C1F8-AE28A408D902}"/>
              </a:ext>
            </a:extLst>
          </p:cNvPr>
          <p:cNvSpPr/>
          <p:nvPr/>
        </p:nvSpPr>
        <p:spPr>
          <a:xfrm>
            <a:off x="6083301" y="563419"/>
            <a:ext cx="591128" cy="5772727"/>
          </a:xfrm>
          <a:prstGeom prst="leftBrace">
            <a:avLst>
              <a:gd name="adj1" fmla="val 114583"/>
              <a:gd name="adj2" fmla="val 508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2E18DA6-B5EB-D00F-EDD1-335F88B2D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48774"/>
              </p:ext>
            </p:extLst>
          </p:nvPr>
        </p:nvGraphicFramePr>
        <p:xfrm>
          <a:off x="6674429" y="694575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20FAF13-4A01-7701-49F9-9477BDB2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90041"/>
              </p:ext>
            </p:extLst>
          </p:nvPr>
        </p:nvGraphicFramePr>
        <p:xfrm>
          <a:off x="6674429" y="2064328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A481EB-9044-10B8-4958-6BDE10DBA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67896"/>
              </p:ext>
            </p:extLst>
          </p:nvPr>
        </p:nvGraphicFramePr>
        <p:xfrm>
          <a:off x="6682512" y="3434081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F241881-486C-E9BF-A422-8CF2D0F1E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94265"/>
              </p:ext>
            </p:extLst>
          </p:nvPr>
        </p:nvGraphicFramePr>
        <p:xfrm>
          <a:off x="6682512" y="4758577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4A97D97-B01E-E9DF-7A23-495295713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58944"/>
              </p:ext>
            </p:extLst>
          </p:nvPr>
        </p:nvGraphicFramePr>
        <p:xfrm>
          <a:off x="9320647" y="694575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0468DE7B-5E68-184D-F0BC-6DF31DC33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33918"/>
              </p:ext>
            </p:extLst>
          </p:nvPr>
        </p:nvGraphicFramePr>
        <p:xfrm>
          <a:off x="9320647" y="2064328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4E588A2-FFAB-C069-E733-90AA0C3BF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09101"/>
              </p:ext>
            </p:extLst>
          </p:nvPr>
        </p:nvGraphicFramePr>
        <p:xfrm>
          <a:off x="9320647" y="3434081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3AC88541-2A25-BEDE-D697-B7C9BA853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85861"/>
              </p:ext>
            </p:extLst>
          </p:nvPr>
        </p:nvGraphicFramePr>
        <p:xfrm>
          <a:off x="9320647" y="4758577"/>
          <a:ext cx="24384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9298208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6679020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89554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374288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02818283"/>
                    </a:ext>
                  </a:extLst>
                </a:gridCol>
              </a:tblGrid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63675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3962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13640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2D3A01DE-7465-128F-9BB0-C545CF59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5819"/>
              </p:ext>
            </p:extLst>
          </p:nvPr>
        </p:nvGraphicFramePr>
        <p:xfrm>
          <a:off x="875002" y="880786"/>
          <a:ext cx="2693827" cy="85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987">
                  <a:extLst>
                    <a:ext uri="{9D8B030D-6E8A-4147-A177-3AD203B41FA5}">
                      <a16:colId xmlns:a16="http://schemas.microsoft.com/office/drawing/2014/main" val="3856198700"/>
                    </a:ext>
                  </a:extLst>
                </a:gridCol>
                <a:gridCol w="429892">
                  <a:extLst>
                    <a:ext uri="{9D8B030D-6E8A-4147-A177-3AD203B41FA5}">
                      <a16:colId xmlns:a16="http://schemas.microsoft.com/office/drawing/2014/main" val="1581736268"/>
                    </a:ext>
                  </a:extLst>
                </a:gridCol>
                <a:gridCol w="466844">
                  <a:extLst>
                    <a:ext uri="{9D8B030D-6E8A-4147-A177-3AD203B41FA5}">
                      <a16:colId xmlns:a16="http://schemas.microsoft.com/office/drawing/2014/main" val="3880643577"/>
                    </a:ext>
                  </a:extLst>
                </a:gridCol>
                <a:gridCol w="448368">
                  <a:extLst>
                    <a:ext uri="{9D8B030D-6E8A-4147-A177-3AD203B41FA5}">
                      <a16:colId xmlns:a16="http://schemas.microsoft.com/office/drawing/2014/main" val="1383365581"/>
                    </a:ext>
                  </a:extLst>
                </a:gridCol>
                <a:gridCol w="448368">
                  <a:extLst>
                    <a:ext uri="{9D8B030D-6E8A-4147-A177-3AD203B41FA5}">
                      <a16:colId xmlns:a16="http://schemas.microsoft.com/office/drawing/2014/main" val="3550667345"/>
                    </a:ext>
                  </a:extLst>
                </a:gridCol>
                <a:gridCol w="448368">
                  <a:extLst>
                    <a:ext uri="{9D8B030D-6E8A-4147-A177-3AD203B41FA5}">
                      <a16:colId xmlns:a16="http://schemas.microsoft.com/office/drawing/2014/main" val="154085682"/>
                    </a:ext>
                  </a:extLst>
                </a:gridCol>
              </a:tblGrid>
              <a:tr h="42902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76579"/>
                  </a:ext>
                </a:extLst>
              </a:tr>
              <a:tr h="42902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2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20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9BB79BA-A955-B467-4EA8-6800C03AF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94454"/>
              </p:ext>
            </p:extLst>
          </p:nvPr>
        </p:nvGraphicFramePr>
        <p:xfrm>
          <a:off x="1079973" y="1593770"/>
          <a:ext cx="9933924" cy="122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962">
                  <a:extLst>
                    <a:ext uri="{9D8B030D-6E8A-4147-A177-3AD203B41FA5}">
                      <a16:colId xmlns:a16="http://schemas.microsoft.com/office/drawing/2014/main" val="3245548179"/>
                    </a:ext>
                  </a:extLst>
                </a:gridCol>
                <a:gridCol w="4966962">
                  <a:extLst>
                    <a:ext uri="{9D8B030D-6E8A-4147-A177-3AD203B41FA5}">
                      <a16:colId xmlns:a16="http://schemas.microsoft.com/office/drawing/2014/main" val="589736563"/>
                    </a:ext>
                  </a:extLst>
                </a:gridCol>
              </a:tblGrid>
              <a:tr h="544002">
                <a:tc>
                  <a:txBody>
                    <a:bodyPr/>
                    <a:lstStyle/>
                    <a:p>
                      <a:r>
                        <a:rPr lang="fr-FR" dirty="0"/>
                        <a:t>TSP : Problème du voyageur de 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VRP : Problème de tournée de véhicule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73543"/>
                  </a:ext>
                </a:extLst>
              </a:tr>
              <a:tr h="685053">
                <a:tc>
                  <a:txBody>
                    <a:bodyPr/>
                    <a:lstStyle/>
                    <a:p>
                      <a:r>
                        <a:rPr lang="fr-FR" dirty="0"/>
                        <a:t>Une seul route peut desservir toutes les commandes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d’une route est nécessaire pour servir toutes les commandes.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5214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6CAFE4F-AE95-0F40-2567-D07D1E0CF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58" y="3130243"/>
            <a:ext cx="2997540" cy="25507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604918-402E-BF58-C8DF-57C9A0AB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56" y="3331096"/>
            <a:ext cx="3540920" cy="2349883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60EBA615-2424-044F-AF3E-51F132A2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18" y="308198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4804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988EF983-C65F-367E-128D-97C27EAE6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47500"/>
              </p:ext>
            </p:extLst>
          </p:nvPr>
        </p:nvGraphicFramePr>
        <p:xfrm>
          <a:off x="287675" y="636998"/>
          <a:ext cx="11616650" cy="471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65">
                  <a:extLst>
                    <a:ext uri="{9D8B030D-6E8A-4147-A177-3AD203B41FA5}">
                      <a16:colId xmlns:a16="http://schemas.microsoft.com/office/drawing/2014/main" val="3767717660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1793833966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2070977358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3492651781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4085360897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2024625142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1402440783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1843809022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3003413549"/>
                    </a:ext>
                  </a:extLst>
                </a:gridCol>
                <a:gridCol w="1161665">
                  <a:extLst>
                    <a:ext uri="{9D8B030D-6E8A-4147-A177-3AD203B41FA5}">
                      <a16:colId xmlns:a16="http://schemas.microsoft.com/office/drawing/2014/main" val="1533596799"/>
                    </a:ext>
                  </a:extLst>
                </a:gridCol>
              </a:tblGrid>
              <a:tr h="770562">
                <a:tc>
                  <a:txBody>
                    <a:bodyPr/>
                    <a:lstStyle/>
                    <a:p>
                      <a:r>
                        <a:rPr lang="fr-FR" sz="1600" dirty="0" err="1"/>
                        <a:t>Iteration</a:t>
                      </a:r>
                      <a:r>
                        <a:rPr lang="fr-FR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Cout </a:t>
                      </a:r>
                      <a:r>
                        <a:rPr lang="fr-FR" sz="1600" dirty="0" err="1"/>
                        <a:t>realiser</a:t>
                      </a:r>
                      <a:r>
                        <a:rPr lang="fr-FR" sz="1600" dirty="0"/>
                        <a:t> (la distance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Distance courant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Nouveau </a:t>
                      </a:r>
                    </a:p>
                    <a:p>
                      <a:r>
                        <a:rPr lang="fr-FR" sz="16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P=e (-</a:t>
                      </a:r>
                      <a:r>
                        <a:rPr lang="el-G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F/</a:t>
                      </a:r>
                      <a:r>
                        <a:rPr lang="fr-FR" sz="1600" dirty="0"/>
                        <a:t>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Decision</a:t>
                      </a:r>
                      <a:r>
                        <a:rPr lang="fr-FR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24"/>
                  </a:ext>
                </a:extLst>
              </a:tr>
              <a:tr h="799052">
                <a:tc>
                  <a:txBody>
                    <a:bodyPr/>
                    <a:lstStyle/>
                    <a:p>
                      <a:r>
                        <a:rPr lang="fr-FR" dirty="0"/>
                        <a:t>K=0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0-2-3-4-0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0-1-5-0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61120"/>
                  </a:ext>
                </a:extLst>
              </a:tr>
              <a:tr h="85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K=1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0-3-2-4-0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0-1-5-0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Respecté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410163"/>
                  </a:ext>
                </a:extLst>
              </a:tr>
              <a:tr h="79905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0-2-4-3-0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0-1-5-0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760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Respecté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2851"/>
                  </a:ext>
                </a:extLst>
              </a:tr>
              <a:tr h="7990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0-4-3-2-0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0-1-5-0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Respecté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0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0-2-3-4-0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0-5-10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Respecté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49916"/>
                  </a:ext>
                </a:extLst>
              </a:tr>
            </a:tbl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4AD9C4D9-F0D3-7311-577B-267F1C322D14}"/>
              </a:ext>
            </a:extLst>
          </p:cNvPr>
          <p:cNvSpPr/>
          <p:nvPr/>
        </p:nvSpPr>
        <p:spPr>
          <a:xfrm>
            <a:off x="3862872" y="1502229"/>
            <a:ext cx="2149151" cy="3726241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9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E46FF6-BF24-302D-5D8B-659872A8618A}"/>
              </a:ext>
            </a:extLst>
          </p:cNvPr>
          <p:cNvSpPr txBox="1"/>
          <p:nvPr/>
        </p:nvSpPr>
        <p:spPr>
          <a:xfrm>
            <a:off x="3863441" y="175562"/>
            <a:ext cx="4465118" cy="103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Les </a:t>
            </a:r>
            <a:r>
              <a:rPr lang="en-US" sz="3700" b="1" dirty="0" err="1">
                <a:latin typeface="+mj-lt"/>
                <a:ea typeface="+mj-ea"/>
                <a:cs typeface="+mj-cs"/>
              </a:rPr>
              <a:t>paramétre</a:t>
            </a:r>
            <a:r>
              <a:rPr lang="en-US" sz="3700" b="1" dirty="0">
                <a:latin typeface="+mj-lt"/>
                <a:ea typeface="+mj-ea"/>
                <a:cs typeface="+mj-cs"/>
              </a:rPr>
              <a:t> </a:t>
            </a:r>
            <a:r>
              <a:rPr lang="en-US" sz="3700" b="1" dirty="0" err="1">
                <a:latin typeface="+mj-lt"/>
                <a:ea typeface="+mj-ea"/>
                <a:cs typeface="+mj-cs"/>
              </a:rPr>
              <a:t>utiliser</a:t>
            </a:r>
            <a:r>
              <a:rPr lang="en-US" sz="3700" b="1" dirty="0">
                <a:latin typeface="+mj-lt"/>
                <a:ea typeface="+mj-ea"/>
                <a:cs typeface="+mj-cs"/>
              </a:rPr>
              <a:t> 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576DF8-8857-69EA-C824-4E55EF8A082C}"/>
              </a:ext>
            </a:extLst>
          </p:cNvPr>
          <p:cNvSpPr txBox="1"/>
          <p:nvPr/>
        </p:nvSpPr>
        <p:spPr>
          <a:xfrm>
            <a:off x="481531" y="1212350"/>
            <a:ext cx="4465118" cy="103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0A66F7-0FB1-B662-FEB2-D49E59A54C9F}"/>
              </a:ext>
            </a:extLst>
          </p:cNvPr>
          <p:cNvSpPr txBox="1"/>
          <p:nvPr/>
        </p:nvSpPr>
        <p:spPr>
          <a:xfrm>
            <a:off x="262349" y="2458857"/>
            <a:ext cx="11929651" cy="4223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T= 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temperature pour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controler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l’acceptation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de la solution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ou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non par le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critere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de metropolis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ea typeface="+mj-ea"/>
                <a:cs typeface="Aldhabi" panose="020B0604020202020204" pitchFamily="2" charset="-78"/>
              </a:rPr>
              <a:t>Au debut t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est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grand (le metal a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l’état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liquid) et il se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varie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apres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chaque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iteration.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Beta= 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test de la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probabilité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d’accepter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ou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non la solution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X0 </a:t>
            </a:r>
            <a:r>
              <a:rPr lang="en-US" sz="3000" kern="1200" dirty="0">
                <a:solidFill>
                  <a:schemeClr val="tx1"/>
                </a:solidFill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= </a:t>
            </a:r>
            <a:r>
              <a:rPr lang="en-US" sz="3000" b="1" kern="1200" dirty="0">
                <a:solidFill>
                  <a:schemeClr val="tx1"/>
                </a:solidFill>
                <a:ea typeface="+mj-ea"/>
                <a:cs typeface="Aldhabi" panose="020B0604020202020204" pitchFamily="2" charset="-78"/>
              </a:rPr>
              <a:t>solution </a:t>
            </a:r>
            <a:r>
              <a:rPr lang="en-US" sz="3000" b="1" kern="1200" dirty="0" err="1">
                <a:solidFill>
                  <a:schemeClr val="tx1"/>
                </a:solidFill>
                <a:ea typeface="+mj-ea"/>
                <a:cs typeface="Aldhabi" panose="020B0604020202020204" pitchFamily="2" charset="-78"/>
              </a:rPr>
              <a:t>initiale</a:t>
            </a:r>
            <a:r>
              <a:rPr lang="en-US" sz="3000" b="1" kern="1200" dirty="0">
                <a:solidFill>
                  <a:schemeClr val="tx1"/>
                </a:solidFill>
                <a:ea typeface="+mj-ea"/>
                <a:cs typeface="Aldhabi" panose="020B0604020202020204" pitchFamily="2" charset="-7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To = 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90 temperature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initiale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(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tres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grande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 err="1">
                <a:ea typeface="+mj-ea"/>
                <a:cs typeface="Aldhabi" panose="020B0604020202020204" pitchFamily="2" charset="-78"/>
              </a:rPr>
              <a:t>Choisie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un test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d’arret</a:t>
            </a:r>
            <a:endParaRPr lang="en-US" sz="3000" b="1" dirty="0">
              <a:ea typeface="+mj-ea"/>
              <a:cs typeface="Aldhabi" panose="020B0604020202020204" pitchFamily="2" charset="-78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N=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5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ville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 err="1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Tmin</a:t>
            </a:r>
            <a:r>
              <a:rPr lang="en-US" sz="3000" b="1" dirty="0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 = 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30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soit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a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l’iteration</a:t>
            </a:r>
            <a:r>
              <a:rPr lang="en-US" sz="3000" b="1" dirty="0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 k=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15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72 Black" panose="020B0A04030603020204" pitchFamily="34" charset="0"/>
                <a:ea typeface="+mj-ea"/>
                <a:cs typeface="72 Black" panose="020B0A04030603020204" pitchFamily="34" charset="0"/>
              </a:rPr>
              <a:t>Tau = 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1000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ce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Valeur doit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etre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tres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grand pour que la temperature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diminue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  <a:r>
              <a:rPr lang="en-US" sz="3000" b="1" dirty="0" err="1">
                <a:ea typeface="+mj-ea"/>
                <a:cs typeface="Aldhabi" panose="020B0604020202020204" pitchFamily="2" charset="-78"/>
              </a:rPr>
              <a:t>lentement</a:t>
            </a:r>
            <a:r>
              <a:rPr lang="en-US" sz="3000" b="1" dirty="0">
                <a:ea typeface="+mj-ea"/>
                <a:cs typeface="Aldhabi" panose="020B0604020202020204" pitchFamily="2" charset="-7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000" b="1" dirty="0">
                <a:solidFill>
                  <a:srgbClr val="000000"/>
                </a:solidFill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T= T0*</a:t>
            </a:r>
            <a:r>
              <a:rPr lang="fr-FR" sz="3000" b="1" dirty="0" err="1">
                <a:solidFill>
                  <a:srgbClr val="000000"/>
                </a:solidFill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exp</a:t>
            </a:r>
            <a:r>
              <a:rPr lang="fr-FR" sz="3000" b="1" dirty="0">
                <a:solidFill>
                  <a:srgbClr val="000000"/>
                </a:solidFill>
                <a:effectLst/>
                <a:latin typeface="72 Black" panose="020B0A04030603020204" pitchFamily="34" charset="0"/>
                <a:cs typeface="72 Black" panose="020B0A04030603020204" pitchFamily="34" charset="0"/>
              </a:rPr>
              <a:t>(-t/tau)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000" b="1" dirty="0">
                <a:solidFill>
                  <a:srgbClr val="00000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P=</a:t>
            </a:r>
            <a:r>
              <a:rPr lang="fr-FR" sz="3000" b="1" dirty="0" err="1">
                <a:solidFill>
                  <a:srgbClr val="00000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exp</a:t>
            </a:r>
            <a:r>
              <a:rPr lang="fr-FR" sz="3000" b="1" dirty="0">
                <a:solidFill>
                  <a:srgbClr val="00000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(-</a:t>
            </a:r>
            <a:r>
              <a:rPr lang="el-G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F/T)</a:t>
            </a:r>
            <a:endParaRPr lang="fr-FR" sz="3000" b="1" dirty="0">
              <a:solidFill>
                <a:srgbClr val="000000"/>
              </a:solidFill>
              <a:effectLst/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860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F66D31-59FB-904E-1584-3229C1759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51" y="177801"/>
            <a:ext cx="5942470" cy="557106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6F9652-9B33-4313-4107-9BBC2288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8539"/>
            <a:ext cx="9240039" cy="552092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7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403031-0BD2-54C9-040E-A04CE3AA1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6494"/>
            <a:ext cx="9240039" cy="3465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9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852DB8-0B2D-90FB-51E0-AD34B134E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2" y="643468"/>
            <a:ext cx="8808009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D1EC47E-D28A-5552-9420-4DABB4652366}"/>
              </a:ext>
            </a:extLst>
          </p:cNvPr>
          <p:cNvSpPr/>
          <p:nvPr/>
        </p:nvSpPr>
        <p:spPr>
          <a:xfrm>
            <a:off x="2309972" y="1407560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9942C71-706A-7A99-00AE-E49F0FFC7441}"/>
              </a:ext>
            </a:extLst>
          </p:cNvPr>
          <p:cNvSpPr/>
          <p:nvPr/>
        </p:nvSpPr>
        <p:spPr>
          <a:xfrm>
            <a:off x="1200364" y="2166135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7DDFD3-A3AF-C5ED-E7DB-C5E7781D901C}"/>
              </a:ext>
            </a:extLst>
          </p:cNvPr>
          <p:cNvSpPr/>
          <p:nvPr/>
        </p:nvSpPr>
        <p:spPr>
          <a:xfrm>
            <a:off x="851043" y="3269750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DCD6230-A10E-628B-20DA-6E0C93E42115}"/>
              </a:ext>
            </a:extLst>
          </p:cNvPr>
          <p:cNvSpPr/>
          <p:nvPr/>
        </p:nvSpPr>
        <p:spPr>
          <a:xfrm>
            <a:off x="3347663" y="2006885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94D7A6A-72F8-5B34-FA61-A8499FE91536}"/>
              </a:ext>
            </a:extLst>
          </p:cNvPr>
          <p:cNvSpPr/>
          <p:nvPr/>
        </p:nvSpPr>
        <p:spPr>
          <a:xfrm>
            <a:off x="2998342" y="4437580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63801F-6BEF-BF8A-3423-6F50699E0364}"/>
              </a:ext>
            </a:extLst>
          </p:cNvPr>
          <p:cNvSpPr/>
          <p:nvPr/>
        </p:nvSpPr>
        <p:spPr>
          <a:xfrm>
            <a:off x="3851097" y="3272318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F8A4CEB-CC84-9A60-CBB2-16FA38477385}"/>
              </a:ext>
            </a:extLst>
          </p:cNvPr>
          <p:cNvSpPr/>
          <p:nvPr/>
        </p:nvSpPr>
        <p:spPr>
          <a:xfrm>
            <a:off x="1910993" y="4278330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96D1A9E-CAAA-C5BE-1600-A01136164451}"/>
              </a:ext>
            </a:extLst>
          </p:cNvPr>
          <p:cNvSpPr/>
          <p:nvPr/>
        </p:nvSpPr>
        <p:spPr>
          <a:xfrm>
            <a:off x="2202094" y="2951251"/>
            <a:ext cx="565079" cy="31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189EF0F-2777-2082-35C0-80A7FC872C02}"/>
              </a:ext>
            </a:extLst>
          </p:cNvPr>
          <p:cNvSpPr/>
          <p:nvPr/>
        </p:nvSpPr>
        <p:spPr>
          <a:xfrm>
            <a:off x="4993240" y="2630184"/>
            <a:ext cx="1695236" cy="958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E111E49-660A-0625-D4A3-EE914036F37E}"/>
              </a:ext>
            </a:extLst>
          </p:cNvPr>
          <p:cNvSpPr/>
          <p:nvPr/>
        </p:nvSpPr>
        <p:spPr>
          <a:xfrm>
            <a:off x="9424827" y="2951251"/>
            <a:ext cx="565079" cy="31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F98E5B8-F4FA-6951-5E23-B1A622E392C6}"/>
              </a:ext>
            </a:extLst>
          </p:cNvPr>
          <p:cNvSpPr/>
          <p:nvPr/>
        </p:nvSpPr>
        <p:spPr>
          <a:xfrm>
            <a:off x="9532705" y="1089061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CF92C0-4D2F-43C6-41FC-F4460541F384}"/>
              </a:ext>
            </a:extLst>
          </p:cNvPr>
          <p:cNvSpPr/>
          <p:nvPr/>
        </p:nvSpPr>
        <p:spPr>
          <a:xfrm>
            <a:off x="8746731" y="1919553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D1FFBDC-D61B-F4BB-222C-07A41225C2B5}"/>
              </a:ext>
            </a:extLst>
          </p:cNvPr>
          <p:cNvSpPr/>
          <p:nvPr/>
        </p:nvSpPr>
        <p:spPr>
          <a:xfrm>
            <a:off x="7642263" y="3588249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B7BB4DC-3BA4-AB82-FC08-E93C198541B6}"/>
              </a:ext>
            </a:extLst>
          </p:cNvPr>
          <p:cNvSpPr/>
          <p:nvPr/>
        </p:nvSpPr>
        <p:spPr>
          <a:xfrm>
            <a:off x="10544709" y="1861331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9D63911-09F6-AB9C-0872-02998564C9CF}"/>
              </a:ext>
            </a:extLst>
          </p:cNvPr>
          <p:cNvSpPr/>
          <p:nvPr/>
        </p:nvSpPr>
        <p:spPr>
          <a:xfrm>
            <a:off x="10460804" y="4518059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6F1BFCB-3DC3-EA10-E916-80099DE901AF}"/>
              </a:ext>
            </a:extLst>
          </p:cNvPr>
          <p:cNvSpPr/>
          <p:nvPr/>
        </p:nvSpPr>
        <p:spPr>
          <a:xfrm>
            <a:off x="11375204" y="3906748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5FD24B-44D4-A80B-30E2-87DD4E734D00}"/>
              </a:ext>
            </a:extLst>
          </p:cNvPr>
          <p:cNvSpPr/>
          <p:nvPr/>
        </p:nvSpPr>
        <p:spPr>
          <a:xfrm>
            <a:off x="8479603" y="4368227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F0C2B7A-BA59-57B6-9518-41C2C04AF9C4}"/>
              </a:ext>
            </a:extLst>
          </p:cNvPr>
          <p:cNvCxnSpPr>
            <a:cxnSpLocks/>
          </p:cNvCxnSpPr>
          <p:nvPr/>
        </p:nvCxnSpPr>
        <p:spPr>
          <a:xfrm flipH="1" flipV="1">
            <a:off x="9014284" y="2191409"/>
            <a:ext cx="487810" cy="75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F978185-D558-4026-7F45-112FB00767BE}"/>
              </a:ext>
            </a:extLst>
          </p:cNvPr>
          <p:cNvCxnSpPr>
            <a:cxnSpLocks/>
            <a:stCxn id="15" idx="7"/>
            <a:endCxn id="14" idx="3"/>
          </p:cNvCxnSpPr>
          <p:nvPr/>
        </p:nvCxnSpPr>
        <p:spPr>
          <a:xfrm flipV="1">
            <a:off x="9044895" y="1360917"/>
            <a:ext cx="538967" cy="60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1F03909-A759-B005-2079-6781E4E944CA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9830869" y="2133187"/>
            <a:ext cx="764997" cy="8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A7A38A3-AB02-EA06-10FB-A7749BC0C143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9830869" y="1360917"/>
            <a:ext cx="764997" cy="5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6AE78E7-44EE-A64D-CC14-BCB4794D224D}"/>
              </a:ext>
            </a:extLst>
          </p:cNvPr>
          <p:cNvCxnSpPr>
            <a:cxnSpLocks/>
            <a:stCxn id="13" idx="1"/>
            <a:endCxn id="16" idx="6"/>
          </p:cNvCxnSpPr>
          <p:nvPr/>
        </p:nvCxnSpPr>
        <p:spPr>
          <a:xfrm flipH="1">
            <a:off x="7991584" y="3110501"/>
            <a:ext cx="1433243" cy="6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0D0CD14-1F7B-B44E-49FB-23091CFCE06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880314" y="3269750"/>
            <a:ext cx="631647" cy="129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4AC59BA-5206-1FAD-DDD0-A8F9C904C96F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8777767" y="3269750"/>
            <a:ext cx="724327" cy="114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C0C1B91-1DB6-3692-D00C-B3011BDB1A21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 flipV="1">
            <a:off x="9989906" y="3110501"/>
            <a:ext cx="1436455" cy="84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E8F9A83-718E-74D0-E0F1-C3A7428F52DC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7940427" y="3860105"/>
            <a:ext cx="590333" cy="55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7F9CD2E-ED6B-89CB-2626-2503E6C67792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10758968" y="4178604"/>
            <a:ext cx="667393" cy="38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C787765-FCE1-4CBD-01A7-711280E8B6C5}"/>
              </a:ext>
            </a:extLst>
          </p:cNvPr>
          <p:cNvSpPr/>
          <p:nvPr/>
        </p:nvSpPr>
        <p:spPr>
          <a:xfrm>
            <a:off x="8656726" y="5227385"/>
            <a:ext cx="349321" cy="318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F50D35E-485E-B894-3C6F-2013E5600B05}"/>
              </a:ext>
            </a:extLst>
          </p:cNvPr>
          <p:cNvSpPr/>
          <p:nvPr/>
        </p:nvSpPr>
        <p:spPr>
          <a:xfrm>
            <a:off x="8584051" y="5767839"/>
            <a:ext cx="565079" cy="318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le 5">
            <a:extLst>
              <a:ext uri="{FF2B5EF4-FFF2-40B4-BE49-F238E27FC236}">
                <a16:creationId xmlns:a16="http://schemas.microsoft.com/office/drawing/2014/main" id="{2D2F08C2-23F1-693E-0D01-F2BECBF8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378" y="5260735"/>
            <a:ext cx="1069538" cy="318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b="1" dirty="0"/>
              <a:t>C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lient</a:t>
            </a:r>
          </a:p>
        </p:txBody>
      </p:sp>
      <p:sp>
        <p:nvSpPr>
          <p:cNvPr id="60" name="Title 5">
            <a:extLst>
              <a:ext uri="{FF2B5EF4-FFF2-40B4-BE49-F238E27FC236}">
                <a16:creationId xmlns:a16="http://schemas.microsoft.com/office/drawing/2014/main" id="{5958B428-E016-E975-B94B-867D5F9C9839}"/>
              </a:ext>
            </a:extLst>
          </p:cNvPr>
          <p:cNvSpPr txBox="1">
            <a:spLocks/>
          </p:cNvSpPr>
          <p:nvPr/>
        </p:nvSpPr>
        <p:spPr>
          <a:xfrm>
            <a:off x="9345545" y="5751776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Dépot</a:t>
            </a:r>
          </a:p>
        </p:txBody>
      </p:sp>
      <p:sp>
        <p:nvSpPr>
          <p:cNvPr id="61" name="Title 5">
            <a:extLst>
              <a:ext uri="{FF2B5EF4-FFF2-40B4-BE49-F238E27FC236}">
                <a16:creationId xmlns:a16="http://schemas.microsoft.com/office/drawing/2014/main" id="{9A7EBE49-1A72-E810-E81F-431C3EE27F6A}"/>
              </a:ext>
            </a:extLst>
          </p:cNvPr>
          <p:cNvSpPr txBox="1">
            <a:spLocks/>
          </p:cNvSpPr>
          <p:nvPr/>
        </p:nvSpPr>
        <p:spPr>
          <a:xfrm>
            <a:off x="3707947" y="2180691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C7</a:t>
            </a:r>
          </a:p>
        </p:txBody>
      </p:sp>
      <p:sp>
        <p:nvSpPr>
          <p:cNvPr id="62" name="Title 5">
            <a:extLst>
              <a:ext uri="{FF2B5EF4-FFF2-40B4-BE49-F238E27FC236}">
                <a16:creationId xmlns:a16="http://schemas.microsoft.com/office/drawing/2014/main" id="{477FCD34-63DC-0F7D-4D68-E8FA06990BEB}"/>
              </a:ext>
            </a:extLst>
          </p:cNvPr>
          <p:cNvSpPr txBox="1">
            <a:spLocks/>
          </p:cNvSpPr>
          <p:nvPr/>
        </p:nvSpPr>
        <p:spPr>
          <a:xfrm>
            <a:off x="707893" y="2001749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C2</a:t>
            </a:r>
          </a:p>
        </p:txBody>
      </p:sp>
      <p:sp>
        <p:nvSpPr>
          <p:cNvPr id="63" name="Title 5">
            <a:extLst>
              <a:ext uri="{FF2B5EF4-FFF2-40B4-BE49-F238E27FC236}">
                <a16:creationId xmlns:a16="http://schemas.microsoft.com/office/drawing/2014/main" id="{A353B722-1709-37E8-A54D-29D89C22C32E}"/>
              </a:ext>
            </a:extLst>
          </p:cNvPr>
          <p:cNvSpPr txBox="1">
            <a:spLocks/>
          </p:cNvSpPr>
          <p:nvPr/>
        </p:nvSpPr>
        <p:spPr>
          <a:xfrm>
            <a:off x="430147" y="3110501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C3</a:t>
            </a:r>
          </a:p>
        </p:txBody>
      </p:sp>
      <p:sp>
        <p:nvSpPr>
          <p:cNvPr id="64" name="Title 5">
            <a:extLst>
              <a:ext uri="{FF2B5EF4-FFF2-40B4-BE49-F238E27FC236}">
                <a16:creationId xmlns:a16="http://schemas.microsoft.com/office/drawing/2014/main" id="{93CAA4FD-5346-C052-B377-D5C29F421B67}"/>
              </a:ext>
            </a:extLst>
          </p:cNvPr>
          <p:cNvSpPr txBox="1">
            <a:spLocks/>
          </p:cNvSpPr>
          <p:nvPr/>
        </p:nvSpPr>
        <p:spPr>
          <a:xfrm>
            <a:off x="1991817" y="1241462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C1</a:t>
            </a:r>
          </a:p>
        </p:txBody>
      </p:sp>
      <p:sp>
        <p:nvSpPr>
          <p:cNvPr id="65" name="Title 5">
            <a:extLst>
              <a:ext uri="{FF2B5EF4-FFF2-40B4-BE49-F238E27FC236}">
                <a16:creationId xmlns:a16="http://schemas.microsoft.com/office/drawing/2014/main" id="{A73ECFD0-F453-8999-BC78-C0FFCF83047A}"/>
              </a:ext>
            </a:extLst>
          </p:cNvPr>
          <p:cNvSpPr txBox="1">
            <a:spLocks/>
          </p:cNvSpPr>
          <p:nvPr/>
        </p:nvSpPr>
        <p:spPr>
          <a:xfrm>
            <a:off x="2492339" y="4661041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C5</a:t>
            </a:r>
          </a:p>
        </p:txBody>
      </p:sp>
      <p:sp>
        <p:nvSpPr>
          <p:cNvPr id="66" name="Title 5">
            <a:extLst>
              <a:ext uri="{FF2B5EF4-FFF2-40B4-BE49-F238E27FC236}">
                <a16:creationId xmlns:a16="http://schemas.microsoft.com/office/drawing/2014/main" id="{53C63BB8-ECFD-480C-2842-BED6EAF16322}"/>
              </a:ext>
            </a:extLst>
          </p:cNvPr>
          <p:cNvSpPr txBox="1">
            <a:spLocks/>
          </p:cNvSpPr>
          <p:nvPr/>
        </p:nvSpPr>
        <p:spPr>
          <a:xfrm>
            <a:off x="3852535" y="3747498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C6</a:t>
            </a:r>
          </a:p>
        </p:txBody>
      </p:sp>
      <p:sp>
        <p:nvSpPr>
          <p:cNvPr id="67" name="Title 5">
            <a:extLst>
              <a:ext uri="{FF2B5EF4-FFF2-40B4-BE49-F238E27FC236}">
                <a16:creationId xmlns:a16="http://schemas.microsoft.com/office/drawing/2014/main" id="{BECEC1CD-B0CB-7E6E-60FA-E0C5CE696F5B}"/>
              </a:ext>
            </a:extLst>
          </p:cNvPr>
          <p:cNvSpPr txBox="1">
            <a:spLocks/>
          </p:cNvSpPr>
          <p:nvPr/>
        </p:nvSpPr>
        <p:spPr>
          <a:xfrm>
            <a:off x="1498312" y="4430731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C4</a:t>
            </a:r>
          </a:p>
        </p:txBody>
      </p:sp>
      <p:sp>
        <p:nvSpPr>
          <p:cNvPr id="68" name="Title 5">
            <a:extLst>
              <a:ext uri="{FF2B5EF4-FFF2-40B4-BE49-F238E27FC236}">
                <a16:creationId xmlns:a16="http://schemas.microsoft.com/office/drawing/2014/main" id="{F0D52676-C36A-6143-7695-4A4CD52D3C1C}"/>
              </a:ext>
            </a:extLst>
          </p:cNvPr>
          <p:cNvSpPr txBox="1">
            <a:spLocks/>
          </p:cNvSpPr>
          <p:nvPr/>
        </p:nvSpPr>
        <p:spPr>
          <a:xfrm>
            <a:off x="8921391" y="980327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C2</a:t>
            </a:r>
          </a:p>
        </p:txBody>
      </p:sp>
      <p:sp>
        <p:nvSpPr>
          <p:cNvPr id="69" name="Title 5">
            <a:extLst>
              <a:ext uri="{FF2B5EF4-FFF2-40B4-BE49-F238E27FC236}">
                <a16:creationId xmlns:a16="http://schemas.microsoft.com/office/drawing/2014/main" id="{39AF20A9-89FA-776F-2CB6-96DD7BE22C59}"/>
              </a:ext>
            </a:extLst>
          </p:cNvPr>
          <p:cNvSpPr txBox="1">
            <a:spLocks/>
          </p:cNvSpPr>
          <p:nvPr/>
        </p:nvSpPr>
        <p:spPr>
          <a:xfrm>
            <a:off x="8098649" y="1842500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C1</a:t>
            </a:r>
          </a:p>
        </p:txBody>
      </p:sp>
      <p:sp>
        <p:nvSpPr>
          <p:cNvPr id="70" name="Title 5">
            <a:extLst>
              <a:ext uri="{FF2B5EF4-FFF2-40B4-BE49-F238E27FC236}">
                <a16:creationId xmlns:a16="http://schemas.microsoft.com/office/drawing/2014/main" id="{505C2BE9-8292-355F-8407-ACA30018B6E9}"/>
              </a:ext>
            </a:extLst>
          </p:cNvPr>
          <p:cNvSpPr txBox="1">
            <a:spLocks/>
          </p:cNvSpPr>
          <p:nvPr/>
        </p:nvSpPr>
        <p:spPr>
          <a:xfrm>
            <a:off x="10894030" y="1973938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C3</a:t>
            </a:r>
          </a:p>
        </p:txBody>
      </p:sp>
      <p:sp>
        <p:nvSpPr>
          <p:cNvPr id="71" name="Title 5">
            <a:extLst>
              <a:ext uri="{FF2B5EF4-FFF2-40B4-BE49-F238E27FC236}">
                <a16:creationId xmlns:a16="http://schemas.microsoft.com/office/drawing/2014/main" id="{EBFF0494-2C9A-6FCF-BF29-355E28AC7F06}"/>
              </a:ext>
            </a:extLst>
          </p:cNvPr>
          <p:cNvSpPr txBox="1">
            <a:spLocks/>
          </p:cNvSpPr>
          <p:nvPr/>
        </p:nvSpPr>
        <p:spPr>
          <a:xfrm>
            <a:off x="7324452" y="3952309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C4</a:t>
            </a:r>
          </a:p>
        </p:txBody>
      </p:sp>
      <p:sp>
        <p:nvSpPr>
          <p:cNvPr id="72" name="Title 5">
            <a:extLst>
              <a:ext uri="{FF2B5EF4-FFF2-40B4-BE49-F238E27FC236}">
                <a16:creationId xmlns:a16="http://schemas.microsoft.com/office/drawing/2014/main" id="{D966A1C6-4B4A-8632-95D8-51ADD4313ACB}"/>
              </a:ext>
            </a:extLst>
          </p:cNvPr>
          <p:cNvSpPr txBox="1">
            <a:spLocks/>
          </p:cNvSpPr>
          <p:nvPr/>
        </p:nvSpPr>
        <p:spPr>
          <a:xfrm>
            <a:off x="7963836" y="4516977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C5</a:t>
            </a:r>
          </a:p>
        </p:txBody>
      </p:sp>
      <p:sp>
        <p:nvSpPr>
          <p:cNvPr id="73" name="Title 5">
            <a:extLst>
              <a:ext uri="{FF2B5EF4-FFF2-40B4-BE49-F238E27FC236}">
                <a16:creationId xmlns:a16="http://schemas.microsoft.com/office/drawing/2014/main" id="{1D9E8FB3-1A22-D787-33D7-8776E59FB1DE}"/>
              </a:ext>
            </a:extLst>
          </p:cNvPr>
          <p:cNvSpPr txBox="1">
            <a:spLocks/>
          </p:cNvSpPr>
          <p:nvPr/>
        </p:nvSpPr>
        <p:spPr>
          <a:xfrm>
            <a:off x="9949901" y="4665245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C6</a:t>
            </a:r>
          </a:p>
        </p:txBody>
      </p:sp>
      <p:sp>
        <p:nvSpPr>
          <p:cNvPr id="74" name="Title 5">
            <a:extLst>
              <a:ext uri="{FF2B5EF4-FFF2-40B4-BE49-F238E27FC236}">
                <a16:creationId xmlns:a16="http://schemas.microsoft.com/office/drawing/2014/main" id="{E10AED3F-AADF-8215-B8CA-32D20B4C3DF1}"/>
              </a:ext>
            </a:extLst>
          </p:cNvPr>
          <p:cNvSpPr txBox="1">
            <a:spLocks/>
          </p:cNvSpPr>
          <p:nvPr/>
        </p:nvSpPr>
        <p:spPr>
          <a:xfrm>
            <a:off x="11329208" y="4291211"/>
            <a:ext cx="492471" cy="31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C7</a:t>
            </a:r>
          </a:p>
        </p:txBody>
      </p:sp>
      <p:sp>
        <p:nvSpPr>
          <p:cNvPr id="76" name="Title 5">
            <a:extLst>
              <a:ext uri="{FF2B5EF4-FFF2-40B4-BE49-F238E27FC236}">
                <a16:creationId xmlns:a16="http://schemas.microsoft.com/office/drawing/2014/main" id="{64AA9F1F-3B32-A075-D42C-F0BECCF05367}"/>
              </a:ext>
            </a:extLst>
          </p:cNvPr>
          <p:cNvSpPr txBox="1">
            <a:spLocks/>
          </p:cNvSpPr>
          <p:nvPr/>
        </p:nvSpPr>
        <p:spPr>
          <a:xfrm>
            <a:off x="9177007" y="1898966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Véhicule 1</a:t>
            </a:r>
          </a:p>
        </p:txBody>
      </p:sp>
      <p:sp>
        <p:nvSpPr>
          <p:cNvPr id="79" name="Title 5">
            <a:extLst>
              <a:ext uri="{FF2B5EF4-FFF2-40B4-BE49-F238E27FC236}">
                <a16:creationId xmlns:a16="http://schemas.microsoft.com/office/drawing/2014/main" id="{81D450E3-A786-6A5A-AA7C-FE9CFE2BD7F7}"/>
              </a:ext>
            </a:extLst>
          </p:cNvPr>
          <p:cNvSpPr txBox="1">
            <a:spLocks/>
          </p:cNvSpPr>
          <p:nvPr/>
        </p:nvSpPr>
        <p:spPr>
          <a:xfrm>
            <a:off x="8046869" y="3796443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Véhicule 2</a:t>
            </a:r>
          </a:p>
        </p:txBody>
      </p:sp>
      <p:sp>
        <p:nvSpPr>
          <p:cNvPr id="80" name="Title 5">
            <a:extLst>
              <a:ext uri="{FF2B5EF4-FFF2-40B4-BE49-F238E27FC236}">
                <a16:creationId xmlns:a16="http://schemas.microsoft.com/office/drawing/2014/main" id="{B7D2CDAF-FE8D-A34C-3A2A-7ECCB094CA1F}"/>
              </a:ext>
            </a:extLst>
          </p:cNvPr>
          <p:cNvSpPr txBox="1">
            <a:spLocks/>
          </p:cNvSpPr>
          <p:nvPr/>
        </p:nvSpPr>
        <p:spPr>
          <a:xfrm>
            <a:off x="10224199" y="3859657"/>
            <a:ext cx="1069538" cy="31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Véhicule 3</a:t>
            </a:r>
          </a:p>
        </p:txBody>
      </p:sp>
    </p:spTree>
    <p:extLst>
      <p:ext uri="{BB962C8B-B14F-4D97-AF65-F5344CB8AC3E}">
        <p14:creationId xmlns:p14="http://schemas.microsoft.com/office/powerpoint/2010/main" val="63142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B54DF90-72BB-B4E4-39AE-50528430D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2"/>
            <a:ext cx="10905066" cy="5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8ED7-E98C-69F6-1029-B12B6EAA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030303"/>
                </a:solidFill>
                <a:effectLst/>
                <a:latin typeface="YouTube Sans"/>
              </a:rPr>
              <a:t>Méta Heuristique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719FBC-6708-3622-EEE6-0077952B0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98" y="1690688"/>
            <a:ext cx="9173110" cy="4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EA8D457-5DF5-CE66-7929-EE938348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i="0" dirty="0">
                <a:solidFill>
                  <a:srgbClr val="030303"/>
                </a:solidFill>
                <a:effectLst/>
                <a:latin typeface="YouTube Sans"/>
              </a:rPr>
              <a:t>Algorithme Génétique </a:t>
            </a:r>
          </a:p>
        </p:txBody>
      </p:sp>
      <p:pic>
        <p:nvPicPr>
          <p:cNvPr id="6" name="Image 5" descr="Une image contenant texte, périphérique, jauge, mètre&#10;&#10;Description générée automatiquement">
            <a:extLst>
              <a:ext uri="{FF2B5EF4-FFF2-40B4-BE49-F238E27FC236}">
                <a16:creationId xmlns:a16="http://schemas.microsoft.com/office/drawing/2014/main" id="{90221D9D-C08D-61B2-FA14-005CB398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3" y="2144997"/>
            <a:ext cx="9753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6DB7813-0A35-471B-9441-4B56FB78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6510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30303"/>
                </a:solidFill>
                <a:latin typeface="YouTube Sans"/>
              </a:rPr>
              <a:t>Exemple </a:t>
            </a:r>
            <a:br>
              <a:rPr lang="fr-FR" b="1" dirty="0">
                <a:solidFill>
                  <a:srgbClr val="030303"/>
                </a:solidFill>
                <a:latin typeface="YouTube Sans"/>
              </a:rPr>
            </a:br>
            <a:r>
              <a:rPr lang="fr-FR" b="1" dirty="0">
                <a:solidFill>
                  <a:srgbClr val="030303"/>
                </a:solidFill>
                <a:latin typeface="YouTube Sans"/>
              </a:rPr>
              <a:t>Donnée  </a:t>
            </a:r>
            <a:endParaRPr lang="fr-FR" b="1" i="0" dirty="0">
              <a:solidFill>
                <a:srgbClr val="030303"/>
              </a:solidFill>
              <a:effectLst/>
              <a:latin typeface="YouTube Sans"/>
            </a:endParaRP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CB6BD191-E04B-4996-332B-D6E62A1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1" y="2306905"/>
            <a:ext cx="5084402" cy="22441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FA7F90C-1BD7-2EEA-76C0-78E8EC83FC1C}"/>
              </a:ext>
            </a:extLst>
          </p:cNvPr>
          <p:cNvSpPr/>
          <p:nvPr/>
        </p:nvSpPr>
        <p:spPr>
          <a:xfrm>
            <a:off x="5524099" y="2959100"/>
            <a:ext cx="2413000" cy="93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71140F-9184-CFE9-F783-DFDBAA96F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217737"/>
            <a:ext cx="3607916" cy="224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29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003CE96-25EA-02A8-B202-7DEEC6612D02}"/>
              </a:ext>
            </a:extLst>
          </p:cNvPr>
          <p:cNvSpPr txBox="1"/>
          <p:nvPr/>
        </p:nvSpPr>
        <p:spPr>
          <a:xfrm>
            <a:off x="2006600" y="8948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72 Black" panose="020B0A04030603020204" pitchFamily="34" charset="0"/>
                <a:cs typeface="72 Black" panose="020B0A04030603020204" pitchFamily="34" charset="0"/>
              </a:rPr>
              <a:t>Population de solutions potentielles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7787A6B-9A51-872E-60D9-B1C1714B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53219"/>
              </p:ext>
            </p:extLst>
          </p:nvPr>
        </p:nvGraphicFramePr>
        <p:xfrm>
          <a:off x="2006600" y="1634066"/>
          <a:ext cx="812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4632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/>
                        <a:t>Tour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/>
                        <a:t>1-4-5-2-3-1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9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/>
                        <a:t>3-2-4-5-1-3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/>
                        <a:t>1-2-4-5-3-1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4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/>
                        <a:t>2-5-3-4-1-2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2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/>
                        <a:t>3-4-5-1-2-3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0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/>
                        <a:t>1-5-3-2-4-1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7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6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A61C39E-D9DC-EECB-4F48-8FFCD85F5AB1}"/>
              </a:ext>
            </a:extLst>
          </p:cNvPr>
          <p:cNvSpPr txBox="1"/>
          <p:nvPr/>
        </p:nvSpPr>
        <p:spPr>
          <a:xfrm>
            <a:off x="1435100" y="907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72 Black" panose="020B0A04030603020204" pitchFamily="34" charset="0"/>
                <a:cs typeface="72 Black" panose="020B0A04030603020204" pitchFamily="34" charset="0"/>
              </a:rPr>
              <a:t>Evaluation des chromosomes 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6894DCB-5980-A640-25C6-2D4683BC8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8979"/>
              </p:ext>
            </p:extLst>
          </p:nvPr>
        </p:nvGraphicFramePr>
        <p:xfrm>
          <a:off x="1206501" y="1835663"/>
          <a:ext cx="9778998" cy="411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666">
                  <a:extLst>
                    <a:ext uri="{9D8B030D-6E8A-4147-A177-3AD203B41FA5}">
                      <a16:colId xmlns:a16="http://schemas.microsoft.com/office/drawing/2014/main" val="741485455"/>
                    </a:ext>
                  </a:extLst>
                </a:gridCol>
                <a:gridCol w="3259666">
                  <a:extLst>
                    <a:ext uri="{9D8B030D-6E8A-4147-A177-3AD203B41FA5}">
                      <a16:colId xmlns:a16="http://schemas.microsoft.com/office/drawing/2014/main" val="3041839233"/>
                    </a:ext>
                  </a:extLst>
                </a:gridCol>
                <a:gridCol w="3259666">
                  <a:extLst>
                    <a:ext uri="{9D8B030D-6E8A-4147-A177-3AD203B41FA5}">
                      <a16:colId xmlns:a16="http://schemas.microsoft.com/office/drawing/2014/main" val="3443472506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Membre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Fonction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717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1-4-5-2-3-1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3763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3-2-4-5-1-3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1008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1-2-4-5-3-1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5061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2-5-3-4-1-2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0507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3-4-5-1-2-3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94249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1-5-3-2-4-1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72 Black" panose="020B0A04030603020204" pitchFamily="34" charset="0"/>
                          <a:cs typeface="72 Black" panose="020B0A04030603020204" pitchFamily="34" charset="0"/>
                        </a:rPr>
                        <a:t>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8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85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637</Words>
  <Application>Microsoft Office PowerPoint</Application>
  <PresentationFormat>Grand écran</PresentationFormat>
  <Paragraphs>400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72 Black</vt:lpstr>
      <vt:lpstr>Aldhabi</vt:lpstr>
      <vt:lpstr>Arial</vt:lpstr>
      <vt:lpstr>Arial</vt:lpstr>
      <vt:lpstr>Calibri</vt:lpstr>
      <vt:lpstr>Calibri Light</vt:lpstr>
      <vt:lpstr>Courier New</vt:lpstr>
      <vt:lpstr>Times New Roman</vt:lpstr>
      <vt:lpstr>YouTube Sans</vt:lpstr>
      <vt:lpstr>Thème Office</vt:lpstr>
      <vt:lpstr> A Comparative Analysis of Genetic Algorithm and LINGO for an Inbound Transportation Model</vt:lpstr>
      <vt:lpstr>Introduction</vt:lpstr>
      <vt:lpstr>Client</vt:lpstr>
      <vt:lpstr>Présentation PowerPoint</vt:lpstr>
      <vt:lpstr>Méta Heuristique</vt:lpstr>
      <vt:lpstr>Algorithme Génétique </vt:lpstr>
      <vt:lpstr>Exemple  Donnée  </vt:lpstr>
      <vt:lpstr>Présentation PowerPoint</vt:lpstr>
      <vt:lpstr>Présentation PowerPoint</vt:lpstr>
      <vt:lpstr>Présentation PowerPoint</vt:lpstr>
      <vt:lpstr>Résultat </vt:lpstr>
      <vt:lpstr>Recuit simulé</vt:lpstr>
      <vt:lpstr>Présentation PowerPoint</vt:lpstr>
      <vt:lpstr>CVRP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of Genetic Algorithm and LINGO for an Inbound Transportation Model</dc:title>
  <dc:creator>Aboulquassem, Amine</dc:creator>
  <cp:lastModifiedBy>BOUAZIZ Nourddine</cp:lastModifiedBy>
  <cp:revision>40</cp:revision>
  <dcterms:created xsi:type="dcterms:W3CDTF">2022-05-10T20:24:35Z</dcterms:created>
  <dcterms:modified xsi:type="dcterms:W3CDTF">2022-06-26T13:06:20Z</dcterms:modified>
</cp:coreProperties>
</file>