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16" d="100"/>
          <a:sy n="116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F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F9E30-47BC-6245-B92F-7505F6918474}" type="datetimeFigureOut">
              <a:rPr lang="en-BF" smtClean="0"/>
              <a:t>09/04/2025</a:t>
            </a:fld>
            <a:endParaRPr lang="en-BF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F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F8F95-9930-A64F-80E0-8ED89C537999}" type="slidenum">
              <a:rPr lang="en-BF" smtClean="0"/>
              <a:t>‹#›</a:t>
            </a:fld>
            <a:endParaRPr lang="en-BF"/>
          </a:p>
        </p:txBody>
      </p:sp>
    </p:spTree>
    <p:extLst>
      <p:ext uri="{BB962C8B-B14F-4D97-AF65-F5344CB8AC3E}">
        <p14:creationId xmlns:p14="http://schemas.microsoft.com/office/powerpoint/2010/main" val="424346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F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F8F95-9930-A64F-80E0-8ED89C537999}" type="slidenum">
              <a:rPr lang="en-BF" smtClean="0"/>
              <a:t>35</a:t>
            </a:fld>
            <a:endParaRPr lang="en-BF"/>
          </a:p>
        </p:txBody>
      </p:sp>
    </p:spTree>
    <p:extLst>
      <p:ext uri="{BB962C8B-B14F-4D97-AF65-F5344CB8AC3E}">
        <p14:creationId xmlns:p14="http://schemas.microsoft.com/office/powerpoint/2010/main" val="380992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9FC-E447-C04B-BD2F-B253321CAD2D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A7F2-42CA-DF42-86AE-512A22B51307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E991-3E8E-BE4A-B463-501F9DDDE8DC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291-4A16-3440-A2C7-7C16F459CB7A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FEC3E-9162-1B43-8C4B-F4087F05B4C2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99C5-36E7-DA4A-86DA-B0C5127EA648}" type="datetime1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CA10-6C20-714F-98FA-63B35BA2C1A1}" type="datetime1">
              <a:rPr lang="en-US" smtClean="0"/>
              <a:t>4/9/25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2850-B3F5-5948-BABA-201E9ED3F5CA}" type="datetime1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1D82-0C24-1846-9C15-C2708EFFE5DE}" type="datetime1">
              <a:rPr lang="en-US" smtClean="0"/>
              <a:t>4/9/25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478A-26AA-BA43-8463-66EC362EA2C5}" type="datetime1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9C42-BFB1-CE44-AC23-AC974C2C837E}" type="datetime1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D5E3-5DDE-9E45-87AD-FD78804BF8C4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958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Techniques d'extraction d'informations et analyse critique avec l'IA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Formation pour chercheurs et enseignants</a:t>
            </a:r>
          </a:p>
          <a:p>
            <a:r>
              <a:rPr lang="fr-FR" dirty="0"/>
              <a:t>CEA ITECH-MTV &amp; IRSS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5259" y="5783855"/>
            <a:ext cx="405348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fr-FR" dirty="0"/>
              <a:t>Dr OUEDRAOGO Boukary, MD, MPH, PHD</a:t>
            </a:r>
          </a:p>
          <a:p>
            <a:pPr algn="ctr"/>
            <a:r>
              <a:rPr lang="fr-FR" dirty="0" err="1"/>
              <a:t>support@systinfo.ai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44D9-AC92-145E-3549-68BEDCA8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L'analyse critique automatisée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F654B-1997-55B2-7816-7D6D685E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 err="1">
                <a:solidFill>
                  <a:srgbClr val="00B050"/>
                </a:solidFill>
              </a:rPr>
              <a:t>Critères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d'évaluation</a:t>
            </a:r>
            <a:r>
              <a:rPr b="1" dirty="0">
                <a:solidFill>
                  <a:srgbClr val="00B050"/>
                </a:solidFill>
              </a:rPr>
              <a:t> de la </a:t>
            </a:r>
            <a:r>
              <a:rPr b="1" dirty="0" err="1">
                <a:solidFill>
                  <a:srgbClr val="00B050"/>
                </a:solidFill>
              </a:rPr>
              <a:t>qualité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scientifique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i="1" dirty="0"/>
              <a:t>Rigueur méthodologique</a:t>
            </a:r>
          </a:p>
          <a:p>
            <a:pPr marL="0" indent="0">
              <a:buNone/>
            </a:pPr>
            <a:r>
              <a:rPr lang="fr-FR" dirty="0"/>
              <a:t>- Adéquation entre question de recherche et méthodes</a:t>
            </a:r>
          </a:p>
          <a:p>
            <a:pPr marL="0" indent="0">
              <a:buNone/>
            </a:pPr>
            <a:r>
              <a:rPr lang="fr-FR" dirty="0"/>
              <a:t>- Validité des instruments et protocoles</a:t>
            </a:r>
          </a:p>
          <a:p>
            <a:pPr marL="0" indent="0">
              <a:buNone/>
            </a:pPr>
            <a:r>
              <a:rPr lang="fr-FR" dirty="0"/>
              <a:t>- Contrôle des variables et des biais potentiels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Validité interne</a:t>
            </a:r>
          </a:p>
          <a:p>
            <a:pPr marL="0" indent="0">
              <a:buNone/>
            </a:pPr>
            <a:r>
              <a:rPr lang="fr-FR" dirty="0"/>
              <a:t>- Cohérence entre hypothèses, méthodes et résultats</a:t>
            </a:r>
          </a:p>
          <a:p>
            <a:pPr marL="0" indent="0">
              <a:buNone/>
            </a:pPr>
            <a:r>
              <a:rPr lang="fr-FR" dirty="0"/>
              <a:t>- Robustesse des analyses statistiques</a:t>
            </a:r>
          </a:p>
          <a:p>
            <a:pPr marL="0" indent="0">
              <a:buNone/>
            </a:pPr>
            <a:r>
              <a:rPr lang="fr-FR" dirty="0"/>
              <a:t>- Contrôle des variables confondantes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Validité externe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Généralisabilité</a:t>
            </a:r>
            <a:r>
              <a:rPr lang="fr-FR" dirty="0"/>
              <a:t> des résultats</a:t>
            </a:r>
          </a:p>
          <a:p>
            <a:pPr marL="0" indent="0">
              <a:buNone/>
            </a:pPr>
            <a:r>
              <a:rPr lang="fr-FR" dirty="0"/>
              <a:t>- Représentativité des échantillons</a:t>
            </a:r>
          </a:p>
          <a:p>
            <a:pPr marL="0" indent="0">
              <a:buNone/>
            </a:pPr>
            <a:r>
              <a:rPr lang="fr-FR" dirty="0"/>
              <a:t>- Contextualisation des résultats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AE51-1124-A332-4EBB-889D8337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 err="1">
                <a:solidFill>
                  <a:srgbClr val="00B050"/>
                </a:solidFill>
              </a:rPr>
              <a:t>Défis</a:t>
            </a:r>
            <a:r>
              <a:rPr b="1" dirty="0">
                <a:solidFill>
                  <a:srgbClr val="00B050"/>
                </a:solidFill>
              </a:rPr>
              <a:t> de </a:t>
            </a:r>
            <a:r>
              <a:rPr b="1" dirty="0" err="1">
                <a:solidFill>
                  <a:srgbClr val="00B050"/>
                </a:solidFill>
              </a:rPr>
              <a:t>l'automatisation</a:t>
            </a:r>
            <a:r>
              <a:rPr b="1" dirty="0">
                <a:solidFill>
                  <a:srgbClr val="00B050"/>
                </a:solidFill>
              </a:rPr>
              <a:t> de </a:t>
            </a:r>
            <a:r>
              <a:rPr b="1" dirty="0" err="1">
                <a:solidFill>
                  <a:srgbClr val="00B050"/>
                </a:solidFill>
              </a:rPr>
              <a:t>l'analyse</a:t>
            </a:r>
            <a:r>
              <a:rPr b="1" dirty="0">
                <a:solidFill>
                  <a:srgbClr val="00B050"/>
                </a:solidFill>
              </a:rPr>
              <a:t> critique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i="1" dirty="0"/>
              <a:t>Subjectivité vs objectivité</a:t>
            </a:r>
          </a:p>
          <a:p>
            <a:pPr marL="0" indent="0">
              <a:buNone/>
            </a:pPr>
            <a:r>
              <a:rPr lang="fr-FR" dirty="0"/>
              <a:t>- L'évaluation critique implique souvent des jugements subjectifs</a:t>
            </a:r>
          </a:p>
          <a:p>
            <a:pPr marL="0" indent="0">
              <a:buNone/>
            </a:pPr>
            <a:r>
              <a:rPr lang="fr-FR" dirty="0"/>
              <a:t>- Difficulté à formaliser des critères qualitatifs</a:t>
            </a:r>
          </a:p>
          <a:p>
            <a:pPr marL="0" indent="0">
              <a:buNone/>
            </a:pPr>
            <a:r>
              <a:rPr lang="fr-FR" dirty="0"/>
              <a:t>- Risque de réduire l'évaluation à des métriques quantifiables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Spécificités disciplinaires</a:t>
            </a:r>
          </a:p>
          <a:p>
            <a:pPr marL="0" indent="0">
              <a:buNone/>
            </a:pPr>
            <a:r>
              <a:rPr lang="fr-FR" dirty="0"/>
              <a:t>- Critères d'évaluation variables selon les disciplines</a:t>
            </a:r>
          </a:p>
          <a:p>
            <a:pPr marL="0" indent="0">
              <a:buNone/>
            </a:pPr>
            <a:r>
              <a:rPr lang="fr-FR" dirty="0"/>
              <a:t>- Conventions méthodologiques différentes</a:t>
            </a:r>
          </a:p>
          <a:p>
            <a:pPr marL="0" indent="0">
              <a:buNone/>
            </a:pPr>
            <a:r>
              <a:rPr lang="fr-FR" dirty="0"/>
              <a:t>- Niveaux de preuve spécifiques à chaque domaine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Limites des approches algorithmiques</a:t>
            </a:r>
          </a:p>
          <a:p>
            <a:pPr marL="0" indent="0">
              <a:buNone/>
            </a:pPr>
            <a:r>
              <a:rPr lang="fr-FR" dirty="0"/>
              <a:t>- Difficulté à évaluer l'originalité et la créativité</a:t>
            </a:r>
          </a:p>
          <a:p>
            <a:pPr marL="0" indent="0">
              <a:buNone/>
            </a:pPr>
            <a:r>
              <a:rPr lang="fr-FR" dirty="0"/>
              <a:t>- Incapacité à saisir certaines nuances argumentatives</a:t>
            </a:r>
          </a:p>
          <a:p>
            <a:pPr marL="0" indent="0">
              <a:buNone/>
            </a:pPr>
            <a:r>
              <a:rPr lang="fr-FR" dirty="0"/>
              <a:t>- Risque de perpétuer des biais disciplinaires existants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B559-C613-9409-0317-D80BEF44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 err="1">
                <a:solidFill>
                  <a:srgbClr val="00B050"/>
                </a:solidFill>
              </a:rPr>
              <a:t>Complémentarité</a:t>
            </a:r>
            <a:r>
              <a:rPr b="1" dirty="0">
                <a:solidFill>
                  <a:srgbClr val="00B050"/>
                </a:solidFill>
              </a:rPr>
              <a:t> entre </a:t>
            </a:r>
            <a:r>
              <a:rPr b="1" dirty="0" err="1">
                <a:solidFill>
                  <a:srgbClr val="00B050"/>
                </a:solidFill>
              </a:rPr>
              <a:t>jugement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humain</a:t>
            </a:r>
            <a:r>
              <a:rPr b="1" dirty="0">
                <a:solidFill>
                  <a:srgbClr val="00B050"/>
                </a:solidFill>
              </a:rPr>
              <a:t> et assistance 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i="1" dirty="0"/>
              <a:t>Modèle de collaboration homme-machine</a:t>
            </a:r>
          </a:p>
          <a:p>
            <a:pPr marL="0" indent="0">
              <a:buNone/>
            </a:pPr>
            <a:r>
              <a:rPr lang="fr-FR" dirty="0"/>
              <a:t>- L'IA comme outil d'aide à la décision, non comme substitut</a:t>
            </a:r>
          </a:p>
          <a:p>
            <a:pPr marL="0" indent="0">
              <a:buNone/>
            </a:pPr>
            <a:r>
              <a:rPr lang="fr-FR" dirty="0"/>
              <a:t>- Répartition optimale des tâches selon les forces respectives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Forces complémentaires</a:t>
            </a:r>
          </a:p>
          <a:p>
            <a:pPr marL="0" indent="0">
              <a:buNone/>
            </a:pPr>
            <a:r>
              <a:rPr lang="fr-FR" dirty="0"/>
              <a:t>- IA : traitement de grands volumes, détection de patterns</a:t>
            </a:r>
          </a:p>
          <a:p>
            <a:pPr marL="0" indent="0">
              <a:buNone/>
            </a:pPr>
            <a:r>
              <a:rPr lang="fr-FR" dirty="0"/>
              <a:t>- Humain : jugement contextuel, évaluation qualitative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Processus itératif d'amélioration</a:t>
            </a:r>
          </a:p>
          <a:p>
            <a:pPr marL="0" indent="0">
              <a:buNone/>
            </a:pPr>
            <a:r>
              <a:rPr lang="fr-FR" dirty="0"/>
              <a:t>- Feedback humain pour améliorer les systèmes automatisés</a:t>
            </a:r>
          </a:p>
          <a:p>
            <a:pPr marL="0" indent="0">
              <a:buNone/>
            </a:pPr>
            <a:r>
              <a:rPr lang="fr-FR" dirty="0"/>
              <a:t>- Apprentissage continu des modèles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2DF0C-47CE-A8EF-BB6E-3B684DF5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Techniques avancées de NLP pour l'analyse documentaire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3FD5C-45A7-5850-A559-8EEFF7A2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>
                <a:solidFill>
                  <a:srgbClr val="00B050"/>
                </a:solidFill>
              </a:rPr>
              <a:t>Principes du NLP appliqués aux </a:t>
            </a:r>
            <a:r>
              <a:rPr b="1" dirty="0" err="1">
                <a:solidFill>
                  <a:srgbClr val="00B050"/>
                </a:solidFill>
              </a:rPr>
              <a:t>textes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scientifiques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1" i="1" dirty="0"/>
              <a:t>Prétraitement spécialisé</a:t>
            </a:r>
          </a:p>
          <a:p>
            <a:pPr marL="0" indent="0">
              <a:buNone/>
            </a:pPr>
            <a:r>
              <a:rPr lang="fr-FR" dirty="0"/>
              <a:t>- Tokenisation adaptée aux termes scientifiques composés</a:t>
            </a:r>
          </a:p>
          <a:p>
            <a:pPr marL="0" indent="0">
              <a:buNone/>
            </a:pPr>
            <a:r>
              <a:rPr lang="fr-FR" dirty="0"/>
              <a:t>- Normalisation préservant les distinctions importantes</a:t>
            </a:r>
          </a:p>
          <a:p>
            <a:pPr marL="0" indent="0">
              <a:buNone/>
            </a:pPr>
            <a:r>
              <a:rPr lang="fr-FR" dirty="0"/>
              <a:t>- Lemmatisation tenant compte de la terminologie technique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Modèles de langage spécifiques aux domaines</a:t>
            </a:r>
          </a:p>
          <a:p>
            <a:pPr marL="0" indent="0">
              <a:buNone/>
            </a:pPr>
            <a:r>
              <a:rPr lang="fr-FR" dirty="0"/>
              <a:t>- Entraînement sur des corpus disciplinaires</a:t>
            </a:r>
          </a:p>
          <a:p>
            <a:pPr marL="0" indent="0">
              <a:buNone/>
            </a:pPr>
            <a:r>
              <a:rPr lang="fr-FR" dirty="0"/>
              <a:t>- Intégration de connaissances ontologiques (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modèle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formel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règle</a:t>
            </a:r>
            <a:r>
              <a:rPr lang="en-US" dirty="0" err="1">
                <a:solidFill>
                  <a:srgbClr val="0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..)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Exemples : </a:t>
            </a:r>
            <a:r>
              <a:rPr lang="fr-FR" dirty="0" err="1"/>
              <a:t>SciBERT</a:t>
            </a:r>
            <a:r>
              <a:rPr lang="fr-FR" dirty="0"/>
              <a:t>, </a:t>
            </a:r>
            <a:r>
              <a:rPr lang="fr-FR" dirty="0" err="1"/>
              <a:t>BioBERT</a:t>
            </a:r>
            <a:r>
              <a:rPr lang="fr-FR" dirty="0"/>
              <a:t>, </a:t>
            </a:r>
            <a:r>
              <a:rPr lang="fr-FR" dirty="0" err="1"/>
              <a:t>ChemBERT</a:t>
            </a:r>
            <a:endParaRPr lang="fr-FR" dirty="0"/>
          </a:p>
          <a:p>
            <a:pPr marL="0" indent="0">
              <a:buNone/>
            </a:pPr>
            <a:r>
              <a:rPr lang="fr-FR" i="1" dirty="0"/>
              <a:t>PS : BERT (</a:t>
            </a:r>
            <a:r>
              <a:rPr lang="fr-FR" i="1" dirty="0" err="1"/>
              <a:t>Bidirectional</a:t>
            </a:r>
            <a:r>
              <a:rPr lang="fr-FR" i="1" dirty="0"/>
              <a:t> Encoder </a:t>
            </a:r>
            <a:r>
              <a:rPr lang="fr-FR" i="1" dirty="0" err="1"/>
              <a:t>Representations</a:t>
            </a:r>
            <a:r>
              <a:rPr lang="fr-FR" i="1" dirty="0"/>
              <a:t> </a:t>
            </a:r>
            <a:r>
              <a:rPr lang="fr-FR" i="1" dirty="0" err="1"/>
              <a:t>from</a:t>
            </a:r>
            <a:r>
              <a:rPr lang="fr-FR" i="1" dirty="0"/>
              <a:t> Transformers) est un modèle de traitement du langage naturel (NLP) développé par Google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Analyse syntaxique et sémantique avancée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Parsing</a:t>
            </a:r>
            <a:r>
              <a:rPr lang="fr-FR" dirty="0"/>
              <a:t> des structures (analyse syntaxique ou structurelle) argumentatives complexes</a:t>
            </a:r>
          </a:p>
          <a:p>
            <a:pPr marL="0" indent="0">
              <a:buNone/>
            </a:pPr>
            <a:r>
              <a:rPr lang="fr-FR" dirty="0"/>
              <a:t>- Résolution des coréférences dans les textes longs</a:t>
            </a:r>
          </a:p>
          <a:p>
            <a:pPr marL="0" indent="0">
              <a:buNone/>
            </a:pPr>
            <a:r>
              <a:rPr lang="fr-FR" dirty="0"/>
              <a:t>- Analyse des relations causales et temporelles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016CA-595E-A871-DE44-334AE578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>
                <a:solidFill>
                  <a:srgbClr val="00B050"/>
                </a:solidFill>
              </a:rPr>
              <a:t>Techniques </a:t>
            </a:r>
            <a:r>
              <a:rPr b="1" dirty="0" err="1">
                <a:solidFill>
                  <a:srgbClr val="00B050"/>
                </a:solidFill>
              </a:rPr>
              <a:t>d'extraction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d'entités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spécialisées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1" i="1" dirty="0"/>
              <a:t>Reconnaissance d'entités nommées scientifiques</a:t>
            </a:r>
          </a:p>
          <a:p>
            <a:pPr marL="0" indent="0">
              <a:buNone/>
            </a:pPr>
            <a:r>
              <a:rPr lang="fr-FR" dirty="0"/>
              <a:t>- Identification des composés chimiques et formules</a:t>
            </a:r>
          </a:p>
          <a:p>
            <a:pPr marL="0" indent="0">
              <a:buNone/>
            </a:pPr>
            <a:r>
              <a:rPr lang="fr-FR" dirty="0"/>
              <a:t>- Détection des noms de gènes et protéines</a:t>
            </a:r>
          </a:p>
          <a:p>
            <a:pPr marL="0" indent="0">
              <a:buNone/>
            </a:pPr>
            <a:r>
              <a:rPr lang="fr-FR" dirty="0"/>
              <a:t>- Reconnaissance des espèces biologiques</a:t>
            </a:r>
          </a:p>
          <a:p>
            <a:pPr marL="0" indent="0">
              <a:buNone/>
            </a:pPr>
            <a:r>
              <a:rPr lang="fr-FR" dirty="0"/>
              <a:t>- Extraction des méthodes et protocoles expérimentaux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Approches hybrides</a:t>
            </a:r>
          </a:p>
          <a:p>
            <a:pPr marL="0" indent="0">
              <a:buNone/>
            </a:pPr>
            <a:r>
              <a:rPr lang="fr-FR" dirty="0"/>
              <a:t>- Combinaison de dictionnaires spécialisés et d'apprentissage automatique</a:t>
            </a:r>
          </a:p>
          <a:p>
            <a:pPr marL="0" indent="0">
              <a:buNone/>
            </a:pPr>
            <a:r>
              <a:rPr lang="fr-FR" dirty="0"/>
              <a:t>- Utilisation de règles contextuelles et de modèles statistiques</a:t>
            </a:r>
          </a:p>
          <a:p>
            <a:pPr marL="0" indent="0">
              <a:buNone/>
            </a:pPr>
            <a:r>
              <a:rPr lang="fr-FR" dirty="0"/>
              <a:t>- Intégration de bases de connaissances disciplinaires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Extraction d'entités numériques et unités</a:t>
            </a:r>
          </a:p>
          <a:p>
            <a:pPr marL="0" indent="0">
              <a:buNone/>
            </a:pPr>
            <a:r>
              <a:rPr lang="fr-FR" dirty="0"/>
              <a:t>- Identification des mesures et leurs unités</a:t>
            </a:r>
          </a:p>
          <a:p>
            <a:pPr marL="0" indent="0">
              <a:buNone/>
            </a:pPr>
            <a:r>
              <a:rPr lang="fr-FR" dirty="0"/>
              <a:t>- Reconnaissance des intervalles et marges d'erreur</a:t>
            </a:r>
          </a:p>
          <a:p>
            <a:pPr marL="0" indent="0">
              <a:buNone/>
            </a:pPr>
            <a:r>
              <a:rPr lang="fr-FR" dirty="0"/>
              <a:t>- Extraction des valeurs p et autres statistiques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ED2EC-E5F7-2FF2-BAA3-49F5F421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Analyse des relations entre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1" i="1" dirty="0"/>
              <a:t>Types de relations scientifiques</a:t>
            </a:r>
          </a:p>
          <a:p>
            <a:pPr marL="0" indent="0">
              <a:buNone/>
            </a:pPr>
            <a:r>
              <a:rPr lang="fr-FR" dirty="0"/>
              <a:t>- Relations causales (A cause B)</a:t>
            </a:r>
          </a:p>
          <a:p>
            <a:pPr marL="0" indent="0">
              <a:buNone/>
            </a:pPr>
            <a:r>
              <a:rPr lang="fr-FR" dirty="0"/>
              <a:t>- Relations comparatives (A est plus efficace que B)</a:t>
            </a:r>
          </a:p>
          <a:p>
            <a:pPr marL="0" indent="0">
              <a:buNone/>
            </a:pPr>
            <a:r>
              <a:rPr lang="fr-FR" dirty="0"/>
              <a:t>- Relations temporelles (A précède B)</a:t>
            </a:r>
          </a:p>
          <a:p>
            <a:pPr marL="0" indent="0">
              <a:buNone/>
            </a:pPr>
            <a:r>
              <a:rPr lang="fr-FR" dirty="0"/>
              <a:t>- Relations hiérarchiques (A est un type de B)</a:t>
            </a:r>
          </a:p>
          <a:p>
            <a:pPr marL="0" indent="0">
              <a:buNone/>
            </a:pPr>
            <a:r>
              <a:rPr lang="fr-FR" dirty="0"/>
              <a:t>- Relations d'opposition (A contredit B)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Extraction de relations</a:t>
            </a:r>
          </a:p>
          <a:p>
            <a:pPr marL="0" indent="0">
              <a:buNone/>
            </a:pPr>
            <a:r>
              <a:rPr lang="fr-FR" dirty="0"/>
              <a:t>- Patterns linguistiques spécifiques aux textes scientifiques</a:t>
            </a:r>
          </a:p>
          <a:p>
            <a:pPr marL="0" indent="0">
              <a:buNone/>
            </a:pPr>
            <a:r>
              <a:rPr lang="fr-FR" dirty="0"/>
              <a:t>- Modèles supervisés pour la classification des relations</a:t>
            </a:r>
          </a:p>
          <a:p>
            <a:pPr marL="0" indent="0">
              <a:buNone/>
            </a:pPr>
            <a:r>
              <a:rPr lang="fr-FR" dirty="0"/>
              <a:t>- Approches distantes utilisant des bases de connaissances existantes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Construction de graphes de connaissances</a:t>
            </a:r>
          </a:p>
          <a:p>
            <a:pPr marL="0" indent="0">
              <a:buNone/>
            </a:pPr>
            <a:r>
              <a:rPr lang="fr-FR" dirty="0"/>
              <a:t>- Représentation des entités comme nœuds et relations comme arêtes</a:t>
            </a:r>
          </a:p>
          <a:p>
            <a:pPr marL="0" indent="0">
              <a:buNone/>
            </a:pPr>
            <a:r>
              <a:rPr lang="fr-FR" dirty="0"/>
              <a:t>- Intégration de métadonnées (confiance, source, temporalité)</a:t>
            </a:r>
          </a:p>
          <a:p>
            <a:pPr marL="0" indent="0">
              <a:buNone/>
            </a:pPr>
            <a:r>
              <a:rPr lang="fr-FR" dirty="0"/>
              <a:t>- Fusion d'informations provenant de multiples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A829F-A549-CAB2-231E-D51D9F8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Méthodes de résumé automatique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1" i="1" dirty="0"/>
              <a:t>Résumé extractif</a:t>
            </a:r>
          </a:p>
          <a:p>
            <a:pPr marL="0" indent="0">
              <a:buNone/>
            </a:pPr>
            <a:r>
              <a:rPr lang="fr-FR" dirty="0"/>
              <a:t>- Sélection des phrases ou segments les plus informatifs</a:t>
            </a:r>
          </a:p>
          <a:p>
            <a:pPr marL="0" indent="0">
              <a:buNone/>
            </a:pPr>
            <a:r>
              <a:rPr lang="fr-FR" dirty="0"/>
              <a:t>- Techniques de </a:t>
            </a:r>
            <a:r>
              <a:rPr lang="fr-FR" dirty="0" err="1"/>
              <a:t>scoring</a:t>
            </a:r>
            <a:r>
              <a:rPr lang="fr-FR" dirty="0"/>
              <a:t> basées sur la centralité et la pertinence</a:t>
            </a:r>
          </a:p>
          <a:p>
            <a:pPr marL="0" indent="0">
              <a:buNone/>
            </a:pPr>
            <a:r>
              <a:rPr lang="fr-FR" dirty="0"/>
              <a:t>- ✅ Fidélité au texte source, préservation de la terminologie</a:t>
            </a:r>
          </a:p>
          <a:p>
            <a:pPr marL="0" indent="0">
              <a:buNone/>
            </a:pPr>
            <a:r>
              <a:rPr lang="fr-FR" dirty="0"/>
              <a:t>- ❌ Manque de fluidité, redondances potentielles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Résumé abstractif</a:t>
            </a:r>
          </a:p>
          <a:p>
            <a:pPr marL="0" indent="0">
              <a:buNone/>
            </a:pPr>
            <a:r>
              <a:rPr lang="fr-FR" dirty="0"/>
              <a:t>- Génération de nouvelles formulations synthétisant le contenu</a:t>
            </a:r>
          </a:p>
          <a:p>
            <a:pPr marL="0" indent="0">
              <a:buNone/>
            </a:pPr>
            <a:r>
              <a:rPr lang="fr-FR" dirty="0"/>
              <a:t>- Modèles seq2seq et architectures encoder-</a:t>
            </a:r>
            <a:r>
              <a:rPr lang="fr-FR" dirty="0" err="1"/>
              <a:t>decoder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✅ Concision, cohérence narrative, flexibilité</a:t>
            </a:r>
          </a:p>
          <a:p>
            <a:pPr marL="0" indent="0">
              <a:buNone/>
            </a:pPr>
            <a:r>
              <a:rPr lang="fr-FR" dirty="0"/>
              <a:t>- ❌ Risques d'hallucinations, simplifications excessives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Approches hybrides pour textes scientifiques</a:t>
            </a:r>
          </a:p>
          <a:p>
            <a:pPr marL="0" indent="0">
              <a:buNone/>
            </a:pPr>
            <a:r>
              <a:rPr lang="fr-FR" dirty="0"/>
              <a:t>- Extraction structurée par sections</a:t>
            </a:r>
          </a:p>
          <a:p>
            <a:pPr marL="0" indent="0">
              <a:buNone/>
            </a:pPr>
            <a:r>
              <a:rPr lang="fr-FR" dirty="0"/>
              <a:t>- Reformulation abstractive préservant la précision terminologique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9E8B0-9B16-F5CD-E97A-3FB4D8D4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Démonstration pratique : ChatGPT vs outils SYSTINFO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A34C0-0710-B2C7-2C69-80541AA7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B050"/>
                </a:solidFill>
              </a:rPr>
              <a:t>Plan de la </a:t>
            </a:r>
            <a:r>
              <a:rPr b="1" dirty="0" err="1">
                <a:solidFill>
                  <a:srgbClr val="00B050"/>
                </a:solidFill>
              </a:rPr>
              <a:t>présentation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1. Fondements de l'extraction d'informations scientifiques</a:t>
            </a:r>
          </a:p>
          <a:p>
            <a:pPr marL="0" indent="0">
              <a:buNone/>
            </a:pPr>
            <a:r>
              <a:rPr lang="fr-FR" dirty="0"/>
              <a:t>   - Définitions et évolution des approches</a:t>
            </a:r>
          </a:p>
          <a:p>
            <a:pPr marL="0" indent="0">
              <a:buNone/>
            </a:pPr>
            <a:r>
              <a:rPr lang="fr-FR" dirty="0"/>
              <a:t>   - Spécificités des textes scientifiques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2. L'analyse critique automatisée</a:t>
            </a:r>
          </a:p>
          <a:p>
            <a:pPr marL="0" indent="0">
              <a:buNone/>
            </a:pPr>
            <a:r>
              <a:rPr lang="fr-FR" dirty="0"/>
              <a:t>   - Critères d'évaluation de la qualité scientifique</a:t>
            </a:r>
          </a:p>
          <a:p>
            <a:pPr marL="0" indent="0">
              <a:buNone/>
            </a:pPr>
            <a:r>
              <a:rPr lang="fr-FR" dirty="0"/>
              <a:t>   - Défis de l'automatisation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3. Techniques avancées de NLP pour l'analyse documentaire</a:t>
            </a:r>
          </a:p>
          <a:p>
            <a:pPr marL="0" indent="0">
              <a:buNone/>
            </a:pPr>
            <a:r>
              <a:rPr lang="fr-FR" dirty="0"/>
              <a:t>   - Extraction d'entités spécialisées</a:t>
            </a:r>
          </a:p>
          <a:p>
            <a:pPr marL="0" indent="0">
              <a:buNone/>
            </a:pPr>
            <a:r>
              <a:rPr lang="fr-FR" dirty="0"/>
              <a:t>   - Analyse des relations et graphes de connaissances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F991A-5C25-AAE3-6205-06D2542A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Extraction d'informations avec </a:t>
            </a:r>
            <a:r>
              <a:rPr lang="fr-FR" b="1" dirty="0" err="1">
                <a:solidFill>
                  <a:srgbClr val="00B050"/>
                </a:solidFill>
              </a:rPr>
              <a:t>ChatGPT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Avantages</a:t>
            </a:r>
          </a:p>
          <a:p>
            <a:pPr marL="0" indent="0">
              <a:buNone/>
            </a:pPr>
            <a:r>
              <a:rPr lang="fr-FR" dirty="0"/>
              <a:t>- Accessible gratuitement</a:t>
            </a:r>
          </a:p>
          <a:p>
            <a:pPr marL="0" indent="0">
              <a:buNone/>
            </a:pPr>
            <a:r>
              <a:rPr lang="fr-FR" dirty="0"/>
              <a:t>- Interface conversationnelle intuitive</a:t>
            </a:r>
          </a:p>
          <a:p>
            <a:pPr marL="0" indent="0">
              <a:buNone/>
            </a:pPr>
            <a:r>
              <a:rPr lang="fr-FR" dirty="0"/>
              <a:t>- Flexibilité des requêtes</a:t>
            </a:r>
          </a:p>
          <a:p>
            <a:pPr marL="0" indent="0">
              <a:buNone/>
            </a:pPr>
            <a:r>
              <a:rPr lang="fr-FR" dirty="0"/>
              <a:t>- Capacité à reformuler et synthétiser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Limites</a:t>
            </a:r>
          </a:p>
          <a:p>
            <a:pPr marL="0" indent="0">
              <a:buNone/>
            </a:pPr>
            <a:r>
              <a:rPr lang="fr-FR" dirty="0"/>
              <a:t>- Connaissances limitées aux données d'entraînement</a:t>
            </a:r>
          </a:p>
          <a:p>
            <a:pPr marL="0" indent="0">
              <a:buNone/>
            </a:pPr>
            <a:r>
              <a:rPr lang="fr-FR" dirty="0"/>
              <a:t>- Risque d'hallucinations ou d'imprécisions</a:t>
            </a:r>
          </a:p>
          <a:p>
            <a:pPr marL="0" indent="0">
              <a:buNone/>
            </a:pPr>
            <a:r>
              <a:rPr lang="fr-FR" dirty="0"/>
              <a:t>- Capacité limitée à traiter des documents longs</a:t>
            </a:r>
          </a:p>
          <a:p>
            <a:pPr marL="0" indent="0">
              <a:buNone/>
            </a:pPr>
            <a:r>
              <a:rPr lang="fr-FR" dirty="0"/>
              <a:t>- Absence de fonctionnalités spécialisées pour la recherche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F57F1-D185-1B80-E9AA-74C603DD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Prompts efficaces pour l'extraction avec </a:t>
            </a:r>
            <a:r>
              <a:rPr lang="fr-FR" b="1" dirty="0" err="1">
                <a:solidFill>
                  <a:srgbClr val="00B050"/>
                </a:solidFill>
              </a:rPr>
              <a:t>ChatGPT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Structure RCFT (Rôle, Contexte, Format, Tâche)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```</a:t>
            </a:r>
          </a:p>
          <a:p>
            <a:pPr marL="0" indent="0">
              <a:buNone/>
            </a:pPr>
            <a:r>
              <a:rPr lang="fr-FR" dirty="0"/>
              <a:t>Agis comme un assistant de recherche spécialisé en [domaine].</a:t>
            </a:r>
          </a:p>
          <a:p>
            <a:pPr marL="0" indent="0">
              <a:buNone/>
            </a:pPr>
            <a:r>
              <a:rPr lang="fr-FR" dirty="0"/>
              <a:t>Je te fournis un extrait d'un article scientifique sur [sujet].</a:t>
            </a:r>
          </a:p>
          <a:p>
            <a:pPr marL="0" indent="0">
              <a:buNone/>
            </a:pPr>
            <a:r>
              <a:rPr lang="fr-FR" dirty="0"/>
              <a:t>Extrais les informations suivantes et présente-les sous forme de liste structurée :</a:t>
            </a:r>
          </a:p>
          <a:p>
            <a:pPr marL="0" indent="0">
              <a:buNone/>
            </a:pPr>
            <a:r>
              <a:rPr lang="fr-FR" dirty="0"/>
              <a:t>1. Question de recherche principale</a:t>
            </a:r>
          </a:p>
          <a:p>
            <a:pPr marL="0" indent="0">
              <a:buNone/>
            </a:pPr>
            <a:r>
              <a:rPr lang="fr-FR" dirty="0"/>
              <a:t>2. Méthodologie utilisée</a:t>
            </a:r>
          </a:p>
          <a:p>
            <a:pPr marL="0" indent="0">
              <a:buNone/>
            </a:pPr>
            <a:r>
              <a:rPr lang="fr-FR" dirty="0"/>
              <a:t>3. Résultats clés</a:t>
            </a:r>
          </a:p>
          <a:p>
            <a:pPr marL="0" indent="0">
              <a:buNone/>
            </a:pPr>
            <a:r>
              <a:rPr lang="fr-FR" dirty="0"/>
              <a:t>4. Limitations mentionnées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Voici l'extrait : [texte]</a:t>
            </a:r>
          </a:p>
          <a:p>
            <a:pPr marL="0" indent="0">
              <a:buNone/>
            </a:pPr>
            <a:r>
              <a:rPr lang="fr-FR" dirty="0"/>
              <a:t>```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687A6-DF2D-D557-98F6-2305DA04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Prompts pour l'analyse critique avec </a:t>
            </a:r>
            <a:r>
              <a:rPr lang="fr-FR" b="1" dirty="0" err="1">
                <a:solidFill>
                  <a:srgbClr val="00B050"/>
                </a:solidFill>
              </a:rPr>
              <a:t>ChatGPT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```</a:t>
            </a:r>
          </a:p>
          <a:p>
            <a:pPr marL="0" indent="0">
              <a:buNone/>
            </a:pPr>
            <a:r>
              <a:rPr lang="fr-FR" dirty="0"/>
              <a:t>Joue le rôle d'un évaluateur expert pour une revue scientifique en [domaine].</a:t>
            </a:r>
          </a:p>
          <a:p>
            <a:pPr marL="0" indent="0">
              <a:buNone/>
            </a:pPr>
            <a:r>
              <a:rPr lang="fr-FR" dirty="0"/>
              <a:t>Analyse cet extrait d'article selon les critères suivants :</a:t>
            </a:r>
          </a:p>
          <a:p>
            <a:pPr marL="0" indent="0">
              <a:buNone/>
            </a:pPr>
            <a:r>
              <a:rPr lang="fr-FR" dirty="0"/>
              <a:t>1. Rigueur scientifique</a:t>
            </a:r>
          </a:p>
          <a:p>
            <a:pPr marL="0" indent="0">
              <a:buNone/>
            </a:pPr>
            <a:r>
              <a:rPr lang="fr-FR" dirty="0"/>
              <a:t>2. Clarté de présentation</a:t>
            </a:r>
          </a:p>
          <a:p>
            <a:pPr marL="0" indent="0">
              <a:buNone/>
            </a:pPr>
            <a:r>
              <a:rPr lang="fr-FR" dirty="0"/>
              <a:t>3. Validité interne</a:t>
            </a:r>
          </a:p>
          <a:p>
            <a:pPr marL="0" indent="0">
              <a:buNone/>
            </a:pPr>
            <a:r>
              <a:rPr lang="fr-FR" dirty="0"/>
              <a:t>4. Validité externe</a:t>
            </a:r>
          </a:p>
          <a:p>
            <a:pPr marL="0" indent="0">
              <a:buNone/>
            </a:pPr>
            <a:r>
              <a:rPr lang="fr-FR" dirty="0"/>
              <a:t>5. Importance des résultats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chaque critère, attribue une note de 1 à 5 et justifie ton évaluation.</a:t>
            </a:r>
          </a:p>
          <a:p>
            <a:pPr marL="0" indent="0">
              <a:buNone/>
            </a:pPr>
            <a:r>
              <a:rPr lang="fr-FR" dirty="0"/>
              <a:t>Voici l'extrait : [texte]</a:t>
            </a:r>
          </a:p>
          <a:p>
            <a:pPr marL="0" indent="0">
              <a:buNone/>
            </a:pPr>
            <a:r>
              <a:rPr lang="fr-FR" dirty="0"/>
              <a:t>```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BEB84-A89B-BE53-B5FF-32B33B8B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Outils SYSTINFO pour l'extraction et l'analyse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/>
              <a:t>ScienceAnalyzer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Extraction structurée par sections (méthodologie, résultats, etc.)</a:t>
            </a:r>
          </a:p>
          <a:p>
            <a:pPr marL="0" indent="0">
              <a:buNone/>
            </a:pPr>
            <a:r>
              <a:rPr lang="fr-FR" dirty="0"/>
              <a:t>- Reconnaissance avancée d'entités spécifiques au domaine</a:t>
            </a:r>
          </a:p>
          <a:p>
            <a:pPr marL="0" indent="0">
              <a:buNone/>
            </a:pPr>
            <a:r>
              <a:rPr lang="fr-FR" dirty="0"/>
              <a:t>- Visualisation des relations entre concepts</a:t>
            </a:r>
          </a:p>
          <a:p>
            <a:pPr marL="0" indent="0">
              <a:buNone/>
            </a:pPr>
            <a:r>
              <a:rPr lang="fr-FR" dirty="0"/>
              <a:t>- Intégration avec les gestionnaires bibliographiques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Memo Analyseur</a:t>
            </a:r>
          </a:p>
          <a:p>
            <a:pPr marL="0" indent="0">
              <a:buNone/>
            </a:pPr>
            <a:r>
              <a:rPr lang="fr-FR" dirty="0"/>
              <a:t>- Évaluation de la cohérence méthodologique</a:t>
            </a:r>
          </a:p>
          <a:p>
            <a:pPr marL="0" indent="0">
              <a:buNone/>
            </a:pPr>
            <a:r>
              <a:rPr lang="fr-FR" dirty="0"/>
              <a:t>- Détection des faiblesses dans l'argumentation</a:t>
            </a:r>
          </a:p>
          <a:p>
            <a:pPr marL="0" indent="0">
              <a:buNone/>
            </a:pPr>
            <a:r>
              <a:rPr lang="fr-FR" dirty="0"/>
              <a:t>- Identification des biais potentiels</a:t>
            </a:r>
          </a:p>
          <a:p>
            <a:pPr marL="0" indent="0">
              <a:buNone/>
            </a:pPr>
            <a:r>
              <a:rPr lang="fr-FR" dirty="0"/>
              <a:t>- Suggestions d'amélioration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41DD-C9F7-6B8D-FC99-6D1D3DB5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>
                <a:solidFill>
                  <a:srgbClr val="00B050"/>
                </a:solidFill>
              </a:rPr>
              <a:t>Comparaison : ChatGPT vs </a:t>
            </a:r>
            <a:r>
              <a:rPr b="1" dirty="0" err="1">
                <a:solidFill>
                  <a:srgbClr val="00B050"/>
                </a:solidFill>
              </a:rPr>
              <a:t>outils</a:t>
            </a:r>
            <a:r>
              <a:rPr b="1" dirty="0">
                <a:solidFill>
                  <a:srgbClr val="00B050"/>
                </a:solidFill>
              </a:rPr>
              <a:t> SYSTINFO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13503"/>
              </p:ext>
            </p:extLst>
          </p:nvPr>
        </p:nvGraphicFramePr>
        <p:xfrm>
          <a:off x="457200" y="1371600"/>
          <a:ext cx="8229600" cy="5342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ChatGPT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Outils SYSTINFO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t>Accessibilité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Version g</a:t>
                      </a:r>
                      <a:r>
                        <a:rPr dirty="0" err="1"/>
                        <a:t>ratuit</a:t>
                      </a:r>
                      <a:r>
                        <a:rPr lang="fr-FR" dirty="0"/>
                        <a:t>e disponible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Abonnement, interface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t>Spécialisation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Généraliste</a:t>
                      </a:r>
                      <a:r>
                        <a:rPr lang="fr-FR" dirty="0"/>
                        <a:t>, spécialiste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Spécifique</a:t>
                      </a:r>
                      <a:r>
                        <a:rPr dirty="0"/>
                        <a:t> </a:t>
                      </a:r>
                      <a:r>
                        <a:rPr lang="fr-FR" dirty="0"/>
                        <a:t>par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domaine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dirty="0" err="1"/>
                        <a:t>Précision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Variable </a:t>
                      </a:r>
                      <a:r>
                        <a:rPr dirty="0" err="1"/>
                        <a:t>selon</a:t>
                      </a:r>
                      <a:r>
                        <a:rPr dirty="0"/>
                        <a:t> le </a:t>
                      </a:r>
                      <a:r>
                        <a:rPr dirty="0" err="1"/>
                        <a:t>domaine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r>
                        <a:rPr dirty="0"/>
                        <a:t> dans les </a:t>
                      </a:r>
                      <a:r>
                        <a:rPr dirty="0" err="1"/>
                        <a:t>domaines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couverts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t>Personnalisation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Limitée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necessite</a:t>
                      </a:r>
                      <a:r>
                        <a:rPr lang="fr-FR" dirty="0"/>
                        <a:t> une orientation (pas besoin de </a:t>
                      </a:r>
                      <a:r>
                        <a:rPr lang="fr-FR" dirty="0" err="1"/>
                        <a:t>competence</a:t>
                      </a:r>
                      <a:r>
                        <a:rPr lang="fr-FR" dirty="0"/>
                        <a:t> particulière)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Adaptable aux </a:t>
                      </a:r>
                      <a:r>
                        <a:rPr dirty="0" err="1"/>
                        <a:t>besoins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spécifiques</a:t>
                      </a:r>
                      <a:r>
                        <a:rPr lang="fr-FR" dirty="0"/>
                        <a:t>, formation de haute niveau requise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t>Visualisation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multiple (texte, images, tableaux…)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multiple (texte, images, tableaux…)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r>
                        <a:t>Intégration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Isolée</a:t>
                      </a:r>
                      <a:r>
                        <a:rPr lang="fr-FR" dirty="0"/>
                        <a:t>, outils tiers d’interopérabilité, disponibilité d’API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Écosystème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d'outils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connectés</a:t>
                      </a:r>
                      <a:r>
                        <a:rPr lang="fr-FR" dirty="0"/>
                        <a:t>, possibilité de partager l’URL des applications sur des plateforme externes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B6429-AE59-024A-4ADE-DDAC28A7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Stratégies de combinaison des approches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Workflow optimal</a:t>
            </a:r>
          </a:p>
          <a:p>
            <a:pPr marL="0" indent="0">
              <a:buNone/>
            </a:pPr>
            <a:r>
              <a:rPr lang="fr-FR" dirty="0"/>
              <a:t>1. Utiliser </a:t>
            </a:r>
            <a:r>
              <a:rPr lang="fr-FR" dirty="0" err="1"/>
              <a:t>ChatGPT</a:t>
            </a:r>
            <a:r>
              <a:rPr lang="fr-FR" dirty="0"/>
              <a:t> pour l'exploration initiale et le triage</a:t>
            </a:r>
          </a:p>
          <a:p>
            <a:pPr marL="0" indent="0">
              <a:buNone/>
            </a:pPr>
            <a:r>
              <a:rPr lang="fr-FR" dirty="0"/>
              <a:t>2. Approfondir avec les outils SYSTINFO pour les analyses détaillées</a:t>
            </a:r>
          </a:p>
          <a:p>
            <a:pPr marL="0" indent="0">
              <a:buNone/>
            </a:pPr>
            <a:r>
              <a:rPr lang="fr-FR" dirty="0"/>
              <a:t>3. Valider et interpréter les résultats avec expertise humaine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Cas d'usage spécifiques</a:t>
            </a:r>
          </a:p>
          <a:p>
            <a:pPr marL="0" indent="0">
              <a:buNone/>
            </a:pPr>
            <a:r>
              <a:rPr lang="fr-FR" dirty="0"/>
              <a:t>- Revue rapide de littérature → </a:t>
            </a:r>
            <a:r>
              <a:rPr lang="fr-FR" dirty="0" err="1"/>
              <a:t>ChatGPT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Analyse approfondie d'un corpus → </a:t>
            </a:r>
            <a:r>
              <a:rPr lang="fr-FR" dirty="0" err="1"/>
              <a:t>ScienceAnalyzer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Évaluation de mémoires/thèses → Memo Analyseur</a:t>
            </a:r>
          </a:p>
          <a:p>
            <a:pPr marL="0" indent="0">
              <a:buNone/>
            </a:pPr>
            <a:r>
              <a:rPr lang="fr-FR" dirty="0"/>
              <a:t>- Synthèse multi-documents → </a:t>
            </a:r>
            <a:r>
              <a:rPr lang="fr-FR" dirty="0" err="1"/>
              <a:t>ProfIA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279D5-DEEA-F3A9-EFB2-FF6C3BD5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Exercices pratiques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6FF61-9893-62D5-BABC-0593EBAC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 err="1">
                <a:solidFill>
                  <a:srgbClr val="00B050"/>
                </a:solidFill>
              </a:rPr>
              <a:t>Exercice</a:t>
            </a:r>
            <a:r>
              <a:rPr b="1" dirty="0">
                <a:solidFill>
                  <a:srgbClr val="00B050"/>
                </a:solidFill>
              </a:rPr>
              <a:t> 1 : Extraction </a:t>
            </a:r>
            <a:r>
              <a:rPr b="1" dirty="0" err="1">
                <a:solidFill>
                  <a:srgbClr val="00B050"/>
                </a:solidFill>
              </a:rPr>
              <a:t>d'informations</a:t>
            </a:r>
            <a:r>
              <a:rPr b="1" dirty="0">
                <a:solidFill>
                  <a:srgbClr val="00B050"/>
                </a:solidFill>
              </a:rPr>
              <a:t> avec ChatGPT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Objectif : Extraire des informations structurées à partir de l'article scientifique fourni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Instructions :</a:t>
            </a:r>
          </a:p>
          <a:p>
            <a:pPr marL="0" indent="0">
              <a:buNone/>
            </a:pPr>
            <a:r>
              <a:rPr lang="fr-FR" dirty="0"/>
              <a:t>1. Utilisez l'article sur les maladies tropicales négligées</a:t>
            </a:r>
          </a:p>
          <a:p>
            <a:pPr marL="0" indent="0">
              <a:buNone/>
            </a:pPr>
            <a:r>
              <a:rPr lang="fr-FR" dirty="0"/>
              <a:t>2. Formulez des prompts pour extraire :</a:t>
            </a:r>
          </a:p>
          <a:p>
            <a:pPr marL="0" indent="0">
              <a:buNone/>
            </a:pPr>
            <a:r>
              <a:rPr lang="fr-FR" dirty="0"/>
              <a:t>   - Informations méthodologiques</a:t>
            </a:r>
          </a:p>
          <a:p>
            <a:pPr marL="0" indent="0">
              <a:buNone/>
            </a:pPr>
            <a:r>
              <a:rPr lang="fr-FR" dirty="0"/>
              <a:t>   - Résultats principaux</a:t>
            </a:r>
          </a:p>
          <a:p>
            <a:pPr marL="0" indent="0">
              <a:buNone/>
            </a:pPr>
            <a:r>
              <a:rPr lang="fr-FR" dirty="0"/>
              <a:t>   - Limitations de l'étude</a:t>
            </a:r>
          </a:p>
          <a:p>
            <a:pPr marL="0" indent="0">
              <a:buNone/>
            </a:pPr>
            <a:r>
              <a:rPr lang="fr-FR" dirty="0"/>
              <a:t>3. Évaluez la précision et l'exhaustivité des extractions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Temps alloué : 20 minutes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1616D-3790-2301-4C3C-2B9ADDF6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Exercice 2 : Comparaison avec les outils SYSTINFO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Objectif : Comparer les capacités d'extraction et d'analyse des différentes approches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Instructions :</a:t>
            </a:r>
          </a:p>
          <a:p>
            <a:pPr marL="0" indent="0">
              <a:buNone/>
            </a:pPr>
            <a:r>
              <a:rPr lang="fr-FR" dirty="0"/>
              <a:t>1. Utilisez le même article scientifique</a:t>
            </a:r>
          </a:p>
          <a:p>
            <a:pPr marL="0" indent="0">
              <a:buNone/>
            </a:pPr>
            <a:r>
              <a:rPr lang="fr-FR" dirty="0"/>
              <a:t>2. Téléchargez l'article dans </a:t>
            </a:r>
            <a:r>
              <a:rPr lang="fr-FR" dirty="0" err="1"/>
              <a:t>ScienceAnalyzer</a:t>
            </a:r>
            <a:r>
              <a:rPr lang="fr-FR" dirty="0"/>
              <a:t> et Memo Analyseur</a:t>
            </a:r>
          </a:p>
          <a:p>
            <a:pPr marL="0" indent="0">
              <a:buNone/>
            </a:pPr>
            <a:r>
              <a:rPr lang="fr-FR" dirty="0"/>
              <a:t>3. Comparez les extractions et analyses obtenues avec celles de </a:t>
            </a:r>
            <a:r>
              <a:rPr lang="fr-FR" dirty="0" err="1"/>
              <a:t>ChatGPT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Temps alloué : 25 minutes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9006A-D6BA-A8D0-ADA7-48F545D2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 err="1">
                <a:solidFill>
                  <a:srgbClr val="00B050"/>
                </a:solidFill>
              </a:rPr>
              <a:t>Exercice</a:t>
            </a:r>
            <a:r>
              <a:rPr b="1" dirty="0">
                <a:solidFill>
                  <a:srgbClr val="00B050"/>
                </a:solidFill>
              </a:rPr>
              <a:t> 3 : </a:t>
            </a:r>
            <a:r>
              <a:rPr b="1" dirty="0" err="1">
                <a:solidFill>
                  <a:srgbClr val="00B050"/>
                </a:solidFill>
              </a:rPr>
              <a:t>Création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d'une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synthèse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Objectif : Créer une synthèse structurée à partir des informations extraites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Instructions :</a:t>
            </a:r>
          </a:p>
          <a:p>
            <a:pPr marL="0" indent="0">
              <a:buNone/>
            </a:pPr>
            <a:r>
              <a:rPr lang="fr-FR" dirty="0"/>
              <a:t>1. À partir des informations extraites, utilisez </a:t>
            </a:r>
            <a:r>
              <a:rPr lang="fr-FR" dirty="0" err="1"/>
              <a:t>ChatGPT</a:t>
            </a:r>
            <a:r>
              <a:rPr lang="fr-FR" dirty="0"/>
              <a:t> pour générer une synthèse</a:t>
            </a:r>
          </a:p>
          <a:p>
            <a:pPr marL="0" indent="0">
              <a:buNone/>
            </a:pPr>
            <a:r>
              <a:rPr lang="fr-FR" dirty="0"/>
              <a:t>2. Comparez cette synthèse avec celle générée par </a:t>
            </a:r>
            <a:r>
              <a:rPr lang="fr-FR" dirty="0" err="1"/>
              <a:t>ProfIA</a:t>
            </a:r>
            <a:r>
              <a:rPr lang="fr-FR" dirty="0"/>
              <a:t> de SYSTINFO et par </a:t>
            </a:r>
            <a:r>
              <a:rPr lang="fr-FR" dirty="0" err="1"/>
              <a:t>DeepSeek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3. Évaluez la fidélité, la structure et la clarté de chaque synthèse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Temps alloué : 20 minutes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89DCC-1908-A2BC-226E-A8B417DA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rgbClr val="00B050"/>
                </a:solidFill>
              </a:rPr>
              <a:t>Objectifs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d'apprentissage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À la fin de cette session, vous serez capables de :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Comprendre les principes fondamentaux de l'extraction d'informations à partir de textes scientifiques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Utiliser </a:t>
            </a:r>
            <a:r>
              <a:rPr lang="fr-FR" dirty="0" err="1"/>
              <a:t>ChatGPT</a:t>
            </a:r>
            <a:r>
              <a:rPr lang="fr-FR" dirty="0"/>
              <a:t> pour extraire efficacement des informations structurées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Évaluer les forces et limites de l'analyse critique automatisée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Comparer les capacités de </a:t>
            </a:r>
            <a:r>
              <a:rPr lang="fr-FR" dirty="0" err="1"/>
              <a:t>ChatGPT</a:t>
            </a:r>
            <a:r>
              <a:rPr lang="fr-FR" dirty="0"/>
              <a:t> et des outils spécialisés SYSTINFO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Appliquer ces techniques à vos propres recherches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BB556-55F1-E332-F53F-1335CCC2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 err="1">
                <a:solidFill>
                  <a:srgbClr val="00B050"/>
                </a:solidFill>
              </a:rPr>
              <a:t>Exercice</a:t>
            </a:r>
            <a:r>
              <a:rPr b="1" dirty="0">
                <a:solidFill>
                  <a:srgbClr val="00B050"/>
                </a:solidFill>
              </a:rPr>
              <a:t> 4 : </a:t>
            </a:r>
            <a:r>
              <a:rPr b="1" dirty="0" err="1">
                <a:solidFill>
                  <a:srgbClr val="00B050"/>
                </a:solidFill>
              </a:rPr>
              <a:t>Création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d'une</a:t>
            </a:r>
            <a:r>
              <a:rPr b="1" dirty="0">
                <a:solidFill>
                  <a:srgbClr val="00B050"/>
                </a:solidFill>
              </a:rPr>
              <a:t> carte </a:t>
            </a:r>
            <a:r>
              <a:rPr b="1" dirty="0" err="1">
                <a:solidFill>
                  <a:srgbClr val="00B050"/>
                </a:solidFill>
              </a:rPr>
              <a:t>conceptuelle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Objectif : Créer une représentation visuelle des concepts et relations clés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Instructions :</a:t>
            </a:r>
          </a:p>
          <a:p>
            <a:pPr marL="0" indent="0">
              <a:buNone/>
            </a:pPr>
            <a:r>
              <a:rPr lang="fr-FR" dirty="0"/>
              <a:t>1. Utilisez </a:t>
            </a:r>
            <a:r>
              <a:rPr lang="fr-FR" dirty="0" err="1"/>
              <a:t>ChatGPT</a:t>
            </a:r>
            <a:r>
              <a:rPr lang="fr-FR" dirty="0"/>
              <a:t> pour générer la structure d'une carte conceptuelle</a:t>
            </a:r>
          </a:p>
          <a:p>
            <a:pPr marL="0" indent="0">
              <a:buNone/>
            </a:pPr>
            <a:r>
              <a:rPr lang="fr-FR" dirty="0"/>
              <a:t>2. Créez la carte visuelle avec l'outil de votre choix</a:t>
            </a:r>
          </a:p>
          <a:p>
            <a:pPr marL="0" indent="0">
              <a:buNone/>
            </a:pPr>
            <a:r>
              <a:rPr lang="fr-FR" dirty="0"/>
              <a:t>3. Comparez avec les visualisations générées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Temps alloué : 25 minutes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2F21B-3612-867A-3018-F715731F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Considérations éthiques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CE65-2FB6-BDD2-DD3E-C35210ED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 err="1">
                <a:solidFill>
                  <a:srgbClr val="00B050"/>
                </a:solidFill>
              </a:rPr>
              <a:t>Enjeux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éthiques</a:t>
            </a:r>
            <a:r>
              <a:rPr b="1" dirty="0">
                <a:solidFill>
                  <a:srgbClr val="00B050"/>
                </a:solidFill>
              </a:rPr>
              <a:t> de </a:t>
            </a:r>
            <a:r>
              <a:rPr b="1" dirty="0" err="1">
                <a:solidFill>
                  <a:srgbClr val="00B050"/>
                </a:solidFill>
              </a:rPr>
              <a:t>l'IA</a:t>
            </a:r>
            <a:r>
              <a:rPr b="1" dirty="0">
                <a:solidFill>
                  <a:srgbClr val="00B050"/>
                </a:solidFill>
              </a:rPr>
              <a:t> dans </a:t>
            </a:r>
            <a:r>
              <a:rPr b="1" dirty="0" err="1">
                <a:solidFill>
                  <a:srgbClr val="00B050"/>
                </a:solidFill>
              </a:rPr>
              <a:t>l'analyse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documentaire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i="1" dirty="0"/>
              <a:t>Biais dans les systèmes d'extraction et d'analyse</a:t>
            </a:r>
          </a:p>
          <a:p>
            <a:pPr marL="0" indent="0">
              <a:buNone/>
            </a:pPr>
            <a:r>
              <a:rPr lang="fr-FR" dirty="0"/>
              <a:t>- Biais de représentation dans les corpus d'entraînement</a:t>
            </a:r>
          </a:p>
          <a:p>
            <a:pPr marL="0" indent="0">
              <a:buNone/>
            </a:pPr>
            <a:r>
              <a:rPr lang="fr-FR" dirty="0"/>
              <a:t>- Biais disciplinaires et linguistiques</a:t>
            </a:r>
          </a:p>
          <a:p>
            <a:pPr marL="0" indent="0">
              <a:buNone/>
            </a:pPr>
            <a:r>
              <a:rPr lang="fr-FR" dirty="0"/>
              <a:t>- Risques d'amplification des inégalités existantes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Questions de propriété intellectuelle et d'attribution</a:t>
            </a:r>
          </a:p>
          <a:p>
            <a:pPr marL="0" indent="0">
              <a:buNone/>
            </a:pPr>
            <a:r>
              <a:rPr lang="fr-FR" dirty="0"/>
              <a:t>- Frontières entre assistance et génération</a:t>
            </a:r>
          </a:p>
          <a:p>
            <a:pPr marL="0" indent="0">
              <a:buNone/>
            </a:pPr>
            <a:r>
              <a:rPr lang="fr-FR" dirty="0"/>
              <a:t>- Citation appropriée des sources</a:t>
            </a:r>
          </a:p>
          <a:p>
            <a:pPr marL="0" indent="0">
              <a:buNone/>
            </a:pPr>
            <a:r>
              <a:rPr lang="fr-FR" dirty="0"/>
              <a:t>- Transparence sur l'utilisation des outils d'IA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Responsabilité et vérification</a:t>
            </a:r>
          </a:p>
          <a:p>
            <a:pPr marL="0" indent="0">
              <a:buNone/>
            </a:pPr>
            <a:r>
              <a:rPr lang="fr-FR" dirty="0"/>
              <a:t>- Nécessité de vérification humaine des résultats générés</a:t>
            </a:r>
          </a:p>
          <a:p>
            <a:pPr marL="0" indent="0">
              <a:buNone/>
            </a:pPr>
            <a:r>
              <a:rPr lang="fr-FR" dirty="0"/>
              <a:t>- Question de la responsabilité en cas d'erreur</a:t>
            </a:r>
          </a:p>
          <a:p>
            <a:pPr marL="0" indent="0">
              <a:buNone/>
            </a:pPr>
            <a:r>
              <a:rPr lang="fr-FR" dirty="0"/>
              <a:t>- Importance de la documentation des méthodes utilisées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C5B0B-E38B-983A-5CD4-8B64C760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>
                <a:solidFill>
                  <a:srgbClr val="00B050"/>
                </a:solidFill>
              </a:rPr>
              <a:t>Bonnes pratiques pour </a:t>
            </a:r>
            <a:r>
              <a:rPr b="1" dirty="0" err="1">
                <a:solidFill>
                  <a:srgbClr val="00B050"/>
                </a:solidFill>
              </a:rPr>
              <a:t>une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utilisation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éthique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i="1" dirty="0"/>
              <a:t>Principes directeurs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i="1" dirty="0"/>
              <a:t>Transparence</a:t>
            </a:r>
            <a:r>
              <a:rPr lang="fr-FR" dirty="0"/>
              <a:t> : documenter l'utilisation des outils d'IA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i="1" dirty="0"/>
              <a:t>Vérification</a:t>
            </a:r>
            <a:r>
              <a:rPr lang="fr-FR" dirty="0"/>
              <a:t> : contrôler systématiquement les résultats générés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i="1" dirty="0"/>
              <a:t>Complémentarité</a:t>
            </a:r>
            <a:r>
              <a:rPr lang="fr-FR" dirty="0"/>
              <a:t> : utiliser l'IA comme assistant, non comme substitut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i="1" dirty="0"/>
              <a:t>Équité</a:t>
            </a:r>
            <a:r>
              <a:rPr lang="fr-FR" dirty="0"/>
              <a:t> : être attentif aux biais potentiels et aux exclusions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Recommandations</a:t>
            </a:r>
            <a:r>
              <a:rPr lang="fr-FR" dirty="0"/>
              <a:t> </a:t>
            </a:r>
            <a:r>
              <a:rPr lang="fr-FR" b="1" i="1" dirty="0"/>
              <a:t>pratiques</a:t>
            </a:r>
          </a:p>
          <a:p>
            <a:pPr marL="0" indent="0">
              <a:buNone/>
            </a:pPr>
            <a:r>
              <a:rPr lang="fr-FR" dirty="0"/>
              <a:t>- Citer les outils d'IA utilisés dans la méthodologie</a:t>
            </a:r>
          </a:p>
          <a:p>
            <a:pPr marL="0" indent="0">
              <a:buNone/>
            </a:pPr>
            <a:r>
              <a:rPr lang="fr-FR" dirty="0"/>
              <a:t>- Maintenir une supervision humaine des analyses critiques</a:t>
            </a:r>
          </a:p>
          <a:p>
            <a:pPr marL="0" indent="0">
              <a:buNone/>
            </a:pPr>
            <a:r>
              <a:rPr lang="fr-FR" dirty="0"/>
              <a:t>- Diversifier les sources et les approches</a:t>
            </a:r>
          </a:p>
          <a:p>
            <a:pPr marL="0" indent="0">
              <a:buNone/>
            </a:pPr>
            <a:r>
              <a:rPr lang="fr-FR" dirty="0"/>
              <a:t>- Adapter les outils aux contextes locaux et disciplinaires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7E5F7-7523-82D7-7656-E71445F6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3B7C6-4177-684A-4837-66F797E8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rgbClr val="00B050"/>
                </a:solidFill>
              </a:rPr>
              <a:t>Points </a:t>
            </a:r>
            <a:r>
              <a:rPr b="1" dirty="0" err="1">
                <a:solidFill>
                  <a:srgbClr val="00B050"/>
                </a:solidFill>
              </a:rPr>
              <a:t>clés</a:t>
            </a:r>
            <a:r>
              <a:rPr b="1" dirty="0">
                <a:solidFill>
                  <a:srgbClr val="00B050"/>
                </a:solidFill>
              </a:rPr>
              <a:t> à </a:t>
            </a:r>
            <a:r>
              <a:rPr b="1" dirty="0" err="1">
                <a:solidFill>
                  <a:srgbClr val="00B050"/>
                </a:solidFill>
              </a:rPr>
              <a:t>retenir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- L'extraction d'informations et l'analyse critique automatisées offrent un potentiel considérable pour accélérer la recherche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Les approches basées sur l'IA présentent des forces et des limites spécifiques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La complémentarité entre jugement humain et assistance IA est essentielle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ChatGPT</a:t>
            </a:r>
            <a:r>
              <a:rPr lang="fr-FR" dirty="0"/>
              <a:t> offre une accessibilité et une flexibilité précieuses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Les outils SYSTINFO apportent une précision et une spécialisation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L'utilisation éthique et responsable de ces technologies est fondamentale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10599-E845-DFC6-3B0D-0766B387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 err="1">
                <a:solidFill>
                  <a:srgbClr val="00B050"/>
                </a:solidFill>
              </a:rPr>
              <a:t>Ressources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complémentaires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Tutoriels et guides</a:t>
            </a:r>
          </a:p>
          <a:p>
            <a:pPr marL="0" indent="0">
              <a:buNone/>
            </a:pPr>
            <a:r>
              <a:rPr lang="fr-FR" dirty="0"/>
              <a:t>- Guide des prompts efficaces pour la recherche scientifique</a:t>
            </a:r>
          </a:p>
          <a:p>
            <a:pPr marL="0" indent="0">
              <a:buNone/>
            </a:pPr>
            <a:r>
              <a:rPr lang="fr-FR" dirty="0"/>
              <a:t>- Tutoriels d'utilisation des outils</a:t>
            </a:r>
          </a:p>
          <a:p>
            <a:pPr marL="0" indent="0">
              <a:buNone/>
            </a:pPr>
            <a:r>
              <a:rPr lang="fr-FR" dirty="0"/>
              <a:t>- Exemples de workflows intégrés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Communauté et support</a:t>
            </a:r>
          </a:p>
          <a:p>
            <a:pPr marL="0" indent="0">
              <a:buNone/>
            </a:pPr>
            <a:r>
              <a:rPr lang="fr-FR" dirty="0"/>
              <a:t>- Forum d'utilisateurs SYSTINFO</a:t>
            </a:r>
          </a:p>
          <a:p>
            <a:pPr marL="0" indent="0">
              <a:buNone/>
            </a:pPr>
            <a:r>
              <a:rPr lang="fr-FR" dirty="0"/>
              <a:t>- Groupe de discussion sur l'IA dans la recherche</a:t>
            </a:r>
          </a:p>
          <a:p>
            <a:pPr marL="0" indent="0">
              <a:buNone/>
            </a:pPr>
            <a:r>
              <a:rPr lang="fr-FR" dirty="0"/>
              <a:t>- Support technique : </a:t>
            </a:r>
            <a:r>
              <a:rPr lang="fr-FR" dirty="0" err="1"/>
              <a:t>support@systinfo.ai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4C9EC-0D9A-8D55-6BFF-3D66BCBA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Merci de votre attention 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/>
            </a:pPr>
            <a:r>
              <a:t>Questions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5259" y="5937031"/>
            <a:ext cx="405348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dirty="0"/>
              <a:t>Dr OUEDRAOGO Boukary, MD, MPH, PHD</a:t>
            </a:r>
          </a:p>
          <a:p>
            <a:pPr algn="ctr"/>
            <a:r>
              <a:rPr dirty="0" err="1"/>
              <a:t>support@systinfo.ai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DCAD-4523-ED3A-7BF7-B0B692E7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Fondements de l'extraction d'informations scientifiques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4BFA-E5AB-4612-76BB-D9E1FD02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 err="1">
                <a:solidFill>
                  <a:srgbClr val="00B050"/>
                </a:solidFill>
              </a:rPr>
              <a:t>Définition</a:t>
            </a:r>
            <a:r>
              <a:rPr b="1" dirty="0">
                <a:solidFill>
                  <a:srgbClr val="00B050"/>
                </a:solidFill>
              </a:rPr>
              <a:t> de </a:t>
            </a:r>
            <a:r>
              <a:rPr b="1" dirty="0" err="1">
                <a:solidFill>
                  <a:srgbClr val="00B050"/>
                </a:solidFill>
              </a:rPr>
              <a:t>l'extraction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d'informations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L'extraction d'informations est le </a:t>
            </a:r>
            <a:r>
              <a:rPr lang="fr-FR" b="1" dirty="0"/>
              <a:t>processus d'identification</a:t>
            </a:r>
            <a:r>
              <a:rPr lang="fr-FR" dirty="0"/>
              <a:t> et </a:t>
            </a:r>
            <a:r>
              <a:rPr lang="fr-FR" b="1" dirty="0"/>
              <a:t>d'isolement automatique </a:t>
            </a:r>
            <a:r>
              <a:rPr lang="fr-FR" dirty="0"/>
              <a:t>ou s</a:t>
            </a:r>
            <a:r>
              <a:rPr lang="fr-FR" b="1" dirty="0"/>
              <a:t>emi-automatique</a:t>
            </a:r>
            <a:r>
              <a:rPr lang="fr-FR" dirty="0"/>
              <a:t> </a:t>
            </a:r>
            <a:r>
              <a:rPr lang="fr-FR" b="1" dirty="0"/>
              <a:t>de données spécifiques </a:t>
            </a:r>
            <a:r>
              <a:rPr lang="fr-FR" dirty="0"/>
              <a:t>à partir de textes non structurés ou semi-structurés.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Dans le contexte scientifique :</a:t>
            </a:r>
          </a:p>
          <a:p>
            <a:pPr marL="0" indent="0">
              <a:buNone/>
            </a:pPr>
            <a:r>
              <a:rPr lang="fr-FR" dirty="0"/>
              <a:t>- Identification des hypothèses, méthodologies, résultats, conclusions</a:t>
            </a:r>
          </a:p>
          <a:p>
            <a:pPr marL="0" indent="0">
              <a:buNone/>
            </a:pPr>
            <a:r>
              <a:rPr lang="fr-FR" dirty="0"/>
              <a:t>- Transformation de textes complexes en données structurées exploitables</a:t>
            </a:r>
          </a:p>
          <a:p>
            <a:pPr marL="0" indent="0">
              <a:buNone/>
            </a:pPr>
            <a:r>
              <a:rPr lang="fr-FR" dirty="0"/>
              <a:t>- Objectif : faciliter l'analyse, la synthèse et la prise de décision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6B9EB-EC98-B22E-7D4C-89724EF2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 err="1">
                <a:solidFill>
                  <a:srgbClr val="00B050"/>
                </a:solidFill>
              </a:rPr>
              <a:t>Évolution</a:t>
            </a:r>
            <a:r>
              <a:rPr b="1" dirty="0">
                <a:solidFill>
                  <a:srgbClr val="00B050"/>
                </a:solidFill>
              </a:rPr>
              <a:t> des techniques </a:t>
            </a:r>
            <a:r>
              <a:rPr b="1" dirty="0" err="1">
                <a:solidFill>
                  <a:srgbClr val="00B050"/>
                </a:solidFill>
              </a:rPr>
              <a:t>d'extraction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i="1" dirty="0"/>
              <a:t>Approches basées sur des règles (1970-1990s)</a:t>
            </a:r>
          </a:p>
          <a:p>
            <a:pPr marL="0" indent="0">
              <a:buNone/>
            </a:pPr>
            <a:r>
              <a:rPr lang="fr-FR" dirty="0"/>
              <a:t>- Expressions régulières et patterns prédéfinis</a:t>
            </a:r>
          </a:p>
          <a:p>
            <a:pPr marL="0" indent="0">
              <a:buNone/>
            </a:pPr>
            <a:r>
              <a:rPr lang="fr-FR" dirty="0"/>
              <a:t>- Dictionnaires de termes spécifiques au domaine</a:t>
            </a:r>
          </a:p>
          <a:p>
            <a:pPr marL="0" indent="0">
              <a:buNone/>
            </a:pPr>
            <a:r>
              <a:rPr lang="fr-FR" dirty="0"/>
              <a:t>- ✅ Précision élevée dans des domaines bien définis</a:t>
            </a:r>
          </a:p>
          <a:p>
            <a:pPr marL="0" indent="0">
              <a:buNone/>
            </a:pPr>
            <a:r>
              <a:rPr lang="fr-FR" dirty="0"/>
              <a:t>- ❌ Rigidité, difficulté à généraliser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Approches statistiques (1990-2010)</a:t>
            </a:r>
          </a:p>
          <a:p>
            <a:pPr marL="0" indent="0">
              <a:buNone/>
            </a:pPr>
            <a:r>
              <a:rPr lang="fr-FR" dirty="0"/>
              <a:t>- Modèles probabilistes</a:t>
            </a:r>
          </a:p>
          <a:p>
            <a:pPr marL="0" indent="0">
              <a:buNone/>
            </a:pPr>
            <a:r>
              <a:rPr lang="fr-FR" dirty="0"/>
              <a:t>- Apprentissage supervisé</a:t>
            </a:r>
          </a:p>
          <a:p>
            <a:pPr marL="0" indent="0">
              <a:buNone/>
            </a:pPr>
            <a:r>
              <a:rPr lang="fr-FR" dirty="0"/>
              <a:t>- ✅ Meilleure généralisation</a:t>
            </a:r>
          </a:p>
          <a:p>
            <a:pPr marL="0" indent="0">
              <a:buNone/>
            </a:pPr>
            <a:r>
              <a:rPr lang="fr-FR" dirty="0"/>
              <a:t>- ❌ Dépendance aux caractéristiques définies manuellement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75EEC-1667-D982-3539-11C15473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 err="1">
                <a:solidFill>
                  <a:srgbClr val="00B050"/>
                </a:solidFill>
              </a:rPr>
              <a:t>Évolution</a:t>
            </a:r>
            <a:r>
              <a:rPr b="1" dirty="0">
                <a:solidFill>
                  <a:srgbClr val="00B050"/>
                </a:solidFill>
              </a:rPr>
              <a:t> des techniques </a:t>
            </a:r>
            <a:r>
              <a:rPr b="1" dirty="0" err="1">
                <a:solidFill>
                  <a:srgbClr val="00B050"/>
                </a:solidFill>
              </a:rPr>
              <a:t>d'extraction</a:t>
            </a:r>
            <a:r>
              <a:rPr b="1" dirty="0">
                <a:solidFill>
                  <a:srgbClr val="00B050"/>
                </a:solidFill>
              </a:rPr>
              <a:t> (suite)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i="1" dirty="0"/>
              <a:t>Apprentissage profond (2010-présent)</a:t>
            </a:r>
          </a:p>
          <a:p>
            <a:pPr marL="0" indent="0">
              <a:buNone/>
            </a:pPr>
            <a:r>
              <a:rPr lang="fr-FR" dirty="0"/>
              <a:t>- Modèles de séquence à séquence (Seq2Seq)</a:t>
            </a:r>
          </a:p>
          <a:p>
            <a:pPr marL="0" indent="0">
              <a:buNone/>
            </a:pPr>
            <a:r>
              <a:rPr lang="fr-FR" dirty="0"/>
              <a:t>- Réseaux de neurones récurrents : Long Short-</a:t>
            </a:r>
            <a:r>
              <a:rPr lang="fr-FR" dirty="0" err="1"/>
              <a:t>Term</a:t>
            </a:r>
            <a:r>
              <a:rPr lang="fr-FR" dirty="0"/>
              <a:t> Memory (LSTM) , GRU)</a:t>
            </a:r>
          </a:p>
          <a:p>
            <a:pPr marL="0" indent="0">
              <a:buNone/>
            </a:pPr>
            <a:r>
              <a:rPr lang="fr-FR" dirty="0"/>
              <a:t>- Transformers et modèles de langage </a:t>
            </a:r>
            <a:r>
              <a:rPr lang="fr-FR" dirty="0" err="1"/>
              <a:t>préentraînés</a:t>
            </a:r>
            <a:r>
              <a:rPr lang="fr-FR" dirty="0"/>
              <a:t> (BERT, GPT)</a:t>
            </a:r>
          </a:p>
          <a:p>
            <a:pPr marL="0" indent="0">
              <a:buNone/>
            </a:pPr>
            <a:r>
              <a:rPr lang="fr-FR" dirty="0"/>
              <a:t>- ✅ Capacité à capturer des relations complexes</a:t>
            </a:r>
          </a:p>
          <a:p>
            <a:pPr marL="0" indent="0">
              <a:buNone/>
            </a:pPr>
            <a:r>
              <a:rPr lang="fr-FR" dirty="0"/>
              <a:t>- ❌ Besoin de grandes quantités de données, interprétabilité réduite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51245-4A16-9F58-3C4C-EBB1415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 err="1">
                <a:solidFill>
                  <a:srgbClr val="00B050"/>
                </a:solidFill>
              </a:rPr>
              <a:t>Spécificités</a:t>
            </a:r>
            <a:r>
              <a:rPr b="1" dirty="0">
                <a:solidFill>
                  <a:srgbClr val="00B050"/>
                </a:solidFill>
              </a:rPr>
              <a:t> des </a:t>
            </a:r>
            <a:r>
              <a:rPr b="1" dirty="0" err="1">
                <a:solidFill>
                  <a:srgbClr val="00B050"/>
                </a:solidFill>
              </a:rPr>
              <a:t>textes</a:t>
            </a:r>
            <a:r>
              <a:rPr b="1" dirty="0">
                <a:solidFill>
                  <a:srgbClr val="00B050"/>
                </a:solidFill>
              </a:rPr>
              <a:t> </a:t>
            </a:r>
            <a:r>
              <a:rPr b="1" dirty="0" err="1">
                <a:solidFill>
                  <a:srgbClr val="00B050"/>
                </a:solidFill>
              </a:rPr>
              <a:t>scientifiques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i="1" dirty="0"/>
              <a:t>Terminologie spécialisée</a:t>
            </a:r>
          </a:p>
          <a:p>
            <a:pPr marL="0" indent="0">
              <a:buNone/>
            </a:pPr>
            <a:r>
              <a:rPr lang="fr-FR" dirty="0"/>
              <a:t>- Vocabulaire technique propre à chaque discipline</a:t>
            </a:r>
          </a:p>
          <a:p>
            <a:pPr marL="0" indent="0">
              <a:buNone/>
            </a:pPr>
            <a:r>
              <a:rPr lang="fr-FR" dirty="0"/>
              <a:t>- Acronymes et abréviations spécifiques</a:t>
            </a:r>
          </a:p>
          <a:p>
            <a:pPr marL="0" indent="0">
              <a:buNone/>
            </a:pPr>
            <a:r>
              <a:rPr lang="fr-FR" dirty="0"/>
              <a:t>- Néologismes et termes composés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Structure formelle</a:t>
            </a:r>
          </a:p>
          <a:p>
            <a:pPr marL="0" indent="0">
              <a:buNone/>
            </a:pPr>
            <a:r>
              <a:rPr lang="fr-FR" dirty="0"/>
              <a:t>- Organisation standardisée (IMRAD)</a:t>
            </a:r>
          </a:p>
          <a:p>
            <a:pPr marL="0" indent="0">
              <a:buNone/>
            </a:pPr>
            <a:r>
              <a:rPr lang="fr-FR" dirty="0"/>
              <a:t>- Sections et sous-sections hiérarchisées</a:t>
            </a:r>
          </a:p>
          <a:p>
            <a:pPr marL="0" indent="0">
              <a:buNone/>
            </a:pPr>
            <a:r>
              <a:rPr lang="fr-FR" dirty="0"/>
              <a:t>- Références bibliographiques normalisées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Données multiformats</a:t>
            </a:r>
          </a:p>
          <a:p>
            <a:pPr marL="0" indent="0">
              <a:buNone/>
            </a:pPr>
            <a:r>
              <a:rPr lang="fr-FR" dirty="0"/>
              <a:t>- Texte narratif, tableaux, figures, équations</a:t>
            </a:r>
          </a:p>
          <a:p>
            <a:pPr marL="0" indent="0">
              <a:buNone/>
            </a:pPr>
            <a:r>
              <a:rPr lang="fr-FR" dirty="0"/>
              <a:t>- Défi : extraction cohérente à travers ces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DF926-C556-DBA7-C30C-5A8FB45A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 err="1">
                <a:solidFill>
                  <a:srgbClr val="00B050"/>
                </a:solidFill>
              </a:rPr>
              <a:t>Différence</a:t>
            </a:r>
            <a:r>
              <a:rPr b="1" dirty="0">
                <a:solidFill>
                  <a:srgbClr val="00B050"/>
                </a:solidFill>
              </a:rPr>
              <a:t> entre extraction </a:t>
            </a:r>
            <a:r>
              <a:rPr b="1" dirty="0" err="1">
                <a:solidFill>
                  <a:srgbClr val="00B050"/>
                </a:solidFill>
              </a:rPr>
              <a:t>manuelle</a:t>
            </a:r>
            <a:r>
              <a:rPr b="1" dirty="0">
                <a:solidFill>
                  <a:srgbClr val="00B050"/>
                </a:solidFill>
              </a:rPr>
              <a:t>, semi-</a:t>
            </a:r>
            <a:r>
              <a:rPr b="1" dirty="0" err="1">
                <a:solidFill>
                  <a:srgbClr val="00B050"/>
                </a:solidFill>
              </a:rPr>
              <a:t>automatique</a:t>
            </a:r>
            <a:r>
              <a:rPr b="1" dirty="0">
                <a:solidFill>
                  <a:srgbClr val="00B050"/>
                </a:solidFill>
              </a:rPr>
              <a:t> et </a:t>
            </a:r>
            <a:r>
              <a:rPr b="1" dirty="0" err="1">
                <a:solidFill>
                  <a:srgbClr val="00B050"/>
                </a:solidFill>
              </a:rPr>
              <a:t>automatique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b="1" i="1" dirty="0"/>
              <a:t>Extraction manuelle</a:t>
            </a:r>
          </a:p>
          <a:p>
            <a:pPr marL="0" indent="0">
              <a:buNone/>
            </a:pPr>
            <a:r>
              <a:rPr lang="fr-FR" dirty="0"/>
              <a:t>- Réalisée entièrement par des humains</a:t>
            </a:r>
          </a:p>
          <a:p>
            <a:pPr marL="0" indent="0">
              <a:buNone/>
            </a:pPr>
            <a:r>
              <a:rPr lang="fr-FR" dirty="0"/>
              <a:t>- ✅ Précision élevée, compréhension du contexte</a:t>
            </a:r>
          </a:p>
          <a:p>
            <a:pPr marL="0" indent="0">
              <a:buNone/>
            </a:pPr>
            <a:r>
              <a:rPr lang="fr-FR" dirty="0"/>
              <a:t>- ❌ Chronophage, non évolutive, risque d'inconsistance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Extraction semi-automatique</a:t>
            </a:r>
          </a:p>
          <a:p>
            <a:pPr marL="0" indent="0">
              <a:buNone/>
            </a:pPr>
            <a:r>
              <a:rPr lang="fr-FR" dirty="0"/>
              <a:t>- Collaboration entre systèmes automatisés et validation humaine</a:t>
            </a:r>
          </a:p>
          <a:p>
            <a:pPr marL="0" indent="0">
              <a:buNone/>
            </a:pPr>
            <a:r>
              <a:rPr lang="fr-FR" dirty="0"/>
              <a:t>- ✅ Équilibre entre efficacité et précision</a:t>
            </a:r>
          </a:p>
          <a:p>
            <a:pPr marL="0" indent="0">
              <a:buNone/>
            </a:pPr>
            <a:r>
              <a:rPr lang="fr-FR" dirty="0"/>
              <a:t>- ❌ Nécessite encore une intervention humaine significative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Extraction automatique</a:t>
            </a:r>
          </a:p>
          <a:p>
            <a:pPr marL="0" indent="0">
              <a:buNone/>
            </a:pPr>
            <a:r>
              <a:rPr lang="fr-FR" dirty="0"/>
              <a:t>- Entièrement réalisée par des algorithmes et modèles d'IA</a:t>
            </a:r>
          </a:p>
          <a:p>
            <a:pPr marL="0" indent="0">
              <a:buNone/>
            </a:pPr>
            <a:r>
              <a:rPr lang="fr-FR" dirty="0"/>
              <a:t>- ✅ Rapidité, évolutivité, cohérence</a:t>
            </a:r>
          </a:p>
          <a:p>
            <a:pPr marL="0" indent="0">
              <a:buNone/>
            </a:pPr>
            <a:r>
              <a:rPr lang="fr-FR" dirty="0"/>
              <a:t>- ❌ Risques d'erreurs, difficulté avec les cas ambigus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64CBC-E135-2AE9-9818-B9A2BD65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2174</Words>
  <Application>Microsoft Macintosh PowerPoint</Application>
  <PresentationFormat>On-screen Show (4:3)</PresentationFormat>
  <Paragraphs>412</Paragraphs>
  <Slides>37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Aptos</vt:lpstr>
      <vt:lpstr>Arial</vt:lpstr>
      <vt:lpstr>Calibri</vt:lpstr>
      <vt:lpstr>Office Theme</vt:lpstr>
      <vt:lpstr>Techniques d'extraction d'informations et analyse critique avec l'IA</vt:lpstr>
      <vt:lpstr>Plan de la présentation</vt:lpstr>
      <vt:lpstr>Objectifs d'apprentissage</vt:lpstr>
      <vt:lpstr>1. Fondements de l'extraction d'informations scientifiques</vt:lpstr>
      <vt:lpstr>Définition de l'extraction d'informations</vt:lpstr>
      <vt:lpstr>Évolution des techniques d'extraction</vt:lpstr>
      <vt:lpstr>Évolution des techniques d'extraction (suite)</vt:lpstr>
      <vt:lpstr>Spécificités des textes scientifiques</vt:lpstr>
      <vt:lpstr>Différence entre extraction manuelle, semi-automatique et automatique</vt:lpstr>
      <vt:lpstr>2. L'analyse critique automatisée</vt:lpstr>
      <vt:lpstr>Critères d'évaluation de la qualité scientifique</vt:lpstr>
      <vt:lpstr>Défis de l'automatisation de l'analyse critique</vt:lpstr>
      <vt:lpstr>Complémentarité entre jugement humain et assistance IA</vt:lpstr>
      <vt:lpstr>3. Techniques avancées de NLP pour l'analyse documentaire</vt:lpstr>
      <vt:lpstr>Principes du NLP appliqués aux textes scientifiques</vt:lpstr>
      <vt:lpstr>Techniques d'extraction d'entités spécialisées</vt:lpstr>
      <vt:lpstr>Analyse des relations entre concepts</vt:lpstr>
      <vt:lpstr>Méthodes de résumé automatique</vt:lpstr>
      <vt:lpstr>Démonstration pratique : ChatGPT vs outils SYSTINFO</vt:lpstr>
      <vt:lpstr>Extraction d'informations avec ChatGPT</vt:lpstr>
      <vt:lpstr>Prompts efficaces pour l'extraction avec ChatGPT</vt:lpstr>
      <vt:lpstr>Prompts pour l'analyse critique avec ChatGPT</vt:lpstr>
      <vt:lpstr>Outils SYSTINFO pour l'extraction et l'analyse</vt:lpstr>
      <vt:lpstr>Comparaison : ChatGPT vs outils SYSTINFO</vt:lpstr>
      <vt:lpstr>Stratégies de combinaison des approches</vt:lpstr>
      <vt:lpstr>Exercices pratiques</vt:lpstr>
      <vt:lpstr>Exercice 1 : Extraction d'informations avec ChatGPT</vt:lpstr>
      <vt:lpstr>Exercice 2 : Comparaison avec les outils SYSTINFO</vt:lpstr>
      <vt:lpstr>Exercice 3 : Création d'une synthèse</vt:lpstr>
      <vt:lpstr>Exercice 4 : Création d'une carte conceptuelle</vt:lpstr>
      <vt:lpstr>Considérations éthiques</vt:lpstr>
      <vt:lpstr>Enjeux éthiques de l'IA dans l'analyse documentaire</vt:lpstr>
      <vt:lpstr>Bonnes pratiques pour une utilisation éthique</vt:lpstr>
      <vt:lpstr>Conclusion</vt:lpstr>
      <vt:lpstr>Points clés à retenir</vt:lpstr>
      <vt:lpstr>Ressources complémentaires</vt:lpstr>
      <vt:lpstr>Merci de votre attention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Boukary OUEDRAOGO</cp:lastModifiedBy>
  <cp:revision>2</cp:revision>
  <dcterms:created xsi:type="dcterms:W3CDTF">2013-01-27T09:14:16Z</dcterms:created>
  <dcterms:modified xsi:type="dcterms:W3CDTF">2025-04-09T07:25:49Z</dcterms:modified>
  <cp:category/>
</cp:coreProperties>
</file>