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9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95" r:id="rId34"/>
    <p:sldId id="296" r:id="rId35"/>
    <p:sldId id="287" r:id="rId36"/>
    <p:sldId id="288" r:id="rId37"/>
    <p:sldId id="289" r:id="rId38"/>
    <p:sldId id="290" r:id="rId39"/>
    <p:sldId id="291" r:id="rId40"/>
    <p:sldId id="292"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snapToObjects="1">
      <p:cViewPr>
        <p:scale>
          <a:sx n="130" d="100"/>
          <a:sy n="130" d="100"/>
        </p:scale>
        <p:origin x="1568"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b="1" dirty="0">
                <a:solidFill>
                  <a:srgbClr val="C00000"/>
                </a:solidFill>
              </a:rPr>
              <a:t>Techniques de </a:t>
            </a:r>
            <a:r>
              <a:rPr b="1" dirty="0" err="1">
                <a:solidFill>
                  <a:srgbClr val="C00000"/>
                </a:solidFill>
              </a:rPr>
              <a:t>rédaction</a:t>
            </a:r>
            <a:r>
              <a:rPr b="1" dirty="0">
                <a:solidFill>
                  <a:srgbClr val="C00000"/>
                </a:solidFill>
              </a:rPr>
              <a:t> </a:t>
            </a:r>
            <a:r>
              <a:rPr b="1" dirty="0" err="1">
                <a:solidFill>
                  <a:srgbClr val="C00000"/>
                </a:solidFill>
              </a:rPr>
              <a:t>assistée</a:t>
            </a:r>
            <a:r>
              <a:rPr b="1" dirty="0">
                <a:solidFill>
                  <a:srgbClr val="C00000"/>
                </a:solidFill>
              </a:rPr>
              <a:t> par IA</a:t>
            </a:r>
          </a:p>
        </p:txBody>
      </p:sp>
      <p:sp>
        <p:nvSpPr>
          <p:cNvPr id="3" name="Subtitle 2"/>
          <p:cNvSpPr>
            <a:spLocks noGrp="1"/>
          </p:cNvSpPr>
          <p:nvPr>
            <p:ph type="subTitle" idx="1"/>
          </p:nvPr>
        </p:nvSpPr>
        <p:spPr>
          <a:xfrm>
            <a:off x="1371600" y="3695700"/>
            <a:ext cx="6400800" cy="1752600"/>
          </a:xfrm>
        </p:spPr>
        <p:txBody>
          <a:bodyPr/>
          <a:lstStyle/>
          <a:p>
            <a:r>
              <a:rPr dirty="0"/>
              <a:t>Jour 4 - Session 1 : </a:t>
            </a:r>
            <a:r>
              <a:rPr dirty="0" err="1"/>
              <a:t>Rédaction</a:t>
            </a:r>
            <a:r>
              <a:rPr dirty="0"/>
              <a:t>, </a:t>
            </a:r>
            <a:r>
              <a:rPr dirty="0" err="1"/>
              <a:t>édition</a:t>
            </a:r>
            <a:r>
              <a:rPr dirty="0"/>
              <a:t> </a:t>
            </a:r>
            <a:r>
              <a:rPr dirty="0" err="1"/>
              <a:t>scientifique</a:t>
            </a:r>
            <a:r>
              <a:rPr dirty="0"/>
              <a:t> et </a:t>
            </a:r>
            <a:r>
              <a:rPr dirty="0" err="1"/>
              <a:t>intégration</a:t>
            </a:r>
            <a:r>
              <a:rPr dirty="0"/>
              <a:t> des </a:t>
            </a:r>
            <a:r>
              <a:rPr dirty="0" err="1"/>
              <a:t>outils</a:t>
            </a:r>
            <a:r>
              <a:rPr dirty="0"/>
              <a:t> </a:t>
            </a:r>
            <a:r>
              <a:rPr dirty="0" err="1"/>
              <a:t>d'IA</a:t>
            </a:r>
            <a:endParaRPr dirty="0"/>
          </a:p>
        </p:txBody>
      </p:sp>
      <p:sp>
        <p:nvSpPr>
          <p:cNvPr id="5" name="TextBox 4">
            <a:extLst>
              <a:ext uri="{FF2B5EF4-FFF2-40B4-BE49-F238E27FC236}">
                <a16:creationId xmlns:a16="http://schemas.microsoft.com/office/drawing/2014/main" id="{EEC1F481-1DEE-7A45-96AA-CD5D01D5AE86}"/>
              </a:ext>
            </a:extLst>
          </p:cNvPr>
          <p:cNvSpPr txBox="1"/>
          <p:nvPr/>
        </p:nvSpPr>
        <p:spPr>
          <a:xfrm>
            <a:off x="2864748" y="5710019"/>
            <a:ext cx="4053481" cy="646331"/>
          </a:xfrm>
          <a:prstGeom prst="rect">
            <a:avLst/>
          </a:prstGeom>
          <a:noFill/>
        </p:spPr>
        <p:txBody>
          <a:bodyPr wrap="none">
            <a:spAutoFit/>
          </a:bodyPr>
          <a:lstStyle/>
          <a:p>
            <a:pPr algn="ctr"/>
            <a:r>
              <a:rPr dirty="0"/>
              <a:t>Dr OUEDRAOGO Boukary, MD, MPH, PHD</a:t>
            </a:r>
          </a:p>
          <a:p>
            <a:pPr algn="ctr"/>
            <a:r>
              <a:rPr dirty="0" err="1"/>
              <a:t>support@systinfo.ai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Adaptation aux normes disciplinaires</a:t>
            </a:r>
          </a:p>
        </p:txBody>
      </p:sp>
      <p:sp>
        <p:nvSpPr>
          <p:cNvPr id="5" name="TextBox 4"/>
          <p:cNvSpPr txBox="1"/>
          <p:nvPr/>
        </p:nvSpPr>
        <p:spPr>
          <a:xfrm>
            <a:off x="457201" y="1371600"/>
            <a:ext cx="4036141" cy="4401205"/>
          </a:xfrm>
          <a:prstGeom prst="rect">
            <a:avLst/>
          </a:prstGeom>
          <a:noFill/>
        </p:spPr>
        <p:txBody>
          <a:bodyPr wrap="square">
            <a:spAutoFit/>
          </a:bodyPr>
          <a:lstStyle/>
          <a:p>
            <a:pPr>
              <a:defRPr sz="1400" b="1"/>
            </a:pPr>
            <a:r>
              <a:rPr lang="fr-FR" sz="2800" dirty="0"/>
              <a:t>Variations disciplinaires</a:t>
            </a:r>
          </a:p>
          <a:p>
            <a:pPr>
              <a:defRPr sz="1200"/>
            </a:pPr>
            <a:r>
              <a:rPr lang="fr-FR" sz="2800" dirty="0"/>
              <a:t>• Sciences biomédicales: IMRAD strict</a:t>
            </a:r>
          </a:p>
          <a:p>
            <a:pPr>
              <a:defRPr sz="1200"/>
            </a:pPr>
            <a:r>
              <a:rPr lang="fr-FR" sz="2800" dirty="0"/>
              <a:t>• Sciences sociales: cadre théorique</a:t>
            </a:r>
          </a:p>
          <a:p>
            <a:pPr>
              <a:defRPr sz="1200"/>
            </a:pPr>
            <a:r>
              <a:rPr lang="fr-FR" sz="2800" dirty="0"/>
              <a:t>• Sciences informatiques: algorithmes</a:t>
            </a:r>
          </a:p>
          <a:p>
            <a:pPr>
              <a:defRPr sz="1200"/>
            </a:pPr>
            <a:r>
              <a:rPr lang="fr-FR" sz="2800" dirty="0"/>
              <a:t>• Sciences environnementales: contexte</a:t>
            </a:r>
          </a:p>
        </p:txBody>
      </p:sp>
      <p:sp>
        <p:nvSpPr>
          <p:cNvPr id="6" name="TextBox 5"/>
          <p:cNvSpPr txBox="1"/>
          <p:nvPr/>
        </p:nvSpPr>
        <p:spPr>
          <a:xfrm>
            <a:off x="5029200" y="1371600"/>
            <a:ext cx="3657599" cy="4401205"/>
          </a:xfrm>
          <a:prstGeom prst="rect">
            <a:avLst/>
          </a:prstGeom>
          <a:noFill/>
        </p:spPr>
        <p:txBody>
          <a:bodyPr wrap="square">
            <a:spAutoFit/>
          </a:bodyPr>
          <a:lstStyle/>
          <a:p>
            <a:pPr>
              <a:defRPr sz="1400" b="1"/>
            </a:pPr>
            <a:r>
              <a:rPr lang="fr-FR" sz="2800" dirty="0"/>
              <a:t>Rôle de l'IA</a:t>
            </a:r>
          </a:p>
          <a:p>
            <a:pPr>
              <a:defRPr sz="1200"/>
            </a:pPr>
            <a:r>
              <a:rPr lang="fr-FR" sz="2800" dirty="0"/>
              <a:t>• Analyse des conventions spécifiques</a:t>
            </a:r>
          </a:p>
          <a:p>
            <a:pPr>
              <a:defRPr sz="1200"/>
            </a:pPr>
            <a:r>
              <a:rPr lang="fr-FR" sz="2800" dirty="0"/>
              <a:t>• Adaptation aux attentes disciplinaires</a:t>
            </a:r>
          </a:p>
          <a:p>
            <a:pPr>
              <a:defRPr sz="1200"/>
            </a:pPr>
            <a:r>
              <a:rPr lang="fr-FR" sz="2800" dirty="0"/>
              <a:t>• Assistance pour recherche interdisciplinaire</a:t>
            </a:r>
          </a:p>
          <a:p>
            <a:pPr>
              <a:defRPr sz="1200"/>
            </a:pPr>
            <a:r>
              <a:rPr lang="fr-FR" sz="2800" dirty="0"/>
              <a:t>• Conformité aux exigences des revues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Génération de plans et d'</a:t>
            </a:r>
            <a:r>
              <a:rPr lang="fr-FR" dirty="0" err="1"/>
              <a:t>outlines</a:t>
            </a:r>
            <a:endParaRPr lang="fr-FR" dirty="0"/>
          </a:p>
        </p:txBody>
      </p:sp>
      <p:sp>
        <p:nvSpPr>
          <p:cNvPr id="3" name="Content Placeholder 2"/>
          <p:cNvSpPr>
            <a:spLocks noGrp="1"/>
          </p:cNvSpPr>
          <p:nvPr>
            <p:ph idx="1"/>
          </p:nvPr>
        </p:nvSpPr>
        <p:spPr>
          <a:xfrm>
            <a:off x="457199" y="1600200"/>
            <a:ext cx="8352845" cy="4525963"/>
          </a:xfrm>
        </p:spPr>
        <p:txBody>
          <a:bodyPr>
            <a:normAutofit fontScale="92500" lnSpcReduction="10000"/>
          </a:bodyPr>
          <a:lstStyle/>
          <a:p>
            <a:endParaRPr lang="fr-FR" dirty="0"/>
          </a:p>
          <a:p>
            <a:r>
              <a:rPr lang="fr-FR" b="1" dirty="0"/>
              <a:t>Génération de structure </a:t>
            </a:r>
            <a:r>
              <a:rPr lang="fr-FR" dirty="0"/>
              <a:t>à partir d'une question de recherche</a:t>
            </a:r>
          </a:p>
          <a:p>
            <a:r>
              <a:rPr lang="fr-FR" b="1" dirty="0"/>
              <a:t>Expansion hiérarchique</a:t>
            </a:r>
            <a:r>
              <a:rPr lang="fr-FR" dirty="0"/>
              <a:t>: du général au détaillé</a:t>
            </a:r>
          </a:p>
          <a:p>
            <a:r>
              <a:rPr lang="fr-FR" b="1" dirty="0"/>
              <a:t>Analyse de corpus</a:t>
            </a:r>
            <a:r>
              <a:rPr lang="fr-FR" dirty="0"/>
              <a:t>: structures types d'articles similaires</a:t>
            </a:r>
          </a:p>
          <a:p>
            <a:r>
              <a:rPr lang="fr-FR" b="1" dirty="0"/>
              <a:t>Planification adaptative</a:t>
            </a:r>
            <a:r>
              <a:rPr lang="fr-FR" dirty="0"/>
              <a:t>: ajustement dynamique</a:t>
            </a:r>
          </a:p>
          <a:p>
            <a:r>
              <a:rPr lang="fr-FR" b="1" dirty="0"/>
              <a:t>Équilibrage des sections </a:t>
            </a:r>
            <a:r>
              <a:rPr lang="fr-FR" dirty="0"/>
              <a:t>et </a:t>
            </a:r>
            <a:r>
              <a:rPr lang="fr-FR" b="1" dirty="0"/>
              <a:t>identification des lacunes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9449" y="457200"/>
            <a:ext cx="8105103" cy="584775"/>
          </a:xfrm>
          <a:prstGeom prst="rect">
            <a:avLst/>
          </a:prstGeom>
          <a:noFill/>
        </p:spPr>
        <p:txBody>
          <a:bodyPr wrap="none">
            <a:spAutoFit/>
          </a:bodyPr>
          <a:lstStyle/>
          <a:p>
            <a:pPr algn="ctr">
              <a:defRPr sz="2800" b="1"/>
            </a:pPr>
            <a:r>
              <a:rPr sz="3200" dirty="0" err="1"/>
              <a:t>Exemple</a:t>
            </a:r>
            <a:r>
              <a:rPr sz="3200" dirty="0"/>
              <a:t> de prompt pour la </a:t>
            </a:r>
            <a:r>
              <a:rPr sz="3200" dirty="0" err="1"/>
              <a:t>génération</a:t>
            </a:r>
            <a:r>
              <a:rPr sz="3200" dirty="0"/>
              <a:t> de plan</a:t>
            </a:r>
          </a:p>
        </p:txBody>
      </p:sp>
      <p:sp>
        <p:nvSpPr>
          <p:cNvPr id="4" name="TextBox 3"/>
          <p:cNvSpPr txBox="1"/>
          <p:nvPr/>
        </p:nvSpPr>
        <p:spPr>
          <a:xfrm>
            <a:off x="457200" y="1371599"/>
            <a:ext cx="7955280" cy="3046988"/>
          </a:xfrm>
          <a:prstGeom prst="rect">
            <a:avLst/>
          </a:prstGeom>
          <a:solidFill>
            <a:srgbClr val="F0F0F0"/>
          </a:solidFill>
        </p:spPr>
        <p:txBody>
          <a:bodyPr wrap="square">
            <a:spAutoFit/>
          </a:bodyPr>
          <a:lstStyle/>
          <a:p>
            <a:pPr>
              <a:defRPr sz="1200"/>
            </a:pPr>
            <a:r>
              <a:rPr lang="fr-FR" sz="2400"/>
              <a:t>En tant que chercheur en [domaine], je travaille sur [sujet précis]. </a:t>
            </a:r>
            <a:endParaRPr lang="fr-FR" sz="2400" dirty="0"/>
          </a:p>
          <a:p>
            <a:pPr>
              <a:defRPr sz="1200"/>
            </a:pPr>
            <a:r>
              <a:rPr lang="fr-FR" sz="2400" dirty="0"/>
              <a:t>Mes principales découvertes concernent [résultats clés]. </a:t>
            </a:r>
          </a:p>
          <a:p>
            <a:pPr>
              <a:defRPr sz="1200"/>
            </a:pPr>
            <a:r>
              <a:rPr lang="fr-FR" sz="2400" dirty="0"/>
              <a:t>Génère un plan détaillé pour un article scientifique, avec sections et sous-sections, en suivant les conventions de mon domaine. </a:t>
            </a:r>
          </a:p>
          <a:p>
            <a:pPr>
              <a:defRPr sz="1200"/>
            </a:pPr>
            <a:r>
              <a:rPr lang="fr-FR" sz="2400" dirty="0"/>
              <a:t>Pour chaque section, indique brièvement le contenu à développer.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Organisation des idées et cartographie conceptuelle</a:t>
            </a:r>
          </a:p>
        </p:txBody>
      </p:sp>
      <p:sp>
        <p:nvSpPr>
          <p:cNvPr id="3" name="Content Placeholder 2"/>
          <p:cNvSpPr>
            <a:spLocks noGrp="1"/>
          </p:cNvSpPr>
          <p:nvPr>
            <p:ph idx="1"/>
          </p:nvPr>
        </p:nvSpPr>
        <p:spPr>
          <a:xfrm>
            <a:off x="457199" y="1600200"/>
            <a:ext cx="8313089" cy="4525963"/>
          </a:xfrm>
        </p:spPr>
        <p:txBody>
          <a:bodyPr>
            <a:normAutofit/>
          </a:bodyPr>
          <a:lstStyle/>
          <a:p>
            <a:endParaRPr lang="fr-FR" dirty="0"/>
          </a:p>
          <a:p>
            <a:r>
              <a:rPr lang="fr-FR" dirty="0"/>
              <a:t>Extraction de concepts clés et leurs relations</a:t>
            </a:r>
          </a:p>
          <a:p>
            <a:r>
              <a:rPr lang="fr-FR" dirty="0"/>
              <a:t>Visualisation des relations conceptuelles</a:t>
            </a:r>
          </a:p>
          <a:p>
            <a:r>
              <a:rPr lang="fr-FR" dirty="0"/>
              <a:t>Analyse de cohérence thématique entre sections</a:t>
            </a:r>
          </a:p>
          <a:p>
            <a:r>
              <a:rPr lang="fr-FR" dirty="0"/>
              <a:t>Suggestion de connexions entre parties du manuscrit</a:t>
            </a:r>
          </a:p>
          <a:p>
            <a:r>
              <a:rPr lang="fr-FR" dirty="0"/>
              <a:t>Outils: </a:t>
            </a:r>
            <a:r>
              <a:rPr lang="fr-FR" dirty="0" err="1"/>
              <a:t>Mermaid</a:t>
            </a:r>
            <a:r>
              <a:rPr lang="fr-FR" dirty="0"/>
              <a:t>, </a:t>
            </a:r>
            <a:r>
              <a:rPr lang="fr-FR" dirty="0" err="1"/>
              <a:t>Mind</a:t>
            </a:r>
            <a:r>
              <a:rPr lang="fr-FR" dirty="0"/>
              <a:t> mapping augmenté</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t>3. Génération et amélioration de contenus académiques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Génération de sections spécifiques</a:t>
            </a:r>
          </a:p>
        </p:txBody>
      </p:sp>
      <p:sp>
        <p:nvSpPr>
          <p:cNvPr id="3" name="Content Placeholder 2"/>
          <p:cNvSpPr>
            <a:spLocks noGrp="1"/>
          </p:cNvSpPr>
          <p:nvPr>
            <p:ph idx="1"/>
          </p:nvPr>
        </p:nvSpPr>
        <p:spPr>
          <a:xfrm>
            <a:off x="457200" y="1600200"/>
            <a:ext cx="8229600" cy="4525963"/>
          </a:xfrm>
        </p:spPr>
        <p:txBody>
          <a:bodyPr>
            <a:normAutofit lnSpcReduction="10000"/>
          </a:bodyPr>
          <a:lstStyle/>
          <a:p>
            <a:endParaRPr lang="fr-FR" dirty="0"/>
          </a:p>
          <a:p>
            <a:r>
              <a:rPr lang="fr-FR" b="1" dirty="0"/>
              <a:t>Introduction</a:t>
            </a:r>
            <a:r>
              <a:rPr lang="fr-FR" dirty="0"/>
              <a:t>: contexte, problématique, objectifs</a:t>
            </a:r>
          </a:p>
          <a:p>
            <a:r>
              <a:rPr lang="fr-FR" b="1" dirty="0"/>
              <a:t>Méthodologie</a:t>
            </a:r>
            <a:r>
              <a:rPr lang="fr-FR" dirty="0"/>
              <a:t>: protocoles, procédures, justifications</a:t>
            </a:r>
          </a:p>
          <a:p>
            <a:r>
              <a:rPr lang="fr-FR" b="1" dirty="0"/>
              <a:t>Discussion</a:t>
            </a:r>
            <a:r>
              <a:rPr lang="fr-FR" dirty="0"/>
              <a:t>: relation avec littérature, implications, limitations</a:t>
            </a:r>
          </a:p>
          <a:p>
            <a:r>
              <a:rPr lang="fr-FR" b="1" dirty="0"/>
              <a:t>Bonnes pratiques</a:t>
            </a:r>
            <a:r>
              <a:rPr lang="fr-FR" dirty="0"/>
              <a:t>: information précise, révision systématique, maintien de sa voix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Transformation et amélioration de brouillons</a:t>
            </a:r>
          </a:p>
        </p:txBody>
      </p:sp>
      <p:sp>
        <p:nvSpPr>
          <p:cNvPr id="3" name="Content Placeholder 2"/>
          <p:cNvSpPr>
            <a:spLocks noGrp="1"/>
          </p:cNvSpPr>
          <p:nvPr>
            <p:ph idx="1"/>
          </p:nvPr>
        </p:nvSpPr>
        <p:spPr>
          <a:xfrm>
            <a:off x="457200" y="1600200"/>
            <a:ext cx="8229600" cy="4525963"/>
          </a:xfrm>
        </p:spPr>
        <p:txBody>
          <a:bodyPr>
            <a:normAutofit fontScale="92500"/>
          </a:bodyPr>
          <a:lstStyle/>
          <a:p>
            <a:endParaRPr lang="fr-FR" dirty="0"/>
          </a:p>
          <a:p>
            <a:r>
              <a:rPr lang="fr-FR" b="1" dirty="0"/>
              <a:t>Clarification conceptuelle</a:t>
            </a:r>
            <a:r>
              <a:rPr lang="fr-FR" dirty="0"/>
              <a:t>: précision scientifique</a:t>
            </a:r>
          </a:p>
          <a:p>
            <a:r>
              <a:rPr lang="fr-FR" b="1" dirty="0"/>
              <a:t>Optimisation stylistique</a:t>
            </a:r>
            <a:r>
              <a:rPr lang="fr-FR" dirty="0"/>
              <a:t>: ton académique</a:t>
            </a:r>
          </a:p>
          <a:p>
            <a:r>
              <a:rPr lang="fr-FR" b="1" dirty="0"/>
              <a:t>Renforcement argumentatif</a:t>
            </a:r>
            <a:r>
              <a:rPr lang="fr-FR" dirty="0"/>
              <a:t>: logique et enchaînement</a:t>
            </a:r>
          </a:p>
          <a:p>
            <a:r>
              <a:rPr lang="fr-FR" b="1" dirty="0"/>
              <a:t>Enrichissement contextuel</a:t>
            </a:r>
            <a:r>
              <a:rPr lang="fr-FR" dirty="0"/>
              <a:t>: éléments pertinents</a:t>
            </a:r>
          </a:p>
          <a:p>
            <a:r>
              <a:rPr lang="fr-FR" b="1" dirty="0"/>
              <a:t>Processus itératif</a:t>
            </a:r>
            <a:r>
              <a:rPr lang="fr-FR" dirty="0"/>
              <a:t>: analyse, identification, suggestions, révision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219" y="366743"/>
            <a:ext cx="8229600" cy="731520"/>
          </a:xfrm>
          <a:prstGeom prst="rect">
            <a:avLst/>
          </a:prstGeom>
          <a:noFill/>
        </p:spPr>
        <p:txBody>
          <a:bodyPr wrap="none">
            <a:spAutoFit/>
          </a:bodyPr>
          <a:lstStyle/>
          <a:p>
            <a:endParaRPr lang="fr-FR" dirty="0"/>
          </a:p>
          <a:p>
            <a:pPr algn="ctr">
              <a:defRPr sz="2800" b="1"/>
            </a:pPr>
            <a:r>
              <a:rPr lang="fr-FR" dirty="0"/>
              <a:t>Exemple de prompt pour amélioration de brouillon</a:t>
            </a:r>
          </a:p>
        </p:txBody>
      </p:sp>
      <p:sp>
        <p:nvSpPr>
          <p:cNvPr id="4" name="TextBox 3"/>
          <p:cNvSpPr txBox="1"/>
          <p:nvPr/>
        </p:nvSpPr>
        <p:spPr>
          <a:xfrm>
            <a:off x="457201" y="1371600"/>
            <a:ext cx="8229600" cy="4524315"/>
          </a:xfrm>
          <a:prstGeom prst="rect">
            <a:avLst/>
          </a:prstGeom>
          <a:solidFill>
            <a:srgbClr val="F0F0F0"/>
          </a:solidFill>
        </p:spPr>
        <p:txBody>
          <a:bodyPr wrap="square">
            <a:spAutoFit/>
          </a:bodyPr>
          <a:lstStyle/>
          <a:p>
            <a:r>
              <a:rPr lang="fr-FR" sz="2400" dirty="0"/>
              <a:t>En tant qu’expert en technique de rédaction d’article, voici un brouillon de la section [nom de section] de mon article sur [sujet]. </a:t>
            </a:r>
          </a:p>
          <a:p>
            <a:pPr>
              <a:defRPr sz="1200"/>
            </a:pPr>
            <a:r>
              <a:rPr lang="fr-FR" sz="2400" dirty="0"/>
              <a:t>Aide-moi à l'améliorer en : </a:t>
            </a:r>
          </a:p>
          <a:p>
            <a:pPr>
              <a:defRPr sz="1200"/>
            </a:pPr>
            <a:r>
              <a:rPr lang="fr-FR" sz="2400" dirty="0"/>
              <a:t>1) clarifiant les concepts complexes, </a:t>
            </a:r>
          </a:p>
          <a:p>
            <a:pPr>
              <a:defRPr sz="1200"/>
            </a:pPr>
            <a:r>
              <a:rPr lang="fr-FR" sz="2400" dirty="0"/>
              <a:t>2) renforçant la cohérence argumentative, </a:t>
            </a:r>
          </a:p>
          <a:p>
            <a:pPr>
              <a:defRPr sz="1200"/>
            </a:pPr>
            <a:r>
              <a:rPr lang="fr-FR" sz="2400" dirty="0"/>
              <a:t>3) améliorant la précision scientifique, et </a:t>
            </a:r>
          </a:p>
          <a:p>
            <a:pPr>
              <a:defRPr sz="1200"/>
            </a:pPr>
            <a:r>
              <a:rPr lang="fr-FR" sz="2400" dirty="0"/>
              <a:t>4) optimisant le style académique. </a:t>
            </a:r>
          </a:p>
          <a:p>
            <a:pPr>
              <a:defRPr sz="1200"/>
            </a:pPr>
            <a:r>
              <a:rPr lang="fr-FR" sz="2400" dirty="0"/>
              <a:t>Conserve mes idées originales mais rends-les plus percutantes et rigoureuses.</a:t>
            </a:r>
            <a:br>
              <a:rPr lang="fr-FR" sz="2400" dirty="0"/>
            </a:br>
            <a:br>
              <a:rPr lang="fr-FR" sz="2400" dirty="0"/>
            </a:br>
            <a:r>
              <a:rPr lang="fr-FR" sz="2400" dirty="0"/>
              <a:t>[Texte du brouillon]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Amélioration stylistique et clarté scientifique</a:t>
            </a:r>
          </a:p>
        </p:txBody>
      </p:sp>
      <p:sp>
        <p:nvSpPr>
          <p:cNvPr id="5" name="TextBox 4"/>
          <p:cNvSpPr txBox="1"/>
          <p:nvPr/>
        </p:nvSpPr>
        <p:spPr>
          <a:xfrm>
            <a:off x="457201" y="1371600"/>
            <a:ext cx="4114800" cy="5262979"/>
          </a:xfrm>
          <a:prstGeom prst="rect">
            <a:avLst/>
          </a:prstGeom>
          <a:noFill/>
        </p:spPr>
        <p:txBody>
          <a:bodyPr wrap="square">
            <a:spAutoFit/>
          </a:bodyPr>
          <a:lstStyle/>
          <a:p>
            <a:endParaRPr lang="fr-FR" sz="2800" dirty="0"/>
          </a:p>
          <a:p>
            <a:pPr>
              <a:defRPr sz="1400" b="1"/>
            </a:pPr>
            <a:r>
              <a:rPr lang="fr-FR" sz="2800" dirty="0"/>
              <a:t>Dimensions d'amélioration</a:t>
            </a:r>
          </a:p>
          <a:p>
            <a:pPr>
              <a:defRPr sz="1200"/>
            </a:pPr>
            <a:r>
              <a:rPr lang="fr-FR" sz="2800" dirty="0"/>
              <a:t>• Précision terminologique</a:t>
            </a:r>
          </a:p>
          <a:p>
            <a:pPr>
              <a:defRPr sz="1200"/>
            </a:pPr>
            <a:r>
              <a:rPr lang="fr-FR" sz="2800" dirty="0"/>
              <a:t>• Concision et élimination des redondances</a:t>
            </a:r>
          </a:p>
          <a:p>
            <a:pPr>
              <a:defRPr sz="1200"/>
            </a:pPr>
            <a:r>
              <a:rPr lang="fr-FR" sz="2800" dirty="0"/>
              <a:t>• Fluidité et transitions logiques</a:t>
            </a:r>
          </a:p>
          <a:p>
            <a:pPr>
              <a:defRPr sz="1200"/>
            </a:pPr>
            <a:r>
              <a:rPr lang="fr-FR" sz="2800" dirty="0"/>
              <a:t>• Ton académique approprié</a:t>
            </a:r>
          </a:p>
          <a:p>
            <a:pPr>
              <a:defRPr sz="1200"/>
            </a:pPr>
            <a:r>
              <a:rPr lang="fr-FR" sz="2800" dirty="0"/>
              <a:t>• Accessibilité et clarté explicative</a:t>
            </a:r>
          </a:p>
        </p:txBody>
      </p:sp>
      <p:sp>
        <p:nvSpPr>
          <p:cNvPr id="6" name="TextBox 5"/>
          <p:cNvSpPr txBox="1"/>
          <p:nvPr/>
        </p:nvSpPr>
        <p:spPr>
          <a:xfrm>
            <a:off x="4572000" y="1371600"/>
            <a:ext cx="4326194" cy="5262979"/>
          </a:xfrm>
          <a:prstGeom prst="rect">
            <a:avLst/>
          </a:prstGeom>
          <a:noFill/>
        </p:spPr>
        <p:txBody>
          <a:bodyPr wrap="square">
            <a:spAutoFit/>
          </a:bodyPr>
          <a:lstStyle/>
          <a:p>
            <a:endParaRPr lang="fr-FR" sz="2800" dirty="0"/>
          </a:p>
          <a:p>
            <a:pPr>
              <a:defRPr sz="1400" b="1"/>
            </a:pPr>
            <a:r>
              <a:rPr lang="fr-FR" sz="2800" dirty="0"/>
              <a:t>Techniques d'optimisation</a:t>
            </a:r>
          </a:p>
          <a:p>
            <a:pPr>
              <a:defRPr sz="1200"/>
            </a:pPr>
            <a:r>
              <a:rPr lang="fr-FR" sz="2800" dirty="0"/>
              <a:t>• Restructuration des phrases complexes</a:t>
            </a:r>
          </a:p>
          <a:p>
            <a:pPr>
              <a:defRPr sz="1200"/>
            </a:pPr>
            <a:r>
              <a:rPr lang="fr-FR" sz="2800" dirty="0"/>
              <a:t>• Standardisation terminologique</a:t>
            </a:r>
          </a:p>
          <a:p>
            <a:pPr>
              <a:defRPr sz="1200"/>
            </a:pPr>
            <a:r>
              <a:rPr lang="fr-FR" sz="2800" dirty="0"/>
              <a:t>• Élimination du jargon non essentiel</a:t>
            </a:r>
          </a:p>
          <a:p>
            <a:pPr>
              <a:defRPr sz="1200"/>
            </a:pPr>
            <a:r>
              <a:rPr lang="fr-FR" sz="2800" dirty="0"/>
              <a:t>• Renforcement de la voix active</a:t>
            </a:r>
          </a:p>
          <a:p>
            <a:pPr>
              <a:defRPr sz="1200"/>
            </a:pPr>
            <a:r>
              <a:rPr lang="fr-FR" sz="2800" dirty="0"/>
              <a:t>• Calibration du niveau technique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Vérification factuelle et cohérence</a:t>
            </a:r>
          </a:p>
        </p:txBody>
      </p:sp>
      <p:sp>
        <p:nvSpPr>
          <p:cNvPr id="3" name="Content Placeholder 2"/>
          <p:cNvSpPr>
            <a:spLocks noGrp="1"/>
          </p:cNvSpPr>
          <p:nvPr>
            <p:ph idx="1"/>
          </p:nvPr>
        </p:nvSpPr>
        <p:spPr>
          <a:xfrm>
            <a:off x="457200" y="1600200"/>
            <a:ext cx="8313174" cy="4525963"/>
          </a:xfrm>
        </p:spPr>
        <p:txBody>
          <a:bodyPr>
            <a:normAutofit fontScale="92500" lnSpcReduction="10000"/>
          </a:bodyPr>
          <a:lstStyle/>
          <a:p>
            <a:endParaRPr lang="fr-FR" dirty="0"/>
          </a:p>
          <a:p>
            <a:r>
              <a:rPr lang="fr-FR" dirty="0"/>
              <a:t>Cohérence interne entre différentes parties</a:t>
            </a:r>
          </a:p>
          <a:p>
            <a:r>
              <a:rPr lang="fr-FR" dirty="0"/>
              <a:t>Exactitude des références et citations</a:t>
            </a:r>
          </a:p>
          <a:p>
            <a:r>
              <a:rPr lang="fr-FR" dirty="0"/>
              <a:t>Validité des affirmations scientifiques</a:t>
            </a:r>
          </a:p>
          <a:p>
            <a:r>
              <a:rPr lang="fr-FR" dirty="0"/>
              <a:t>Cohérence terminologique dans le document</a:t>
            </a:r>
          </a:p>
          <a:p>
            <a:r>
              <a:rPr lang="fr-FR" dirty="0"/>
              <a:t>Alignement entre méthodes, résultats et conclusions</a:t>
            </a:r>
          </a:p>
          <a:p>
            <a:r>
              <a:rPr lang="fr-FR" dirty="0"/>
              <a:t>Processus hybride: IA pour détection, humain pour validation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t>1. Introduction à la rédaction scientifique assistée par IA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t>4. Adaptation du style et du niveau de langage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Ajustement selon le type de publication</a:t>
            </a:r>
          </a:p>
        </p:txBody>
      </p:sp>
      <p:sp>
        <p:nvSpPr>
          <p:cNvPr id="3" name="Content Placeholder 2"/>
          <p:cNvSpPr>
            <a:spLocks noGrp="1"/>
          </p:cNvSpPr>
          <p:nvPr>
            <p:ph idx="1"/>
          </p:nvPr>
        </p:nvSpPr>
        <p:spPr>
          <a:xfrm>
            <a:off x="457199" y="1600200"/>
            <a:ext cx="8352503" cy="4525963"/>
          </a:xfrm>
        </p:spPr>
        <p:txBody>
          <a:bodyPr>
            <a:normAutofit fontScale="92500" lnSpcReduction="20000"/>
          </a:bodyPr>
          <a:lstStyle/>
          <a:p>
            <a:endParaRPr lang="fr-FR" dirty="0"/>
          </a:p>
          <a:p>
            <a:r>
              <a:rPr lang="fr-FR" b="1" dirty="0"/>
              <a:t>Articles de revues</a:t>
            </a:r>
            <a:r>
              <a:rPr lang="fr-FR" dirty="0"/>
              <a:t>: formalité élevée, structure rigoureuse</a:t>
            </a:r>
          </a:p>
          <a:p>
            <a:r>
              <a:rPr lang="fr-FR" b="1" dirty="0"/>
              <a:t>Actes de conférences</a:t>
            </a:r>
            <a:r>
              <a:rPr lang="fr-FR" dirty="0"/>
              <a:t>: concision, contributions claires</a:t>
            </a:r>
          </a:p>
          <a:p>
            <a:r>
              <a:rPr lang="fr-FR" b="1" dirty="0"/>
              <a:t>Chapitres d'ouvrages</a:t>
            </a:r>
            <a:r>
              <a:rPr lang="fr-FR" dirty="0"/>
              <a:t>: contextualisation, style narratif</a:t>
            </a:r>
          </a:p>
          <a:p>
            <a:r>
              <a:rPr lang="fr-FR" b="1" dirty="0"/>
              <a:t>Revues de vulgarisation</a:t>
            </a:r>
            <a:r>
              <a:rPr lang="fr-FR" dirty="0"/>
              <a:t>: simplification, exemples concrets</a:t>
            </a:r>
          </a:p>
          <a:p>
            <a:r>
              <a:rPr lang="fr-FR" b="1" dirty="0"/>
              <a:t>Prépublications</a:t>
            </a:r>
            <a:r>
              <a:rPr lang="fr-FR" dirty="0"/>
              <a:t>: équilibre rapidité/rigueur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8229600" cy="731520"/>
          </a:xfrm>
          <a:prstGeom prst="rect">
            <a:avLst/>
          </a:prstGeom>
          <a:noFill/>
        </p:spPr>
        <p:txBody>
          <a:bodyPr wrap="none">
            <a:spAutoFit/>
          </a:bodyPr>
          <a:lstStyle/>
          <a:p>
            <a:endParaRPr lang="fr-FR" dirty="0"/>
          </a:p>
          <a:p>
            <a:pPr algn="ctr">
              <a:defRPr sz="2800" b="1"/>
            </a:pPr>
            <a:r>
              <a:rPr lang="fr-FR" dirty="0"/>
              <a:t>Exemple de prompt pour adaptation de format</a:t>
            </a:r>
          </a:p>
        </p:txBody>
      </p:sp>
      <p:sp>
        <p:nvSpPr>
          <p:cNvPr id="4" name="TextBox 3"/>
          <p:cNvSpPr txBox="1"/>
          <p:nvPr/>
        </p:nvSpPr>
        <p:spPr>
          <a:xfrm>
            <a:off x="457200" y="1371599"/>
            <a:ext cx="8106697" cy="4401205"/>
          </a:xfrm>
          <a:prstGeom prst="rect">
            <a:avLst/>
          </a:prstGeom>
          <a:solidFill>
            <a:srgbClr val="F0F0F0"/>
          </a:solidFill>
        </p:spPr>
        <p:txBody>
          <a:bodyPr wrap="square">
            <a:spAutoFit/>
          </a:bodyPr>
          <a:lstStyle/>
          <a:p>
            <a:pPr>
              <a:defRPr sz="1200"/>
            </a:pPr>
            <a:r>
              <a:rPr lang="fr-FR" sz="2800" dirty="0"/>
              <a:t>J'ai rédigé ce contenu scientifique sur [sujet] pour une revue spécialisée. </a:t>
            </a:r>
          </a:p>
          <a:p>
            <a:pPr>
              <a:defRPr sz="1200"/>
            </a:pPr>
            <a:r>
              <a:rPr lang="fr-FR" sz="2800" dirty="0"/>
              <a:t>Je dois maintenant l'adapter pour [type de publication différent]. </a:t>
            </a:r>
          </a:p>
          <a:p>
            <a:pPr>
              <a:defRPr sz="1200"/>
            </a:pPr>
            <a:r>
              <a:rPr lang="fr-FR" sz="2800" dirty="0"/>
              <a:t>Transforme ce texte en conservant les informations essentielles mais en ajustant le style, la structure et le niveau de détail pour correspondre aux attentes de ce nouveau format.</a:t>
            </a:r>
            <a:br>
              <a:rPr lang="fr-FR" sz="2800" dirty="0"/>
            </a:br>
            <a:br>
              <a:rPr lang="fr-FR" sz="2800" dirty="0"/>
            </a:br>
            <a:r>
              <a:rPr lang="fr-FR" sz="2800" dirty="0"/>
              <a:t>[Texte original]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Internationalisation et adaptation linguistique</a:t>
            </a:r>
          </a:p>
        </p:txBody>
      </p:sp>
      <p:sp>
        <p:nvSpPr>
          <p:cNvPr id="3" name="Content Placeholder 2"/>
          <p:cNvSpPr>
            <a:spLocks noGrp="1"/>
          </p:cNvSpPr>
          <p:nvPr>
            <p:ph idx="1"/>
          </p:nvPr>
        </p:nvSpPr>
        <p:spPr>
          <a:xfrm>
            <a:off x="457200" y="1600200"/>
            <a:ext cx="8323006" cy="4525963"/>
          </a:xfrm>
        </p:spPr>
        <p:txBody>
          <a:bodyPr>
            <a:normAutofit lnSpcReduction="10000"/>
          </a:bodyPr>
          <a:lstStyle/>
          <a:p>
            <a:endParaRPr lang="fr-FR" dirty="0"/>
          </a:p>
          <a:p>
            <a:r>
              <a:rPr lang="fr-FR" b="1" dirty="0"/>
              <a:t>Défis</a:t>
            </a:r>
            <a:r>
              <a:rPr lang="fr-FR" dirty="0"/>
              <a:t>: variations des conventions, nuances culturelles, barrières linguistiques</a:t>
            </a:r>
          </a:p>
          <a:p>
            <a:r>
              <a:rPr lang="fr-FR" b="1" dirty="0"/>
              <a:t>Stratégies</a:t>
            </a:r>
            <a:r>
              <a:rPr lang="fr-FR" dirty="0"/>
              <a:t>: standardisation internationale, clarification culturelle</a:t>
            </a:r>
          </a:p>
          <a:p>
            <a:r>
              <a:rPr lang="fr-FR" b="1" dirty="0"/>
              <a:t>Applications pour chercheurs africains</a:t>
            </a:r>
            <a:r>
              <a:rPr lang="fr-FR" dirty="0"/>
              <a:t>: traduction précise, contextualisation</a:t>
            </a:r>
          </a:p>
          <a:p>
            <a:r>
              <a:rPr lang="fr-FR" b="1" dirty="0"/>
              <a:t>Préservation des perspectives uniques</a:t>
            </a:r>
            <a:r>
              <a:rPr lang="fr-FR" dirty="0"/>
              <a:t> tout en assurant l'accessibilité</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Simplification sans perte de rigueur</a:t>
            </a:r>
          </a:p>
        </p:txBody>
      </p:sp>
      <p:sp>
        <p:nvSpPr>
          <p:cNvPr id="5" name="TextBox 4"/>
          <p:cNvSpPr txBox="1"/>
          <p:nvPr/>
        </p:nvSpPr>
        <p:spPr>
          <a:xfrm>
            <a:off x="457200" y="1371600"/>
            <a:ext cx="4360606" cy="4832092"/>
          </a:xfrm>
          <a:prstGeom prst="rect">
            <a:avLst/>
          </a:prstGeom>
          <a:noFill/>
        </p:spPr>
        <p:txBody>
          <a:bodyPr wrap="square">
            <a:spAutoFit/>
          </a:bodyPr>
          <a:lstStyle/>
          <a:p>
            <a:endParaRPr lang="fr-FR" sz="2800" dirty="0"/>
          </a:p>
          <a:p>
            <a:pPr>
              <a:defRPr sz="1400" b="1"/>
            </a:pPr>
            <a:r>
              <a:rPr lang="fr-FR" sz="2800" dirty="0"/>
              <a:t>Principes de vulgarisation</a:t>
            </a:r>
          </a:p>
          <a:p>
            <a:pPr>
              <a:defRPr sz="1200"/>
            </a:pPr>
            <a:r>
              <a:rPr lang="fr-FR" sz="2800" dirty="0"/>
              <a:t>• Identification des concepts fondamentaux</a:t>
            </a:r>
          </a:p>
          <a:p>
            <a:pPr>
              <a:defRPr sz="1200"/>
            </a:pPr>
            <a:r>
              <a:rPr lang="fr-FR" sz="2800" dirty="0"/>
              <a:t>• Hiérarchisation des informations</a:t>
            </a:r>
          </a:p>
          <a:p>
            <a:pPr>
              <a:defRPr sz="1200"/>
            </a:pPr>
            <a:r>
              <a:rPr lang="fr-FR" sz="2800" dirty="0"/>
              <a:t>• Substitution du jargon</a:t>
            </a:r>
          </a:p>
          <a:p>
            <a:pPr>
              <a:defRPr sz="1200"/>
            </a:pPr>
            <a:r>
              <a:rPr lang="fr-FR" sz="2800" dirty="0"/>
              <a:t>• Utilisation d'analogies concrètes</a:t>
            </a:r>
          </a:p>
          <a:p>
            <a:pPr>
              <a:defRPr sz="1200"/>
            </a:pPr>
            <a:r>
              <a:rPr lang="fr-FR" sz="2800" dirty="0"/>
              <a:t>• Maintien de la précision factuelle</a:t>
            </a:r>
          </a:p>
        </p:txBody>
      </p:sp>
      <p:sp>
        <p:nvSpPr>
          <p:cNvPr id="6" name="TextBox 5"/>
          <p:cNvSpPr txBox="1"/>
          <p:nvPr/>
        </p:nvSpPr>
        <p:spPr>
          <a:xfrm>
            <a:off x="5029200" y="1371600"/>
            <a:ext cx="3495368" cy="4832092"/>
          </a:xfrm>
          <a:prstGeom prst="rect">
            <a:avLst/>
          </a:prstGeom>
          <a:noFill/>
        </p:spPr>
        <p:txBody>
          <a:bodyPr wrap="square">
            <a:spAutoFit/>
          </a:bodyPr>
          <a:lstStyle/>
          <a:p>
            <a:endParaRPr lang="fr-FR" sz="2800" dirty="0"/>
          </a:p>
          <a:p>
            <a:pPr>
              <a:defRPr sz="1400" b="1"/>
            </a:pPr>
            <a:r>
              <a:rPr lang="fr-FR" sz="2800" dirty="0"/>
              <a:t>Niveaux adaptables</a:t>
            </a:r>
          </a:p>
          <a:p>
            <a:pPr>
              <a:defRPr sz="1200"/>
            </a:pPr>
            <a:r>
              <a:rPr lang="fr-FR" sz="2800" dirty="0"/>
              <a:t>• Interdisciplinaire: chercheurs d'autres domaines</a:t>
            </a:r>
          </a:p>
          <a:p>
            <a:pPr>
              <a:defRPr sz="1200"/>
            </a:pPr>
            <a:r>
              <a:rPr lang="fr-FR" sz="2800" dirty="0"/>
              <a:t>• Éducatif: étudiants et enseignants</a:t>
            </a:r>
          </a:p>
          <a:p>
            <a:pPr>
              <a:defRPr sz="1200"/>
            </a:pPr>
            <a:r>
              <a:rPr lang="fr-FR" sz="2800" dirty="0"/>
              <a:t>• Professionnel: praticiens et décideurs</a:t>
            </a:r>
          </a:p>
          <a:p>
            <a:pPr>
              <a:defRPr sz="1200"/>
            </a:pPr>
            <a:r>
              <a:rPr lang="fr-FR" sz="2800" dirty="0"/>
              <a:t>• Grand public: audience générale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Communication multimodale et supports visuels</a:t>
            </a:r>
          </a:p>
        </p:txBody>
      </p:sp>
      <p:sp>
        <p:nvSpPr>
          <p:cNvPr id="3" name="Content Placeholder 2"/>
          <p:cNvSpPr>
            <a:spLocks noGrp="1"/>
          </p:cNvSpPr>
          <p:nvPr>
            <p:ph idx="1"/>
          </p:nvPr>
        </p:nvSpPr>
        <p:spPr>
          <a:xfrm>
            <a:off x="457200" y="1600200"/>
            <a:ext cx="8313174" cy="4525963"/>
          </a:xfrm>
        </p:spPr>
        <p:txBody>
          <a:bodyPr>
            <a:normAutofit lnSpcReduction="10000"/>
          </a:bodyPr>
          <a:lstStyle/>
          <a:p>
            <a:endParaRPr lang="fr-FR" dirty="0"/>
          </a:p>
          <a:p>
            <a:r>
              <a:rPr lang="fr-FR" b="1" dirty="0"/>
              <a:t>Types de supports</a:t>
            </a:r>
            <a:r>
              <a:rPr lang="fr-FR" dirty="0"/>
              <a:t>: infographies, diagrammes, visualisations de données</a:t>
            </a:r>
          </a:p>
          <a:p>
            <a:r>
              <a:rPr lang="fr-FR" b="1" dirty="0"/>
              <a:t>Outils d'IA</a:t>
            </a:r>
            <a:r>
              <a:rPr lang="fr-FR" dirty="0"/>
              <a:t>: génération de diagrammes, suggestion de visualisations</a:t>
            </a:r>
          </a:p>
          <a:p>
            <a:r>
              <a:rPr lang="fr-FR" b="1" dirty="0"/>
              <a:t>Intégration cohérente</a:t>
            </a:r>
            <a:r>
              <a:rPr lang="fr-FR" dirty="0"/>
              <a:t>: alignement texte-visuel, complémentarité</a:t>
            </a:r>
          </a:p>
          <a:p>
            <a:r>
              <a:rPr lang="fr-FR" b="1" dirty="0"/>
              <a:t>Accessibilité</a:t>
            </a:r>
            <a:r>
              <a:rPr lang="fr-FR" dirty="0"/>
              <a:t>: adaptation aux différents styles d'apprentissage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t>5. Considérations éthiques et bonnes pratiques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Questions de paternité intellectuelle et d'attribution</a:t>
            </a:r>
          </a:p>
        </p:txBody>
      </p:sp>
      <p:sp>
        <p:nvSpPr>
          <p:cNvPr id="3" name="Content Placeholder 2"/>
          <p:cNvSpPr>
            <a:spLocks noGrp="1"/>
          </p:cNvSpPr>
          <p:nvPr>
            <p:ph idx="1"/>
          </p:nvPr>
        </p:nvSpPr>
        <p:spPr>
          <a:xfrm>
            <a:off x="457199" y="1600200"/>
            <a:ext cx="8332839" cy="4525963"/>
          </a:xfrm>
        </p:spPr>
        <p:txBody>
          <a:bodyPr>
            <a:normAutofit fontScale="92500" lnSpcReduction="10000"/>
          </a:bodyPr>
          <a:lstStyle/>
          <a:p>
            <a:endParaRPr lang="fr-FR" dirty="0"/>
          </a:p>
          <a:p>
            <a:r>
              <a:rPr lang="fr-FR" b="1" dirty="0"/>
              <a:t>Enjeux</a:t>
            </a:r>
            <a:r>
              <a:rPr lang="fr-FR" dirty="0"/>
              <a:t>: définition de la contribution, transparence, distinction assistance/contribution</a:t>
            </a:r>
          </a:p>
          <a:p>
            <a:r>
              <a:rPr lang="fr-FR" b="1" dirty="0"/>
              <a:t>Recommandations</a:t>
            </a:r>
            <a:r>
              <a:rPr lang="fr-FR" dirty="0"/>
              <a:t>: divulgation claire, contrôle éditorial, documentation</a:t>
            </a:r>
          </a:p>
          <a:p>
            <a:r>
              <a:rPr lang="fr-FR" b="1" dirty="0"/>
              <a:t>Politiques émergentes</a:t>
            </a:r>
            <a:r>
              <a:rPr lang="fr-FR" dirty="0"/>
              <a:t>: directives des éditeurs, positions des financeurs</a:t>
            </a:r>
          </a:p>
          <a:p>
            <a:r>
              <a:rPr lang="fr-FR" b="1" dirty="0"/>
              <a:t>Évolution des standards de transparence </a:t>
            </a:r>
            <a:r>
              <a:rPr lang="fr-FR" dirty="0"/>
              <a:t>dans la communauté scientifique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Intégrité scientifique à l'ère de l'IA</a:t>
            </a:r>
          </a:p>
        </p:txBody>
      </p:sp>
      <p:sp>
        <p:nvSpPr>
          <p:cNvPr id="5" name="TextBox 4"/>
          <p:cNvSpPr txBox="1"/>
          <p:nvPr/>
        </p:nvSpPr>
        <p:spPr>
          <a:xfrm>
            <a:off x="457200" y="1371600"/>
            <a:ext cx="4242619" cy="4401205"/>
          </a:xfrm>
          <a:prstGeom prst="rect">
            <a:avLst/>
          </a:prstGeom>
          <a:noFill/>
        </p:spPr>
        <p:txBody>
          <a:bodyPr wrap="square">
            <a:spAutoFit/>
          </a:bodyPr>
          <a:lstStyle/>
          <a:p>
            <a:endParaRPr lang="fr-FR" sz="2800" dirty="0"/>
          </a:p>
          <a:p>
            <a:pPr>
              <a:defRPr sz="1400" b="1"/>
            </a:pPr>
            <a:r>
              <a:rPr lang="fr-FR" sz="2800" dirty="0"/>
              <a:t>Principes à préserver</a:t>
            </a:r>
          </a:p>
          <a:p>
            <a:pPr>
              <a:defRPr sz="1200"/>
            </a:pPr>
            <a:r>
              <a:rPr lang="fr-FR" sz="2800" dirty="0"/>
              <a:t>• Exactitude et vérifiabilité</a:t>
            </a:r>
          </a:p>
          <a:p>
            <a:pPr>
              <a:defRPr sz="1200"/>
            </a:pPr>
            <a:r>
              <a:rPr lang="fr-FR" sz="2800" dirty="0"/>
              <a:t>• Transparence méthodologique</a:t>
            </a:r>
          </a:p>
          <a:p>
            <a:pPr>
              <a:defRPr sz="1200"/>
            </a:pPr>
            <a:r>
              <a:rPr lang="fr-FR" sz="2800" dirty="0"/>
              <a:t>• Reconnaissance des contributions</a:t>
            </a:r>
          </a:p>
          <a:p>
            <a:pPr>
              <a:defRPr sz="1200"/>
            </a:pPr>
            <a:r>
              <a:rPr lang="fr-FR" sz="2800" dirty="0"/>
              <a:t>• Objectivité et impartialité</a:t>
            </a:r>
          </a:p>
          <a:p>
            <a:pPr>
              <a:defRPr sz="1200"/>
            </a:pPr>
            <a:r>
              <a:rPr lang="fr-FR" sz="2800" dirty="0"/>
              <a:t>• Responsabilité scientifique</a:t>
            </a:r>
          </a:p>
        </p:txBody>
      </p:sp>
      <p:sp>
        <p:nvSpPr>
          <p:cNvPr id="6" name="TextBox 5"/>
          <p:cNvSpPr txBox="1"/>
          <p:nvPr/>
        </p:nvSpPr>
        <p:spPr>
          <a:xfrm>
            <a:off x="5029200" y="1371600"/>
            <a:ext cx="3554361" cy="4832092"/>
          </a:xfrm>
          <a:prstGeom prst="rect">
            <a:avLst/>
          </a:prstGeom>
          <a:noFill/>
        </p:spPr>
        <p:txBody>
          <a:bodyPr wrap="square">
            <a:spAutoFit/>
          </a:bodyPr>
          <a:lstStyle/>
          <a:p>
            <a:endParaRPr lang="fr-FR" sz="2800" dirty="0"/>
          </a:p>
          <a:p>
            <a:pPr>
              <a:defRPr sz="1400" b="1"/>
            </a:pPr>
            <a:r>
              <a:rPr lang="fr-FR" sz="2800" dirty="0"/>
              <a:t>Risques à atténuer</a:t>
            </a:r>
          </a:p>
          <a:p>
            <a:pPr>
              <a:defRPr sz="1200"/>
            </a:pPr>
            <a:r>
              <a:rPr lang="fr-FR" sz="2800" dirty="0"/>
              <a:t>• Citations inexistantes</a:t>
            </a:r>
          </a:p>
          <a:p>
            <a:pPr>
              <a:defRPr sz="1200"/>
            </a:pPr>
            <a:r>
              <a:rPr lang="fr-FR" sz="2800" dirty="0"/>
              <a:t>• Amplification des biais</a:t>
            </a:r>
          </a:p>
          <a:p>
            <a:pPr>
              <a:defRPr sz="1200"/>
            </a:pPr>
            <a:r>
              <a:rPr lang="fr-FR" sz="2800" dirty="0"/>
              <a:t>• </a:t>
            </a:r>
            <a:r>
              <a:rPr lang="fr-FR" sz="2800" dirty="0" err="1"/>
              <a:t>Surconfiance</a:t>
            </a:r>
            <a:r>
              <a:rPr lang="fr-FR" sz="2800" dirty="0"/>
              <a:t> sans vérification</a:t>
            </a:r>
          </a:p>
          <a:p>
            <a:pPr>
              <a:defRPr sz="1200"/>
            </a:pPr>
            <a:r>
              <a:rPr lang="fr-FR" sz="2800" dirty="0"/>
              <a:t>• Homogénéisation du discours</a:t>
            </a:r>
          </a:p>
          <a:p>
            <a:pPr>
              <a:defRPr sz="1200"/>
            </a:pPr>
            <a:r>
              <a:rPr lang="fr-FR" sz="2800" dirty="0"/>
              <a:t>• Dilution de la diversité</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Workflow intégré pour la rédaction scientifique</a:t>
            </a:r>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endParaRPr lang="fr-FR" dirty="0"/>
          </a:p>
          <a:p>
            <a:r>
              <a:rPr lang="fr-FR" b="1" dirty="0"/>
              <a:t>Planification et structuration</a:t>
            </a:r>
            <a:r>
              <a:rPr lang="fr-FR" dirty="0"/>
              <a:t>: organisation initiale</a:t>
            </a:r>
          </a:p>
          <a:p>
            <a:r>
              <a:rPr lang="fr-FR" b="1" dirty="0"/>
              <a:t>Génération de brouillons</a:t>
            </a:r>
            <a:r>
              <a:rPr lang="fr-FR" dirty="0"/>
              <a:t>: premières versions</a:t>
            </a:r>
          </a:p>
          <a:p>
            <a:r>
              <a:rPr lang="fr-FR" b="1" dirty="0"/>
              <a:t>Révision augmentée</a:t>
            </a:r>
            <a:r>
              <a:rPr lang="fr-FR" dirty="0"/>
              <a:t>: amélioration itérative</a:t>
            </a:r>
          </a:p>
          <a:p>
            <a:r>
              <a:rPr lang="fr-FR" b="1" dirty="0"/>
              <a:t>Vérification critique</a:t>
            </a:r>
            <a:r>
              <a:rPr lang="fr-FR" dirty="0"/>
              <a:t>: validation humaine</a:t>
            </a:r>
          </a:p>
          <a:p>
            <a:r>
              <a:rPr lang="fr-FR" b="1" dirty="0"/>
              <a:t>Finalisation et polissage</a:t>
            </a:r>
            <a:r>
              <a:rPr lang="fr-FR" dirty="0"/>
              <a:t>: ajustements finaux</a:t>
            </a:r>
          </a:p>
          <a:p>
            <a:r>
              <a:rPr lang="fr-FR" b="1" dirty="0"/>
              <a:t>Alternance systématique </a:t>
            </a:r>
            <a:r>
              <a:rPr lang="fr-FR" dirty="0"/>
              <a:t>entre génération assistée et révision critique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Évolution de la rédaction scientifique à l'ère de l'IA</a:t>
            </a:r>
          </a:p>
        </p:txBody>
      </p:sp>
      <p:sp>
        <p:nvSpPr>
          <p:cNvPr id="3" name="Content Placeholder 2"/>
          <p:cNvSpPr>
            <a:spLocks noGrp="1"/>
          </p:cNvSpPr>
          <p:nvPr>
            <p:ph idx="1"/>
          </p:nvPr>
        </p:nvSpPr>
        <p:spPr>
          <a:xfrm>
            <a:off x="457199" y="1600200"/>
            <a:ext cx="8323243" cy="4525963"/>
          </a:xfrm>
        </p:spPr>
        <p:txBody>
          <a:bodyPr>
            <a:normAutofit/>
          </a:bodyPr>
          <a:lstStyle/>
          <a:p>
            <a:endParaRPr lang="fr-FR" dirty="0"/>
          </a:p>
          <a:p>
            <a:r>
              <a:rPr lang="fr-FR" dirty="0"/>
              <a:t>Ère pré-numérique (avant 1980): </a:t>
            </a:r>
          </a:p>
          <a:p>
            <a:pPr lvl="1"/>
            <a:r>
              <a:rPr lang="fr-FR" dirty="0"/>
              <a:t>rédaction manuscrite, révision manuelle</a:t>
            </a:r>
          </a:p>
          <a:p>
            <a:endParaRPr lang="fr-FR" dirty="0"/>
          </a:p>
          <a:p>
            <a:r>
              <a:rPr lang="fr-FR" dirty="0"/>
              <a:t>Première vague numérique (1980-2000): </a:t>
            </a:r>
          </a:p>
          <a:p>
            <a:pPr lvl="1"/>
            <a:r>
              <a:rPr lang="fr-FR" dirty="0"/>
              <a:t>traitement de texte, correcteurs simples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Développement de compétences complémentaires</a:t>
            </a:r>
          </a:p>
        </p:txBody>
      </p:sp>
      <p:sp>
        <p:nvSpPr>
          <p:cNvPr id="3" name="Content Placeholder 2"/>
          <p:cNvSpPr>
            <a:spLocks noGrp="1"/>
          </p:cNvSpPr>
          <p:nvPr>
            <p:ph idx="1"/>
          </p:nvPr>
        </p:nvSpPr>
        <p:spPr>
          <a:xfrm>
            <a:off x="457200" y="1600200"/>
            <a:ext cx="8382000" cy="4525963"/>
          </a:xfrm>
        </p:spPr>
        <p:txBody>
          <a:bodyPr>
            <a:normAutofit fontScale="92500" lnSpcReduction="20000"/>
          </a:bodyPr>
          <a:lstStyle/>
          <a:p>
            <a:endParaRPr lang="fr-FR" dirty="0"/>
          </a:p>
          <a:p>
            <a:r>
              <a:rPr lang="fr-FR" b="1" dirty="0"/>
              <a:t>Prompt engineering</a:t>
            </a:r>
            <a:r>
              <a:rPr lang="fr-FR" dirty="0"/>
              <a:t>: formulation efficace des instructions</a:t>
            </a:r>
          </a:p>
          <a:p>
            <a:r>
              <a:rPr lang="fr-FR" b="1" dirty="0"/>
              <a:t>Évaluation critique</a:t>
            </a:r>
            <a:r>
              <a:rPr lang="fr-FR" dirty="0"/>
              <a:t>: jugement de qualité et exactitude</a:t>
            </a:r>
          </a:p>
          <a:p>
            <a:r>
              <a:rPr lang="fr-FR" b="1" dirty="0"/>
              <a:t>Curation de contenu</a:t>
            </a:r>
            <a:r>
              <a:rPr lang="fr-FR" dirty="0"/>
              <a:t>: sélection judicieuse</a:t>
            </a:r>
          </a:p>
          <a:p>
            <a:r>
              <a:rPr lang="fr-FR" b="1" dirty="0"/>
              <a:t>Édition contextuelle</a:t>
            </a:r>
            <a:r>
              <a:rPr lang="fr-FR" dirty="0"/>
              <a:t>: adaptation au contexte spécifique</a:t>
            </a:r>
          </a:p>
          <a:p>
            <a:r>
              <a:rPr lang="fr-FR" b="1" dirty="0" err="1"/>
              <a:t>Méta-cognition</a:t>
            </a:r>
            <a:r>
              <a:rPr lang="fr-FR" dirty="0"/>
              <a:t>: conscience des forces et limites des outils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t>6. Applications pratiques et études de cas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Sciences biomédicales et de la santé</a:t>
            </a:r>
          </a:p>
        </p:txBody>
      </p:sp>
      <p:sp>
        <p:nvSpPr>
          <p:cNvPr id="5" name="TextBox 4"/>
          <p:cNvSpPr txBox="1"/>
          <p:nvPr/>
        </p:nvSpPr>
        <p:spPr>
          <a:xfrm>
            <a:off x="457200" y="1371600"/>
            <a:ext cx="4006645" cy="4401205"/>
          </a:xfrm>
          <a:prstGeom prst="rect">
            <a:avLst/>
          </a:prstGeom>
          <a:noFill/>
        </p:spPr>
        <p:txBody>
          <a:bodyPr wrap="square">
            <a:spAutoFit/>
          </a:bodyPr>
          <a:lstStyle/>
          <a:p>
            <a:endParaRPr lang="fr-FR" sz="2800" dirty="0"/>
          </a:p>
          <a:p>
            <a:pPr>
              <a:defRPr sz="1400" b="1"/>
            </a:pPr>
            <a:r>
              <a:rPr lang="fr-FR" sz="2800" dirty="0"/>
              <a:t>Cas d'application</a:t>
            </a:r>
          </a:p>
          <a:p>
            <a:pPr>
              <a:defRPr sz="1200"/>
            </a:pPr>
            <a:r>
              <a:rPr lang="fr-FR" sz="2800" dirty="0"/>
              <a:t>• Structuration de revues systématiques</a:t>
            </a:r>
          </a:p>
          <a:p>
            <a:pPr>
              <a:defRPr sz="1200"/>
            </a:pPr>
            <a:r>
              <a:rPr lang="fr-FR" sz="2800" dirty="0"/>
              <a:t>• Rédaction de protocoles standardisés</a:t>
            </a:r>
          </a:p>
          <a:p>
            <a:pPr>
              <a:defRPr sz="1200"/>
            </a:pPr>
            <a:r>
              <a:rPr lang="fr-FR" sz="2800" dirty="0"/>
              <a:t>• Communication des résultats cliniques</a:t>
            </a:r>
          </a:p>
          <a:p>
            <a:pPr>
              <a:defRPr sz="1200"/>
            </a:pPr>
            <a:r>
              <a:rPr lang="fr-FR" sz="2800" dirty="0"/>
              <a:t>• Adaptation linguistique pour publication</a:t>
            </a:r>
          </a:p>
        </p:txBody>
      </p:sp>
      <p:sp>
        <p:nvSpPr>
          <p:cNvPr id="6" name="TextBox 5"/>
          <p:cNvSpPr txBox="1"/>
          <p:nvPr/>
        </p:nvSpPr>
        <p:spPr>
          <a:xfrm>
            <a:off x="5029201" y="1371600"/>
            <a:ext cx="3436374" cy="5262979"/>
          </a:xfrm>
          <a:prstGeom prst="rect">
            <a:avLst/>
          </a:prstGeom>
          <a:noFill/>
        </p:spPr>
        <p:txBody>
          <a:bodyPr wrap="square">
            <a:spAutoFit/>
          </a:bodyPr>
          <a:lstStyle/>
          <a:p>
            <a:endParaRPr lang="fr-FR" sz="2800" dirty="0"/>
          </a:p>
          <a:p>
            <a:pPr>
              <a:defRPr sz="1400" b="1"/>
            </a:pPr>
            <a:r>
              <a:rPr lang="fr-FR" sz="2800" dirty="0"/>
              <a:t>Bénéfices observés</a:t>
            </a:r>
          </a:p>
          <a:p>
            <a:pPr>
              <a:defRPr sz="1200"/>
            </a:pPr>
            <a:r>
              <a:rPr lang="fr-FR" sz="2800" dirty="0"/>
              <a:t>• Accélération du cycle de publication</a:t>
            </a:r>
          </a:p>
          <a:p>
            <a:pPr>
              <a:defRPr sz="1200"/>
            </a:pPr>
            <a:r>
              <a:rPr lang="fr-FR" sz="2800" dirty="0"/>
              <a:t>• Conformité aux directives (</a:t>
            </a:r>
            <a:r>
              <a:rPr lang="fr-FR" sz="2800" b="1" i="1" dirty="0"/>
              <a:t>CONSORT</a:t>
            </a:r>
            <a:r>
              <a:rPr lang="fr-FR" sz="2800" dirty="0"/>
              <a:t>, </a:t>
            </a:r>
            <a:r>
              <a:rPr lang="fr-FR" sz="2800" b="1" i="1" dirty="0"/>
              <a:t>PRISMA</a:t>
            </a:r>
            <a:r>
              <a:rPr lang="fr-FR" sz="2800" dirty="0"/>
              <a:t>)</a:t>
            </a:r>
          </a:p>
          <a:p>
            <a:pPr>
              <a:defRPr sz="1200"/>
            </a:pPr>
            <a:r>
              <a:rPr lang="fr-FR" sz="2800" dirty="0"/>
              <a:t>• Facilitation de collaboration internationale</a:t>
            </a:r>
          </a:p>
          <a:p>
            <a:pPr>
              <a:defRPr sz="1200"/>
            </a:pPr>
            <a:r>
              <a:rPr lang="fr-FR" sz="2800" dirty="0"/>
              <a:t>• Impact sur les politiques de santé</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EDA5-60AA-8958-13F7-8D09CA21FCBB}"/>
              </a:ext>
            </a:extLst>
          </p:cNvPr>
          <p:cNvSpPr>
            <a:spLocks noGrp="1"/>
          </p:cNvSpPr>
          <p:nvPr>
            <p:ph type="title"/>
          </p:nvPr>
        </p:nvSpPr>
        <p:spPr/>
        <p:txBody>
          <a:bodyPr>
            <a:normAutofit/>
          </a:bodyPr>
          <a:lstStyle/>
          <a:p>
            <a:r>
              <a:rPr lang="fr-FR" sz="2800" b="1" dirty="0"/>
              <a:t>CONSORT (</a:t>
            </a:r>
            <a:r>
              <a:rPr lang="fr-FR" sz="2800" b="1" dirty="0" err="1"/>
              <a:t>Consolidated</a:t>
            </a:r>
            <a:r>
              <a:rPr lang="fr-FR" sz="2800" b="1" dirty="0"/>
              <a:t> Standards of </a:t>
            </a:r>
            <a:r>
              <a:rPr lang="fr-FR" sz="2800" b="1" dirty="0" err="1"/>
              <a:t>Reporting</a:t>
            </a:r>
            <a:r>
              <a:rPr lang="fr-FR" sz="2800" b="1" dirty="0"/>
              <a:t> Trials)</a:t>
            </a:r>
            <a:endParaRPr lang="fr-FR" sz="2800" dirty="0"/>
          </a:p>
        </p:txBody>
      </p:sp>
      <p:sp>
        <p:nvSpPr>
          <p:cNvPr id="3" name="Content Placeholder 2">
            <a:extLst>
              <a:ext uri="{FF2B5EF4-FFF2-40B4-BE49-F238E27FC236}">
                <a16:creationId xmlns:a16="http://schemas.microsoft.com/office/drawing/2014/main" id="{8D03EE44-AC5D-ED01-CDA0-027D0725FD03}"/>
              </a:ext>
            </a:extLst>
          </p:cNvPr>
          <p:cNvSpPr>
            <a:spLocks noGrp="1"/>
          </p:cNvSpPr>
          <p:nvPr>
            <p:ph idx="1"/>
          </p:nvPr>
        </p:nvSpPr>
        <p:spPr/>
        <p:txBody>
          <a:bodyPr>
            <a:normAutofit fontScale="62500" lnSpcReduction="20000"/>
          </a:bodyPr>
          <a:lstStyle/>
          <a:p>
            <a:pPr>
              <a:buNone/>
            </a:pPr>
            <a:r>
              <a:rPr lang="fr-FR" dirty="0"/>
              <a:t>La directive </a:t>
            </a:r>
            <a:r>
              <a:rPr lang="fr-FR" b="1" dirty="0"/>
              <a:t>CONSORT</a:t>
            </a:r>
            <a:r>
              <a:rPr lang="fr-FR" dirty="0"/>
              <a:t> vise à garantir une </a:t>
            </a:r>
            <a:r>
              <a:rPr lang="fr-FR" b="1" dirty="0"/>
              <a:t>présentation rigoureuse et complète des essais cliniques randomisés</a:t>
            </a:r>
            <a:r>
              <a:rPr lang="fr-FR" dirty="0"/>
              <a:t>. </a:t>
            </a:r>
          </a:p>
          <a:p>
            <a:pPr>
              <a:buNone/>
            </a:pPr>
            <a:endParaRPr lang="fr-FR" dirty="0"/>
          </a:p>
          <a:p>
            <a:pPr>
              <a:buNone/>
            </a:pPr>
            <a:r>
              <a:rPr lang="fr-FR" dirty="0"/>
              <a:t>Aide les auteurs à fournir suffisamment d'informations pour que les lecteurs puissent comprendre le design, l'exécution, l'analyse et l'interprétation d’un essai.</a:t>
            </a:r>
          </a:p>
          <a:p>
            <a:pPr>
              <a:buNone/>
            </a:pPr>
            <a:endParaRPr lang="fr-FR" dirty="0"/>
          </a:p>
          <a:p>
            <a:pPr>
              <a:buNone/>
            </a:pPr>
            <a:r>
              <a:rPr lang="fr-FR" b="1" dirty="0"/>
              <a:t>Composants principaux :</a:t>
            </a:r>
            <a:endParaRPr lang="fr-FR" dirty="0"/>
          </a:p>
          <a:p>
            <a:pPr>
              <a:buFont typeface="Arial" panose="020B0604020202020204" pitchFamily="34" charset="0"/>
              <a:buChar char="•"/>
            </a:pPr>
            <a:r>
              <a:rPr lang="fr-FR" dirty="0"/>
              <a:t>Un </a:t>
            </a:r>
            <a:r>
              <a:rPr lang="fr-FR" b="1" dirty="0"/>
              <a:t>checklist</a:t>
            </a:r>
            <a:r>
              <a:rPr lang="fr-FR" dirty="0"/>
              <a:t> de 25 items à inclure dans la publication (titre, objectifs, randomisation, interventions, résultats, biais, etc.)</a:t>
            </a:r>
          </a:p>
          <a:p>
            <a:pPr>
              <a:buFont typeface="Arial" panose="020B0604020202020204" pitchFamily="34" charset="0"/>
              <a:buChar char="•"/>
            </a:pPr>
            <a:r>
              <a:rPr lang="fr-FR" dirty="0"/>
              <a:t>Un </a:t>
            </a:r>
            <a:r>
              <a:rPr lang="fr-FR" b="1" dirty="0"/>
              <a:t>diagramme de flux</a:t>
            </a:r>
            <a:r>
              <a:rPr lang="fr-FR" dirty="0"/>
              <a:t> qui montre les différentes étapes de l’essai (recrutement, allocation, suivi, analyse)</a:t>
            </a:r>
          </a:p>
          <a:p>
            <a:pPr marL="0" indent="0">
              <a:buNone/>
            </a:pPr>
            <a:endParaRPr lang="fr-FR" b="1" dirty="0"/>
          </a:p>
          <a:p>
            <a:pPr marL="0" indent="0">
              <a:buNone/>
            </a:pPr>
            <a:r>
              <a:rPr lang="fr-FR" b="1" dirty="0"/>
              <a:t>Utilisation :  </a:t>
            </a:r>
            <a:r>
              <a:rPr lang="fr-FR" dirty="0"/>
              <a:t>Requis ou recommandé par de nombreuses revues scientifiques pour tout article rapportant un essai contrôlé randomisé.</a:t>
            </a:r>
          </a:p>
          <a:p>
            <a:endParaRPr lang="fr-FR" dirty="0"/>
          </a:p>
        </p:txBody>
      </p:sp>
    </p:spTree>
    <p:extLst>
      <p:ext uri="{BB962C8B-B14F-4D97-AF65-F5344CB8AC3E}">
        <p14:creationId xmlns:p14="http://schemas.microsoft.com/office/powerpoint/2010/main" val="3339899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2FC5-0CA6-104E-EE71-A381C4722AEA}"/>
              </a:ext>
            </a:extLst>
          </p:cNvPr>
          <p:cNvSpPr>
            <a:spLocks noGrp="1"/>
          </p:cNvSpPr>
          <p:nvPr>
            <p:ph type="title"/>
          </p:nvPr>
        </p:nvSpPr>
        <p:spPr/>
        <p:txBody>
          <a:bodyPr>
            <a:noAutofit/>
          </a:bodyPr>
          <a:lstStyle/>
          <a:p>
            <a:r>
              <a:rPr lang="fr-FR" sz="3600" b="1" dirty="0"/>
              <a:t>PRISMA</a:t>
            </a:r>
            <a:r>
              <a:rPr lang="fr-FR" sz="3600" dirty="0"/>
              <a:t> (</a:t>
            </a:r>
            <a:r>
              <a:rPr lang="fr-FR" sz="3600" dirty="0" err="1"/>
              <a:t>Preferred</a:t>
            </a:r>
            <a:r>
              <a:rPr lang="fr-FR" sz="3600" dirty="0"/>
              <a:t> </a:t>
            </a:r>
            <a:r>
              <a:rPr lang="fr-FR" sz="3600" dirty="0" err="1"/>
              <a:t>Reporting</a:t>
            </a:r>
            <a:r>
              <a:rPr lang="fr-FR" sz="3600" dirty="0"/>
              <a:t> Items for </a:t>
            </a:r>
            <a:r>
              <a:rPr lang="fr-FR" sz="3600" dirty="0" err="1"/>
              <a:t>Systematic</a:t>
            </a:r>
            <a:r>
              <a:rPr lang="fr-FR" sz="3600" dirty="0"/>
              <a:t> </a:t>
            </a:r>
            <a:r>
              <a:rPr lang="fr-FR" sz="3600" dirty="0" err="1"/>
              <a:t>Reviews</a:t>
            </a:r>
            <a:r>
              <a:rPr lang="fr-FR" sz="3600" dirty="0"/>
              <a:t> and Meta-Analyses)</a:t>
            </a:r>
          </a:p>
        </p:txBody>
      </p:sp>
      <p:sp>
        <p:nvSpPr>
          <p:cNvPr id="3" name="Content Placeholder 2">
            <a:extLst>
              <a:ext uri="{FF2B5EF4-FFF2-40B4-BE49-F238E27FC236}">
                <a16:creationId xmlns:a16="http://schemas.microsoft.com/office/drawing/2014/main" id="{99ADAAF9-BACB-174E-23D9-26649786B1FB}"/>
              </a:ext>
            </a:extLst>
          </p:cNvPr>
          <p:cNvSpPr>
            <a:spLocks noGrp="1"/>
          </p:cNvSpPr>
          <p:nvPr>
            <p:ph idx="1"/>
          </p:nvPr>
        </p:nvSpPr>
        <p:spPr/>
        <p:txBody>
          <a:bodyPr>
            <a:normAutofit fontScale="70000" lnSpcReduction="20000"/>
          </a:bodyPr>
          <a:lstStyle/>
          <a:p>
            <a:pPr>
              <a:buNone/>
            </a:pPr>
            <a:r>
              <a:rPr lang="fr-FR" dirty="0"/>
              <a:t>Conçue pour améliorer la </a:t>
            </a:r>
            <a:r>
              <a:rPr lang="fr-FR" b="1" dirty="0"/>
              <a:t>transparence des revues systématiques et des méta-analyses</a:t>
            </a:r>
            <a:r>
              <a:rPr lang="fr-FR" dirty="0"/>
              <a:t>, en particulier dans le domaine de la santé.</a:t>
            </a:r>
          </a:p>
          <a:p>
            <a:pPr>
              <a:buNone/>
            </a:pPr>
            <a:endParaRPr lang="fr-FR" b="1" dirty="0"/>
          </a:p>
          <a:p>
            <a:pPr>
              <a:buNone/>
            </a:pPr>
            <a:r>
              <a:rPr lang="fr-FR" b="1" dirty="0"/>
              <a:t>Composants principaux :</a:t>
            </a:r>
            <a:endParaRPr lang="fr-FR" dirty="0"/>
          </a:p>
          <a:p>
            <a:pPr>
              <a:buFont typeface="Arial" panose="020B0604020202020204" pitchFamily="34" charset="0"/>
              <a:buChar char="•"/>
            </a:pPr>
            <a:r>
              <a:rPr lang="fr-FR" dirty="0"/>
              <a:t>Une </a:t>
            </a:r>
            <a:r>
              <a:rPr lang="fr-FR" b="1" dirty="0"/>
              <a:t>checklist</a:t>
            </a:r>
            <a:r>
              <a:rPr lang="fr-FR" dirty="0"/>
              <a:t> de 27 éléments (titre, critères d’inclusion/exclusion, stratégie de recherche, sélection des études, extraction des données, synthèse des résultats, biais, etc.)</a:t>
            </a:r>
          </a:p>
          <a:p>
            <a:pPr>
              <a:buFont typeface="Arial" panose="020B0604020202020204" pitchFamily="34" charset="0"/>
              <a:buChar char="•"/>
            </a:pPr>
            <a:r>
              <a:rPr lang="fr-FR" dirty="0"/>
              <a:t>Un </a:t>
            </a:r>
            <a:r>
              <a:rPr lang="fr-FR" b="1" dirty="0"/>
              <a:t>diagramme de sélection des études</a:t>
            </a:r>
            <a:r>
              <a:rPr lang="fr-FR" dirty="0"/>
              <a:t> (flow </a:t>
            </a:r>
            <a:r>
              <a:rPr lang="fr-FR" dirty="0" err="1"/>
              <a:t>diagram</a:t>
            </a:r>
            <a:r>
              <a:rPr lang="fr-FR" dirty="0"/>
              <a:t>) pour décrire le processus de sélection : identification, sélection, éligibilité, inclusion.</a:t>
            </a:r>
          </a:p>
          <a:p>
            <a:pPr marL="0" indent="0">
              <a:buNone/>
            </a:pPr>
            <a:endParaRPr lang="fr-FR" b="1" dirty="0"/>
          </a:p>
          <a:p>
            <a:pPr marL="0" indent="0">
              <a:buNone/>
            </a:pPr>
            <a:r>
              <a:rPr lang="fr-FR" b="1" dirty="0"/>
              <a:t>Utilisation : </a:t>
            </a:r>
            <a:r>
              <a:rPr lang="fr-FR" dirty="0"/>
              <a:t>Essentielle pour publier une revue systématique ou une méta-analyse de haute qualité</a:t>
            </a:r>
          </a:p>
          <a:p>
            <a:endParaRPr lang="fr-FR" dirty="0"/>
          </a:p>
        </p:txBody>
      </p:sp>
    </p:spTree>
    <p:extLst>
      <p:ext uri="{BB962C8B-B14F-4D97-AF65-F5344CB8AC3E}">
        <p14:creationId xmlns:p14="http://schemas.microsoft.com/office/powerpoint/2010/main" val="3208120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7200"/>
            <a:ext cx="8229600" cy="914400"/>
          </a:xfrm>
          <a:prstGeom prst="rect">
            <a:avLst/>
          </a:prstGeom>
          <a:noFill/>
        </p:spPr>
        <p:txBody>
          <a:bodyPr wrap="none">
            <a:spAutoFit/>
          </a:bodyPr>
          <a:lstStyle/>
          <a:p>
            <a:endParaRPr lang="fr-FR" dirty="0"/>
          </a:p>
          <a:p>
            <a:pPr algn="ctr">
              <a:defRPr sz="2800" b="1"/>
            </a:pPr>
            <a:r>
              <a:rPr lang="fr-FR" dirty="0"/>
              <a:t>Témoignage</a:t>
            </a:r>
          </a:p>
        </p:txBody>
      </p:sp>
      <p:sp>
        <p:nvSpPr>
          <p:cNvPr id="5" name="TextBox 4">
            <a:extLst>
              <a:ext uri="{FF2B5EF4-FFF2-40B4-BE49-F238E27FC236}">
                <a16:creationId xmlns:a16="http://schemas.microsoft.com/office/drawing/2014/main" id="{0D094B34-F106-515D-7361-BE06E478C729}"/>
              </a:ext>
            </a:extLst>
          </p:cNvPr>
          <p:cNvSpPr txBox="1"/>
          <p:nvPr/>
        </p:nvSpPr>
        <p:spPr>
          <a:xfrm>
            <a:off x="457200" y="1259195"/>
            <a:ext cx="8087032" cy="3970318"/>
          </a:xfrm>
          <a:prstGeom prst="rect">
            <a:avLst/>
          </a:prstGeom>
          <a:noFill/>
        </p:spPr>
        <p:txBody>
          <a:bodyPr wrap="square" rtlCol="0">
            <a:spAutoFit/>
          </a:bodyPr>
          <a:lstStyle/>
          <a:p>
            <a:r>
              <a:rPr lang="fr-FR" sz="2800" dirty="0"/>
              <a:t>"L'utilisation de l'IA nous a permis de structurer efficacement notre revue systématique sur les interventions contre le paludisme en Afrique de l'Ouest. Le temps économisé sur l'organisation et la formulation nous a permis de consacrer plus d'efforts à l'analyse critique des données."</a:t>
            </a:r>
          </a:p>
          <a:p>
            <a:endParaRPr lang="fr-FR" sz="2800" dirty="0"/>
          </a:p>
          <a:p>
            <a:r>
              <a:rPr lang="fr-FR" sz="2800" dirty="0"/>
              <a:t>Dr. </a:t>
            </a:r>
            <a:r>
              <a:rPr lang="fr-FR" sz="2800" dirty="0" err="1"/>
              <a:t>Aminata.T</a:t>
            </a:r>
            <a:r>
              <a:rPr lang="fr-FR" sz="2800" dirty="0"/>
              <a:t> Diallo, Institut de Recherche en Santé Publique / Guinée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Sciences environnementales et agricoles</a:t>
            </a:r>
          </a:p>
        </p:txBody>
      </p:sp>
      <p:sp>
        <p:nvSpPr>
          <p:cNvPr id="5" name="TextBox 4"/>
          <p:cNvSpPr txBox="1"/>
          <p:nvPr/>
        </p:nvSpPr>
        <p:spPr>
          <a:xfrm>
            <a:off x="457201" y="1371600"/>
            <a:ext cx="4114800" cy="4401205"/>
          </a:xfrm>
          <a:prstGeom prst="rect">
            <a:avLst/>
          </a:prstGeom>
          <a:noFill/>
        </p:spPr>
        <p:txBody>
          <a:bodyPr wrap="square">
            <a:spAutoFit/>
          </a:bodyPr>
          <a:lstStyle/>
          <a:p>
            <a:endParaRPr sz="2800"/>
          </a:p>
          <a:p>
            <a:pPr>
              <a:defRPr sz="1400" b="1"/>
            </a:pPr>
            <a:r>
              <a:rPr sz="2800"/>
              <a:t>Cas d'application</a:t>
            </a:r>
          </a:p>
          <a:p>
            <a:pPr>
              <a:defRPr sz="1200"/>
            </a:pPr>
            <a:r>
              <a:rPr sz="2800"/>
              <a:t>• Synthèse de données climatiques</a:t>
            </a:r>
          </a:p>
          <a:p>
            <a:pPr>
              <a:defRPr sz="1200"/>
            </a:pPr>
            <a:r>
              <a:rPr sz="2800"/>
              <a:t>• Documentation de pratiques traditionnelles</a:t>
            </a:r>
          </a:p>
          <a:p>
            <a:pPr>
              <a:defRPr sz="1200"/>
            </a:pPr>
            <a:r>
              <a:rPr sz="2800"/>
              <a:t>• Communication d'études d'impact</a:t>
            </a:r>
          </a:p>
          <a:p>
            <a:pPr>
              <a:defRPr sz="1200"/>
            </a:pPr>
            <a:r>
              <a:rPr sz="2800"/>
              <a:t>• Intégration interdisciplinaire</a:t>
            </a:r>
          </a:p>
        </p:txBody>
      </p:sp>
      <p:sp>
        <p:nvSpPr>
          <p:cNvPr id="6" name="TextBox 5"/>
          <p:cNvSpPr txBox="1"/>
          <p:nvPr/>
        </p:nvSpPr>
        <p:spPr>
          <a:xfrm>
            <a:off x="5029201" y="1371600"/>
            <a:ext cx="3426542" cy="4401205"/>
          </a:xfrm>
          <a:prstGeom prst="rect">
            <a:avLst/>
          </a:prstGeom>
          <a:noFill/>
        </p:spPr>
        <p:txBody>
          <a:bodyPr wrap="square">
            <a:spAutoFit/>
          </a:bodyPr>
          <a:lstStyle/>
          <a:p>
            <a:endParaRPr sz="2800"/>
          </a:p>
          <a:p>
            <a:pPr>
              <a:defRPr sz="1400" b="1"/>
            </a:pPr>
            <a:r>
              <a:rPr sz="2800"/>
              <a:t>Bénéfices observés</a:t>
            </a:r>
          </a:p>
          <a:p>
            <a:pPr>
              <a:defRPr sz="1200"/>
            </a:pPr>
            <a:r>
              <a:rPr sz="2800"/>
              <a:t>• Communication science-politique</a:t>
            </a:r>
          </a:p>
          <a:p>
            <a:pPr>
              <a:defRPr sz="1200"/>
            </a:pPr>
            <a:r>
              <a:rPr sz="2800"/>
              <a:t>• Valorisation des connaissances locales</a:t>
            </a:r>
          </a:p>
          <a:p>
            <a:pPr>
              <a:defRPr sz="1200"/>
            </a:pPr>
            <a:r>
              <a:rPr sz="2800"/>
              <a:t>• Dialogue interdisciplinaire</a:t>
            </a:r>
          </a:p>
          <a:p>
            <a:pPr>
              <a:defRPr sz="1200"/>
            </a:pPr>
            <a:r>
              <a:rPr sz="2800"/>
              <a:t>• Accessibilité pour les communautés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Défis rencontrés et solutions développées</a:t>
            </a:r>
          </a:p>
        </p:txBody>
      </p:sp>
      <p:sp>
        <p:nvSpPr>
          <p:cNvPr id="5" name="TextBox 4"/>
          <p:cNvSpPr txBox="1"/>
          <p:nvPr/>
        </p:nvSpPr>
        <p:spPr>
          <a:xfrm>
            <a:off x="457200" y="1371600"/>
            <a:ext cx="4114799" cy="5509200"/>
          </a:xfrm>
          <a:prstGeom prst="rect">
            <a:avLst/>
          </a:prstGeom>
          <a:noFill/>
        </p:spPr>
        <p:txBody>
          <a:bodyPr wrap="square">
            <a:spAutoFit/>
          </a:bodyPr>
          <a:lstStyle/>
          <a:p>
            <a:endParaRPr lang="fr-FR" sz="3200" dirty="0"/>
          </a:p>
          <a:p>
            <a:pPr>
              <a:defRPr sz="1400" b="1"/>
            </a:pPr>
            <a:r>
              <a:rPr lang="fr-FR" sz="3200" dirty="0"/>
              <a:t>Défis communs</a:t>
            </a:r>
          </a:p>
          <a:p>
            <a:pPr>
              <a:defRPr sz="1200"/>
            </a:pPr>
            <a:r>
              <a:rPr lang="fr-FR" sz="3200" dirty="0"/>
              <a:t>• Hallucinations factuelles</a:t>
            </a:r>
          </a:p>
          <a:p>
            <a:pPr>
              <a:defRPr sz="1200"/>
            </a:pPr>
            <a:r>
              <a:rPr lang="fr-FR" sz="3200" dirty="0"/>
              <a:t>• Standardisation excessive</a:t>
            </a:r>
          </a:p>
          <a:p>
            <a:pPr>
              <a:defRPr sz="1200"/>
            </a:pPr>
            <a:r>
              <a:rPr lang="fr-FR" sz="3200" dirty="0"/>
              <a:t>• Dépendance croissante</a:t>
            </a:r>
          </a:p>
          <a:p>
            <a:pPr>
              <a:defRPr sz="1200"/>
            </a:pPr>
            <a:r>
              <a:rPr lang="fr-FR" sz="3200" dirty="0"/>
              <a:t>• Barrières techniques</a:t>
            </a:r>
          </a:p>
          <a:p>
            <a:pPr>
              <a:defRPr sz="1200"/>
            </a:pPr>
            <a:r>
              <a:rPr lang="fr-FR" sz="3200" dirty="0"/>
              <a:t>• Résistance institutionnelle</a:t>
            </a:r>
          </a:p>
        </p:txBody>
      </p:sp>
      <p:sp>
        <p:nvSpPr>
          <p:cNvPr id="6" name="TextBox 5"/>
          <p:cNvSpPr txBox="1"/>
          <p:nvPr/>
        </p:nvSpPr>
        <p:spPr>
          <a:xfrm>
            <a:off x="5029200" y="1371600"/>
            <a:ext cx="3544529" cy="5262979"/>
          </a:xfrm>
          <a:prstGeom prst="rect">
            <a:avLst/>
          </a:prstGeom>
          <a:noFill/>
        </p:spPr>
        <p:txBody>
          <a:bodyPr wrap="square">
            <a:spAutoFit/>
          </a:bodyPr>
          <a:lstStyle/>
          <a:p>
            <a:endParaRPr lang="fr-FR" sz="2800" dirty="0"/>
          </a:p>
          <a:p>
            <a:pPr>
              <a:defRPr sz="1400" b="1"/>
            </a:pPr>
            <a:r>
              <a:rPr lang="fr-FR" sz="2800" dirty="0"/>
              <a:t>Solutions efficaces</a:t>
            </a:r>
          </a:p>
          <a:p>
            <a:pPr>
              <a:defRPr sz="1200"/>
            </a:pPr>
            <a:r>
              <a:rPr lang="fr-FR" sz="2800" dirty="0"/>
              <a:t>• Vérification systématique</a:t>
            </a:r>
          </a:p>
          <a:p>
            <a:pPr>
              <a:defRPr sz="1200"/>
            </a:pPr>
            <a:r>
              <a:rPr lang="fr-FR" sz="2800" dirty="0"/>
              <a:t>• Personnalisation délibérée</a:t>
            </a:r>
          </a:p>
          <a:p>
            <a:pPr>
              <a:defRPr sz="1200"/>
            </a:pPr>
            <a:r>
              <a:rPr lang="fr-FR" sz="2800" dirty="0"/>
              <a:t>• Phases de réflexion indépendante</a:t>
            </a:r>
          </a:p>
          <a:p>
            <a:pPr>
              <a:defRPr sz="1200"/>
            </a:pPr>
            <a:r>
              <a:rPr lang="fr-FR" sz="2800" dirty="0"/>
              <a:t>• Formation par les pairs</a:t>
            </a:r>
          </a:p>
          <a:p>
            <a:pPr>
              <a:defRPr sz="1200"/>
            </a:pPr>
            <a:r>
              <a:rPr lang="fr-FR" sz="2800" dirty="0"/>
              <a:t>• Projets pilotes démonstratifs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Conseils pratiques des utilisateurs expérimentés</a:t>
            </a:r>
          </a:p>
        </p:txBody>
      </p:sp>
      <p:sp>
        <p:nvSpPr>
          <p:cNvPr id="3" name="Content Placeholder 2"/>
          <p:cNvSpPr>
            <a:spLocks noGrp="1"/>
          </p:cNvSpPr>
          <p:nvPr>
            <p:ph idx="1"/>
          </p:nvPr>
        </p:nvSpPr>
        <p:spPr/>
        <p:txBody>
          <a:bodyPr>
            <a:normAutofit fontScale="85000" lnSpcReduction="10000"/>
          </a:bodyPr>
          <a:lstStyle/>
          <a:p>
            <a:endParaRPr lang="fr-FR"/>
          </a:p>
          <a:p>
            <a:r>
              <a:rPr lang="fr-FR" dirty="0"/>
              <a:t>Commencer par des applications simples avant de progresser</a:t>
            </a:r>
          </a:p>
          <a:p>
            <a:r>
              <a:rPr lang="fr-FR" dirty="0"/>
              <a:t>Documenter les prompts efficaces et les limitations</a:t>
            </a:r>
          </a:p>
          <a:p>
            <a:r>
              <a:rPr lang="fr-FR" dirty="0"/>
              <a:t>Alterner entre génération assistée et réflexion indépendante</a:t>
            </a:r>
          </a:p>
          <a:p>
            <a:r>
              <a:rPr lang="fr-FR" dirty="0"/>
              <a:t>Privilégier la qualité des instructions sur la quantité</a:t>
            </a:r>
          </a:p>
          <a:p>
            <a:r>
              <a:rPr lang="fr-FR" dirty="0"/>
              <a:t>Développer une compréhension des forces et faiblesses de chaque outil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16312" y="392698"/>
            <a:ext cx="2911374" cy="1138773"/>
          </a:xfrm>
          <a:prstGeom prst="rect">
            <a:avLst/>
          </a:prstGeom>
          <a:noFill/>
        </p:spPr>
        <p:txBody>
          <a:bodyPr wrap="none">
            <a:spAutoFit/>
          </a:bodyPr>
          <a:lstStyle/>
          <a:p>
            <a:endParaRPr lang="fr-FR" sz="2800" dirty="0"/>
          </a:p>
          <a:p>
            <a:pPr algn="ctr">
              <a:defRPr sz="2800" b="1"/>
            </a:pPr>
            <a:r>
              <a:rPr lang="fr-FR" sz="4000" dirty="0"/>
              <a:t>Mot de la fin</a:t>
            </a:r>
          </a:p>
        </p:txBody>
      </p:sp>
      <p:sp>
        <p:nvSpPr>
          <p:cNvPr id="5" name="TextBox 4">
            <a:extLst>
              <a:ext uri="{FF2B5EF4-FFF2-40B4-BE49-F238E27FC236}">
                <a16:creationId xmlns:a16="http://schemas.microsoft.com/office/drawing/2014/main" id="{650B3F75-F751-7793-3283-CA86321823E6}"/>
              </a:ext>
            </a:extLst>
          </p:cNvPr>
          <p:cNvSpPr txBox="1"/>
          <p:nvPr/>
        </p:nvSpPr>
        <p:spPr>
          <a:xfrm>
            <a:off x="334297" y="1371600"/>
            <a:ext cx="8475405" cy="4524315"/>
          </a:xfrm>
          <a:prstGeom prst="rect">
            <a:avLst/>
          </a:prstGeom>
          <a:noFill/>
        </p:spPr>
        <p:txBody>
          <a:bodyPr wrap="square" rtlCol="0">
            <a:spAutoFit/>
          </a:bodyPr>
          <a:lstStyle/>
          <a:p>
            <a:r>
              <a:rPr lang="fr-FR" sz="3200" dirty="0"/>
              <a:t>"L'IA n'est pas un substitut à l'expertise scientifique mais un amplificateur de productivité. Les meilleurs résultats viennent d'une collaboration où le chercheur maintient le contrôle intellectuel tout en exploitant les capacités de l'IA pour surmonter les blocages rédactionnels et améliorer la clarté."</a:t>
            </a:r>
          </a:p>
          <a:p>
            <a:pPr algn="just"/>
            <a:endParaRPr lang="fr-FR" sz="3200" dirty="0"/>
          </a:p>
          <a:p>
            <a:pPr algn="just"/>
            <a:r>
              <a:rPr lang="fr-FR" sz="3200" dirty="0"/>
              <a:t> Dr. </a:t>
            </a:r>
            <a:r>
              <a:rPr lang="fr-FR" sz="3200" dirty="0" err="1"/>
              <a:t>Oluwaseun</a:t>
            </a:r>
            <a:r>
              <a:rPr lang="fr-FR" sz="3200" dirty="0"/>
              <a:t> </a:t>
            </a:r>
            <a:r>
              <a:rPr lang="fr-FR" sz="3200" dirty="0" err="1"/>
              <a:t>Adeyemi</a:t>
            </a:r>
            <a:r>
              <a:rPr lang="fr-FR" sz="3200" dirty="0"/>
              <a:t>, Université de Lagos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18D4A-6BC5-009C-DD77-487D8285C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C0F5F-877D-13A9-D80B-9DAFB8546C7A}"/>
              </a:ext>
            </a:extLst>
          </p:cNvPr>
          <p:cNvSpPr>
            <a:spLocks noGrp="1"/>
          </p:cNvSpPr>
          <p:nvPr>
            <p:ph type="title"/>
          </p:nvPr>
        </p:nvSpPr>
        <p:spPr/>
        <p:txBody>
          <a:bodyPr>
            <a:normAutofit fontScale="90000"/>
          </a:bodyPr>
          <a:lstStyle/>
          <a:p>
            <a:r>
              <a:rPr lang="fr-FR" dirty="0"/>
              <a:t>Évolution de la rédaction scientifique à l'ère de l'IA</a:t>
            </a:r>
          </a:p>
        </p:txBody>
      </p:sp>
      <p:sp>
        <p:nvSpPr>
          <p:cNvPr id="3" name="Content Placeholder 2">
            <a:extLst>
              <a:ext uri="{FF2B5EF4-FFF2-40B4-BE49-F238E27FC236}">
                <a16:creationId xmlns:a16="http://schemas.microsoft.com/office/drawing/2014/main" id="{1DA09B61-B696-5802-5B34-6FB90B1F9DE9}"/>
              </a:ext>
            </a:extLst>
          </p:cNvPr>
          <p:cNvSpPr>
            <a:spLocks noGrp="1"/>
          </p:cNvSpPr>
          <p:nvPr>
            <p:ph idx="1"/>
          </p:nvPr>
        </p:nvSpPr>
        <p:spPr>
          <a:xfrm>
            <a:off x="457199" y="1600200"/>
            <a:ext cx="8323243" cy="4525963"/>
          </a:xfrm>
        </p:spPr>
        <p:txBody>
          <a:bodyPr>
            <a:normAutofit/>
          </a:bodyPr>
          <a:lstStyle/>
          <a:p>
            <a:r>
              <a:rPr lang="fr-FR" dirty="0"/>
              <a:t>Deuxième vague numérique (2000-2015):</a:t>
            </a:r>
          </a:p>
          <a:p>
            <a:pPr lvl="1"/>
            <a:r>
              <a:rPr lang="fr-FR" dirty="0"/>
              <a:t> gestion bibliographique, vérificateurs de plagiat</a:t>
            </a:r>
          </a:p>
          <a:p>
            <a:endParaRPr lang="fr-FR" dirty="0"/>
          </a:p>
          <a:p>
            <a:r>
              <a:rPr lang="fr-FR" dirty="0"/>
              <a:t>Ère de l'IA (2015-présent): </a:t>
            </a:r>
          </a:p>
          <a:p>
            <a:pPr lvl="1"/>
            <a:r>
              <a:rPr lang="fr-FR" dirty="0"/>
              <a:t>assistants intelligents, génération de texte, révision augmentée</a:t>
            </a:r>
          </a:p>
        </p:txBody>
      </p:sp>
    </p:spTree>
    <p:extLst>
      <p:ext uri="{BB962C8B-B14F-4D97-AF65-F5344CB8AC3E}">
        <p14:creationId xmlns:p14="http://schemas.microsoft.com/office/powerpoint/2010/main" val="1528473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Conclusion et perspectives</a:t>
            </a:r>
          </a:p>
        </p:txBody>
      </p:sp>
      <p:sp>
        <p:nvSpPr>
          <p:cNvPr id="3" name="Content Placeholder 2"/>
          <p:cNvSpPr>
            <a:spLocks noGrp="1"/>
          </p:cNvSpPr>
          <p:nvPr>
            <p:ph idx="1"/>
          </p:nvPr>
        </p:nvSpPr>
        <p:spPr/>
        <p:txBody>
          <a:bodyPr>
            <a:normAutofit fontScale="92500" lnSpcReduction="20000"/>
          </a:bodyPr>
          <a:lstStyle/>
          <a:p>
            <a:endParaRPr lang="fr-FR" dirty="0"/>
          </a:p>
          <a:p>
            <a:r>
              <a:rPr lang="fr-FR" dirty="0"/>
              <a:t>Évolution significative dans la communication scientifique</a:t>
            </a:r>
          </a:p>
          <a:p>
            <a:r>
              <a:rPr lang="fr-FR" dirty="0"/>
              <a:t>Opportunités pour surmonter les barrières traditionnelles</a:t>
            </a:r>
          </a:p>
          <a:p>
            <a:r>
              <a:rPr lang="fr-FR" dirty="0"/>
              <a:t>Équilibre entre innovation et intégrité scientifique</a:t>
            </a:r>
          </a:p>
          <a:p>
            <a:r>
              <a:rPr lang="fr-FR" dirty="0"/>
              <a:t>Participation active au dialogue global sur les meilleures pratiques</a:t>
            </a:r>
          </a:p>
          <a:p>
            <a:r>
              <a:rPr lang="fr-FR" dirty="0"/>
              <a:t>Vers un avenir où l'IA renforce la diversité et la qualité scientifique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Défis et opportunités de la rédaction assistée par IA</a:t>
            </a:r>
          </a:p>
        </p:txBody>
      </p:sp>
      <p:sp>
        <p:nvSpPr>
          <p:cNvPr id="5" name="TextBox 4"/>
          <p:cNvSpPr txBox="1"/>
          <p:nvPr/>
        </p:nvSpPr>
        <p:spPr>
          <a:xfrm>
            <a:off x="380082" y="1955494"/>
            <a:ext cx="3464331" cy="4154984"/>
          </a:xfrm>
          <a:prstGeom prst="rect">
            <a:avLst/>
          </a:prstGeom>
          <a:noFill/>
        </p:spPr>
        <p:txBody>
          <a:bodyPr wrap="square">
            <a:spAutoFit/>
          </a:bodyPr>
          <a:lstStyle/>
          <a:p>
            <a:pPr>
              <a:defRPr sz="1400" b="1"/>
            </a:pPr>
            <a:r>
              <a:rPr lang="fr-FR" sz="2400" dirty="0"/>
              <a:t>Opportunités</a:t>
            </a:r>
          </a:p>
          <a:p>
            <a:pPr>
              <a:defRPr sz="1200"/>
            </a:pPr>
            <a:r>
              <a:rPr lang="fr-FR" sz="2400" dirty="0"/>
              <a:t>• Accélération du processus d'écriture</a:t>
            </a:r>
          </a:p>
          <a:p>
            <a:pPr>
              <a:defRPr sz="1200"/>
            </a:pPr>
            <a:r>
              <a:rPr lang="fr-FR" sz="2400" dirty="0"/>
              <a:t>• Amélioration de la clarté et structure</a:t>
            </a:r>
          </a:p>
          <a:p>
            <a:pPr>
              <a:defRPr sz="1200"/>
            </a:pPr>
            <a:r>
              <a:rPr lang="fr-FR" sz="2400" dirty="0"/>
              <a:t>• Assistance pour chercheurs non natifs</a:t>
            </a:r>
          </a:p>
          <a:p>
            <a:pPr>
              <a:defRPr sz="1200"/>
            </a:pPr>
            <a:r>
              <a:rPr lang="fr-FR" sz="2400" dirty="0"/>
              <a:t>• Facilitation de la conformité aux normes</a:t>
            </a:r>
          </a:p>
          <a:p>
            <a:pPr>
              <a:defRPr sz="1200"/>
            </a:pPr>
            <a:r>
              <a:rPr lang="fr-FR" sz="2400" dirty="0"/>
              <a:t>• Génération d'idées nouvelles</a:t>
            </a:r>
          </a:p>
        </p:txBody>
      </p:sp>
      <p:sp>
        <p:nvSpPr>
          <p:cNvPr id="6" name="TextBox 5"/>
          <p:cNvSpPr txBox="1"/>
          <p:nvPr/>
        </p:nvSpPr>
        <p:spPr>
          <a:xfrm>
            <a:off x="4941066" y="1955494"/>
            <a:ext cx="3332602" cy="4524315"/>
          </a:xfrm>
          <a:prstGeom prst="rect">
            <a:avLst/>
          </a:prstGeom>
          <a:noFill/>
        </p:spPr>
        <p:txBody>
          <a:bodyPr wrap="square">
            <a:spAutoFit/>
          </a:bodyPr>
          <a:lstStyle/>
          <a:p>
            <a:pPr>
              <a:defRPr sz="1400" b="1"/>
            </a:pPr>
            <a:r>
              <a:rPr lang="fr-FR" sz="2400" dirty="0"/>
              <a:t>Défis</a:t>
            </a:r>
          </a:p>
          <a:p>
            <a:pPr>
              <a:defRPr sz="1200"/>
            </a:pPr>
            <a:r>
              <a:rPr lang="fr-FR" sz="2400" dirty="0"/>
              <a:t>• Maintien de l'authenticité scientifique</a:t>
            </a:r>
          </a:p>
          <a:p>
            <a:pPr>
              <a:defRPr sz="1200"/>
            </a:pPr>
            <a:r>
              <a:rPr lang="fr-FR" sz="2400" dirty="0"/>
              <a:t>• Risques d'hallucinations factuelles</a:t>
            </a:r>
          </a:p>
          <a:p>
            <a:pPr>
              <a:defRPr sz="1200"/>
            </a:pPr>
            <a:r>
              <a:rPr lang="fr-FR" sz="2400" dirty="0"/>
              <a:t>• Questions éthiques d'attribution</a:t>
            </a:r>
          </a:p>
          <a:p>
            <a:pPr>
              <a:defRPr sz="1200"/>
            </a:pPr>
            <a:r>
              <a:rPr lang="fr-FR" sz="2400" dirty="0"/>
              <a:t>• Dépendance excessive aux outils</a:t>
            </a:r>
          </a:p>
          <a:p>
            <a:pPr>
              <a:defRPr sz="1200"/>
            </a:pPr>
            <a:r>
              <a:rPr lang="fr-FR" sz="2400" dirty="0"/>
              <a:t>• Standardisation du style scientifique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Typologie des assistants de rédaction basés sur l'IA</a:t>
            </a:r>
          </a:p>
        </p:txBody>
      </p:sp>
      <p:sp>
        <p:nvSpPr>
          <p:cNvPr id="3" name="Content Placeholder 2"/>
          <p:cNvSpPr>
            <a:spLocks noGrp="1"/>
          </p:cNvSpPr>
          <p:nvPr>
            <p:ph idx="1"/>
          </p:nvPr>
        </p:nvSpPr>
        <p:spPr>
          <a:xfrm>
            <a:off x="457199" y="1600200"/>
            <a:ext cx="8323243" cy="4525963"/>
          </a:xfrm>
        </p:spPr>
        <p:txBody>
          <a:bodyPr>
            <a:normAutofit fontScale="92500" lnSpcReduction="10000"/>
          </a:bodyPr>
          <a:lstStyle/>
          <a:p>
            <a:endParaRPr lang="fr-FR" sz="2400" dirty="0"/>
          </a:p>
          <a:p>
            <a:r>
              <a:rPr lang="fr-FR" sz="2400" b="1" dirty="0"/>
              <a:t>Assistants de structuration: </a:t>
            </a:r>
            <a:r>
              <a:rPr lang="fr-FR" sz="2400" dirty="0"/>
              <a:t>organisation logique du manuscrit</a:t>
            </a:r>
          </a:p>
          <a:p>
            <a:endParaRPr lang="fr-FR" sz="2400" dirty="0"/>
          </a:p>
          <a:p>
            <a:r>
              <a:rPr lang="fr-FR" sz="2400" b="1" dirty="0"/>
              <a:t>Outils de génération de contenu: </a:t>
            </a:r>
            <a:r>
              <a:rPr lang="fr-FR" sz="2400" dirty="0"/>
              <a:t>production d'ébauches</a:t>
            </a:r>
          </a:p>
          <a:p>
            <a:endParaRPr lang="fr-FR" sz="2400" dirty="0"/>
          </a:p>
          <a:p>
            <a:r>
              <a:rPr lang="fr-FR" sz="2400" b="1" dirty="0"/>
              <a:t>Correcteurs augmentés: </a:t>
            </a:r>
            <a:r>
              <a:rPr lang="fr-FR" sz="2400" dirty="0"/>
              <a:t>améliorations stylistiques et structurelles</a:t>
            </a:r>
          </a:p>
          <a:p>
            <a:endParaRPr lang="fr-FR" sz="2400" dirty="0"/>
          </a:p>
          <a:p>
            <a:r>
              <a:rPr lang="fr-FR" sz="2400" b="1" dirty="0"/>
              <a:t>Assistants bibliographiques: </a:t>
            </a:r>
            <a:r>
              <a:rPr lang="fr-FR" sz="2400" dirty="0"/>
              <a:t>découverte et intégration de références</a:t>
            </a:r>
          </a:p>
          <a:p>
            <a:endParaRPr lang="fr-FR" sz="2400" dirty="0"/>
          </a:p>
          <a:p>
            <a:r>
              <a:rPr lang="fr-FR" sz="2400" b="1" dirty="0"/>
              <a:t>Outils de visualisation:</a:t>
            </a:r>
            <a:r>
              <a:rPr lang="fr-FR" sz="2400" dirty="0"/>
              <a:t> création de figures et graphiques</a:t>
            </a:r>
          </a:p>
          <a:p>
            <a:endParaRPr lang="fr-FR" sz="2400" dirty="0"/>
          </a:p>
          <a:p>
            <a:r>
              <a:rPr lang="fr-FR" sz="2400" b="1" dirty="0"/>
              <a:t>Plateformes intégrées: </a:t>
            </a:r>
            <a:r>
              <a:rPr lang="fr-FR" sz="2400" dirty="0"/>
              <a:t>environnements unifiés </a:t>
            </a:r>
            <a:r>
              <a:rPr lang="fr-FR" sz="2400" dirty="0" err="1"/>
              <a:t>multi-fonctions</a:t>
            </a:r>
            <a:endParaRPr lang="fr-F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Outils généralistes vs spécialisés pour la recherche</a:t>
            </a:r>
          </a:p>
        </p:txBody>
      </p:sp>
      <p:sp>
        <p:nvSpPr>
          <p:cNvPr id="5" name="TextBox 4"/>
          <p:cNvSpPr txBox="1"/>
          <p:nvPr/>
        </p:nvSpPr>
        <p:spPr>
          <a:xfrm>
            <a:off x="457200" y="1371600"/>
            <a:ext cx="3760839" cy="3970318"/>
          </a:xfrm>
          <a:prstGeom prst="rect">
            <a:avLst/>
          </a:prstGeom>
          <a:noFill/>
        </p:spPr>
        <p:txBody>
          <a:bodyPr wrap="square">
            <a:spAutoFit/>
          </a:bodyPr>
          <a:lstStyle/>
          <a:p>
            <a:pPr>
              <a:defRPr sz="1400" b="1"/>
            </a:pPr>
            <a:r>
              <a:rPr lang="fr-FR" sz="2800" dirty="0"/>
              <a:t>Outils généralistes</a:t>
            </a:r>
          </a:p>
          <a:p>
            <a:pPr>
              <a:defRPr sz="1200"/>
            </a:pPr>
            <a:r>
              <a:rPr lang="fr-FR" sz="2800" dirty="0"/>
              <a:t>• </a:t>
            </a:r>
            <a:r>
              <a:rPr lang="fr-FR" sz="2800" dirty="0" err="1"/>
              <a:t>ChatGPT</a:t>
            </a:r>
            <a:r>
              <a:rPr lang="fr-FR" sz="2800" dirty="0"/>
              <a:t>: rédaction, génération d'idées</a:t>
            </a:r>
          </a:p>
          <a:p>
            <a:pPr>
              <a:defRPr sz="1200"/>
            </a:pPr>
            <a:r>
              <a:rPr lang="fr-FR" sz="2800" dirty="0"/>
              <a:t>• Google Bard/Gemini: recherche intégrée</a:t>
            </a:r>
          </a:p>
          <a:p>
            <a:pPr>
              <a:defRPr sz="1200"/>
            </a:pPr>
            <a:r>
              <a:rPr lang="fr-FR" sz="2800" dirty="0"/>
              <a:t>• Claude: rédaction longue, analyse</a:t>
            </a:r>
          </a:p>
          <a:p>
            <a:pPr>
              <a:defRPr sz="1200"/>
            </a:pPr>
            <a:r>
              <a:rPr lang="fr-FR" sz="2800" dirty="0"/>
              <a:t>• Notion AI: organisation de contenu</a:t>
            </a:r>
          </a:p>
        </p:txBody>
      </p:sp>
      <p:sp>
        <p:nvSpPr>
          <p:cNvPr id="6" name="TextBox 5"/>
          <p:cNvSpPr txBox="1"/>
          <p:nvPr/>
        </p:nvSpPr>
        <p:spPr>
          <a:xfrm>
            <a:off x="5029200" y="1371600"/>
            <a:ext cx="3657599" cy="4832092"/>
          </a:xfrm>
          <a:prstGeom prst="rect">
            <a:avLst/>
          </a:prstGeom>
          <a:noFill/>
        </p:spPr>
        <p:txBody>
          <a:bodyPr wrap="square">
            <a:spAutoFit/>
          </a:bodyPr>
          <a:lstStyle/>
          <a:p>
            <a:pPr>
              <a:defRPr sz="1400" b="1"/>
            </a:pPr>
            <a:r>
              <a:rPr lang="fr-FR" sz="2800" dirty="0"/>
              <a:t>Outils spécialisés</a:t>
            </a:r>
          </a:p>
          <a:p>
            <a:pPr>
              <a:defRPr sz="1200"/>
            </a:pPr>
            <a:r>
              <a:rPr lang="fr-FR" sz="2800" dirty="0"/>
              <a:t>• </a:t>
            </a:r>
            <a:r>
              <a:rPr lang="fr-FR" sz="2800" dirty="0" err="1"/>
              <a:t>Writefull</a:t>
            </a:r>
            <a:r>
              <a:rPr lang="fr-FR" sz="2800" dirty="0"/>
              <a:t>: style académique</a:t>
            </a:r>
          </a:p>
          <a:p>
            <a:pPr>
              <a:defRPr sz="1200"/>
            </a:pPr>
            <a:r>
              <a:rPr lang="fr-FR" sz="2800" dirty="0"/>
              <a:t>• </a:t>
            </a:r>
            <a:r>
              <a:rPr lang="fr-FR" sz="2800" dirty="0" err="1"/>
              <a:t>Paperpal</a:t>
            </a:r>
            <a:r>
              <a:rPr lang="fr-FR" sz="2800" dirty="0"/>
              <a:t>: normes des revues</a:t>
            </a:r>
          </a:p>
          <a:p>
            <a:pPr>
              <a:defRPr sz="1200"/>
            </a:pPr>
            <a:r>
              <a:rPr lang="fr-FR" sz="2800" dirty="0"/>
              <a:t>• </a:t>
            </a:r>
            <a:r>
              <a:rPr lang="fr-FR" sz="2800" dirty="0" err="1"/>
              <a:t>SciSpace</a:t>
            </a:r>
            <a:r>
              <a:rPr lang="fr-FR" sz="2800" dirty="0"/>
              <a:t>: exploration littérature</a:t>
            </a:r>
          </a:p>
          <a:p>
            <a:pPr>
              <a:defRPr sz="1200"/>
            </a:pPr>
            <a:r>
              <a:rPr lang="fr-FR" sz="2800" dirty="0"/>
              <a:t>• </a:t>
            </a:r>
            <a:r>
              <a:rPr lang="fr-FR" sz="2800" dirty="0" err="1"/>
              <a:t>SYSTINFO.ai</a:t>
            </a:r>
            <a:r>
              <a:rPr lang="fr-FR" sz="2800" dirty="0"/>
              <a:t>: </a:t>
            </a:r>
            <a:r>
              <a:rPr lang="fr-FR" sz="2800" dirty="0" err="1"/>
              <a:t>MemoAnalyzer</a:t>
            </a:r>
            <a:endParaRPr lang="fr-FR" sz="2800" dirty="0"/>
          </a:p>
          <a:p>
            <a:pPr>
              <a:defRPr sz="1200"/>
            </a:pPr>
            <a:r>
              <a:rPr lang="fr-FR" sz="2800" dirty="0"/>
              <a:t>• Canvas: création de contenu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t>2. Structuration d'articles scientifiques avec l'IA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Anatomie d'un article scientifique efficace</a:t>
            </a:r>
          </a:p>
        </p:txBody>
      </p:sp>
      <p:sp>
        <p:nvSpPr>
          <p:cNvPr id="3" name="Content Placeholder 2"/>
          <p:cNvSpPr>
            <a:spLocks noGrp="1"/>
          </p:cNvSpPr>
          <p:nvPr>
            <p:ph idx="1"/>
          </p:nvPr>
        </p:nvSpPr>
        <p:spPr/>
        <p:txBody>
          <a:bodyPr>
            <a:normAutofit fontScale="77500" lnSpcReduction="20000"/>
          </a:bodyPr>
          <a:lstStyle/>
          <a:p>
            <a:endParaRPr lang="fr-FR" dirty="0"/>
          </a:p>
          <a:p>
            <a:r>
              <a:rPr lang="fr-FR" dirty="0"/>
              <a:t>Structure IMRAD: Introduction, Méthodologie, Résultats, Analyse/Discussion</a:t>
            </a:r>
          </a:p>
          <a:p>
            <a:endParaRPr lang="fr-FR" dirty="0"/>
          </a:p>
          <a:p>
            <a:r>
              <a:rPr lang="fr-FR" dirty="0"/>
              <a:t>Éléments complémentaires: Titre, Résumé, Mots-clés, Références, Annexes</a:t>
            </a:r>
          </a:p>
          <a:p>
            <a:endParaRPr lang="fr-FR" dirty="0"/>
          </a:p>
          <a:p>
            <a:r>
              <a:rPr lang="fr-FR" dirty="0"/>
              <a:t>Principes structurels: progression logique, cohérence, équilibre, clarté, objectivité</a:t>
            </a:r>
          </a:p>
          <a:p>
            <a:endParaRPr lang="fr-FR" dirty="0"/>
          </a:p>
          <a:p>
            <a:r>
              <a:rPr lang="fr-FR" dirty="0"/>
              <a:t>Variations disciplinaires: adaptations selon les domaines scientifiques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542</TotalTime>
  <Words>1840</Words>
  <Application>Microsoft Macintosh PowerPoint</Application>
  <PresentationFormat>On-screen Show (4:3)</PresentationFormat>
  <Paragraphs>302</Paragraphs>
  <Slides>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Techniques de rédaction assistée par IA</vt:lpstr>
      <vt:lpstr>1. Introduction à la rédaction scientifique assistée par IA</vt:lpstr>
      <vt:lpstr>Évolution de la rédaction scientifique à l'ère de l'IA</vt:lpstr>
      <vt:lpstr>Évolution de la rédaction scientifique à l'ère de l'IA</vt:lpstr>
      <vt:lpstr>Défis et opportunités de la rédaction assistée par IA</vt:lpstr>
      <vt:lpstr>Typologie des assistants de rédaction basés sur l'IA</vt:lpstr>
      <vt:lpstr>Outils généralistes vs spécialisés pour la recherche</vt:lpstr>
      <vt:lpstr>2. Structuration d'articles scientifiques avec l'IA</vt:lpstr>
      <vt:lpstr>Anatomie d'un article scientifique efficace</vt:lpstr>
      <vt:lpstr>Adaptation aux normes disciplinaires</vt:lpstr>
      <vt:lpstr>Génération de plans et d'outlines</vt:lpstr>
      <vt:lpstr>PowerPoint Presentation</vt:lpstr>
      <vt:lpstr>Organisation des idées et cartographie conceptuelle</vt:lpstr>
      <vt:lpstr>3. Génération et amélioration de contenus académiques</vt:lpstr>
      <vt:lpstr>Génération de sections spécifiques</vt:lpstr>
      <vt:lpstr>Transformation et amélioration de brouillons</vt:lpstr>
      <vt:lpstr>PowerPoint Presentation</vt:lpstr>
      <vt:lpstr>Amélioration stylistique et clarté scientifique</vt:lpstr>
      <vt:lpstr>Vérification factuelle et cohérence</vt:lpstr>
      <vt:lpstr>4. Adaptation du style et du niveau de langage</vt:lpstr>
      <vt:lpstr>Ajustement selon le type de publication</vt:lpstr>
      <vt:lpstr>PowerPoint Presentation</vt:lpstr>
      <vt:lpstr>Internationalisation et adaptation linguistique</vt:lpstr>
      <vt:lpstr>Simplification sans perte de rigueur</vt:lpstr>
      <vt:lpstr>Communication multimodale et supports visuels</vt:lpstr>
      <vt:lpstr>5. Considérations éthiques et bonnes pratiques</vt:lpstr>
      <vt:lpstr>Questions de paternité intellectuelle et d'attribution</vt:lpstr>
      <vt:lpstr>Intégrité scientifique à l'ère de l'IA</vt:lpstr>
      <vt:lpstr>Workflow intégré pour la rédaction scientifique</vt:lpstr>
      <vt:lpstr>Développement de compétences complémentaires</vt:lpstr>
      <vt:lpstr>6. Applications pratiques et études de cas</vt:lpstr>
      <vt:lpstr>Sciences biomédicales et de la santé</vt:lpstr>
      <vt:lpstr>CONSORT (Consolidated Standards of Reporting Trials)</vt:lpstr>
      <vt:lpstr>PRISMA (Preferred Reporting Items for Systematic Reviews and Meta-Analyses)</vt:lpstr>
      <vt:lpstr>PowerPoint Presentation</vt:lpstr>
      <vt:lpstr>Sciences environnementales et agricoles</vt:lpstr>
      <vt:lpstr>Défis rencontrés et solutions développées</vt:lpstr>
      <vt:lpstr>Conseils pratiques des utilisateurs expérimentés</vt:lpstr>
      <vt:lpstr>PowerPoint Presentation</vt:lpstr>
      <vt:lpstr>Conclusion et perspectives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Boukary OUEDRAOGO</cp:lastModifiedBy>
  <cp:revision>2</cp:revision>
  <dcterms:created xsi:type="dcterms:W3CDTF">2013-01-27T09:14:16Z</dcterms:created>
  <dcterms:modified xsi:type="dcterms:W3CDTF">2025-04-10T07:56:31Z</dcterms:modified>
  <cp:category/>
</cp:coreProperties>
</file>