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58"/>
  </p:normalViewPr>
  <p:slideViewPr>
    <p:cSldViewPr snapToGrid="0" snapToObjects="1">
      <p:cViewPr varScale="1">
        <p:scale>
          <a:sx n="116" d="100"/>
          <a:sy n="116" d="100"/>
        </p:scale>
        <p:origin x="1968"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4/8/25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000" b="1">
                <a:solidFill>
                  <a:srgbClr val="0072B2"/>
                </a:solidFill>
              </a:defRPr>
            </a:pPr>
            <a:r>
              <a:t>Exemples de Prompts Spécialisés</a:t>
            </a:r>
          </a:p>
        </p:txBody>
      </p:sp>
      <p:sp>
        <p:nvSpPr>
          <p:cNvPr id="3" name="Subtitle 2"/>
          <p:cNvSpPr>
            <a:spLocks noGrp="1"/>
          </p:cNvSpPr>
          <p:nvPr>
            <p:ph type="subTitle" idx="1"/>
          </p:nvPr>
        </p:nvSpPr>
        <p:spPr/>
        <p:txBody>
          <a:bodyPr/>
          <a:lstStyle/>
          <a:p>
            <a:endParaRPr/>
          </a:p>
        </p:txBody>
      </p:sp>
      <p:sp>
        <p:nvSpPr>
          <p:cNvPr id="4" name="TextBox 3"/>
          <p:cNvSpPr txBox="1"/>
          <p:nvPr/>
        </p:nvSpPr>
        <p:spPr>
          <a:xfrm>
            <a:off x="457200" y="4572000"/>
            <a:ext cx="8229600" cy="914400"/>
          </a:xfrm>
          <a:prstGeom prst="rect">
            <a:avLst/>
          </a:prstGeom>
          <a:noFill/>
        </p:spPr>
        <p:txBody>
          <a:bodyPr wrap="none">
            <a:spAutoFit/>
          </a:bodyPr>
          <a:lstStyle/>
          <a:p>
            <a:pPr algn="ctr">
              <a:defRPr sz="1600"/>
            </a:pPr>
            <a:r>
              <a:t>Dr OUEDRAOGO Boukary, MD, MPH, PHD</a:t>
            </a:r>
          </a:p>
          <a:p>
            <a:pPr algn="ctr">
              <a:defRPr sz="1400"/>
            </a:pPr>
            <a:r>
              <a:t>Contact: support@systinfo.ai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000" b="1">
                <a:solidFill>
                  <a:srgbClr val="0072B2"/>
                </a:solidFill>
              </a:defRPr>
            </a:pPr>
            <a:r>
              <a:t>Prompts pour Spécialistes en génomique des vecteurs</a:t>
            </a:r>
          </a:p>
        </p:txBody>
      </p:sp>
      <p:sp>
        <p:nvSpPr>
          <p:cNvPr id="3" name="Content Placeholder 2"/>
          <p:cNvSpPr>
            <a:spLocks noGrp="1"/>
          </p:cNvSpPr>
          <p:nvPr>
            <p:ph idx="1"/>
          </p:nvPr>
        </p:nvSpPr>
        <p:spPr>
          <a:xfrm>
            <a:off x="457199" y="1600200"/>
            <a:ext cx="8367311" cy="4525963"/>
          </a:xfrm>
        </p:spPr>
        <p:txBody>
          <a:bodyPr>
            <a:normAutofit fontScale="92500"/>
          </a:bodyPr>
          <a:lstStyle/>
          <a:p>
            <a:pPr>
              <a:defRPr sz="2000" b="1">
                <a:solidFill>
                  <a:srgbClr val="008000"/>
                </a:solidFill>
              </a:defRPr>
            </a:pPr>
            <a:r>
              <a:rPr dirty="0" err="1"/>
              <a:t>Exemple</a:t>
            </a:r>
            <a:r>
              <a:rPr dirty="0"/>
              <a:t> 1 : </a:t>
            </a:r>
            <a:r>
              <a:rPr dirty="0" err="1"/>
              <a:t>Analyse</a:t>
            </a:r>
            <a:r>
              <a:rPr dirty="0"/>
              <a:t> de données de </a:t>
            </a:r>
            <a:r>
              <a:rPr dirty="0" err="1"/>
              <a:t>séquençage</a:t>
            </a:r>
            <a:r>
              <a:rPr dirty="0"/>
              <a:t> de </a:t>
            </a:r>
            <a:r>
              <a:rPr dirty="0" err="1"/>
              <a:t>vecteurs</a:t>
            </a:r>
            <a:endParaRPr dirty="0"/>
          </a:p>
          <a:p>
            <a:pPr>
              <a:spcBef>
                <a:spcPts val="600"/>
              </a:spcBef>
              <a:defRPr sz="1600"/>
            </a:pPr>
            <a:r>
              <a:rPr dirty="0" err="1"/>
              <a:t>Rôle</a:t>
            </a:r>
            <a:r>
              <a:rPr dirty="0"/>
              <a:t>: Tu es un bio-</a:t>
            </a:r>
            <a:r>
              <a:rPr dirty="0" err="1"/>
              <a:t>informaticien</a:t>
            </a:r>
            <a:r>
              <a:rPr dirty="0"/>
              <a:t> </a:t>
            </a:r>
            <a:r>
              <a:rPr dirty="0" err="1"/>
              <a:t>spécialisé</a:t>
            </a:r>
            <a:r>
              <a:rPr dirty="0"/>
              <a:t> </a:t>
            </a:r>
            <a:r>
              <a:rPr dirty="0" err="1"/>
              <a:t>en</a:t>
            </a:r>
            <a:r>
              <a:rPr dirty="0"/>
              <a:t> </a:t>
            </a:r>
            <a:r>
              <a:rPr dirty="0" err="1"/>
              <a:t>génomique</a:t>
            </a:r>
            <a:r>
              <a:rPr dirty="0"/>
              <a:t> des </a:t>
            </a:r>
            <a:r>
              <a:rPr dirty="0" err="1"/>
              <a:t>vecteurs</a:t>
            </a:r>
            <a:r>
              <a:rPr dirty="0"/>
              <a:t> de maladies.</a:t>
            </a:r>
          </a:p>
          <a:p>
            <a:pPr>
              <a:spcBef>
                <a:spcPts val="600"/>
              </a:spcBef>
              <a:defRPr sz="1600"/>
            </a:pPr>
            <a:r>
              <a:rPr dirty="0" err="1"/>
              <a:t>Contexte</a:t>
            </a:r>
            <a:r>
              <a:rPr dirty="0"/>
              <a:t>: </a:t>
            </a:r>
            <a:r>
              <a:rPr dirty="0" err="1"/>
              <a:t>J'ai</a:t>
            </a:r>
            <a:r>
              <a:rPr dirty="0"/>
              <a:t> </a:t>
            </a:r>
            <a:r>
              <a:rPr dirty="0" err="1"/>
              <a:t>généré</a:t>
            </a:r>
            <a:r>
              <a:rPr dirty="0"/>
              <a:t> des données de </a:t>
            </a:r>
            <a:r>
              <a:rPr dirty="0" err="1"/>
              <a:t>séquençage</a:t>
            </a:r>
            <a:r>
              <a:rPr dirty="0"/>
              <a:t> Illumina (paired-end, 150bp) pour 96 </a:t>
            </a:r>
            <a:r>
              <a:rPr dirty="0" err="1"/>
              <a:t>spécimens</a:t>
            </a:r>
            <a:r>
              <a:rPr dirty="0"/>
              <a:t> </a:t>
            </a:r>
            <a:r>
              <a:rPr dirty="0" err="1"/>
              <a:t>d'Anopheles</a:t>
            </a:r>
            <a:r>
              <a:rPr dirty="0"/>
              <a:t> gambiae </a:t>
            </a:r>
            <a:r>
              <a:rPr dirty="0" err="1"/>
              <a:t>s.l.</a:t>
            </a:r>
            <a:r>
              <a:rPr dirty="0"/>
              <a:t> </a:t>
            </a:r>
            <a:r>
              <a:rPr dirty="0" err="1"/>
              <a:t>collectés</a:t>
            </a:r>
            <a:r>
              <a:rPr dirty="0"/>
              <a:t> dans 8 sites au Burkina Faso. Je </a:t>
            </a:r>
            <a:r>
              <a:rPr dirty="0" err="1"/>
              <a:t>souhaite</a:t>
            </a:r>
            <a:r>
              <a:rPr dirty="0"/>
              <a:t> </a:t>
            </a:r>
            <a:r>
              <a:rPr dirty="0" err="1"/>
              <a:t>analyser</a:t>
            </a:r>
            <a:r>
              <a:rPr dirty="0"/>
              <a:t> la structure </a:t>
            </a:r>
            <a:r>
              <a:rPr dirty="0" err="1"/>
              <a:t>génétique</a:t>
            </a:r>
            <a:r>
              <a:rPr dirty="0"/>
              <a:t> des populations et identifier les </a:t>
            </a:r>
            <a:r>
              <a:rPr dirty="0" err="1"/>
              <a:t>marqueurs</a:t>
            </a:r>
            <a:r>
              <a:rPr dirty="0"/>
              <a:t> de </a:t>
            </a:r>
            <a:r>
              <a:rPr dirty="0" err="1"/>
              <a:t>résistance</a:t>
            </a:r>
            <a:r>
              <a:rPr dirty="0"/>
              <a:t> aux insecticides.</a:t>
            </a:r>
          </a:p>
          <a:p>
            <a:pPr>
              <a:spcBef>
                <a:spcPts val="600"/>
              </a:spcBef>
              <a:defRPr sz="1600"/>
            </a:pPr>
            <a:r>
              <a:rPr dirty="0" err="1"/>
              <a:t>Tâche</a:t>
            </a:r>
            <a:r>
              <a:rPr dirty="0"/>
              <a:t>: Propose un pipeline </a:t>
            </a:r>
            <a:r>
              <a:rPr dirty="0" err="1"/>
              <a:t>d'analyse</a:t>
            </a:r>
            <a:r>
              <a:rPr dirty="0"/>
              <a:t> bio-</a:t>
            </a:r>
            <a:r>
              <a:rPr dirty="0" err="1"/>
              <a:t>informatique</a:t>
            </a:r>
            <a:r>
              <a:rPr dirty="0"/>
              <a:t> </a:t>
            </a:r>
            <a:r>
              <a:rPr dirty="0" err="1"/>
              <a:t>complet</a:t>
            </a:r>
            <a:r>
              <a:rPr dirty="0"/>
              <a:t> </a:t>
            </a:r>
            <a:r>
              <a:rPr dirty="0" err="1"/>
              <a:t>incluant</a:t>
            </a:r>
            <a:r>
              <a:rPr dirty="0"/>
              <a:t>:</a:t>
            </a:r>
          </a:p>
          <a:p>
            <a:pPr lvl="1">
              <a:defRPr sz="1600"/>
            </a:pPr>
            <a:r>
              <a:rPr dirty="0"/>
              <a:t>1. </a:t>
            </a:r>
            <a:r>
              <a:rPr dirty="0" err="1"/>
              <a:t>Contrôle</a:t>
            </a:r>
            <a:r>
              <a:rPr dirty="0"/>
              <a:t> </a:t>
            </a:r>
            <a:r>
              <a:rPr dirty="0" err="1"/>
              <a:t>qualité</a:t>
            </a:r>
            <a:r>
              <a:rPr dirty="0"/>
              <a:t> et </a:t>
            </a:r>
            <a:r>
              <a:rPr dirty="0" err="1"/>
              <a:t>prétraitement</a:t>
            </a:r>
            <a:r>
              <a:rPr dirty="0"/>
              <a:t> des données brutes</a:t>
            </a:r>
          </a:p>
          <a:p>
            <a:pPr lvl="1">
              <a:defRPr sz="1600"/>
            </a:pPr>
            <a:r>
              <a:rPr dirty="0"/>
              <a:t>2. </a:t>
            </a:r>
            <a:r>
              <a:rPr dirty="0" err="1"/>
              <a:t>Alignement</a:t>
            </a:r>
            <a:r>
              <a:rPr dirty="0"/>
              <a:t> sur le </a:t>
            </a:r>
            <a:r>
              <a:rPr dirty="0" err="1"/>
              <a:t>génome</a:t>
            </a:r>
            <a:r>
              <a:rPr dirty="0"/>
              <a:t> de </a:t>
            </a:r>
            <a:r>
              <a:rPr dirty="0" err="1"/>
              <a:t>référence</a:t>
            </a:r>
            <a:r>
              <a:rPr dirty="0"/>
              <a:t> (</a:t>
            </a:r>
            <a:r>
              <a:rPr dirty="0" err="1"/>
              <a:t>précise</a:t>
            </a:r>
            <a:r>
              <a:rPr dirty="0"/>
              <a:t> la version </a:t>
            </a:r>
            <a:r>
              <a:rPr dirty="0" err="1"/>
              <a:t>recommandée</a:t>
            </a:r>
            <a:r>
              <a:rPr dirty="0"/>
              <a:t>)</a:t>
            </a:r>
          </a:p>
          <a:p>
            <a:pPr lvl="1">
              <a:defRPr sz="1600"/>
            </a:pPr>
            <a:r>
              <a:rPr dirty="0"/>
              <a:t>3. Identification et </a:t>
            </a:r>
            <a:r>
              <a:rPr dirty="0" err="1"/>
              <a:t>filtrage</a:t>
            </a:r>
            <a:r>
              <a:rPr dirty="0"/>
              <a:t> des variants (SNPs et indels)</a:t>
            </a:r>
          </a:p>
          <a:p>
            <a:pPr lvl="1">
              <a:defRPr sz="1600"/>
            </a:pPr>
            <a:r>
              <a:rPr dirty="0"/>
              <a:t>4. </a:t>
            </a:r>
            <a:r>
              <a:rPr dirty="0" err="1"/>
              <a:t>Analyse</a:t>
            </a:r>
            <a:r>
              <a:rPr dirty="0"/>
              <a:t> de la structure des populations et flux </a:t>
            </a:r>
            <a:r>
              <a:rPr dirty="0" err="1"/>
              <a:t>génique</a:t>
            </a:r>
            <a:endParaRPr dirty="0"/>
          </a:p>
          <a:p>
            <a:pPr lvl="1">
              <a:defRPr sz="1600"/>
            </a:pPr>
            <a:r>
              <a:rPr dirty="0"/>
              <a:t>5. </a:t>
            </a:r>
            <a:r>
              <a:rPr dirty="0" err="1"/>
              <a:t>Détection</a:t>
            </a:r>
            <a:r>
              <a:rPr dirty="0"/>
              <a:t> des signatures de </a:t>
            </a:r>
            <a:r>
              <a:rPr dirty="0" err="1"/>
              <a:t>sélection</a:t>
            </a:r>
            <a:r>
              <a:rPr dirty="0"/>
              <a:t> </a:t>
            </a:r>
            <a:r>
              <a:rPr dirty="0" err="1"/>
              <a:t>liées</a:t>
            </a:r>
            <a:r>
              <a:rPr dirty="0"/>
              <a:t> à la </a:t>
            </a:r>
            <a:r>
              <a:rPr dirty="0" err="1"/>
              <a:t>résistance</a:t>
            </a:r>
            <a:r>
              <a:rPr dirty="0"/>
              <a:t> aux insecticides</a:t>
            </a:r>
          </a:p>
          <a:p>
            <a:pPr lvl="1">
              <a:defRPr sz="1600"/>
            </a:pPr>
            <a:r>
              <a:rPr dirty="0"/>
              <a:t>6. Identification des </a:t>
            </a:r>
            <a:r>
              <a:rPr dirty="0" err="1"/>
              <a:t>mécanismes</a:t>
            </a:r>
            <a:r>
              <a:rPr dirty="0"/>
              <a:t> </a:t>
            </a:r>
            <a:r>
              <a:rPr dirty="0" err="1"/>
              <a:t>moléculaires</a:t>
            </a:r>
            <a:r>
              <a:rPr dirty="0"/>
              <a:t> de </a:t>
            </a:r>
            <a:r>
              <a:rPr dirty="0" err="1"/>
              <a:t>résistance</a:t>
            </a:r>
            <a:r>
              <a:rPr dirty="0"/>
              <a:t> (mutations </a:t>
            </a:r>
            <a:r>
              <a:rPr dirty="0" err="1"/>
              <a:t>kdr</a:t>
            </a:r>
            <a:r>
              <a:rPr dirty="0"/>
              <a:t>, amplifications, etc.)</a:t>
            </a:r>
          </a:p>
          <a:p>
            <a:pPr lvl="1">
              <a:defRPr sz="1600"/>
            </a:pPr>
            <a:r>
              <a:rPr dirty="0"/>
              <a:t>7. </a:t>
            </a:r>
            <a:r>
              <a:rPr dirty="0" err="1"/>
              <a:t>Visualisation</a:t>
            </a:r>
            <a:r>
              <a:rPr dirty="0"/>
              <a:t> et </a:t>
            </a:r>
            <a:r>
              <a:rPr dirty="0" err="1"/>
              <a:t>interprétation</a:t>
            </a:r>
            <a:r>
              <a:rPr dirty="0"/>
              <a:t> des </a:t>
            </a:r>
            <a:r>
              <a:rPr dirty="0" err="1"/>
              <a:t>résultats</a:t>
            </a:r>
            <a:endParaRPr dirty="0"/>
          </a:p>
          <a:p>
            <a:pPr>
              <a:spcBef>
                <a:spcPts val="600"/>
              </a:spcBef>
              <a:defRPr sz="1600"/>
            </a:pPr>
            <a:r>
              <a:rPr dirty="0"/>
              <a:t>Format: </a:t>
            </a:r>
            <a:r>
              <a:rPr dirty="0" err="1"/>
              <a:t>Fournis</a:t>
            </a:r>
            <a:r>
              <a:rPr dirty="0"/>
              <a:t> un </a:t>
            </a:r>
            <a:r>
              <a:rPr dirty="0" err="1"/>
              <a:t>protocole</a:t>
            </a:r>
            <a:r>
              <a:rPr dirty="0"/>
              <a:t> </a:t>
            </a:r>
            <a:r>
              <a:rPr dirty="0" err="1"/>
              <a:t>d'analyse</a:t>
            </a:r>
            <a:r>
              <a:rPr dirty="0"/>
              <a:t> étape par étape avec les </a:t>
            </a:r>
            <a:r>
              <a:rPr dirty="0" err="1"/>
              <a:t>commandes</a:t>
            </a:r>
            <a:r>
              <a:rPr dirty="0"/>
              <a:t> </a:t>
            </a:r>
            <a:r>
              <a:rPr dirty="0" err="1"/>
              <a:t>exactes</a:t>
            </a:r>
            <a:r>
              <a:rPr dirty="0"/>
              <a:t>, </a:t>
            </a:r>
            <a:r>
              <a:rPr dirty="0" err="1"/>
              <a:t>paramètres</a:t>
            </a:r>
            <a:r>
              <a:rPr dirty="0"/>
              <a:t> </a:t>
            </a:r>
            <a:r>
              <a:rPr dirty="0" err="1"/>
              <a:t>recommandés</a:t>
            </a:r>
            <a:r>
              <a:rPr dirty="0"/>
              <a:t>, </a:t>
            </a:r>
            <a:r>
              <a:rPr dirty="0" err="1"/>
              <a:t>logiciels</a:t>
            </a:r>
            <a:r>
              <a:rPr dirty="0"/>
              <a:t> à </a:t>
            </a:r>
            <a:r>
              <a:rPr dirty="0" err="1"/>
              <a:t>utiliser</a:t>
            </a:r>
            <a:r>
              <a:rPr dirty="0"/>
              <a:t> (open source), et </a:t>
            </a:r>
            <a:r>
              <a:rPr dirty="0" err="1"/>
              <a:t>ressources</a:t>
            </a:r>
            <a:r>
              <a:rPr dirty="0"/>
              <a:t> </a:t>
            </a:r>
            <a:r>
              <a:rPr dirty="0" err="1"/>
              <a:t>computationnelles</a:t>
            </a:r>
            <a:r>
              <a:rPr dirty="0"/>
              <a:t> </a:t>
            </a:r>
            <a:r>
              <a:rPr dirty="0" err="1"/>
              <a:t>nécessaires</a:t>
            </a:r>
            <a:r>
              <a:rPr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000" b="1">
                <a:solidFill>
                  <a:srgbClr val="0072B2"/>
                </a:solidFill>
              </a:defRPr>
            </a:pPr>
            <a:r>
              <a:t>Prompts pour Microbiologistes</a:t>
            </a:r>
          </a:p>
        </p:txBody>
      </p:sp>
      <p:sp>
        <p:nvSpPr>
          <p:cNvPr id="3" name="Content Placeholder 2"/>
          <p:cNvSpPr>
            <a:spLocks noGrp="1"/>
          </p:cNvSpPr>
          <p:nvPr>
            <p:ph idx="1"/>
          </p:nvPr>
        </p:nvSpPr>
        <p:spPr>
          <a:xfrm>
            <a:off x="457199" y="1600200"/>
            <a:ext cx="8345277" cy="4525963"/>
          </a:xfrm>
        </p:spPr>
        <p:txBody>
          <a:bodyPr>
            <a:normAutofit lnSpcReduction="10000"/>
          </a:bodyPr>
          <a:lstStyle/>
          <a:p>
            <a:pPr>
              <a:defRPr sz="2000" b="1">
                <a:solidFill>
                  <a:srgbClr val="008000"/>
                </a:solidFill>
              </a:defRPr>
            </a:pPr>
            <a:r>
              <a:rPr dirty="0" err="1"/>
              <a:t>Exemple</a:t>
            </a:r>
            <a:r>
              <a:rPr dirty="0"/>
              <a:t> 1 : </a:t>
            </a:r>
            <a:r>
              <a:rPr dirty="0" err="1"/>
              <a:t>Caractérisation</a:t>
            </a:r>
            <a:r>
              <a:rPr dirty="0"/>
              <a:t> de la </a:t>
            </a:r>
            <a:r>
              <a:rPr dirty="0" err="1"/>
              <a:t>résistance</a:t>
            </a:r>
            <a:r>
              <a:rPr dirty="0"/>
              <a:t> aux </a:t>
            </a:r>
            <a:r>
              <a:rPr dirty="0" err="1"/>
              <a:t>antibiotiques</a:t>
            </a:r>
            <a:endParaRPr dirty="0"/>
          </a:p>
          <a:p>
            <a:pPr>
              <a:spcBef>
                <a:spcPts val="600"/>
              </a:spcBef>
              <a:defRPr sz="1600"/>
            </a:pPr>
            <a:r>
              <a:rPr dirty="0" err="1"/>
              <a:t>Rôle</a:t>
            </a:r>
            <a:r>
              <a:rPr dirty="0"/>
              <a:t>: Tu es un </a:t>
            </a:r>
            <a:r>
              <a:rPr dirty="0" err="1"/>
              <a:t>microbiologiste</a:t>
            </a:r>
            <a:r>
              <a:rPr dirty="0"/>
              <a:t> </a:t>
            </a:r>
            <a:r>
              <a:rPr dirty="0" err="1"/>
              <a:t>spécialisé</a:t>
            </a:r>
            <a:r>
              <a:rPr dirty="0"/>
              <a:t> dans la </a:t>
            </a:r>
            <a:r>
              <a:rPr dirty="0" err="1"/>
              <a:t>résistance</a:t>
            </a:r>
            <a:r>
              <a:rPr dirty="0"/>
              <a:t> aux </a:t>
            </a:r>
            <a:r>
              <a:rPr dirty="0" err="1"/>
              <a:t>antimicrobiens</a:t>
            </a:r>
            <a:r>
              <a:rPr dirty="0"/>
              <a:t>.</a:t>
            </a:r>
          </a:p>
          <a:p>
            <a:pPr>
              <a:spcBef>
                <a:spcPts val="600"/>
              </a:spcBef>
              <a:defRPr sz="1600"/>
            </a:pPr>
            <a:r>
              <a:rPr dirty="0" err="1"/>
              <a:t>Contexte</a:t>
            </a:r>
            <a:r>
              <a:rPr dirty="0"/>
              <a:t>: </a:t>
            </a:r>
            <a:r>
              <a:rPr dirty="0" err="1"/>
              <a:t>J'ai</a:t>
            </a:r>
            <a:r>
              <a:rPr dirty="0"/>
              <a:t> </a:t>
            </a:r>
            <a:r>
              <a:rPr dirty="0" err="1"/>
              <a:t>isolé</a:t>
            </a:r>
            <a:r>
              <a:rPr dirty="0"/>
              <a:t> 150 </a:t>
            </a:r>
            <a:r>
              <a:rPr dirty="0" err="1"/>
              <a:t>souches</a:t>
            </a:r>
            <a:r>
              <a:rPr dirty="0"/>
              <a:t> </a:t>
            </a:r>
            <a:r>
              <a:rPr dirty="0" err="1"/>
              <a:t>d'Escherichia</a:t>
            </a:r>
            <a:r>
              <a:rPr dirty="0"/>
              <a:t> coli à </a:t>
            </a:r>
            <a:r>
              <a:rPr dirty="0" err="1"/>
              <a:t>partir</a:t>
            </a:r>
            <a:r>
              <a:rPr dirty="0"/>
              <a:t> </a:t>
            </a:r>
            <a:r>
              <a:rPr dirty="0" err="1"/>
              <a:t>d'échantillons</a:t>
            </a:r>
            <a:r>
              <a:rPr dirty="0"/>
              <a:t> </a:t>
            </a:r>
            <a:r>
              <a:rPr dirty="0" err="1"/>
              <a:t>cliniques</a:t>
            </a:r>
            <a:r>
              <a:rPr dirty="0"/>
              <a:t> et </a:t>
            </a:r>
            <a:r>
              <a:rPr dirty="0" err="1"/>
              <a:t>environnementaux</a:t>
            </a:r>
            <a:r>
              <a:rPr dirty="0"/>
              <a:t> (eaux </a:t>
            </a:r>
            <a:r>
              <a:rPr dirty="0" err="1"/>
              <a:t>usées</a:t>
            </a:r>
            <a:r>
              <a:rPr dirty="0"/>
              <a:t> </a:t>
            </a:r>
            <a:r>
              <a:rPr dirty="0" err="1"/>
              <a:t>hospitalières</a:t>
            </a:r>
            <a:r>
              <a:rPr dirty="0"/>
              <a:t>) à Bobo-Dioulasso. Je </a:t>
            </a:r>
            <a:r>
              <a:rPr dirty="0" err="1"/>
              <a:t>souhaite</a:t>
            </a:r>
            <a:r>
              <a:rPr dirty="0"/>
              <a:t> </a:t>
            </a:r>
            <a:r>
              <a:rPr dirty="0" err="1"/>
              <a:t>caractériser</a:t>
            </a:r>
            <a:r>
              <a:rPr dirty="0"/>
              <a:t> </a:t>
            </a:r>
            <a:r>
              <a:rPr dirty="0" err="1"/>
              <a:t>leur</a:t>
            </a:r>
            <a:r>
              <a:rPr dirty="0"/>
              <a:t> </a:t>
            </a:r>
            <a:r>
              <a:rPr dirty="0" err="1"/>
              <a:t>profil</a:t>
            </a:r>
            <a:r>
              <a:rPr dirty="0"/>
              <a:t> de </a:t>
            </a:r>
            <a:r>
              <a:rPr dirty="0" err="1"/>
              <a:t>résistance</a:t>
            </a:r>
            <a:r>
              <a:rPr dirty="0"/>
              <a:t> et </a:t>
            </a:r>
            <a:r>
              <a:rPr dirty="0" err="1"/>
              <a:t>comprendre</a:t>
            </a:r>
            <a:r>
              <a:rPr dirty="0"/>
              <a:t> les </a:t>
            </a:r>
            <a:r>
              <a:rPr dirty="0" err="1"/>
              <a:t>mécanismes</a:t>
            </a:r>
            <a:r>
              <a:rPr dirty="0"/>
              <a:t> </a:t>
            </a:r>
            <a:r>
              <a:rPr dirty="0" err="1"/>
              <a:t>moléculaires</a:t>
            </a:r>
            <a:r>
              <a:rPr dirty="0"/>
              <a:t> sous-</a:t>
            </a:r>
            <a:r>
              <a:rPr dirty="0" err="1"/>
              <a:t>jacents</a:t>
            </a:r>
            <a:r>
              <a:rPr dirty="0"/>
              <a:t>.</a:t>
            </a:r>
          </a:p>
          <a:p>
            <a:pPr>
              <a:spcBef>
                <a:spcPts val="600"/>
              </a:spcBef>
              <a:defRPr sz="1600"/>
            </a:pPr>
            <a:r>
              <a:rPr dirty="0" err="1"/>
              <a:t>Tâche</a:t>
            </a:r>
            <a:r>
              <a:rPr dirty="0"/>
              <a:t>: Propose un </a:t>
            </a:r>
            <a:r>
              <a:rPr dirty="0" err="1"/>
              <a:t>protocole</a:t>
            </a:r>
            <a:r>
              <a:rPr dirty="0"/>
              <a:t> </a:t>
            </a:r>
            <a:r>
              <a:rPr dirty="0" err="1"/>
              <a:t>complet</a:t>
            </a:r>
            <a:r>
              <a:rPr dirty="0"/>
              <a:t> pour:</a:t>
            </a:r>
          </a:p>
          <a:p>
            <a:pPr lvl="1">
              <a:defRPr sz="1600"/>
            </a:pPr>
            <a:r>
              <a:rPr dirty="0"/>
              <a:t>1. </a:t>
            </a:r>
            <a:r>
              <a:rPr dirty="0" err="1"/>
              <a:t>Déterminer</a:t>
            </a:r>
            <a:r>
              <a:rPr dirty="0"/>
              <a:t> le </a:t>
            </a:r>
            <a:r>
              <a:rPr dirty="0" err="1"/>
              <a:t>profil</a:t>
            </a:r>
            <a:r>
              <a:rPr dirty="0"/>
              <a:t> de </a:t>
            </a:r>
            <a:r>
              <a:rPr dirty="0" err="1"/>
              <a:t>sensibilité</a:t>
            </a:r>
            <a:r>
              <a:rPr dirty="0"/>
              <a:t> aux </a:t>
            </a:r>
            <a:r>
              <a:rPr dirty="0" err="1"/>
              <a:t>antibiotiques</a:t>
            </a:r>
            <a:r>
              <a:rPr dirty="0"/>
              <a:t> (</a:t>
            </a:r>
            <a:r>
              <a:rPr dirty="0" err="1"/>
              <a:t>précise</a:t>
            </a:r>
            <a:r>
              <a:rPr dirty="0"/>
              <a:t> les </a:t>
            </a:r>
            <a:r>
              <a:rPr dirty="0" err="1"/>
              <a:t>molécules</a:t>
            </a:r>
            <a:r>
              <a:rPr dirty="0"/>
              <a:t> à tester et la </a:t>
            </a:r>
            <a:r>
              <a:rPr dirty="0" err="1"/>
              <a:t>méthode</a:t>
            </a:r>
            <a:r>
              <a:rPr dirty="0"/>
              <a:t>)</a:t>
            </a:r>
          </a:p>
          <a:p>
            <a:pPr lvl="1">
              <a:defRPr sz="1600"/>
            </a:pPr>
            <a:r>
              <a:rPr dirty="0"/>
              <a:t>2. Identifier les </a:t>
            </a:r>
            <a:r>
              <a:rPr dirty="0" err="1"/>
              <a:t>phénotypes</a:t>
            </a:r>
            <a:r>
              <a:rPr dirty="0"/>
              <a:t> de </a:t>
            </a:r>
            <a:r>
              <a:rPr dirty="0" err="1"/>
              <a:t>résistance</a:t>
            </a:r>
            <a:r>
              <a:rPr dirty="0"/>
              <a:t> </a:t>
            </a:r>
            <a:r>
              <a:rPr dirty="0" err="1"/>
              <a:t>particuliers</a:t>
            </a:r>
            <a:r>
              <a:rPr dirty="0"/>
              <a:t> (BLSE, </a:t>
            </a:r>
            <a:r>
              <a:rPr dirty="0" err="1"/>
              <a:t>carbapénémases</a:t>
            </a:r>
            <a:r>
              <a:rPr dirty="0"/>
              <a:t>, etc.)</a:t>
            </a:r>
          </a:p>
          <a:p>
            <a:pPr lvl="1">
              <a:defRPr sz="1600"/>
            </a:pPr>
            <a:r>
              <a:rPr dirty="0"/>
              <a:t>3. </a:t>
            </a:r>
            <a:r>
              <a:rPr dirty="0" err="1"/>
              <a:t>Détecter</a:t>
            </a:r>
            <a:r>
              <a:rPr dirty="0"/>
              <a:t> les </a:t>
            </a:r>
            <a:r>
              <a:rPr dirty="0" err="1"/>
              <a:t>gènes</a:t>
            </a:r>
            <a:r>
              <a:rPr dirty="0"/>
              <a:t> de </a:t>
            </a:r>
            <a:r>
              <a:rPr dirty="0" err="1"/>
              <a:t>résistance</a:t>
            </a:r>
            <a:r>
              <a:rPr dirty="0"/>
              <a:t> par </a:t>
            </a:r>
            <a:r>
              <a:rPr dirty="0" err="1"/>
              <a:t>méthodes</a:t>
            </a:r>
            <a:r>
              <a:rPr dirty="0"/>
              <a:t> </a:t>
            </a:r>
            <a:r>
              <a:rPr dirty="0" err="1"/>
              <a:t>moléculaires</a:t>
            </a:r>
            <a:endParaRPr dirty="0"/>
          </a:p>
          <a:p>
            <a:pPr lvl="1">
              <a:defRPr sz="1600"/>
            </a:pPr>
            <a:r>
              <a:rPr dirty="0"/>
              <a:t>4. </a:t>
            </a:r>
            <a:r>
              <a:rPr dirty="0" err="1"/>
              <a:t>Caractériser</a:t>
            </a:r>
            <a:r>
              <a:rPr dirty="0"/>
              <a:t> les </a:t>
            </a:r>
            <a:r>
              <a:rPr dirty="0" err="1"/>
              <a:t>éléments</a:t>
            </a:r>
            <a:r>
              <a:rPr dirty="0"/>
              <a:t> </a:t>
            </a:r>
            <a:r>
              <a:rPr dirty="0" err="1"/>
              <a:t>génétiques</a:t>
            </a:r>
            <a:r>
              <a:rPr dirty="0"/>
              <a:t> mobiles (</a:t>
            </a:r>
            <a:r>
              <a:rPr dirty="0" err="1"/>
              <a:t>plasmides</a:t>
            </a:r>
            <a:r>
              <a:rPr dirty="0"/>
              <a:t>, transposons)</a:t>
            </a:r>
          </a:p>
          <a:p>
            <a:pPr lvl="1">
              <a:defRPr sz="1600"/>
            </a:pPr>
            <a:r>
              <a:rPr dirty="0"/>
              <a:t>5. </a:t>
            </a:r>
            <a:r>
              <a:rPr dirty="0" err="1"/>
              <a:t>Étudier</a:t>
            </a:r>
            <a:r>
              <a:rPr dirty="0"/>
              <a:t> la </a:t>
            </a:r>
            <a:r>
              <a:rPr dirty="0" err="1"/>
              <a:t>transmissibilité</a:t>
            </a:r>
            <a:r>
              <a:rPr dirty="0"/>
              <a:t> des </a:t>
            </a:r>
            <a:r>
              <a:rPr dirty="0" err="1"/>
              <a:t>déterminants</a:t>
            </a:r>
            <a:r>
              <a:rPr dirty="0"/>
              <a:t> de </a:t>
            </a:r>
            <a:r>
              <a:rPr dirty="0" err="1"/>
              <a:t>résistance</a:t>
            </a:r>
            <a:endParaRPr dirty="0"/>
          </a:p>
          <a:p>
            <a:pPr lvl="1">
              <a:defRPr sz="1600"/>
            </a:pPr>
            <a:r>
              <a:rPr dirty="0"/>
              <a:t>6. </a:t>
            </a:r>
            <a:r>
              <a:rPr dirty="0" err="1"/>
              <a:t>Analyser</a:t>
            </a:r>
            <a:r>
              <a:rPr dirty="0"/>
              <a:t> les relations </a:t>
            </a:r>
            <a:r>
              <a:rPr dirty="0" err="1"/>
              <a:t>phylogénétiques</a:t>
            </a:r>
            <a:r>
              <a:rPr dirty="0"/>
              <a:t> entre </a:t>
            </a:r>
            <a:r>
              <a:rPr dirty="0" err="1"/>
              <a:t>isolats</a:t>
            </a:r>
            <a:r>
              <a:rPr dirty="0"/>
              <a:t> </a:t>
            </a:r>
            <a:r>
              <a:rPr dirty="0" err="1"/>
              <a:t>cliniques</a:t>
            </a:r>
            <a:r>
              <a:rPr dirty="0"/>
              <a:t> et </a:t>
            </a:r>
            <a:r>
              <a:rPr dirty="0" err="1"/>
              <a:t>environnementaux</a:t>
            </a:r>
            <a:endParaRPr dirty="0"/>
          </a:p>
          <a:p>
            <a:pPr lvl="1">
              <a:defRPr sz="1600"/>
            </a:pPr>
            <a:r>
              <a:rPr dirty="0"/>
              <a:t>7. </a:t>
            </a:r>
            <a:r>
              <a:rPr dirty="0" err="1"/>
              <a:t>Évaluer</a:t>
            </a:r>
            <a:r>
              <a:rPr dirty="0"/>
              <a:t> la formation de biofilms et </a:t>
            </a:r>
            <a:r>
              <a:rPr dirty="0" err="1"/>
              <a:t>sa</a:t>
            </a:r>
            <a:r>
              <a:rPr dirty="0"/>
              <a:t> relation avec la </a:t>
            </a:r>
            <a:r>
              <a:rPr dirty="0" err="1"/>
              <a:t>résistance</a:t>
            </a:r>
            <a:endParaRPr dirty="0"/>
          </a:p>
          <a:p>
            <a:pPr>
              <a:spcBef>
                <a:spcPts val="600"/>
              </a:spcBef>
              <a:defRPr sz="1600"/>
            </a:pPr>
            <a:r>
              <a:rPr dirty="0"/>
              <a:t>Format: </a:t>
            </a:r>
            <a:r>
              <a:rPr dirty="0" err="1"/>
              <a:t>Présente</a:t>
            </a:r>
            <a:r>
              <a:rPr dirty="0"/>
              <a:t> un </a:t>
            </a:r>
            <a:r>
              <a:rPr dirty="0" err="1"/>
              <a:t>protocole</a:t>
            </a:r>
            <a:r>
              <a:rPr dirty="0"/>
              <a:t> de </a:t>
            </a:r>
            <a:r>
              <a:rPr dirty="0" err="1"/>
              <a:t>laboratoire</a:t>
            </a:r>
            <a:r>
              <a:rPr dirty="0"/>
              <a:t> </a:t>
            </a:r>
            <a:r>
              <a:rPr dirty="0" err="1"/>
              <a:t>détaillé</a:t>
            </a:r>
            <a:r>
              <a:rPr dirty="0"/>
              <a:t> avec les </a:t>
            </a:r>
            <a:r>
              <a:rPr dirty="0" err="1"/>
              <a:t>méthodes</a:t>
            </a:r>
            <a:r>
              <a:rPr dirty="0"/>
              <a:t> </a:t>
            </a:r>
            <a:r>
              <a:rPr dirty="0" err="1"/>
              <a:t>standardisées</a:t>
            </a:r>
            <a:r>
              <a:rPr dirty="0"/>
              <a:t>, les </a:t>
            </a:r>
            <a:r>
              <a:rPr dirty="0" err="1"/>
              <a:t>contrôles</a:t>
            </a:r>
            <a:r>
              <a:rPr dirty="0"/>
              <a:t> de </a:t>
            </a:r>
            <a:r>
              <a:rPr dirty="0" err="1"/>
              <a:t>qualité</a:t>
            </a:r>
            <a:r>
              <a:rPr dirty="0"/>
              <a:t>, </a:t>
            </a:r>
            <a:r>
              <a:rPr dirty="0" err="1"/>
              <a:t>l'interprétation</a:t>
            </a:r>
            <a:r>
              <a:rPr dirty="0"/>
              <a:t> des </a:t>
            </a:r>
            <a:r>
              <a:rPr dirty="0" err="1"/>
              <a:t>résultats</a:t>
            </a:r>
            <a:r>
              <a:rPr dirty="0"/>
              <a:t> </a:t>
            </a:r>
            <a:r>
              <a:rPr dirty="0" err="1"/>
              <a:t>selon</a:t>
            </a:r>
            <a:r>
              <a:rPr dirty="0"/>
              <a:t> les </a:t>
            </a:r>
            <a:r>
              <a:rPr dirty="0" err="1"/>
              <a:t>normes</a:t>
            </a:r>
            <a:r>
              <a:rPr dirty="0"/>
              <a:t> EUCAST/CLSI, et les analyses </a:t>
            </a:r>
            <a:r>
              <a:rPr dirty="0" err="1"/>
              <a:t>statistiques</a:t>
            </a:r>
            <a:r>
              <a:rPr dirty="0"/>
              <a:t> </a:t>
            </a:r>
            <a:r>
              <a:rPr dirty="0" err="1"/>
              <a:t>appropriées</a:t>
            </a:r>
            <a:r>
              <a:rPr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000" b="1">
                <a:solidFill>
                  <a:srgbClr val="0072B2"/>
                </a:solidFill>
              </a:defRPr>
            </a:pPr>
            <a:r>
              <a:t>Prompts pour Biochimistes-toxicologues</a:t>
            </a:r>
          </a:p>
        </p:txBody>
      </p:sp>
      <p:sp>
        <p:nvSpPr>
          <p:cNvPr id="3" name="Content Placeholder 2"/>
          <p:cNvSpPr>
            <a:spLocks noGrp="1"/>
          </p:cNvSpPr>
          <p:nvPr>
            <p:ph idx="1"/>
          </p:nvPr>
        </p:nvSpPr>
        <p:spPr>
          <a:xfrm>
            <a:off x="457200" y="1600200"/>
            <a:ext cx="8378328" cy="4525963"/>
          </a:xfrm>
        </p:spPr>
        <p:txBody>
          <a:bodyPr>
            <a:normAutofit lnSpcReduction="10000"/>
          </a:bodyPr>
          <a:lstStyle/>
          <a:p>
            <a:pPr>
              <a:defRPr sz="2000" b="1">
                <a:solidFill>
                  <a:srgbClr val="008000"/>
                </a:solidFill>
              </a:defRPr>
            </a:pPr>
            <a:r>
              <a:rPr dirty="0" err="1"/>
              <a:t>Exemple</a:t>
            </a:r>
            <a:r>
              <a:rPr dirty="0"/>
              <a:t> 1 : </a:t>
            </a:r>
            <a:r>
              <a:rPr dirty="0" err="1"/>
              <a:t>Évaluation</a:t>
            </a:r>
            <a:r>
              <a:rPr dirty="0"/>
              <a:t> de la contamination par les pesticides</a:t>
            </a:r>
          </a:p>
          <a:p>
            <a:pPr>
              <a:spcBef>
                <a:spcPts val="600"/>
              </a:spcBef>
              <a:defRPr sz="1600"/>
            </a:pPr>
            <a:r>
              <a:rPr dirty="0" err="1"/>
              <a:t>Rôle</a:t>
            </a:r>
            <a:r>
              <a:rPr dirty="0"/>
              <a:t>: Tu es un </a:t>
            </a:r>
            <a:r>
              <a:rPr dirty="0" err="1"/>
              <a:t>toxicologue</a:t>
            </a:r>
            <a:r>
              <a:rPr dirty="0"/>
              <a:t> </a:t>
            </a:r>
            <a:r>
              <a:rPr dirty="0" err="1"/>
              <a:t>spécialisé</a:t>
            </a:r>
            <a:r>
              <a:rPr dirty="0"/>
              <a:t> dans </a:t>
            </a:r>
            <a:r>
              <a:rPr dirty="0" err="1"/>
              <a:t>l'analyse</a:t>
            </a:r>
            <a:r>
              <a:rPr dirty="0"/>
              <a:t> des contaminants </a:t>
            </a:r>
            <a:r>
              <a:rPr dirty="0" err="1"/>
              <a:t>environnementaux</a:t>
            </a:r>
            <a:r>
              <a:rPr dirty="0"/>
              <a:t>.</a:t>
            </a:r>
          </a:p>
          <a:p>
            <a:pPr>
              <a:spcBef>
                <a:spcPts val="600"/>
              </a:spcBef>
              <a:defRPr sz="1600"/>
            </a:pPr>
            <a:r>
              <a:rPr dirty="0" err="1"/>
              <a:t>Contexte</a:t>
            </a:r>
            <a:r>
              <a:rPr dirty="0"/>
              <a:t>: Je </a:t>
            </a:r>
            <a:r>
              <a:rPr dirty="0" err="1"/>
              <a:t>mène</a:t>
            </a:r>
            <a:r>
              <a:rPr dirty="0"/>
              <a:t> </a:t>
            </a:r>
            <a:r>
              <a:rPr dirty="0" err="1"/>
              <a:t>une</a:t>
            </a:r>
            <a:r>
              <a:rPr dirty="0"/>
              <a:t> étude sur la contamination par les pesticides des </a:t>
            </a:r>
            <a:r>
              <a:rPr dirty="0" err="1"/>
              <a:t>produits</a:t>
            </a:r>
            <a:r>
              <a:rPr dirty="0"/>
              <a:t> </a:t>
            </a:r>
            <a:r>
              <a:rPr dirty="0" err="1"/>
              <a:t>maraîchers</a:t>
            </a:r>
            <a:r>
              <a:rPr dirty="0"/>
              <a:t> dans la zone </a:t>
            </a:r>
            <a:r>
              <a:rPr dirty="0" err="1"/>
              <a:t>périurbaine</a:t>
            </a:r>
            <a:r>
              <a:rPr dirty="0"/>
              <a:t> de Bobo-Dioulasso. Je </a:t>
            </a:r>
            <a:r>
              <a:rPr dirty="0" err="1"/>
              <a:t>souhaite</a:t>
            </a:r>
            <a:r>
              <a:rPr dirty="0"/>
              <a:t> </a:t>
            </a:r>
            <a:r>
              <a:rPr dirty="0" err="1"/>
              <a:t>évaluer</a:t>
            </a:r>
            <a:r>
              <a:rPr dirty="0"/>
              <a:t> les </a:t>
            </a:r>
            <a:r>
              <a:rPr dirty="0" err="1"/>
              <a:t>niveaux</a:t>
            </a:r>
            <a:r>
              <a:rPr dirty="0"/>
              <a:t> de </a:t>
            </a:r>
            <a:r>
              <a:rPr dirty="0" err="1"/>
              <a:t>résidus</a:t>
            </a:r>
            <a:r>
              <a:rPr dirty="0"/>
              <a:t> et les </a:t>
            </a:r>
            <a:r>
              <a:rPr dirty="0" err="1"/>
              <a:t>risques</a:t>
            </a:r>
            <a:r>
              <a:rPr dirty="0"/>
              <a:t> pour la santé des </a:t>
            </a:r>
            <a:r>
              <a:rPr dirty="0" err="1"/>
              <a:t>consommateurs</a:t>
            </a:r>
            <a:r>
              <a:rPr dirty="0"/>
              <a:t>.</a:t>
            </a:r>
          </a:p>
          <a:p>
            <a:pPr>
              <a:spcBef>
                <a:spcPts val="600"/>
              </a:spcBef>
              <a:defRPr sz="1600"/>
            </a:pPr>
            <a:r>
              <a:rPr dirty="0" err="1"/>
              <a:t>Tâche</a:t>
            </a:r>
            <a:r>
              <a:rPr dirty="0"/>
              <a:t>: </a:t>
            </a:r>
            <a:r>
              <a:rPr dirty="0" err="1"/>
              <a:t>Élabore</a:t>
            </a:r>
            <a:r>
              <a:rPr dirty="0"/>
              <a:t> un </a:t>
            </a:r>
            <a:r>
              <a:rPr dirty="0" err="1"/>
              <a:t>protocole</a:t>
            </a:r>
            <a:r>
              <a:rPr dirty="0"/>
              <a:t> </a:t>
            </a:r>
            <a:r>
              <a:rPr dirty="0" err="1"/>
              <a:t>complet</a:t>
            </a:r>
            <a:r>
              <a:rPr dirty="0"/>
              <a:t> pour:</a:t>
            </a:r>
          </a:p>
          <a:p>
            <a:pPr lvl="1">
              <a:defRPr sz="1600"/>
            </a:pPr>
            <a:r>
              <a:rPr dirty="0"/>
              <a:t>1. </a:t>
            </a:r>
            <a:r>
              <a:rPr dirty="0" err="1"/>
              <a:t>Échantillonner</a:t>
            </a:r>
            <a:r>
              <a:rPr dirty="0"/>
              <a:t> les </a:t>
            </a:r>
            <a:r>
              <a:rPr dirty="0" err="1"/>
              <a:t>produits</a:t>
            </a:r>
            <a:r>
              <a:rPr dirty="0"/>
              <a:t> </a:t>
            </a:r>
            <a:r>
              <a:rPr dirty="0" err="1"/>
              <a:t>maraîchers</a:t>
            </a:r>
            <a:r>
              <a:rPr dirty="0"/>
              <a:t> (</a:t>
            </a:r>
            <a:r>
              <a:rPr dirty="0" err="1"/>
              <a:t>stratégie</a:t>
            </a:r>
            <a:r>
              <a:rPr dirty="0"/>
              <a:t> </a:t>
            </a:r>
            <a:r>
              <a:rPr dirty="0" err="1"/>
              <a:t>d'échantillonnage</a:t>
            </a:r>
            <a:r>
              <a:rPr dirty="0"/>
              <a:t>)</a:t>
            </a:r>
          </a:p>
          <a:p>
            <a:pPr lvl="1">
              <a:defRPr sz="1600"/>
            </a:pPr>
            <a:r>
              <a:rPr dirty="0"/>
              <a:t>2. </a:t>
            </a:r>
            <a:r>
              <a:rPr dirty="0" err="1"/>
              <a:t>Extraire</a:t>
            </a:r>
            <a:r>
              <a:rPr dirty="0"/>
              <a:t> les </a:t>
            </a:r>
            <a:r>
              <a:rPr dirty="0" err="1"/>
              <a:t>résidus</a:t>
            </a:r>
            <a:r>
              <a:rPr dirty="0"/>
              <a:t> de pesticides (</a:t>
            </a:r>
            <a:r>
              <a:rPr dirty="0" err="1"/>
              <a:t>détaille</a:t>
            </a:r>
            <a:r>
              <a:rPr dirty="0"/>
              <a:t> la </a:t>
            </a:r>
            <a:r>
              <a:rPr dirty="0" err="1"/>
              <a:t>méthode</a:t>
            </a:r>
            <a:r>
              <a:rPr dirty="0"/>
              <a:t> </a:t>
            </a:r>
            <a:r>
              <a:rPr dirty="0" err="1"/>
              <a:t>QuEChERS</a:t>
            </a:r>
            <a:r>
              <a:rPr dirty="0"/>
              <a:t> </a:t>
            </a:r>
            <a:r>
              <a:rPr dirty="0" err="1"/>
              <a:t>ou</a:t>
            </a:r>
            <a:r>
              <a:rPr dirty="0"/>
              <a:t> alternative)</a:t>
            </a:r>
          </a:p>
          <a:p>
            <a:pPr lvl="1">
              <a:defRPr sz="1600"/>
            </a:pPr>
            <a:r>
              <a:rPr dirty="0"/>
              <a:t>3. </a:t>
            </a:r>
            <a:r>
              <a:rPr dirty="0" err="1"/>
              <a:t>Analyser</a:t>
            </a:r>
            <a:r>
              <a:rPr dirty="0"/>
              <a:t> les </a:t>
            </a:r>
            <a:r>
              <a:rPr dirty="0" err="1"/>
              <a:t>résidus</a:t>
            </a:r>
            <a:r>
              <a:rPr dirty="0"/>
              <a:t> par </a:t>
            </a:r>
            <a:r>
              <a:rPr dirty="0" err="1"/>
              <a:t>chromatographie</a:t>
            </a:r>
            <a:r>
              <a:rPr dirty="0"/>
              <a:t> (GC-MS/MS et LC-MS/MS)</a:t>
            </a:r>
          </a:p>
          <a:p>
            <a:pPr lvl="1">
              <a:defRPr sz="1600"/>
            </a:pPr>
            <a:r>
              <a:rPr dirty="0"/>
              <a:t>4. </a:t>
            </a:r>
            <a:r>
              <a:rPr dirty="0" err="1"/>
              <a:t>Valider</a:t>
            </a:r>
            <a:r>
              <a:rPr dirty="0"/>
              <a:t> la </a:t>
            </a:r>
            <a:r>
              <a:rPr dirty="0" err="1"/>
              <a:t>méthode</a:t>
            </a:r>
            <a:r>
              <a:rPr dirty="0"/>
              <a:t> </a:t>
            </a:r>
            <a:r>
              <a:rPr dirty="0" err="1"/>
              <a:t>analytique</a:t>
            </a:r>
            <a:r>
              <a:rPr dirty="0"/>
              <a:t> (</a:t>
            </a:r>
            <a:r>
              <a:rPr dirty="0" err="1"/>
              <a:t>paramètres</a:t>
            </a:r>
            <a:r>
              <a:rPr dirty="0"/>
              <a:t> de performance)</a:t>
            </a:r>
          </a:p>
          <a:p>
            <a:pPr lvl="1">
              <a:defRPr sz="1600"/>
            </a:pPr>
            <a:r>
              <a:rPr dirty="0"/>
              <a:t>5. </a:t>
            </a:r>
            <a:r>
              <a:rPr dirty="0" err="1"/>
              <a:t>Interpréter</a:t>
            </a:r>
            <a:r>
              <a:rPr dirty="0"/>
              <a:t> les </a:t>
            </a:r>
            <a:r>
              <a:rPr dirty="0" err="1"/>
              <a:t>résultats</a:t>
            </a:r>
            <a:r>
              <a:rPr dirty="0"/>
              <a:t> par rapport aux LMR (</a:t>
            </a:r>
            <a:r>
              <a:rPr dirty="0" err="1"/>
              <a:t>limites</a:t>
            </a:r>
            <a:r>
              <a:rPr dirty="0"/>
              <a:t> </a:t>
            </a:r>
            <a:r>
              <a:rPr dirty="0" err="1"/>
              <a:t>maximales</a:t>
            </a:r>
            <a:r>
              <a:rPr dirty="0"/>
              <a:t> de </a:t>
            </a:r>
            <a:r>
              <a:rPr dirty="0" err="1"/>
              <a:t>résidus</a:t>
            </a:r>
            <a:r>
              <a:rPr dirty="0"/>
              <a:t>)</a:t>
            </a:r>
          </a:p>
          <a:p>
            <a:pPr lvl="1">
              <a:defRPr sz="1600"/>
            </a:pPr>
            <a:r>
              <a:rPr dirty="0"/>
              <a:t>6. </a:t>
            </a:r>
            <a:r>
              <a:rPr dirty="0" err="1"/>
              <a:t>Évaluer</a:t>
            </a:r>
            <a:r>
              <a:rPr dirty="0"/>
              <a:t> </a:t>
            </a:r>
            <a:r>
              <a:rPr dirty="0" err="1"/>
              <a:t>l'exposition</a:t>
            </a:r>
            <a:r>
              <a:rPr dirty="0"/>
              <a:t> et </a:t>
            </a:r>
            <a:r>
              <a:rPr dirty="0" err="1"/>
              <a:t>caractériser</a:t>
            </a:r>
            <a:r>
              <a:rPr dirty="0"/>
              <a:t> les </a:t>
            </a:r>
            <a:r>
              <a:rPr dirty="0" err="1"/>
              <a:t>risques</a:t>
            </a:r>
            <a:r>
              <a:rPr dirty="0"/>
              <a:t> pour </a:t>
            </a:r>
            <a:r>
              <a:rPr dirty="0" err="1"/>
              <a:t>différents</a:t>
            </a:r>
            <a:r>
              <a:rPr dirty="0"/>
              <a:t> </a:t>
            </a:r>
            <a:r>
              <a:rPr dirty="0" err="1"/>
              <a:t>groupes</a:t>
            </a:r>
            <a:r>
              <a:rPr dirty="0"/>
              <a:t> de population</a:t>
            </a:r>
          </a:p>
          <a:p>
            <a:pPr lvl="1">
              <a:defRPr sz="1600"/>
            </a:pPr>
            <a:r>
              <a:rPr dirty="0"/>
              <a:t>7. Proposer des </a:t>
            </a:r>
            <a:r>
              <a:rPr dirty="0" err="1"/>
              <a:t>mesures</a:t>
            </a:r>
            <a:r>
              <a:rPr dirty="0"/>
              <a:t> de </a:t>
            </a:r>
            <a:r>
              <a:rPr dirty="0" err="1"/>
              <a:t>réduction</a:t>
            </a:r>
            <a:r>
              <a:rPr dirty="0"/>
              <a:t> des </a:t>
            </a:r>
            <a:r>
              <a:rPr dirty="0" err="1"/>
              <a:t>risques</a:t>
            </a:r>
            <a:endParaRPr dirty="0"/>
          </a:p>
          <a:p>
            <a:pPr>
              <a:spcBef>
                <a:spcPts val="600"/>
              </a:spcBef>
              <a:defRPr sz="1600"/>
            </a:pPr>
            <a:r>
              <a:rPr dirty="0"/>
              <a:t>Format: </a:t>
            </a:r>
            <a:r>
              <a:rPr dirty="0" err="1"/>
              <a:t>Présente</a:t>
            </a:r>
            <a:r>
              <a:rPr dirty="0"/>
              <a:t> un </a:t>
            </a:r>
            <a:r>
              <a:rPr dirty="0" err="1"/>
              <a:t>protocole</a:t>
            </a:r>
            <a:r>
              <a:rPr dirty="0"/>
              <a:t> </a:t>
            </a:r>
            <a:r>
              <a:rPr dirty="0" err="1"/>
              <a:t>analytique</a:t>
            </a:r>
            <a:r>
              <a:rPr dirty="0"/>
              <a:t> </a:t>
            </a:r>
            <a:r>
              <a:rPr dirty="0" err="1"/>
              <a:t>détaillé</a:t>
            </a:r>
            <a:r>
              <a:rPr dirty="0"/>
              <a:t> avec les </a:t>
            </a:r>
            <a:r>
              <a:rPr dirty="0" err="1"/>
              <a:t>paramètres</a:t>
            </a:r>
            <a:r>
              <a:rPr dirty="0"/>
              <a:t> </a:t>
            </a:r>
            <a:r>
              <a:rPr dirty="0" err="1"/>
              <a:t>instrumentaux</a:t>
            </a:r>
            <a:r>
              <a:rPr dirty="0"/>
              <a:t>, les </a:t>
            </a:r>
            <a:r>
              <a:rPr dirty="0" err="1"/>
              <a:t>contrôles</a:t>
            </a:r>
            <a:r>
              <a:rPr dirty="0"/>
              <a:t> </a:t>
            </a:r>
            <a:r>
              <a:rPr dirty="0" err="1"/>
              <a:t>qualité</a:t>
            </a:r>
            <a:r>
              <a:rPr dirty="0"/>
              <a:t>, les </a:t>
            </a:r>
            <a:r>
              <a:rPr dirty="0" err="1"/>
              <a:t>méthodes</a:t>
            </a:r>
            <a:r>
              <a:rPr dirty="0"/>
              <a:t> de </a:t>
            </a:r>
            <a:r>
              <a:rPr dirty="0" err="1"/>
              <a:t>calcul</a:t>
            </a:r>
            <a:r>
              <a:rPr dirty="0"/>
              <a:t> des concentrations, et </a:t>
            </a:r>
            <a:r>
              <a:rPr dirty="0" err="1"/>
              <a:t>l'évaluation</a:t>
            </a:r>
            <a:r>
              <a:rPr dirty="0"/>
              <a:t> des </a:t>
            </a:r>
            <a:r>
              <a:rPr dirty="0" err="1"/>
              <a:t>risques</a:t>
            </a:r>
            <a:r>
              <a:rPr dirty="0"/>
              <a:t> </a:t>
            </a:r>
            <a:r>
              <a:rPr dirty="0" err="1"/>
              <a:t>selon</a:t>
            </a:r>
            <a:r>
              <a:rPr dirty="0"/>
              <a:t> les </a:t>
            </a:r>
            <a:r>
              <a:rPr dirty="0" err="1"/>
              <a:t>méthodologies</a:t>
            </a:r>
            <a:r>
              <a:rPr dirty="0"/>
              <a:t> </a:t>
            </a:r>
            <a:r>
              <a:rPr dirty="0" err="1"/>
              <a:t>standardisées</a:t>
            </a:r>
            <a:r>
              <a:rPr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000" b="1">
                <a:solidFill>
                  <a:srgbClr val="0072B2"/>
                </a:solidFill>
              </a:defRPr>
            </a:pPr>
            <a:r>
              <a:t>Prompts pour Chercheurs (général)</a:t>
            </a:r>
          </a:p>
        </p:txBody>
      </p:sp>
      <p:sp>
        <p:nvSpPr>
          <p:cNvPr id="3" name="Content Placeholder 2"/>
          <p:cNvSpPr>
            <a:spLocks noGrp="1"/>
          </p:cNvSpPr>
          <p:nvPr>
            <p:ph idx="1"/>
          </p:nvPr>
        </p:nvSpPr>
        <p:spPr>
          <a:xfrm>
            <a:off x="457200" y="1600200"/>
            <a:ext cx="8356294" cy="4525963"/>
          </a:xfrm>
        </p:spPr>
        <p:txBody>
          <a:bodyPr>
            <a:normAutofit fontScale="92500"/>
          </a:bodyPr>
          <a:lstStyle/>
          <a:p>
            <a:pPr>
              <a:defRPr sz="2000" b="1">
                <a:solidFill>
                  <a:srgbClr val="008000"/>
                </a:solidFill>
              </a:defRPr>
            </a:pPr>
            <a:r>
              <a:rPr dirty="0" err="1"/>
              <a:t>Exemple</a:t>
            </a:r>
            <a:r>
              <a:rPr dirty="0"/>
              <a:t> 1 : Conception d'un </a:t>
            </a:r>
            <a:r>
              <a:rPr dirty="0" err="1"/>
              <a:t>protocole</a:t>
            </a:r>
            <a:r>
              <a:rPr dirty="0"/>
              <a:t> de recherche</a:t>
            </a:r>
          </a:p>
          <a:p>
            <a:pPr>
              <a:spcBef>
                <a:spcPts val="600"/>
              </a:spcBef>
              <a:defRPr sz="1600"/>
            </a:pPr>
            <a:r>
              <a:rPr dirty="0" err="1"/>
              <a:t>Rôle</a:t>
            </a:r>
            <a:r>
              <a:rPr dirty="0"/>
              <a:t>: Tu es un </a:t>
            </a:r>
            <a:r>
              <a:rPr dirty="0" err="1"/>
              <a:t>méthodologiste</a:t>
            </a:r>
            <a:r>
              <a:rPr dirty="0"/>
              <a:t> expert </a:t>
            </a:r>
            <a:r>
              <a:rPr dirty="0" err="1"/>
              <a:t>en</a:t>
            </a:r>
            <a:r>
              <a:rPr dirty="0"/>
              <a:t> conception </a:t>
            </a:r>
            <a:r>
              <a:rPr dirty="0" err="1"/>
              <a:t>d'études</a:t>
            </a:r>
            <a:r>
              <a:rPr dirty="0"/>
              <a:t> de recherche </a:t>
            </a:r>
            <a:r>
              <a:rPr dirty="0" err="1"/>
              <a:t>en</a:t>
            </a:r>
            <a:r>
              <a:rPr dirty="0"/>
              <a:t> santé </a:t>
            </a:r>
            <a:r>
              <a:rPr dirty="0" err="1"/>
              <a:t>publique</a:t>
            </a:r>
            <a:r>
              <a:rPr dirty="0"/>
              <a:t>.</a:t>
            </a:r>
          </a:p>
          <a:p>
            <a:pPr>
              <a:spcBef>
                <a:spcPts val="600"/>
              </a:spcBef>
              <a:defRPr sz="1600"/>
            </a:pPr>
            <a:r>
              <a:rPr dirty="0" err="1"/>
              <a:t>Contexte</a:t>
            </a:r>
            <a:r>
              <a:rPr dirty="0"/>
              <a:t>: Je </a:t>
            </a:r>
            <a:r>
              <a:rPr dirty="0" err="1"/>
              <a:t>souhaite</a:t>
            </a:r>
            <a:r>
              <a:rPr dirty="0"/>
              <a:t> </a:t>
            </a:r>
            <a:r>
              <a:rPr dirty="0" err="1"/>
              <a:t>évaluer</a:t>
            </a:r>
            <a:r>
              <a:rPr dirty="0"/>
              <a:t> </a:t>
            </a:r>
            <a:r>
              <a:rPr dirty="0" err="1"/>
              <a:t>l'efficacité</a:t>
            </a:r>
            <a:r>
              <a:rPr dirty="0"/>
              <a:t> </a:t>
            </a:r>
            <a:r>
              <a:rPr dirty="0" err="1"/>
              <a:t>d'une</a:t>
            </a:r>
            <a:r>
              <a:rPr dirty="0"/>
              <a:t> intervention </a:t>
            </a:r>
            <a:r>
              <a:rPr dirty="0" err="1"/>
              <a:t>communautaire</a:t>
            </a:r>
            <a:r>
              <a:rPr dirty="0"/>
              <a:t> de </a:t>
            </a:r>
            <a:r>
              <a:rPr dirty="0" err="1"/>
              <a:t>lutte</a:t>
            </a:r>
            <a:r>
              <a:rPr dirty="0"/>
              <a:t> </a:t>
            </a:r>
            <a:r>
              <a:rPr dirty="0" err="1"/>
              <a:t>contre</a:t>
            </a:r>
            <a:r>
              <a:rPr dirty="0"/>
              <a:t> le </a:t>
            </a:r>
            <a:r>
              <a:rPr dirty="0" err="1"/>
              <a:t>paludisme</a:t>
            </a:r>
            <a:r>
              <a:rPr dirty="0"/>
              <a:t> </a:t>
            </a:r>
            <a:r>
              <a:rPr dirty="0" err="1"/>
              <a:t>combinant</a:t>
            </a:r>
            <a:r>
              <a:rPr dirty="0"/>
              <a:t> la distribution de </a:t>
            </a:r>
            <a:r>
              <a:rPr dirty="0" err="1"/>
              <a:t>moustiquaires</a:t>
            </a:r>
            <a:r>
              <a:rPr dirty="0"/>
              <a:t> </a:t>
            </a:r>
            <a:r>
              <a:rPr dirty="0" err="1"/>
              <a:t>imprégnées</a:t>
            </a:r>
            <a:r>
              <a:rPr dirty="0"/>
              <a:t>, la gestion </a:t>
            </a:r>
            <a:r>
              <a:rPr dirty="0" err="1"/>
              <a:t>environnementale</a:t>
            </a:r>
            <a:r>
              <a:rPr dirty="0"/>
              <a:t> des </a:t>
            </a:r>
            <a:r>
              <a:rPr dirty="0" err="1"/>
              <a:t>gîtes</a:t>
            </a:r>
            <a:r>
              <a:rPr dirty="0"/>
              <a:t> </a:t>
            </a:r>
            <a:r>
              <a:rPr dirty="0" err="1"/>
              <a:t>larvaires</a:t>
            </a:r>
            <a:r>
              <a:rPr dirty="0"/>
              <a:t>, et </a:t>
            </a:r>
            <a:r>
              <a:rPr dirty="0" err="1"/>
              <a:t>l'éducation</a:t>
            </a:r>
            <a:r>
              <a:rPr dirty="0"/>
              <a:t> sanitaire dans 20 villages de la </a:t>
            </a:r>
            <a:r>
              <a:rPr dirty="0" err="1"/>
              <a:t>région</a:t>
            </a:r>
            <a:r>
              <a:rPr dirty="0"/>
              <a:t> de Bobo-Dioulasso.</a:t>
            </a:r>
          </a:p>
          <a:p>
            <a:pPr>
              <a:spcBef>
                <a:spcPts val="600"/>
              </a:spcBef>
              <a:defRPr sz="1600"/>
            </a:pPr>
            <a:r>
              <a:rPr dirty="0" err="1"/>
              <a:t>Tâche</a:t>
            </a:r>
            <a:r>
              <a:rPr dirty="0"/>
              <a:t>: Aide-</a:t>
            </a:r>
            <a:r>
              <a:rPr dirty="0" err="1"/>
              <a:t>moi</a:t>
            </a:r>
            <a:r>
              <a:rPr dirty="0"/>
              <a:t> à </a:t>
            </a:r>
            <a:r>
              <a:rPr dirty="0" err="1"/>
              <a:t>concevoir</a:t>
            </a:r>
            <a:r>
              <a:rPr dirty="0"/>
              <a:t> un </a:t>
            </a:r>
            <a:r>
              <a:rPr dirty="0" err="1"/>
              <a:t>protocole</a:t>
            </a:r>
            <a:r>
              <a:rPr dirty="0"/>
              <a:t> de recherche </a:t>
            </a:r>
            <a:r>
              <a:rPr dirty="0" err="1"/>
              <a:t>rigoureux</a:t>
            </a:r>
            <a:r>
              <a:rPr dirty="0"/>
              <a:t> </a:t>
            </a:r>
            <a:r>
              <a:rPr dirty="0" err="1"/>
              <a:t>en</a:t>
            </a:r>
            <a:r>
              <a:rPr dirty="0"/>
              <a:t> </a:t>
            </a:r>
            <a:r>
              <a:rPr dirty="0" err="1"/>
              <a:t>détaillant</a:t>
            </a:r>
            <a:r>
              <a:rPr dirty="0"/>
              <a:t>:</a:t>
            </a:r>
          </a:p>
          <a:p>
            <a:pPr lvl="1">
              <a:defRPr sz="1600"/>
            </a:pPr>
            <a:r>
              <a:rPr dirty="0"/>
              <a:t>1. Le design </a:t>
            </a:r>
            <a:r>
              <a:rPr dirty="0" err="1"/>
              <a:t>d'étude</a:t>
            </a:r>
            <a:r>
              <a:rPr dirty="0"/>
              <a:t> le plus </a:t>
            </a:r>
            <a:r>
              <a:rPr dirty="0" err="1"/>
              <a:t>approprié</a:t>
            </a:r>
            <a:r>
              <a:rPr dirty="0"/>
              <a:t> (</a:t>
            </a:r>
            <a:r>
              <a:rPr dirty="0" err="1"/>
              <a:t>justifie</a:t>
            </a:r>
            <a:r>
              <a:rPr dirty="0"/>
              <a:t> ton choix)</a:t>
            </a:r>
          </a:p>
          <a:p>
            <a:pPr lvl="1">
              <a:defRPr sz="1600"/>
            </a:pPr>
            <a:r>
              <a:rPr dirty="0"/>
              <a:t>2. La </a:t>
            </a:r>
            <a:r>
              <a:rPr dirty="0" err="1"/>
              <a:t>stratégie</a:t>
            </a:r>
            <a:r>
              <a:rPr dirty="0"/>
              <a:t> </a:t>
            </a:r>
            <a:r>
              <a:rPr dirty="0" err="1"/>
              <a:t>d'échantillonnage</a:t>
            </a:r>
            <a:r>
              <a:rPr dirty="0"/>
              <a:t> et le </a:t>
            </a:r>
            <a:r>
              <a:rPr dirty="0" err="1"/>
              <a:t>calcul</a:t>
            </a:r>
            <a:r>
              <a:rPr dirty="0"/>
              <a:t> de la taille </a:t>
            </a:r>
            <a:r>
              <a:rPr dirty="0" err="1"/>
              <a:t>d'échantillon</a:t>
            </a:r>
            <a:endParaRPr dirty="0"/>
          </a:p>
          <a:p>
            <a:pPr lvl="1">
              <a:defRPr sz="1600"/>
            </a:pPr>
            <a:r>
              <a:rPr dirty="0"/>
              <a:t>3. Les </a:t>
            </a:r>
            <a:r>
              <a:rPr dirty="0" err="1"/>
              <a:t>indicateurs</a:t>
            </a:r>
            <a:r>
              <a:rPr dirty="0"/>
              <a:t> </a:t>
            </a:r>
            <a:r>
              <a:rPr dirty="0" err="1"/>
              <a:t>primaires</a:t>
            </a:r>
            <a:r>
              <a:rPr dirty="0"/>
              <a:t> et </a:t>
            </a:r>
            <a:r>
              <a:rPr dirty="0" err="1"/>
              <a:t>secondaires</a:t>
            </a:r>
            <a:r>
              <a:rPr dirty="0"/>
              <a:t> à </a:t>
            </a:r>
            <a:r>
              <a:rPr dirty="0" err="1"/>
              <a:t>mesurer</a:t>
            </a:r>
            <a:endParaRPr dirty="0"/>
          </a:p>
          <a:p>
            <a:pPr lvl="1">
              <a:defRPr sz="1600"/>
            </a:pPr>
            <a:r>
              <a:rPr dirty="0"/>
              <a:t>4. Les </a:t>
            </a:r>
            <a:r>
              <a:rPr dirty="0" err="1"/>
              <a:t>méthodes</a:t>
            </a:r>
            <a:r>
              <a:rPr dirty="0"/>
              <a:t> de </a:t>
            </a:r>
            <a:r>
              <a:rPr dirty="0" err="1"/>
              <a:t>collecte</a:t>
            </a:r>
            <a:r>
              <a:rPr dirty="0"/>
              <a:t> de données (</a:t>
            </a:r>
            <a:r>
              <a:rPr dirty="0" err="1"/>
              <a:t>quantitatives</a:t>
            </a:r>
            <a:r>
              <a:rPr dirty="0"/>
              <a:t> et </a:t>
            </a:r>
            <a:r>
              <a:rPr dirty="0" err="1"/>
              <a:t>qualitatives</a:t>
            </a:r>
            <a:r>
              <a:rPr dirty="0"/>
              <a:t>)</a:t>
            </a:r>
          </a:p>
          <a:p>
            <a:pPr lvl="1">
              <a:defRPr sz="1600"/>
            </a:pPr>
            <a:r>
              <a:rPr dirty="0"/>
              <a:t>5. Le plan </a:t>
            </a:r>
            <a:r>
              <a:rPr dirty="0" err="1"/>
              <a:t>d'analyse</a:t>
            </a:r>
            <a:r>
              <a:rPr dirty="0"/>
              <a:t> </a:t>
            </a:r>
            <a:r>
              <a:rPr dirty="0" err="1"/>
              <a:t>statistique</a:t>
            </a:r>
            <a:endParaRPr dirty="0"/>
          </a:p>
          <a:p>
            <a:pPr lvl="1">
              <a:defRPr sz="1600"/>
            </a:pPr>
            <a:r>
              <a:rPr dirty="0"/>
              <a:t>6. Les </a:t>
            </a:r>
            <a:r>
              <a:rPr dirty="0" err="1"/>
              <a:t>stratégies</a:t>
            </a:r>
            <a:r>
              <a:rPr dirty="0"/>
              <a:t> pour </a:t>
            </a:r>
            <a:r>
              <a:rPr dirty="0" err="1"/>
              <a:t>minimiser</a:t>
            </a:r>
            <a:r>
              <a:rPr dirty="0"/>
              <a:t> les </a:t>
            </a:r>
            <a:r>
              <a:rPr dirty="0" err="1"/>
              <a:t>biais</a:t>
            </a:r>
            <a:r>
              <a:rPr dirty="0"/>
              <a:t> et </a:t>
            </a:r>
            <a:r>
              <a:rPr dirty="0" err="1"/>
              <a:t>facteurs</a:t>
            </a:r>
            <a:r>
              <a:rPr dirty="0"/>
              <a:t> </a:t>
            </a:r>
            <a:r>
              <a:rPr dirty="0" err="1"/>
              <a:t>confondants</a:t>
            </a:r>
            <a:endParaRPr dirty="0"/>
          </a:p>
          <a:p>
            <a:pPr lvl="1">
              <a:defRPr sz="1600"/>
            </a:pPr>
            <a:r>
              <a:rPr dirty="0"/>
              <a:t>7. Les </a:t>
            </a:r>
            <a:r>
              <a:rPr dirty="0" err="1"/>
              <a:t>considérations</a:t>
            </a:r>
            <a:r>
              <a:rPr dirty="0"/>
              <a:t> </a:t>
            </a:r>
            <a:r>
              <a:rPr dirty="0" err="1"/>
              <a:t>éthiques</a:t>
            </a:r>
            <a:r>
              <a:rPr dirty="0"/>
              <a:t> </a:t>
            </a:r>
            <a:r>
              <a:rPr dirty="0" err="1"/>
              <a:t>spécifiques</a:t>
            </a:r>
            <a:endParaRPr dirty="0"/>
          </a:p>
          <a:p>
            <a:pPr lvl="1">
              <a:defRPr sz="1600"/>
            </a:pPr>
            <a:r>
              <a:rPr dirty="0"/>
              <a:t>8. Un </a:t>
            </a:r>
            <a:r>
              <a:rPr dirty="0" err="1"/>
              <a:t>chronogramme</a:t>
            </a:r>
            <a:r>
              <a:rPr dirty="0"/>
              <a:t> </a:t>
            </a:r>
            <a:r>
              <a:rPr dirty="0" err="1"/>
              <a:t>réaliste</a:t>
            </a:r>
            <a:r>
              <a:rPr dirty="0"/>
              <a:t> des </a:t>
            </a:r>
            <a:r>
              <a:rPr dirty="0" err="1"/>
              <a:t>activités</a:t>
            </a:r>
            <a:endParaRPr dirty="0"/>
          </a:p>
          <a:p>
            <a:pPr>
              <a:spcBef>
                <a:spcPts val="600"/>
              </a:spcBef>
              <a:defRPr sz="1600"/>
            </a:pPr>
            <a:r>
              <a:rPr dirty="0"/>
              <a:t>Format: </a:t>
            </a:r>
            <a:r>
              <a:rPr dirty="0" err="1"/>
              <a:t>Présente</a:t>
            </a:r>
            <a:r>
              <a:rPr dirty="0"/>
              <a:t> un </a:t>
            </a:r>
            <a:r>
              <a:rPr dirty="0" err="1"/>
              <a:t>protocole</a:t>
            </a:r>
            <a:r>
              <a:rPr dirty="0"/>
              <a:t> de recherche </a:t>
            </a:r>
            <a:r>
              <a:rPr dirty="0" err="1"/>
              <a:t>structuré</a:t>
            </a:r>
            <a:r>
              <a:rPr dirty="0"/>
              <a:t> </a:t>
            </a:r>
            <a:r>
              <a:rPr dirty="0" err="1"/>
              <a:t>selon</a:t>
            </a:r>
            <a:r>
              <a:rPr dirty="0"/>
              <a:t> les standards </a:t>
            </a:r>
            <a:r>
              <a:rPr dirty="0" err="1"/>
              <a:t>internationaux</a:t>
            </a:r>
            <a:r>
              <a:rPr dirty="0"/>
              <a:t>, avec justification </a:t>
            </a:r>
            <a:r>
              <a:rPr dirty="0" err="1"/>
              <a:t>méthodologique</a:t>
            </a:r>
            <a:r>
              <a:rPr dirty="0"/>
              <a:t> pour </a:t>
            </a:r>
            <a:r>
              <a:rPr dirty="0" err="1"/>
              <a:t>chaque</a:t>
            </a:r>
            <a:r>
              <a:rPr dirty="0"/>
              <a:t> choix et anticipation des </a:t>
            </a:r>
            <a:r>
              <a:rPr dirty="0" err="1"/>
              <a:t>défis</a:t>
            </a:r>
            <a:r>
              <a:rPr dirty="0"/>
              <a:t> </a:t>
            </a:r>
            <a:r>
              <a:rPr dirty="0" err="1"/>
              <a:t>potentiels</a:t>
            </a:r>
            <a:r>
              <a:rPr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000" b="1">
                <a:solidFill>
                  <a:srgbClr val="0072B2"/>
                </a:solidFill>
              </a:defRPr>
            </a:pPr>
            <a:r>
              <a:t>Prompts pour Gestionnaires de projet</a:t>
            </a:r>
          </a:p>
        </p:txBody>
      </p:sp>
      <p:sp>
        <p:nvSpPr>
          <p:cNvPr id="3" name="Content Placeholder 2"/>
          <p:cNvSpPr>
            <a:spLocks noGrp="1"/>
          </p:cNvSpPr>
          <p:nvPr>
            <p:ph idx="1"/>
          </p:nvPr>
        </p:nvSpPr>
        <p:spPr>
          <a:xfrm>
            <a:off x="457199" y="1600200"/>
            <a:ext cx="8444429" cy="4525963"/>
          </a:xfrm>
        </p:spPr>
        <p:txBody>
          <a:bodyPr>
            <a:normAutofit lnSpcReduction="10000"/>
          </a:bodyPr>
          <a:lstStyle/>
          <a:p>
            <a:pPr>
              <a:defRPr sz="2000" b="1">
                <a:solidFill>
                  <a:srgbClr val="008000"/>
                </a:solidFill>
              </a:defRPr>
            </a:pPr>
            <a:r>
              <a:rPr dirty="0" err="1"/>
              <a:t>Exemple</a:t>
            </a:r>
            <a:r>
              <a:rPr dirty="0"/>
              <a:t> 1 : Plan de gestion de </a:t>
            </a:r>
            <a:r>
              <a:rPr dirty="0" err="1"/>
              <a:t>projet</a:t>
            </a:r>
            <a:r>
              <a:rPr dirty="0"/>
              <a:t> de recherche</a:t>
            </a:r>
          </a:p>
          <a:p>
            <a:pPr>
              <a:spcBef>
                <a:spcPts val="600"/>
              </a:spcBef>
              <a:defRPr sz="1600"/>
            </a:pPr>
            <a:r>
              <a:rPr dirty="0" err="1"/>
              <a:t>Rôle</a:t>
            </a:r>
            <a:r>
              <a:rPr dirty="0"/>
              <a:t>: Tu es un expert </a:t>
            </a:r>
            <a:r>
              <a:rPr dirty="0" err="1"/>
              <a:t>en</a:t>
            </a:r>
            <a:r>
              <a:rPr dirty="0"/>
              <a:t> gestion de </a:t>
            </a:r>
            <a:r>
              <a:rPr dirty="0" err="1"/>
              <a:t>projets</a:t>
            </a:r>
            <a:r>
              <a:rPr dirty="0"/>
              <a:t> de recherche </a:t>
            </a:r>
            <a:r>
              <a:rPr dirty="0" err="1"/>
              <a:t>collaboratifs</a:t>
            </a:r>
            <a:r>
              <a:rPr dirty="0"/>
              <a:t> </a:t>
            </a:r>
            <a:r>
              <a:rPr dirty="0" err="1"/>
              <a:t>internationaux</a:t>
            </a:r>
            <a:r>
              <a:rPr dirty="0"/>
              <a:t>.</a:t>
            </a:r>
          </a:p>
          <a:p>
            <a:pPr>
              <a:spcBef>
                <a:spcPts val="600"/>
              </a:spcBef>
              <a:defRPr sz="1600"/>
            </a:pPr>
            <a:r>
              <a:rPr dirty="0" err="1"/>
              <a:t>Contexte</a:t>
            </a:r>
            <a:r>
              <a:rPr dirty="0"/>
              <a:t>: Je </a:t>
            </a:r>
            <a:r>
              <a:rPr dirty="0" err="1"/>
              <a:t>coordonne</a:t>
            </a:r>
            <a:r>
              <a:rPr dirty="0"/>
              <a:t> un nouveau </a:t>
            </a:r>
            <a:r>
              <a:rPr dirty="0" err="1"/>
              <a:t>projet</a:t>
            </a:r>
            <a:r>
              <a:rPr dirty="0"/>
              <a:t> de recherche sur la surveillance des </a:t>
            </a:r>
            <a:r>
              <a:rPr dirty="0" err="1"/>
              <a:t>résistances</a:t>
            </a:r>
            <a:r>
              <a:rPr dirty="0"/>
              <a:t> aux </a:t>
            </a:r>
            <a:r>
              <a:rPr dirty="0" err="1"/>
              <a:t>antimicrobiens</a:t>
            </a:r>
            <a:r>
              <a:rPr dirty="0"/>
              <a:t> </a:t>
            </a:r>
            <a:r>
              <a:rPr dirty="0" err="1"/>
              <a:t>impliquant</a:t>
            </a:r>
            <a:r>
              <a:rPr dirty="0"/>
              <a:t> 5 institutions dans 3 pays (Burkina Faso, Côte d'Ivoire, France). Le </a:t>
            </a:r>
            <a:r>
              <a:rPr dirty="0" err="1"/>
              <a:t>projet</a:t>
            </a:r>
            <a:r>
              <a:rPr dirty="0"/>
              <a:t> </a:t>
            </a:r>
            <a:r>
              <a:rPr dirty="0" err="1"/>
              <a:t>est</a:t>
            </a:r>
            <a:r>
              <a:rPr dirty="0"/>
              <a:t> </a:t>
            </a:r>
            <a:r>
              <a:rPr dirty="0" err="1"/>
              <a:t>financé</a:t>
            </a:r>
            <a:r>
              <a:rPr dirty="0"/>
              <a:t> pour 4 </a:t>
            </a:r>
            <a:r>
              <a:rPr dirty="0" err="1"/>
              <a:t>ans</a:t>
            </a:r>
            <a:r>
              <a:rPr dirty="0"/>
              <a:t> avec un budget de 1,2 million </a:t>
            </a:r>
            <a:r>
              <a:rPr dirty="0" err="1"/>
              <a:t>d'euros</a:t>
            </a:r>
            <a:r>
              <a:rPr dirty="0"/>
              <a:t>.</a:t>
            </a:r>
          </a:p>
          <a:p>
            <a:pPr>
              <a:spcBef>
                <a:spcPts val="600"/>
              </a:spcBef>
              <a:defRPr sz="1600"/>
            </a:pPr>
            <a:r>
              <a:rPr dirty="0" err="1"/>
              <a:t>Tâche</a:t>
            </a:r>
            <a:r>
              <a:rPr dirty="0"/>
              <a:t>: </a:t>
            </a:r>
            <a:r>
              <a:rPr dirty="0" err="1"/>
              <a:t>Développe</a:t>
            </a:r>
            <a:r>
              <a:rPr dirty="0"/>
              <a:t> un plan de gestion de </a:t>
            </a:r>
            <a:r>
              <a:rPr dirty="0" err="1"/>
              <a:t>projet</a:t>
            </a:r>
            <a:r>
              <a:rPr dirty="0"/>
              <a:t> </a:t>
            </a:r>
            <a:r>
              <a:rPr dirty="0" err="1"/>
              <a:t>complet</a:t>
            </a:r>
            <a:r>
              <a:rPr dirty="0"/>
              <a:t> </a:t>
            </a:r>
            <a:r>
              <a:rPr dirty="0" err="1"/>
              <a:t>incluant</a:t>
            </a:r>
            <a:r>
              <a:rPr dirty="0"/>
              <a:t>:</a:t>
            </a:r>
          </a:p>
          <a:p>
            <a:pPr lvl="1">
              <a:defRPr sz="1600"/>
            </a:pPr>
            <a:r>
              <a:rPr dirty="0"/>
              <a:t>1. Une structure de </a:t>
            </a:r>
            <a:r>
              <a:rPr dirty="0" err="1"/>
              <a:t>gouvernance</a:t>
            </a:r>
            <a:r>
              <a:rPr dirty="0"/>
              <a:t> </a:t>
            </a:r>
            <a:r>
              <a:rPr dirty="0" err="1"/>
              <a:t>claire</a:t>
            </a:r>
            <a:r>
              <a:rPr dirty="0"/>
              <a:t> (</a:t>
            </a:r>
            <a:r>
              <a:rPr dirty="0" err="1"/>
              <a:t>comités</a:t>
            </a:r>
            <a:r>
              <a:rPr dirty="0"/>
              <a:t>, </a:t>
            </a:r>
            <a:r>
              <a:rPr dirty="0" err="1"/>
              <a:t>rôles</a:t>
            </a:r>
            <a:r>
              <a:rPr dirty="0"/>
              <a:t> et </a:t>
            </a:r>
            <a:r>
              <a:rPr dirty="0" err="1"/>
              <a:t>responsabilités</a:t>
            </a:r>
            <a:r>
              <a:rPr dirty="0"/>
              <a:t>)</a:t>
            </a:r>
          </a:p>
          <a:p>
            <a:pPr lvl="1">
              <a:defRPr sz="1600"/>
            </a:pPr>
            <a:r>
              <a:rPr dirty="0"/>
              <a:t>2. Un plan de travail </a:t>
            </a:r>
            <a:r>
              <a:rPr dirty="0" err="1"/>
              <a:t>détaillé</a:t>
            </a:r>
            <a:r>
              <a:rPr dirty="0"/>
              <a:t> avec work packages, </a:t>
            </a:r>
            <a:r>
              <a:rPr dirty="0" err="1"/>
              <a:t>jalons</a:t>
            </a:r>
            <a:r>
              <a:rPr dirty="0"/>
              <a:t> et </a:t>
            </a:r>
            <a:r>
              <a:rPr dirty="0" err="1"/>
              <a:t>livrables</a:t>
            </a:r>
            <a:endParaRPr dirty="0"/>
          </a:p>
          <a:p>
            <a:pPr lvl="1">
              <a:defRPr sz="1600"/>
            </a:pPr>
            <a:r>
              <a:rPr dirty="0"/>
              <a:t>3. Un </a:t>
            </a:r>
            <a:r>
              <a:rPr dirty="0" err="1"/>
              <a:t>système</a:t>
            </a:r>
            <a:r>
              <a:rPr dirty="0"/>
              <a:t> de </a:t>
            </a:r>
            <a:r>
              <a:rPr dirty="0" err="1"/>
              <a:t>suivi</a:t>
            </a:r>
            <a:r>
              <a:rPr dirty="0"/>
              <a:t> et </a:t>
            </a:r>
            <a:r>
              <a:rPr dirty="0" err="1"/>
              <a:t>évaluation</a:t>
            </a:r>
            <a:r>
              <a:rPr dirty="0"/>
              <a:t> avec </a:t>
            </a:r>
            <a:r>
              <a:rPr dirty="0" err="1"/>
              <a:t>indicateurs</a:t>
            </a:r>
            <a:r>
              <a:rPr dirty="0"/>
              <a:t> de performance</a:t>
            </a:r>
          </a:p>
          <a:p>
            <a:pPr lvl="1">
              <a:defRPr sz="1600"/>
            </a:pPr>
            <a:r>
              <a:rPr dirty="0"/>
              <a:t>4. Une </a:t>
            </a:r>
            <a:r>
              <a:rPr dirty="0" err="1"/>
              <a:t>stratégie</a:t>
            </a:r>
            <a:r>
              <a:rPr dirty="0"/>
              <a:t> de gestion des </a:t>
            </a:r>
            <a:r>
              <a:rPr dirty="0" err="1"/>
              <a:t>risques</a:t>
            </a:r>
            <a:r>
              <a:rPr dirty="0"/>
              <a:t> (</a:t>
            </a:r>
            <a:r>
              <a:rPr dirty="0" err="1"/>
              <a:t>identifie</a:t>
            </a:r>
            <a:r>
              <a:rPr dirty="0"/>
              <a:t> les </a:t>
            </a:r>
            <a:r>
              <a:rPr dirty="0" err="1"/>
              <a:t>risques</a:t>
            </a:r>
            <a:r>
              <a:rPr dirty="0"/>
              <a:t> </a:t>
            </a:r>
            <a:r>
              <a:rPr dirty="0" err="1"/>
              <a:t>potentiels</a:t>
            </a:r>
            <a:r>
              <a:rPr dirty="0"/>
              <a:t>)</a:t>
            </a:r>
          </a:p>
          <a:p>
            <a:pPr lvl="1">
              <a:defRPr sz="1600"/>
            </a:pPr>
            <a:r>
              <a:rPr dirty="0"/>
              <a:t>5. Un plan de communication interne et externe</a:t>
            </a:r>
          </a:p>
          <a:p>
            <a:pPr lvl="1">
              <a:defRPr sz="1600"/>
            </a:pPr>
            <a:r>
              <a:rPr dirty="0"/>
              <a:t>6. Des </a:t>
            </a:r>
            <a:r>
              <a:rPr dirty="0" err="1"/>
              <a:t>procédures</a:t>
            </a:r>
            <a:r>
              <a:rPr dirty="0"/>
              <a:t> pour la gestion financière et les rapports aux </a:t>
            </a:r>
            <a:r>
              <a:rPr dirty="0" err="1"/>
              <a:t>bailleurs</a:t>
            </a:r>
            <a:endParaRPr dirty="0"/>
          </a:p>
          <a:p>
            <a:pPr lvl="1">
              <a:defRPr sz="1600"/>
            </a:pPr>
            <a:r>
              <a:rPr dirty="0"/>
              <a:t>7. Une </a:t>
            </a:r>
            <a:r>
              <a:rPr dirty="0" err="1"/>
              <a:t>approche</a:t>
            </a:r>
            <a:r>
              <a:rPr dirty="0"/>
              <a:t> pour la gestion des données et le partage des </a:t>
            </a:r>
            <a:r>
              <a:rPr dirty="0" err="1"/>
              <a:t>résultats</a:t>
            </a:r>
            <a:endParaRPr dirty="0"/>
          </a:p>
          <a:p>
            <a:pPr lvl="1">
              <a:defRPr sz="1600"/>
            </a:pPr>
            <a:r>
              <a:rPr dirty="0"/>
              <a:t>8. Des </a:t>
            </a:r>
            <a:r>
              <a:rPr dirty="0" err="1"/>
              <a:t>mécanismes</a:t>
            </a:r>
            <a:r>
              <a:rPr dirty="0"/>
              <a:t> de </a:t>
            </a:r>
            <a:r>
              <a:rPr dirty="0" err="1"/>
              <a:t>résolution</a:t>
            </a:r>
            <a:r>
              <a:rPr dirty="0"/>
              <a:t> des </a:t>
            </a:r>
            <a:r>
              <a:rPr dirty="0" err="1"/>
              <a:t>conflits</a:t>
            </a:r>
            <a:r>
              <a:rPr dirty="0"/>
              <a:t> entre </a:t>
            </a:r>
            <a:r>
              <a:rPr dirty="0" err="1"/>
              <a:t>partenaires</a:t>
            </a:r>
            <a:endParaRPr dirty="0"/>
          </a:p>
          <a:p>
            <a:pPr>
              <a:spcBef>
                <a:spcPts val="600"/>
              </a:spcBef>
              <a:defRPr sz="1600"/>
            </a:pPr>
            <a:r>
              <a:rPr dirty="0"/>
              <a:t>Format: </a:t>
            </a:r>
            <a:r>
              <a:rPr dirty="0" err="1"/>
              <a:t>Présente</a:t>
            </a:r>
            <a:r>
              <a:rPr dirty="0"/>
              <a:t> un plan </a:t>
            </a:r>
            <a:r>
              <a:rPr dirty="0" err="1"/>
              <a:t>structuré</a:t>
            </a:r>
            <a:r>
              <a:rPr dirty="0"/>
              <a:t> avec </a:t>
            </a:r>
            <a:r>
              <a:rPr dirty="0" err="1"/>
              <a:t>diagrammes</a:t>
            </a:r>
            <a:r>
              <a:rPr dirty="0"/>
              <a:t> </a:t>
            </a:r>
            <a:r>
              <a:rPr dirty="0" err="1"/>
              <a:t>organisationnels</a:t>
            </a:r>
            <a:r>
              <a:rPr dirty="0"/>
              <a:t>, </a:t>
            </a:r>
            <a:r>
              <a:rPr dirty="0" err="1"/>
              <a:t>chronogramme</a:t>
            </a:r>
            <a:r>
              <a:rPr dirty="0"/>
              <a:t> </a:t>
            </a:r>
            <a:r>
              <a:rPr dirty="0" err="1"/>
              <a:t>détaillé</a:t>
            </a:r>
            <a:r>
              <a:rPr dirty="0"/>
              <a:t> (</a:t>
            </a:r>
            <a:r>
              <a:rPr dirty="0" err="1"/>
              <a:t>diagramme</a:t>
            </a:r>
            <a:r>
              <a:rPr dirty="0"/>
              <a:t> de Gantt), matrices de </a:t>
            </a:r>
            <a:r>
              <a:rPr dirty="0" err="1"/>
              <a:t>responsabilités</a:t>
            </a:r>
            <a:r>
              <a:rPr dirty="0"/>
              <a:t>, et </a:t>
            </a:r>
            <a:r>
              <a:rPr dirty="0" err="1"/>
              <a:t>modèles</a:t>
            </a:r>
            <a:r>
              <a:rPr dirty="0"/>
              <a:t> de documents de </a:t>
            </a:r>
            <a:r>
              <a:rPr dirty="0" err="1"/>
              <a:t>suivi</a:t>
            </a:r>
            <a:r>
              <a:rPr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000" b="1">
                <a:solidFill>
                  <a:srgbClr val="0072B2"/>
                </a:solidFill>
              </a:defRPr>
            </a:pPr>
            <a:r>
              <a:t>Prompts pour Chargés d'assurance qualité</a:t>
            </a:r>
          </a:p>
        </p:txBody>
      </p:sp>
      <p:sp>
        <p:nvSpPr>
          <p:cNvPr id="3" name="Content Placeholder 2"/>
          <p:cNvSpPr>
            <a:spLocks noGrp="1"/>
          </p:cNvSpPr>
          <p:nvPr>
            <p:ph idx="1"/>
          </p:nvPr>
        </p:nvSpPr>
        <p:spPr>
          <a:xfrm>
            <a:off x="457199" y="1600200"/>
            <a:ext cx="8323243" cy="4525963"/>
          </a:xfrm>
        </p:spPr>
        <p:txBody>
          <a:bodyPr>
            <a:normAutofit fontScale="92500" lnSpcReduction="10000"/>
          </a:bodyPr>
          <a:lstStyle/>
          <a:p>
            <a:pPr>
              <a:defRPr sz="2000" b="1">
                <a:solidFill>
                  <a:srgbClr val="008000"/>
                </a:solidFill>
              </a:defRPr>
            </a:pPr>
            <a:r>
              <a:rPr dirty="0" err="1"/>
              <a:t>Exemple</a:t>
            </a:r>
            <a:r>
              <a:rPr dirty="0"/>
              <a:t> 1 : Système de gestion de la </a:t>
            </a:r>
            <a:r>
              <a:rPr dirty="0" err="1"/>
              <a:t>qualité</a:t>
            </a:r>
            <a:r>
              <a:rPr dirty="0"/>
              <a:t> pour </a:t>
            </a:r>
            <a:r>
              <a:rPr dirty="0" err="1"/>
              <a:t>laboratoire</a:t>
            </a:r>
            <a:endParaRPr dirty="0"/>
          </a:p>
          <a:p>
            <a:pPr>
              <a:spcBef>
                <a:spcPts val="600"/>
              </a:spcBef>
              <a:defRPr sz="1600"/>
            </a:pPr>
            <a:r>
              <a:rPr dirty="0" err="1"/>
              <a:t>Rôle</a:t>
            </a:r>
            <a:r>
              <a:rPr dirty="0"/>
              <a:t>: Tu es un expert </a:t>
            </a:r>
            <a:r>
              <a:rPr dirty="0" err="1"/>
              <a:t>en</a:t>
            </a:r>
            <a:r>
              <a:rPr dirty="0"/>
              <a:t> </a:t>
            </a:r>
            <a:r>
              <a:rPr dirty="0" err="1"/>
              <a:t>systèmes</a:t>
            </a:r>
            <a:r>
              <a:rPr dirty="0"/>
              <a:t> de gestion de la </a:t>
            </a:r>
            <a:r>
              <a:rPr dirty="0" err="1"/>
              <a:t>qualité</a:t>
            </a:r>
            <a:r>
              <a:rPr dirty="0"/>
              <a:t> pour </a:t>
            </a:r>
            <a:r>
              <a:rPr dirty="0" err="1"/>
              <a:t>laboratoires</a:t>
            </a:r>
            <a:r>
              <a:rPr dirty="0"/>
              <a:t> </a:t>
            </a:r>
            <a:r>
              <a:rPr dirty="0" err="1"/>
              <a:t>biomédicaux</a:t>
            </a:r>
            <a:r>
              <a:rPr dirty="0"/>
              <a:t>.</a:t>
            </a:r>
          </a:p>
          <a:p>
            <a:pPr>
              <a:spcBef>
                <a:spcPts val="600"/>
              </a:spcBef>
              <a:defRPr sz="1600"/>
            </a:pPr>
            <a:r>
              <a:rPr dirty="0" err="1"/>
              <a:t>Contexte</a:t>
            </a:r>
            <a:r>
              <a:rPr dirty="0"/>
              <a:t>: Je suis </a:t>
            </a:r>
            <a:r>
              <a:rPr dirty="0" err="1"/>
              <a:t>responsable</a:t>
            </a:r>
            <a:r>
              <a:rPr dirty="0"/>
              <a:t> </a:t>
            </a:r>
            <a:r>
              <a:rPr dirty="0" err="1"/>
              <a:t>qualité</a:t>
            </a:r>
            <a:r>
              <a:rPr dirty="0"/>
              <a:t> d'un </a:t>
            </a:r>
            <a:r>
              <a:rPr dirty="0" err="1"/>
              <a:t>laboratoire</a:t>
            </a:r>
            <a:r>
              <a:rPr dirty="0"/>
              <a:t> de </a:t>
            </a:r>
            <a:r>
              <a:rPr dirty="0" err="1"/>
              <a:t>microbiologie</a:t>
            </a:r>
            <a:r>
              <a:rPr dirty="0"/>
              <a:t> </a:t>
            </a:r>
            <a:r>
              <a:rPr dirty="0" err="1"/>
              <a:t>clinique</a:t>
            </a:r>
            <a:r>
              <a:rPr dirty="0"/>
              <a:t> qui </a:t>
            </a:r>
            <a:r>
              <a:rPr dirty="0" err="1"/>
              <a:t>souhaite</a:t>
            </a:r>
            <a:r>
              <a:rPr dirty="0"/>
              <a:t> </a:t>
            </a:r>
            <a:r>
              <a:rPr dirty="0" err="1"/>
              <a:t>mettre</a:t>
            </a:r>
            <a:r>
              <a:rPr dirty="0"/>
              <a:t> </a:t>
            </a:r>
            <a:r>
              <a:rPr dirty="0" err="1"/>
              <a:t>en</a:t>
            </a:r>
            <a:r>
              <a:rPr dirty="0"/>
              <a:t> place un </a:t>
            </a:r>
            <a:r>
              <a:rPr dirty="0" err="1"/>
              <a:t>système</a:t>
            </a:r>
            <a:r>
              <a:rPr dirty="0"/>
              <a:t> </a:t>
            </a:r>
            <a:r>
              <a:rPr dirty="0" err="1"/>
              <a:t>qualité</a:t>
            </a:r>
            <a:r>
              <a:rPr dirty="0"/>
              <a:t> </a:t>
            </a:r>
            <a:r>
              <a:rPr dirty="0" err="1"/>
              <a:t>conforme</a:t>
            </a:r>
            <a:r>
              <a:rPr dirty="0"/>
              <a:t> à la </a:t>
            </a:r>
            <a:r>
              <a:rPr dirty="0" err="1"/>
              <a:t>norme</a:t>
            </a:r>
            <a:r>
              <a:rPr dirty="0"/>
              <a:t> ISO 15189 </a:t>
            </a:r>
            <a:r>
              <a:rPr dirty="0" err="1"/>
              <a:t>en</a:t>
            </a:r>
            <a:r>
              <a:rPr dirty="0"/>
              <a:t> </a:t>
            </a:r>
            <a:r>
              <a:rPr dirty="0" err="1"/>
              <a:t>vue</a:t>
            </a:r>
            <a:r>
              <a:rPr dirty="0"/>
              <a:t> </a:t>
            </a:r>
            <a:r>
              <a:rPr dirty="0" err="1"/>
              <a:t>d'une</a:t>
            </a:r>
            <a:r>
              <a:rPr dirty="0"/>
              <a:t> </a:t>
            </a:r>
            <a:r>
              <a:rPr dirty="0" err="1"/>
              <a:t>accréditation</a:t>
            </a:r>
            <a:r>
              <a:rPr dirty="0"/>
              <a:t> dans les 2 ans.</a:t>
            </a:r>
          </a:p>
          <a:p>
            <a:pPr>
              <a:spcBef>
                <a:spcPts val="600"/>
              </a:spcBef>
              <a:defRPr sz="1600"/>
            </a:pPr>
            <a:r>
              <a:rPr dirty="0" err="1"/>
              <a:t>Tâche</a:t>
            </a:r>
            <a:r>
              <a:rPr dirty="0"/>
              <a:t>: </a:t>
            </a:r>
            <a:r>
              <a:rPr dirty="0" err="1"/>
              <a:t>Développe</a:t>
            </a:r>
            <a:r>
              <a:rPr dirty="0"/>
              <a:t> </a:t>
            </a:r>
            <a:r>
              <a:rPr dirty="0" err="1"/>
              <a:t>une</a:t>
            </a:r>
            <a:r>
              <a:rPr dirty="0"/>
              <a:t> </a:t>
            </a:r>
            <a:r>
              <a:rPr dirty="0" err="1"/>
              <a:t>feuille</a:t>
            </a:r>
            <a:r>
              <a:rPr dirty="0"/>
              <a:t> de route </a:t>
            </a:r>
            <a:r>
              <a:rPr dirty="0" err="1"/>
              <a:t>détaillée</a:t>
            </a:r>
            <a:r>
              <a:rPr dirty="0"/>
              <a:t> pour:</a:t>
            </a:r>
          </a:p>
          <a:p>
            <a:pPr lvl="1">
              <a:defRPr sz="1600"/>
            </a:pPr>
            <a:r>
              <a:rPr dirty="0"/>
              <a:t>1. </a:t>
            </a:r>
            <a:r>
              <a:rPr dirty="0" err="1"/>
              <a:t>Réaliser</a:t>
            </a:r>
            <a:r>
              <a:rPr dirty="0"/>
              <a:t> un diagnostic initial de la situation du </a:t>
            </a:r>
            <a:r>
              <a:rPr dirty="0" err="1"/>
              <a:t>laboratoire</a:t>
            </a:r>
            <a:endParaRPr dirty="0"/>
          </a:p>
          <a:p>
            <a:pPr lvl="1">
              <a:defRPr sz="1600"/>
            </a:pPr>
            <a:r>
              <a:rPr dirty="0"/>
              <a:t>2. </a:t>
            </a:r>
            <a:r>
              <a:rPr dirty="0" err="1"/>
              <a:t>Établir</a:t>
            </a:r>
            <a:r>
              <a:rPr dirty="0"/>
              <a:t> </a:t>
            </a:r>
            <a:r>
              <a:rPr dirty="0" err="1"/>
              <a:t>une</a:t>
            </a:r>
            <a:r>
              <a:rPr dirty="0"/>
              <a:t> politique </a:t>
            </a:r>
            <a:r>
              <a:rPr dirty="0" err="1"/>
              <a:t>qualité</a:t>
            </a:r>
            <a:r>
              <a:rPr dirty="0"/>
              <a:t> et des </a:t>
            </a:r>
            <a:r>
              <a:rPr dirty="0" err="1"/>
              <a:t>objectifs</a:t>
            </a:r>
            <a:r>
              <a:rPr dirty="0"/>
              <a:t> </a:t>
            </a:r>
            <a:r>
              <a:rPr dirty="0" err="1"/>
              <a:t>mesurables</a:t>
            </a:r>
            <a:endParaRPr dirty="0"/>
          </a:p>
          <a:p>
            <a:pPr lvl="1">
              <a:defRPr sz="1600"/>
            </a:pPr>
            <a:r>
              <a:rPr dirty="0"/>
              <a:t>3. </a:t>
            </a:r>
            <a:r>
              <a:rPr dirty="0" err="1"/>
              <a:t>Développer</a:t>
            </a:r>
            <a:r>
              <a:rPr dirty="0"/>
              <a:t> la documentation </a:t>
            </a:r>
            <a:r>
              <a:rPr dirty="0" err="1"/>
              <a:t>qualité</a:t>
            </a:r>
            <a:r>
              <a:rPr dirty="0"/>
              <a:t> (</a:t>
            </a:r>
            <a:r>
              <a:rPr dirty="0" err="1"/>
              <a:t>manuel</a:t>
            </a:r>
            <a:r>
              <a:rPr dirty="0"/>
              <a:t>, </a:t>
            </a:r>
            <a:r>
              <a:rPr dirty="0" err="1"/>
              <a:t>procédures</a:t>
            </a:r>
            <a:r>
              <a:rPr dirty="0"/>
              <a:t>, modes </a:t>
            </a:r>
            <a:r>
              <a:rPr dirty="0" err="1"/>
              <a:t>opératoires</a:t>
            </a:r>
            <a:r>
              <a:rPr dirty="0"/>
              <a:t>)</a:t>
            </a:r>
          </a:p>
          <a:p>
            <a:pPr lvl="1">
              <a:defRPr sz="1600"/>
            </a:pPr>
            <a:r>
              <a:rPr dirty="0"/>
              <a:t>4. </a:t>
            </a:r>
            <a:r>
              <a:rPr dirty="0" err="1"/>
              <a:t>Mettre</a:t>
            </a:r>
            <a:r>
              <a:rPr dirty="0"/>
              <a:t> </a:t>
            </a:r>
            <a:r>
              <a:rPr dirty="0" err="1"/>
              <a:t>en</a:t>
            </a:r>
            <a:r>
              <a:rPr dirty="0"/>
              <a:t> place les </a:t>
            </a:r>
            <a:r>
              <a:rPr dirty="0" err="1"/>
              <a:t>indicateurs</a:t>
            </a:r>
            <a:r>
              <a:rPr dirty="0"/>
              <a:t> </a:t>
            </a:r>
            <a:r>
              <a:rPr dirty="0" err="1"/>
              <a:t>qualité</a:t>
            </a:r>
            <a:r>
              <a:rPr dirty="0"/>
              <a:t> </a:t>
            </a:r>
            <a:r>
              <a:rPr dirty="0" err="1"/>
              <a:t>pertinents</a:t>
            </a:r>
            <a:endParaRPr dirty="0"/>
          </a:p>
          <a:p>
            <a:pPr lvl="1">
              <a:defRPr sz="1600"/>
            </a:pPr>
            <a:r>
              <a:rPr dirty="0"/>
              <a:t>5. </a:t>
            </a:r>
            <a:r>
              <a:rPr dirty="0" err="1"/>
              <a:t>Implémenter</a:t>
            </a:r>
            <a:r>
              <a:rPr dirty="0"/>
              <a:t> un </a:t>
            </a:r>
            <a:r>
              <a:rPr dirty="0" err="1"/>
              <a:t>système</a:t>
            </a:r>
            <a:r>
              <a:rPr dirty="0"/>
              <a:t> de gestion des non-</a:t>
            </a:r>
            <a:r>
              <a:rPr dirty="0" err="1"/>
              <a:t>conformités</a:t>
            </a:r>
            <a:endParaRPr dirty="0"/>
          </a:p>
          <a:p>
            <a:pPr lvl="1">
              <a:defRPr sz="1600"/>
            </a:pPr>
            <a:r>
              <a:rPr dirty="0"/>
              <a:t>6. </a:t>
            </a:r>
            <a:r>
              <a:rPr dirty="0" err="1"/>
              <a:t>Organiser</a:t>
            </a:r>
            <a:r>
              <a:rPr dirty="0"/>
              <a:t> les audits internes et revues de direction</a:t>
            </a:r>
          </a:p>
          <a:p>
            <a:pPr lvl="1">
              <a:defRPr sz="1600"/>
            </a:pPr>
            <a:r>
              <a:rPr dirty="0"/>
              <a:t>7. </a:t>
            </a:r>
            <a:r>
              <a:rPr dirty="0" err="1"/>
              <a:t>Établir</a:t>
            </a:r>
            <a:r>
              <a:rPr dirty="0"/>
              <a:t> un </a:t>
            </a:r>
            <a:r>
              <a:rPr dirty="0" err="1"/>
              <a:t>programme</a:t>
            </a:r>
            <a:r>
              <a:rPr dirty="0"/>
              <a:t> de formation du personnel</a:t>
            </a:r>
          </a:p>
          <a:p>
            <a:pPr lvl="1">
              <a:defRPr sz="1600"/>
            </a:pPr>
            <a:r>
              <a:rPr dirty="0"/>
              <a:t>8. </a:t>
            </a:r>
            <a:r>
              <a:rPr dirty="0" err="1"/>
              <a:t>Préparer</a:t>
            </a:r>
            <a:r>
              <a:rPr dirty="0"/>
              <a:t> le </a:t>
            </a:r>
            <a:r>
              <a:rPr dirty="0" err="1"/>
              <a:t>laboratoire</a:t>
            </a:r>
            <a:r>
              <a:rPr dirty="0"/>
              <a:t> à </a:t>
            </a:r>
            <a:r>
              <a:rPr dirty="0" err="1"/>
              <a:t>l'évaluation</a:t>
            </a:r>
            <a:r>
              <a:rPr dirty="0"/>
              <a:t> externe</a:t>
            </a:r>
          </a:p>
          <a:p>
            <a:pPr>
              <a:spcBef>
                <a:spcPts val="600"/>
              </a:spcBef>
              <a:defRPr sz="1600"/>
            </a:pPr>
            <a:r>
              <a:rPr dirty="0"/>
              <a:t>Format: </a:t>
            </a:r>
            <a:r>
              <a:rPr dirty="0" err="1"/>
              <a:t>Présente</a:t>
            </a:r>
            <a:r>
              <a:rPr dirty="0"/>
              <a:t> un plan </a:t>
            </a:r>
            <a:r>
              <a:rPr dirty="0" err="1"/>
              <a:t>d'action</a:t>
            </a:r>
            <a:r>
              <a:rPr dirty="0"/>
              <a:t> </a:t>
            </a:r>
            <a:r>
              <a:rPr dirty="0" err="1"/>
              <a:t>chronologique</a:t>
            </a:r>
            <a:r>
              <a:rPr dirty="0"/>
              <a:t> avec étapes </a:t>
            </a:r>
            <a:r>
              <a:rPr dirty="0" err="1"/>
              <a:t>clés</a:t>
            </a:r>
            <a:r>
              <a:rPr dirty="0"/>
              <a:t>, </a:t>
            </a:r>
            <a:r>
              <a:rPr dirty="0" err="1"/>
              <a:t>responsabilités</a:t>
            </a:r>
            <a:r>
              <a:rPr dirty="0"/>
              <a:t>, </a:t>
            </a:r>
            <a:r>
              <a:rPr dirty="0" err="1"/>
              <a:t>ressources</a:t>
            </a:r>
            <a:r>
              <a:rPr dirty="0"/>
              <a:t> </a:t>
            </a:r>
            <a:r>
              <a:rPr dirty="0" err="1"/>
              <a:t>nécessaires</a:t>
            </a:r>
            <a:r>
              <a:rPr dirty="0"/>
              <a:t>, et </a:t>
            </a:r>
            <a:r>
              <a:rPr dirty="0" err="1"/>
              <a:t>échéancier</a:t>
            </a:r>
            <a:r>
              <a:rPr dirty="0"/>
              <a:t> </a:t>
            </a:r>
            <a:r>
              <a:rPr dirty="0" err="1"/>
              <a:t>réaliste</a:t>
            </a:r>
            <a:r>
              <a:rPr dirty="0"/>
              <a:t>. </a:t>
            </a:r>
            <a:r>
              <a:rPr dirty="0" err="1"/>
              <a:t>Inclus</a:t>
            </a:r>
            <a:r>
              <a:rPr dirty="0"/>
              <a:t> des </a:t>
            </a:r>
            <a:r>
              <a:rPr dirty="0" err="1"/>
              <a:t>modèles</a:t>
            </a:r>
            <a:r>
              <a:rPr dirty="0"/>
              <a:t> de documents </a:t>
            </a:r>
            <a:r>
              <a:rPr dirty="0" err="1"/>
              <a:t>essentiels</a:t>
            </a:r>
            <a:r>
              <a:rPr dirty="0"/>
              <a:t> et </a:t>
            </a:r>
            <a:r>
              <a:rPr dirty="0" err="1"/>
              <a:t>une</a:t>
            </a:r>
            <a:r>
              <a:rPr dirty="0"/>
              <a:t> </a:t>
            </a:r>
            <a:r>
              <a:rPr dirty="0" err="1"/>
              <a:t>liste</a:t>
            </a:r>
            <a:r>
              <a:rPr dirty="0"/>
              <a:t> de </a:t>
            </a:r>
            <a:r>
              <a:rPr dirty="0" err="1"/>
              <a:t>vérification</a:t>
            </a:r>
            <a:r>
              <a:rPr dirty="0"/>
              <a:t> pour </a:t>
            </a:r>
            <a:r>
              <a:rPr dirty="0" err="1"/>
              <a:t>l'auto-évaluation</a:t>
            </a:r>
            <a:r>
              <a:rPr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000" b="1">
                <a:solidFill>
                  <a:srgbClr val="0072B2"/>
                </a:solidFill>
              </a:defRPr>
            </a:pPr>
            <a:r>
              <a:t>Utilisation efficace des prompts spécialisés</a:t>
            </a:r>
          </a:p>
        </p:txBody>
      </p:sp>
      <p:sp>
        <p:nvSpPr>
          <p:cNvPr id="3" name="Content Placeholder 2"/>
          <p:cNvSpPr>
            <a:spLocks noGrp="1"/>
          </p:cNvSpPr>
          <p:nvPr>
            <p:ph idx="1"/>
          </p:nvPr>
        </p:nvSpPr>
        <p:spPr/>
        <p:txBody>
          <a:bodyPr/>
          <a:lstStyle/>
          <a:p>
            <a:pPr>
              <a:defRPr sz="2000" b="1"/>
            </a:pPr>
            <a:r>
              <a:rPr dirty="0"/>
              <a:t>Conseils pour adapter </a:t>
            </a:r>
            <a:r>
              <a:rPr dirty="0" err="1"/>
              <a:t>ces</a:t>
            </a:r>
            <a:r>
              <a:rPr dirty="0"/>
              <a:t> prompts à </a:t>
            </a:r>
            <a:r>
              <a:rPr dirty="0" err="1"/>
              <a:t>vos</a:t>
            </a:r>
            <a:r>
              <a:rPr dirty="0"/>
              <a:t> </a:t>
            </a:r>
            <a:r>
              <a:rPr dirty="0" err="1"/>
              <a:t>besoins</a:t>
            </a:r>
            <a:r>
              <a:rPr dirty="0"/>
              <a:t> </a:t>
            </a:r>
            <a:r>
              <a:rPr dirty="0" err="1"/>
              <a:t>spécifiques</a:t>
            </a:r>
            <a:r>
              <a:rPr dirty="0"/>
              <a:t> :</a:t>
            </a:r>
          </a:p>
          <a:p>
            <a:pPr marL="457200" lvl="1" indent="0">
              <a:buNone/>
              <a:defRPr sz="1800"/>
            </a:pPr>
            <a:r>
              <a:rPr dirty="0"/>
              <a:t>• </a:t>
            </a:r>
            <a:r>
              <a:rPr dirty="0" err="1"/>
              <a:t>Remplacez</a:t>
            </a:r>
            <a:r>
              <a:rPr dirty="0"/>
              <a:t> les </a:t>
            </a:r>
            <a:r>
              <a:rPr dirty="0" err="1"/>
              <a:t>éléments</a:t>
            </a:r>
            <a:r>
              <a:rPr dirty="0"/>
              <a:t> entre crochets par </a:t>
            </a:r>
            <a:r>
              <a:rPr dirty="0" err="1"/>
              <a:t>vos</a:t>
            </a:r>
            <a:r>
              <a:rPr dirty="0"/>
              <a:t> </a:t>
            </a:r>
            <a:r>
              <a:rPr dirty="0" err="1"/>
              <a:t>informations</a:t>
            </a:r>
            <a:r>
              <a:rPr dirty="0"/>
              <a:t> </a:t>
            </a:r>
            <a:r>
              <a:rPr dirty="0" err="1"/>
              <a:t>spécifiques</a:t>
            </a:r>
            <a:endParaRPr dirty="0"/>
          </a:p>
          <a:p>
            <a:pPr marL="457200" lvl="1" indent="0">
              <a:buNone/>
              <a:defRPr sz="1800"/>
            </a:pPr>
            <a:r>
              <a:rPr dirty="0"/>
              <a:t>• </a:t>
            </a:r>
            <a:r>
              <a:rPr dirty="0" err="1"/>
              <a:t>Ajustez</a:t>
            </a:r>
            <a:r>
              <a:rPr dirty="0"/>
              <a:t> le </a:t>
            </a:r>
            <a:r>
              <a:rPr dirty="0" err="1"/>
              <a:t>niveau</a:t>
            </a:r>
            <a:r>
              <a:rPr dirty="0"/>
              <a:t> de </a:t>
            </a:r>
            <a:r>
              <a:rPr dirty="0" err="1"/>
              <a:t>détail</a:t>
            </a:r>
            <a:r>
              <a:rPr dirty="0"/>
              <a:t> </a:t>
            </a:r>
            <a:r>
              <a:rPr dirty="0" err="1"/>
              <a:t>selon</a:t>
            </a:r>
            <a:r>
              <a:rPr dirty="0"/>
              <a:t> </a:t>
            </a:r>
            <a:r>
              <a:rPr dirty="0" err="1"/>
              <a:t>votre</a:t>
            </a:r>
            <a:r>
              <a:rPr dirty="0"/>
              <a:t> expertise dans le </a:t>
            </a:r>
            <a:r>
              <a:rPr dirty="0" err="1"/>
              <a:t>domaine</a:t>
            </a:r>
            <a:endParaRPr dirty="0"/>
          </a:p>
          <a:p>
            <a:pPr marL="457200" lvl="1" indent="0">
              <a:buNone/>
              <a:defRPr sz="1800"/>
            </a:pPr>
            <a:r>
              <a:rPr dirty="0"/>
              <a:t>• </a:t>
            </a:r>
            <a:r>
              <a:rPr dirty="0" err="1"/>
              <a:t>Modifiez</a:t>
            </a:r>
            <a:r>
              <a:rPr dirty="0"/>
              <a:t> les </a:t>
            </a:r>
            <a:r>
              <a:rPr dirty="0" err="1"/>
              <a:t>tâches</a:t>
            </a:r>
            <a:r>
              <a:rPr dirty="0"/>
              <a:t> pour </a:t>
            </a:r>
            <a:r>
              <a:rPr dirty="0" err="1"/>
              <a:t>correspondre</a:t>
            </a:r>
            <a:r>
              <a:rPr dirty="0"/>
              <a:t> à </a:t>
            </a:r>
            <a:r>
              <a:rPr dirty="0" err="1"/>
              <a:t>vos</a:t>
            </a:r>
            <a:r>
              <a:rPr dirty="0"/>
              <a:t> </a:t>
            </a:r>
            <a:r>
              <a:rPr dirty="0" err="1"/>
              <a:t>objectifs</a:t>
            </a:r>
            <a:r>
              <a:rPr dirty="0"/>
              <a:t> précis</a:t>
            </a:r>
          </a:p>
          <a:p>
            <a:pPr marL="457200" lvl="1" indent="0">
              <a:buNone/>
              <a:defRPr sz="1800"/>
            </a:pPr>
            <a:r>
              <a:rPr dirty="0"/>
              <a:t>• </a:t>
            </a:r>
            <a:r>
              <a:rPr dirty="0" err="1"/>
              <a:t>Adaptez</a:t>
            </a:r>
            <a:r>
              <a:rPr dirty="0"/>
              <a:t> le format </a:t>
            </a:r>
            <a:r>
              <a:rPr dirty="0" err="1"/>
              <a:t>demandé</a:t>
            </a:r>
            <a:r>
              <a:rPr dirty="0"/>
              <a:t> </a:t>
            </a:r>
            <a:r>
              <a:rPr dirty="0" err="1"/>
              <a:t>selon</a:t>
            </a:r>
            <a:r>
              <a:rPr dirty="0"/>
              <a:t> </a:t>
            </a:r>
            <a:r>
              <a:rPr dirty="0" err="1"/>
              <a:t>vos</a:t>
            </a:r>
            <a:r>
              <a:rPr dirty="0"/>
              <a:t> </a:t>
            </a:r>
            <a:r>
              <a:rPr dirty="0" err="1"/>
              <a:t>préférences</a:t>
            </a:r>
            <a:r>
              <a:rPr dirty="0"/>
              <a:t> de </a:t>
            </a:r>
            <a:r>
              <a:rPr dirty="0" err="1"/>
              <a:t>présentation</a:t>
            </a:r>
            <a:endParaRPr dirty="0"/>
          </a:p>
          <a:p>
            <a:pPr marL="457200" lvl="1" indent="0">
              <a:buNone/>
              <a:defRPr sz="1800"/>
            </a:pPr>
            <a:r>
              <a:rPr dirty="0"/>
              <a:t>• </a:t>
            </a:r>
            <a:r>
              <a:rPr dirty="0" err="1"/>
              <a:t>Combinez</a:t>
            </a:r>
            <a:r>
              <a:rPr dirty="0"/>
              <a:t> des </a:t>
            </a:r>
            <a:r>
              <a:rPr dirty="0" err="1"/>
              <a:t>éléments</a:t>
            </a:r>
            <a:r>
              <a:rPr dirty="0"/>
              <a:t> de </a:t>
            </a:r>
            <a:r>
              <a:rPr dirty="0" err="1"/>
              <a:t>différents</a:t>
            </a:r>
            <a:r>
              <a:rPr dirty="0"/>
              <a:t> prompts </a:t>
            </a:r>
            <a:r>
              <a:rPr dirty="0" err="1"/>
              <a:t>si</a:t>
            </a:r>
            <a:r>
              <a:rPr dirty="0"/>
              <a:t> </a:t>
            </a:r>
            <a:r>
              <a:rPr dirty="0" err="1"/>
              <a:t>nécessaire</a:t>
            </a:r>
            <a:endParaRPr dirty="0"/>
          </a:p>
          <a:p>
            <a:pPr marL="457200" lvl="1" indent="0">
              <a:buNone/>
              <a:defRPr sz="1800"/>
            </a:pPr>
            <a:r>
              <a:rPr dirty="0"/>
              <a:t>• </a:t>
            </a:r>
            <a:r>
              <a:rPr dirty="0" err="1"/>
              <a:t>Testez</a:t>
            </a:r>
            <a:r>
              <a:rPr dirty="0"/>
              <a:t> </a:t>
            </a:r>
            <a:r>
              <a:rPr dirty="0" err="1"/>
              <a:t>différentes</a:t>
            </a:r>
            <a:r>
              <a:rPr dirty="0"/>
              <a:t> formulations et </a:t>
            </a:r>
            <a:r>
              <a:rPr dirty="0" err="1"/>
              <a:t>itérez</a:t>
            </a:r>
            <a:r>
              <a:rPr dirty="0"/>
              <a:t> pour </a:t>
            </a:r>
            <a:r>
              <a:rPr dirty="0" err="1"/>
              <a:t>améliorer</a:t>
            </a:r>
            <a:r>
              <a:rPr dirty="0"/>
              <a:t> les </a:t>
            </a:r>
            <a:r>
              <a:rPr dirty="0" err="1"/>
              <a:t>résultats</a:t>
            </a:r>
            <a:endParaRPr dirty="0"/>
          </a:p>
          <a:p>
            <a:pPr>
              <a:spcBef>
                <a:spcPts val="1200"/>
              </a:spcBef>
              <a:defRPr sz="1800"/>
            </a:pPr>
            <a:r>
              <a:rPr dirty="0" err="1"/>
              <a:t>Ces</a:t>
            </a:r>
            <a:r>
              <a:rPr dirty="0"/>
              <a:t> prompts </a:t>
            </a:r>
            <a:r>
              <a:rPr dirty="0" err="1"/>
              <a:t>sont</a:t>
            </a:r>
            <a:r>
              <a:rPr dirty="0"/>
              <a:t> </a:t>
            </a:r>
            <a:r>
              <a:rPr dirty="0" err="1"/>
              <a:t>conçus</a:t>
            </a:r>
            <a:r>
              <a:rPr dirty="0"/>
              <a:t> pour </a:t>
            </a:r>
            <a:r>
              <a:rPr dirty="0" err="1"/>
              <a:t>être</a:t>
            </a:r>
            <a:r>
              <a:rPr dirty="0"/>
              <a:t> </a:t>
            </a:r>
            <a:r>
              <a:rPr dirty="0" err="1"/>
              <a:t>directement</a:t>
            </a:r>
            <a:r>
              <a:rPr dirty="0"/>
              <a:t> </a:t>
            </a:r>
            <a:r>
              <a:rPr dirty="0" err="1"/>
              <a:t>utilisables</a:t>
            </a:r>
            <a:r>
              <a:rPr dirty="0"/>
              <a:t> sans </a:t>
            </a:r>
            <a:r>
              <a:rPr dirty="0" err="1"/>
              <a:t>nécessiter</a:t>
            </a:r>
            <a:r>
              <a:rPr dirty="0"/>
              <a:t> </a:t>
            </a:r>
            <a:r>
              <a:rPr dirty="0" err="1"/>
              <a:t>d'adaptation</a:t>
            </a:r>
            <a:r>
              <a:rPr dirty="0"/>
              <a:t> </a:t>
            </a:r>
            <a:r>
              <a:rPr dirty="0" err="1"/>
              <a:t>complexe</a:t>
            </a:r>
            <a:r>
              <a:rPr dirty="0"/>
              <a:t>, tout </a:t>
            </a:r>
            <a:r>
              <a:rPr dirty="0" err="1"/>
              <a:t>en</a:t>
            </a:r>
            <a:r>
              <a:rPr dirty="0"/>
              <a:t> </a:t>
            </a:r>
            <a:r>
              <a:rPr dirty="0" err="1"/>
              <a:t>restant</a:t>
            </a:r>
            <a:r>
              <a:rPr dirty="0"/>
              <a:t> </a:t>
            </a:r>
            <a:r>
              <a:rPr dirty="0" err="1"/>
              <a:t>suffisamment</a:t>
            </a:r>
            <a:r>
              <a:rPr dirty="0"/>
              <a:t> flexibles pour </a:t>
            </a:r>
            <a:r>
              <a:rPr dirty="0" err="1"/>
              <a:t>s'adapter</a:t>
            </a:r>
            <a:r>
              <a:rPr dirty="0"/>
              <a:t> à </a:t>
            </a:r>
            <a:r>
              <a:rPr dirty="0" err="1"/>
              <a:t>vos</a:t>
            </a:r>
            <a:r>
              <a:rPr dirty="0"/>
              <a:t> </a:t>
            </a:r>
            <a:r>
              <a:rPr dirty="0" err="1"/>
              <a:t>besoins</a:t>
            </a:r>
            <a:r>
              <a:rPr dirty="0"/>
              <a:t> </a:t>
            </a:r>
            <a:r>
              <a:rPr dirty="0" err="1"/>
              <a:t>spécifiques</a:t>
            </a:r>
            <a:r>
              <a:rPr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000" b="1">
                <a:solidFill>
                  <a:srgbClr val="0072B2"/>
                </a:solidFill>
              </a:defRPr>
            </a:pPr>
            <a:r>
              <a:t>Contact et ressources</a:t>
            </a:r>
          </a:p>
        </p:txBody>
      </p:sp>
      <p:sp>
        <p:nvSpPr>
          <p:cNvPr id="3" name="Content Placeholder 2"/>
          <p:cNvSpPr>
            <a:spLocks noGrp="1"/>
          </p:cNvSpPr>
          <p:nvPr>
            <p:ph idx="1"/>
          </p:nvPr>
        </p:nvSpPr>
        <p:spPr/>
        <p:txBody>
          <a:bodyPr/>
          <a:lstStyle/>
          <a:p>
            <a:pPr algn="ctr">
              <a:defRPr sz="2400" b="1"/>
            </a:pPr>
            <a:r>
              <a:t>Dr OUEDRAOGO Boukary, MD, MPH, PHD</a:t>
            </a:r>
          </a:p>
          <a:p>
            <a:pPr algn="ctr">
              <a:spcBef>
                <a:spcPts val="1200"/>
              </a:spcBef>
              <a:defRPr sz="2000"/>
            </a:pPr>
            <a:r>
              <a:t>Contact: support@systinfo.ai</a:t>
            </a:r>
          </a:p>
          <a:p>
            <a:pPr algn="l">
              <a:spcBef>
                <a:spcPts val="2400"/>
              </a:spcBef>
              <a:defRPr sz="2000" b="1"/>
            </a:pPr>
            <a:r>
              <a:t>Ressources supplémentaires :</a:t>
            </a:r>
          </a:p>
          <a:p>
            <a:pPr lvl="1" algn="l">
              <a:defRPr sz="1800"/>
            </a:pPr>
            <a:r>
              <a:t>• Site web: https://systinfo.ai</a:t>
            </a:r>
          </a:p>
          <a:p>
            <a:pPr lvl="1" algn="l">
              <a:defRPr sz="1800"/>
            </a:pPr>
            <a:r>
              <a:t>• Page dédiée au Prompt Engineering avec exemples spécialisés</a:t>
            </a:r>
          </a:p>
          <a:p>
            <a:pPr lvl="1" algn="l">
              <a:defRPr sz="1800"/>
            </a:pPr>
            <a:r>
              <a:t>• Bibliothèque de prompts pour différents profils professionnels</a:t>
            </a:r>
          </a:p>
          <a:p>
            <a:pPr lvl="1" algn="l">
              <a:defRPr sz="1800"/>
            </a:pPr>
            <a:r>
              <a:t>• Exercices pratiques et corrections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000" b="1">
                <a:solidFill>
                  <a:srgbClr val="0072B2"/>
                </a:solidFill>
              </a:defRPr>
            </a:pPr>
            <a:r>
              <a:t>Profils professionnels couverts</a:t>
            </a:r>
          </a:p>
        </p:txBody>
      </p:sp>
      <p:sp>
        <p:nvSpPr>
          <p:cNvPr id="3" name="Content Placeholder 2"/>
          <p:cNvSpPr>
            <a:spLocks noGrp="1"/>
          </p:cNvSpPr>
          <p:nvPr>
            <p:ph idx="1"/>
          </p:nvPr>
        </p:nvSpPr>
        <p:spPr>
          <a:xfrm>
            <a:off x="457200" y="1600200"/>
            <a:ext cx="8334260" cy="4525963"/>
          </a:xfrm>
        </p:spPr>
        <p:txBody>
          <a:bodyPr>
            <a:normAutofit fontScale="85000" lnSpcReduction="20000"/>
          </a:bodyPr>
          <a:lstStyle/>
          <a:p>
            <a:pPr>
              <a:defRPr sz="2000"/>
            </a:pPr>
            <a:r>
              <a:rPr dirty="0"/>
              <a:t>Cette </a:t>
            </a:r>
            <a:r>
              <a:rPr dirty="0" err="1"/>
              <a:t>présentation</a:t>
            </a:r>
            <a:r>
              <a:rPr dirty="0"/>
              <a:t> </a:t>
            </a:r>
            <a:r>
              <a:rPr dirty="0" err="1"/>
              <a:t>contient</a:t>
            </a:r>
            <a:r>
              <a:rPr dirty="0"/>
              <a:t> des </a:t>
            </a:r>
            <a:r>
              <a:rPr dirty="0" err="1"/>
              <a:t>exemples</a:t>
            </a:r>
            <a:r>
              <a:rPr dirty="0"/>
              <a:t> de prompts </a:t>
            </a:r>
            <a:r>
              <a:rPr dirty="0" err="1"/>
              <a:t>spécialisés</a:t>
            </a:r>
            <a:r>
              <a:rPr dirty="0"/>
              <a:t> pour les </a:t>
            </a:r>
            <a:r>
              <a:rPr dirty="0" err="1"/>
              <a:t>profils</a:t>
            </a:r>
            <a:r>
              <a:rPr dirty="0"/>
              <a:t> </a:t>
            </a:r>
            <a:r>
              <a:rPr dirty="0" err="1"/>
              <a:t>suivants</a:t>
            </a:r>
            <a:r>
              <a:rPr dirty="0"/>
              <a:t> :</a:t>
            </a:r>
          </a:p>
          <a:p>
            <a:pPr marL="457200" lvl="1" indent="0">
              <a:spcAft>
                <a:spcPts val="600"/>
              </a:spcAft>
              <a:buNone/>
              <a:defRPr sz="1800"/>
            </a:pPr>
            <a:r>
              <a:rPr dirty="0"/>
              <a:t>• </a:t>
            </a:r>
            <a:r>
              <a:rPr dirty="0" err="1"/>
              <a:t>Géographes</a:t>
            </a:r>
            <a:endParaRPr dirty="0"/>
          </a:p>
          <a:p>
            <a:pPr marL="457200" lvl="1" indent="0">
              <a:spcAft>
                <a:spcPts val="600"/>
              </a:spcAft>
              <a:buNone/>
              <a:defRPr sz="1800"/>
            </a:pPr>
            <a:r>
              <a:rPr dirty="0"/>
              <a:t>• </a:t>
            </a:r>
            <a:r>
              <a:rPr dirty="0" err="1"/>
              <a:t>Vétérinaires</a:t>
            </a:r>
            <a:endParaRPr dirty="0"/>
          </a:p>
          <a:p>
            <a:pPr marL="457200" lvl="1" indent="0">
              <a:spcAft>
                <a:spcPts val="600"/>
              </a:spcAft>
              <a:buNone/>
              <a:defRPr sz="1800"/>
            </a:pPr>
            <a:r>
              <a:rPr dirty="0"/>
              <a:t>• </a:t>
            </a:r>
            <a:r>
              <a:rPr dirty="0" err="1"/>
              <a:t>Entomologistes</a:t>
            </a:r>
            <a:r>
              <a:rPr dirty="0"/>
              <a:t> </a:t>
            </a:r>
            <a:r>
              <a:rPr dirty="0" err="1"/>
              <a:t>médicaux</a:t>
            </a:r>
            <a:endParaRPr dirty="0"/>
          </a:p>
          <a:p>
            <a:pPr marL="457200" lvl="1" indent="0">
              <a:spcAft>
                <a:spcPts val="600"/>
              </a:spcAft>
              <a:buNone/>
              <a:defRPr sz="1800"/>
            </a:pPr>
            <a:r>
              <a:rPr dirty="0"/>
              <a:t>• </a:t>
            </a:r>
            <a:r>
              <a:rPr dirty="0" err="1"/>
              <a:t>Biochimistes</a:t>
            </a:r>
            <a:r>
              <a:rPr dirty="0"/>
              <a:t> et substances </a:t>
            </a:r>
            <a:r>
              <a:rPr dirty="0" err="1"/>
              <a:t>naturelles</a:t>
            </a:r>
            <a:endParaRPr dirty="0"/>
          </a:p>
          <a:p>
            <a:pPr marL="457200" lvl="1" indent="0">
              <a:spcAft>
                <a:spcPts val="600"/>
              </a:spcAft>
              <a:buNone/>
              <a:defRPr sz="1800"/>
            </a:pPr>
            <a:r>
              <a:rPr dirty="0"/>
              <a:t>• Experts </a:t>
            </a:r>
            <a:r>
              <a:rPr dirty="0" err="1"/>
              <a:t>en</a:t>
            </a:r>
            <a:r>
              <a:rPr dirty="0"/>
              <a:t> </a:t>
            </a:r>
            <a:r>
              <a:rPr dirty="0" err="1"/>
              <a:t>biosécurité</a:t>
            </a:r>
            <a:endParaRPr dirty="0"/>
          </a:p>
          <a:p>
            <a:pPr marL="457200" lvl="1" indent="0">
              <a:spcAft>
                <a:spcPts val="600"/>
              </a:spcAft>
              <a:buNone/>
              <a:defRPr sz="1800"/>
            </a:pPr>
            <a:r>
              <a:rPr dirty="0"/>
              <a:t>• </a:t>
            </a:r>
            <a:r>
              <a:rPr dirty="0" err="1"/>
              <a:t>Spécialistes</a:t>
            </a:r>
            <a:r>
              <a:rPr dirty="0"/>
              <a:t> </a:t>
            </a:r>
            <a:r>
              <a:rPr dirty="0" err="1"/>
              <a:t>en</a:t>
            </a:r>
            <a:r>
              <a:rPr dirty="0"/>
              <a:t> </a:t>
            </a:r>
            <a:r>
              <a:rPr dirty="0" err="1"/>
              <a:t>génomique</a:t>
            </a:r>
            <a:r>
              <a:rPr dirty="0"/>
              <a:t> des </a:t>
            </a:r>
            <a:r>
              <a:rPr dirty="0" err="1"/>
              <a:t>vecteurs</a:t>
            </a:r>
            <a:endParaRPr dirty="0"/>
          </a:p>
          <a:p>
            <a:pPr marL="457200" lvl="1" indent="0">
              <a:spcAft>
                <a:spcPts val="600"/>
              </a:spcAft>
              <a:buNone/>
              <a:defRPr sz="1800"/>
            </a:pPr>
            <a:r>
              <a:rPr dirty="0"/>
              <a:t>• </a:t>
            </a:r>
            <a:r>
              <a:rPr dirty="0" err="1"/>
              <a:t>Microbiologistes</a:t>
            </a:r>
            <a:endParaRPr dirty="0"/>
          </a:p>
          <a:p>
            <a:pPr marL="457200" lvl="1" indent="0">
              <a:spcAft>
                <a:spcPts val="600"/>
              </a:spcAft>
              <a:buNone/>
              <a:defRPr sz="1800"/>
            </a:pPr>
            <a:r>
              <a:rPr dirty="0"/>
              <a:t>• </a:t>
            </a:r>
            <a:r>
              <a:rPr dirty="0" err="1"/>
              <a:t>Biochimistes-toxicologues</a:t>
            </a:r>
            <a:endParaRPr dirty="0"/>
          </a:p>
          <a:p>
            <a:pPr marL="457200" lvl="1" indent="0">
              <a:spcAft>
                <a:spcPts val="600"/>
              </a:spcAft>
              <a:buNone/>
              <a:defRPr sz="1800"/>
            </a:pPr>
            <a:r>
              <a:rPr dirty="0"/>
              <a:t>• </a:t>
            </a:r>
            <a:r>
              <a:rPr dirty="0" err="1"/>
              <a:t>Chercheurs</a:t>
            </a:r>
            <a:r>
              <a:rPr dirty="0"/>
              <a:t> (</a:t>
            </a:r>
            <a:r>
              <a:rPr dirty="0" err="1"/>
              <a:t>général</a:t>
            </a:r>
            <a:r>
              <a:rPr dirty="0"/>
              <a:t>)</a:t>
            </a:r>
          </a:p>
          <a:p>
            <a:pPr marL="457200" lvl="1" indent="0">
              <a:spcAft>
                <a:spcPts val="600"/>
              </a:spcAft>
              <a:buNone/>
              <a:defRPr sz="1800"/>
            </a:pPr>
            <a:r>
              <a:rPr dirty="0"/>
              <a:t>• </a:t>
            </a:r>
            <a:r>
              <a:rPr dirty="0" err="1"/>
              <a:t>Gestionnaires</a:t>
            </a:r>
            <a:r>
              <a:rPr dirty="0"/>
              <a:t> de </a:t>
            </a:r>
            <a:r>
              <a:rPr dirty="0" err="1"/>
              <a:t>projet</a:t>
            </a:r>
            <a:endParaRPr dirty="0"/>
          </a:p>
          <a:p>
            <a:pPr marL="457200" lvl="1" indent="0">
              <a:spcAft>
                <a:spcPts val="600"/>
              </a:spcAft>
              <a:buNone/>
              <a:defRPr sz="1800"/>
            </a:pPr>
            <a:r>
              <a:rPr dirty="0"/>
              <a:t>• Chargés </a:t>
            </a:r>
            <a:r>
              <a:rPr dirty="0" err="1"/>
              <a:t>d'assurance</a:t>
            </a:r>
            <a:r>
              <a:rPr dirty="0"/>
              <a:t> </a:t>
            </a:r>
            <a:r>
              <a:rPr dirty="0" err="1"/>
              <a:t>qualité</a:t>
            </a:r>
            <a:endParaRPr dirty="0"/>
          </a:p>
          <a:p>
            <a:pPr marL="0" indent="0" algn="ctr">
              <a:spcBef>
                <a:spcPts val="1200"/>
              </a:spcBef>
              <a:buNone/>
              <a:defRPr sz="1800"/>
            </a:pPr>
            <a:r>
              <a:rPr b="1" dirty="0" err="1"/>
              <a:t>Chaque</a:t>
            </a:r>
            <a:r>
              <a:rPr b="1" dirty="0"/>
              <a:t> prompt suit la structure RCFT (</a:t>
            </a:r>
            <a:r>
              <a:rPr b="1" dirty="0" err="1"/>
              <a:t>Rôle</a:t>
            </a:r>
            <a:r>
              <a:rPr b="1" dirty="0"/>
              <a:t>, </a:t>
            </a:r>
            <a:r>
              <a:rPr b="1" dirty="0" err="1"/>
              <a:t>Contexte</a:t>
            </a:r>
            <a:r>
              <a:rPr b="1" dirty="0"/>
              <a:t>, Format, </a:t>
            </a:r>
            <a:r>
              <a:rPr b="1" dirty="0" err="1"/>
              <a:t>Tâche</a:t>
            </a:r>
            <a:r>
              <a:rPr b="1" dirty="0"/>
              <a:t>) et </a:t>
            </a:r>
            <a:r>
              <a:rPr b="1" dirty="0" err="1"/>
              <a:t>est</a:t>
            </a:r>
            <a:r>
              <a:rPr b="1" dirty="0"/>
              <a:t> </a:t>
            </a:r>
            <a:r>
              <a:rPr b="1" dirty="0" err="1"/>
              <a:t>adapté</a:t>
            </a:r>
            <a:r>
              <a:rPr b="1" dirty="0"/>
              <a:t> aux </a:t>
            </a:r>
            <a:r>
              <a:rPr b="1" dirty="0" err="1"/>
              <a:t>réalités</a:t>
            </a:r>
            <a:r>
              <a:rPr b="1" dirty="0"/>
              <a:t> </a:t>
            </a:r>
            <a:r>
              <a:rPr b="1" dirty="0" err="1"/>
              <a:t>professionnelles</a:t>
            </a:r>
            <a:r>
              <a:rPr b="1" dirty="0"/>
              <a:t> et </a:t>
            </a:r>
            <a:r>
              <a:rPr b="1" dirty="0" err="1"/>
              <a:t>contextuelles</a:t>
            </a:r>
            <a:r>
              <a:rPr b="1" dirty="0"/>
              <a:t> du Burkina Faso et de </a:t>
            </a:r>
            <a:r>
              <a:rPr b="1" dirty="0" err="1"/>
              <a:t>l'Afrique</a:t>
            </a:r>
            <a:r>
              <a:rPr b="1" dirty="0"/>
              <a:t> de </a:t>
            </a:r>
            <a:r>
              <a:rPr b="1" dirty="0" err="1"/>
              <a:t>l'Ouest</a:t>
            </a:r>
            <a:r>
              <a:rPr b="1"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000" b="1">
                <a:solidFill>
                  <a:srgbClr val="0072B2"/>
                </a:solidFill>
              </a:defRPr>
            </a:pPr>
            <a:r>
              <a:t>Structure RCFT des prompts</a:t>
            </a:r>
          </a:p>
        </p:txBody>
      </p:sp>
      <p:sp>
        <p:nvSpPr>
          <p:cNvPr id="3" name="Content Placeholder 2"/>
          <p:cNvSpPr>
            <a:spLocks noGrp="1"/>
          </p:cNvSpPr>
          <p:nvPr>
            <p:ph idx="1"/>
          </p:nvPr>
        </p:nvSpPr>
        <p:spPr/>
        <p:txBody>
          <a:bodyPr/>
          <a:lstStyle/>
          <a:p>
            <a:pPr>
              <a:defRPr sz="2000"/>
            </a:pPr>
            <a:r>
              <a:t>Tous les prompts suivent la structure RCFT :</a:t>
            </a:r>
          </a:p>
          <a:p>
            <a:pPr lvl="1">
              <a:spcAft>
                <a:spcPts val="600"/>
              </a:spcAft>
              <a:defRPr sz="1800"/>
            </a:pPr>
            <a:r>
              <a:t>• Rôle : Définit l'expertise que l'IA doit adopter</a:t>
            </a:r>
          </a:p>
          <a:p>
            <a:pPr lvl="1">
              <a:spcAft>
                <a:spcPts val="600"/>
              </a:spcAft>
              <a:defRPr sz="1800"/>
            </a:pPr>
            <a:r>
              <a:t>• Contexte : Fournit les informations de fond nécessaires</a:t>
            </a:r>
          </a:p>
          <a:p>
            <a:pPr lvl="1">
              <a:spcAft>
                <a:spcPts val="600"/>
              </a:spcAft>
              <a:defRPr sz="1800"/>
            </a:pPr>
            <a:r>
              <a:t>• Tâche : Décrit précisément ce que l'IA doit accomplir</a:t>
            </a:r>
          </a:p>
          <a:p>
            <a:pPr lvl="1">
              <a:spcAft>
                <a:spcPts val="600"/>
              </a:spcAft>
              <a:defRPr sz="1800"/>
            </a:pPr>
            <a:r>
              <a:t>• Format : Spécifie la structure de la réponse souhaitée</a:t>
            </a:r>
          </a:p>
          <a:p>
            <a:pPr>
              <a:spcBef>
                <a:spcPts val="1200"/>
              </a:spcBef>
              <a:defRPr sz="2000" b="1"/>
            </a:pPr>
            <a:r>
              <a:t>Avantages de cette structure :</a:t>
            </a:r>
          </a:p>
          <a:p>
            <a:pPr lvl="1">
              <a:defRPr sz="1800"/>
            </a:pPr>
            <a:r>
              <a:t>• Clarté des instructions</a:t>
            </a:r>
          </a:p>
          <a:p>
            <a:pPr lvl="1">
              <a:defRPr sz="1800"/>
            </a:pPr>
            <a:r>
              <a:t>• Réponses mieux structurées et plus pertinentes</a:t>
            </a:r>
          </a:p>
          <a:p>
            <a:pPr lvl="1">
              <a:defRPr sz="1800"/>
            </a:pPr>
            <a:r>
              <a:t>• Adaptabilité à différents contextes professionnels</a:t>
            </a:r>
          </a:p>
          <a:p>
            <a:pPr lvl="1">
              <a:defRPr sz="1800"/>
            </a:pPr>
            <a:r>
              <a:t>• Facilité d'utilisation même pour les débutants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000" b="1">
                <a:solidFill>
                  <a:srgbClr val="0072B2"/>
                </a:solidFill>
              </a:defRPr>
            </a:pPr>
            <a:r>
              <a:t>Prompts pour Géographes</a:t>
            </a:r>
          </a:p>
        </p:txBody>
      </p:sp>
      <p:sp>
        <p:nvSpPr>
          <p:cNvPr id="3" name="Content Placeholder 2"/>
          <p:cNvSpPr>
            <a:spLocks noGrp="1"/>
          </p:cNvSpPr>
          <p:nvPr>
            <p:ph idx="1"/>
          </p:nvPr>
        </p:nvSpPr>
        <p:spPr/>
        <p:txBody>
          <a:bodyPr/>
          <a:lstStyle/>
          <a:p>
            <a:pPr>
              <a:defRPr sz="2000" b="1">
                <a:solidFill>
                  <a:srgbClr val="008000"/>
                </a:solidFill>
              </a:defRPr>
            </a:pPr>
            <a:r>
              <a:rPr dirty="0" err="1"/>
              <a:t>Exemple</a:t>
            </a:r>
            <a:r>
              <a:rPr dirty="0"/>
              <a:t> 1 : </a:t>
            </a:r>
            <a:r>
              <a:rPr dirty="0" err="1"/>
              <a:t>Analyse</a:t>
            </a:r>
            <a:r>
              <a:rPr dirty="0"/>
              <a:t> </a:t>
            </a:r>
            <a:r>
              <a:rPr dirty="0" err="1"/>
              <a:t>spatiale</a:t>
            </a:r>
            <a:r>
              <a:rPr dirty="0"/>
              <a:t> des </a:t>
            </a:r>
            <a:r>
              <a:rPr dirty="0" err="1"/>
              <a:t>facteurs</a:t>
            </a:r>
            <a:r>
              <a:rPr dirty="0"/>
              <a:t> </a:t>
            </a:r>
            <a:r>
              <a:rPr dirty="0" err="1"/>
              <a:t>environnementaux</a:t>
            </a:r>
            <a:endParaRPr dirty="0"/>
          </a:p>
          <a:p>
            <a:pPr>
              <a:spcBef>
                <a:spcPts val="600"/>
              </a:spcBef>
              <a:defRPr sz="1600"/>
            </a:pPr>
            <a:r>
              <a:rPr dirty="0" err="1"/>
              <a:t>Rôle</a:t>
            </a:r>
            <a:r>
              <a:rPr dirty="0"/>
              <a:t>: Tu es un expert </a:t>
            </a:r>
            <a:r>
              <a:rPr dirty="0" err="1"/>
              <a:t>en</a:t>
            </a:r>
            <a:r>
              <a:rPr dirty="0"/>
              <a:t> </a:t>
            </a:r>
            <a:r>
              <a:rPr dirty="0" err="1"/>
              <a:t>analyse</a:t>
            </a:r>
            <a:r>
              <a:rPr dirty="0"/>
              <a:t> </a:t>
            </a:r>
            <a:r>
              <a:rPr dirty="0" err="1"/>
              <a:t>spatiale</a:t>
            </a:r>
            <a:r>
              <a:rPr dirty="0"/>
              <a:t> et SIG appliqués aux études </a:t>
            </a:r>
            <a:r>
              <a:rPr dirty="0" err="1"/>
              <a:t>environnementales</a:t>
            </a:r>
            <a:r>
              <a:rPr dirty="0"/>
              <a:t>.</a:t>
            </a:r>
          </a:p>
          <a:p>
            <a:pPr>
              <a:spcBef>
                <a:spcPts val="600"/>
              </a:spcBef>
              <a:defRPr sz="1600"/>
            </a:pPr>
            <a:r>
              <a:rPr dirty="0" err="1"/>
              <a:t>Contexte</a:t>
            </a:r>
            <a:r>
              <a:rPr dirty="0"/>
              <a:t>: Je </a:t>
            </a:r>
            <a:r>
              <a:rPr dirty="0" err="1"/>
              <a:t>travaille</a:t>
            </a:r>
            <a:r>
              <a:rPr dirty="0"/>
              <a:t> sur </a:t>
            </a:r>
            <a:r>
              <a:rPr dirty="0" err="1"/>
              <a:t>une</a:t>
            </a:r>
            <a:r>
              <a:rPr dirty="0"/>
              <a:t> étude </a:t>
            </a:r>
            <a:r>
              <a:rPr dirty="0" err="1"/>
              <a:t>d'impact</a:t>
            </a:r>
            <a:r>
              <a:rPr dirty="0"/>
              <a:t> </a:t>
            </a:r>
            <a:r>
              <a:rPr dirty="0" err="1"/>
              <a:t>environnemental</a:t>
            </a:r>
            <a:r>
              <a:rPr dirty="0"/>
              <a:t> dans la </a:t>
            </a:r>
            <a:r>
              <a:rPr dirty="0" err="1"/>
              <a:t>région</a:t>
            </a:r>
            <a:r>
              <a:rPr dirty="0"/>
              <a:t> de Bobo-Dioulasso </a:t>
            </a:r>
            <a:r>
              <a:rPr dirty="0" err="1"/>
              <a:t>concernant</a:t>
            </a:r>
            <a:r>
              <a:rPr dirty="0"/>
              <a:t> les </a:t>
            </a:r>
            <a:r>
              <a:rPr dirty="0" err="1"/>
              <a:t>changements</a:t>
            </a:r>
            <a:r>
              <a:rPr dirty="0"/>
              <a:t> </a:t>
            </a:r>
            <a:r>
              <a:rPr dirty="0" err="1"/>
              <a:t>d'utilisation</a:t>
            </a:r>
            <a:r>
              <a:rPr dirty="0"/>
              <a:t> des </a:t>
            </a:r>
            <a:r>
              <a:rPr dirty="0" err="1"/>
              <a:t>terres</a:t>
            </a:r>
            <a:r>
              <a:rPr dirty="0"/>
              <a:t> entre 2010 et 2023. </a:t>
            </a:r>
            <a:r>
              <a:rPr dirty="0" err="1"/>
              <a:t>J'ai</a:t>
            </a:r>
            <a:r>
              <a:rPr dirty="0"/>
              <a:t> des données satellite Landsat et Sentinel-2, </a:t>
            </a:r>
            <a:r>
              <a:rPr dirty="0" err="1"/>
              <a:t>ainsi</a:t>
            </a:r>
            <a:r>
              <a:rPr dirty="0"/>
              <a:t> que des </a:t>
            </a:r>
            <a:r>
              <a:rPr dirty="0" err="1"/>
              <a:t>relevés</a:t>
            </a:r>
            <a:r>
              <a:rPr dirty="0"/>
              <a:t> de terrain sur la </a:t>
            </a:r>
            <a:r>
              <a:rPr dirty="0" err="1"/>
              <a:t>végétation</a:t>
            </a:r>
            <a:r>
              <a:rPr dirty="0"/>
              <a:t> et </a:t>
            </a:r>
            <a:r>
              <a:rPr dirty="0" err="1"/>
              <a:t>l'urbanisation</a:t>
            </a:r>
            <a:r>
              <a:rPr dirty="0"/>
              <a:t>.</a:t>
            </a:r>
          </a:p>
          <a:p>
            <a:pPr>
              <a:spcBef>
                <a:spcPts val="600"/>
              </a:spcBef>
              <a:defRPr sz="1600"/>
            </a:pPr>
            <a:r>
              <a:rPr dirty="0" err="1"/>
              <a:t>Tâche</a:t>
            </a:r>
            <a:r>
              <a:rPr dirty="0"/>
              <a:t>: Propose-</a:t>
            </a:r>
            <a:r>
              <a:rPr dirty="0" err="1"/>
              <a:t>moi</a:t>
            </a:r>
            <a:r>
              <a:rPr dirty="0"/>
              <a:t> </a:t>
            </a:r>
            <a:r>
              <a:rPr dirty="0" err="1"/>
              <a:t>une</a:t>
            </a:r>
            <a:r>
              <a:rPr dirty="0"/>
              <a:t> </a:t>
            </a:r>
            <a:r>
              <a:rPr dirty="0" err="1"/>
              <a:t>méthodologie</a:t>
            </a:r>
            <a:r>
              <a:rPr dirty="0"/>
              <a:t> </a:t>
            </a:r>
            <a:r>
              <a:rPr dirty="0" err="1"/>
              <a:t>complète</a:t>
            </a:r>
            <a:r>
              <a:rPr dirty="0"/>
              <a:t> pour:</a:t>
            </a:r>
          </a:p>
          <a:p>
            <a:pPr lvl="1">
              <a:defRPr sz="1600"/>
            </a:pPr>
            <a:r>
              <a:rPr dirty="0"/>
              <a:t>1. Identifier et quantifier les </a:t>
            </a:r>
            <a:r>
              <a:rPr dirty="0" err="1"/>
              <a:t>changements</a:t>
            </a:r>
            <a:r>
              <a:rPr dirty="0"/>
              <a:t> </a:t>
            </a:r>
            <a:r>
              <a:rPr dirty="0" err="1"/>
              <a:t>d'utilisation</a:t>
            </a:r>
            <a:r>
              <a:rPr dirty="0"/>
              <a:t> des </a:t>
            </a:r>
            <a:r>
              <a:rPr dirty="0" err="1"/>
              <a:t>terres</a:t>
            </a:r>
            <a:endParaRPr dirty="0"/>
          </a:p>
          <a:p>
            <a:pPr lvl="1">
              <a:defRPr sz="1600"/>
            </a:pPr>
            <a:r>
              <a:rPr dirty="0"/>
              <a:t>2. </a:t>
            </a:r>
            <a:r>
              <a:rPr dirty="0" err="1"/>
              <a:t>Analyser</a:t>
            </a:r>
            <a:r>
              <a:rPr dirty="0"/>
              <a:t> la fragmentation des habitats </a:t>
            </a:r>
            <a:r>
              <a:rPr dirty="0" err="1"/>
              <a:t>naturels</a:t>
            </a:r>
            <a:endParaRPr dirty="0"/>
          </a:p>
          <a:p>
            <a:pPr lvl="1">
              <a:defRPr sz="1600"/>
            </a:pPr>
            <a:r>
              <a:rPr dirty="0"/>
              <a:t>3. </a:t>
            </a:r>
            <a:r>
              <a:rPr dirty="0" err="1"/>
              <a:t>Évaluer</a:t>
            </a:r>
            <a:r>
              <a:rPr dirty="0"/>
              <a:t> </a:t>
            </a:r>
            <a:r>
              <a:rPr dirty="0" err="1"/>
              <a:t>l'impact</a:t>
            </a:r>
            <a:r>
              <a:rPr dirty="0"/>
              <a:t> sur les </a:t>
            </a:r>
            <a:r>
              <a:rPr dirty="0" err="1"/>
              <a:t>ressources</a:t>
            </a:r>
            <a:r>
              <a:rPr dirty="0"/>
              <a:t> </a:t>
            </a:r>
            <a:r>
              <a:rPr dirty="0" err="1"/>
              <a:t>en</a:t>
            </a:r>
            <a:r>
              <a:rPr dirty="0"/>
              <a:t> eau</a:t>
            </a:r>
          </a:p>
          <a:p>
            <a:pPr lvl="1">
              <a:defRPr sz="1600"/>
            </a:pPr>
            <a:r>
              <a:rPr dirty="0"/>
              <a:t>4. </a:t>
            </a:r>
            <a:r>
              <a:rPr dirty="0" err="1"/>
              <a:t>Créer</a:t>
            </a:r>
            <a:r>
              <a:rPr dirty="0"/>
              <a:t> des </a:t>
            </a:r>
            <a:r>
              <a:rPr dirty="0" err="1"/>
              <a:t>cartes</a:t>
            </a:r>
            <a:r>
              <a:rPr dirty="0"/>
              <a:t> </a:t>
            </a:r>
            <a:r>
              <a:rPr dirty="0" err="1"/>
              <a:t>thématiques</a:t>
            </a:r>
            <a:r>
              <a:rPr dirty="0"/>
              <a:t> pour </a:t>
            </a:r>
            <a:r>
              <a:rPr dirty="0" err="1"/>
              <a:t>communiquer</a:t>
            </a:r>
            <a:r>
              <a:rPr dirty="0"/>
              <a:t> les </a:t>
            </a:r>
            <a:r>
              <a:rPr dirty="0" err="1"/>
              <a:t>résultats</a:t>
            </a:r>
            <a:endParaRPr dirty="0"/>
          </a:p>
          <a:p>
            <a:pPr lvl="1">
              <a:defRPr sz="1600"/>
            </a:pPr>
            <a:r>
              <a:rPr dirty="0"/>
              <a:t>5. </a:t>
            </a:r>
            <a:r>
              <a:rPr dirty="0" err="1"/>
              <a:t>Suggérer</a:t>
            </a:r>
            <a:r>
              <a:rPr dirty="0"/>
              <a:t> des </a:t>
            </a:r>
            <a:r>
              <a:rPr dirty="0" err="1"/>
              <a:t>indicateurs</a:t>
            </a:r>
            <a:r>
              <a:rPr dirty="0"/>
              <a:t> </a:t>
            </a:r>
            <a:r>
              <a:rPr dirty="0" err="1"/>
              <a:t>spatiaux</a:t>
            </a:r>
            <a:r>
              <a:rPr dirty="0"/>
              <a:t> </a:t>
            </a:r>
            <a:r>
              <a:rPr dirty="0" err="1"/>
              <a:t>pertinents</a:t>
            </a:r>
            <a:r>
              <a:rPr dirty="0"/>
              <a:t> pour le </a:t>
            </a:r>
            <a:r>
              <a:rPr dirty="0" err="1"/>
              <a:t>suivi</a:t>
            </a:r>
            <a:r>
              <a:rPr dirty="0"/>
              <a:t> à long </a:t>
            </a:r>
            <a:r>
              <a:rPr dirty="0" err="1"/>
              <a:t>terme</a:t>
            </a:r>
            <a:endParaRPr dirty="0"/>
          </a:p>
          <a:p>
            <a:pPr>
              <a:spcBef>
                <a:spcPts val="600"/>
              </a:spcBef>
              <a:defRPr sz="1600"/>
            </a:pPr>
            <a:r>
              <a:rPr dirty="0"/>
              <a:t>Format: </a:t>
            </a:r>
            <a:r>
              <a:rPr dirty="0" err="1"/>
              <a:t>Présente</a:t>
            </a:r>
            <a:r>
              <a:rPr dirty="0"/>
              <a:t> ta </a:t>
            </a:r>
            <a:r>
              <a:rPr dirty="0" err="1"/>
              <a:t>réponse</a:t>
            </a:r>
            <a:r>
              <a:rPr dirty="0"/>
              <a:t> sous </a:t>
            </a:r>
            <a:r>
              <a:rPr dirty="0" err="1"/>
              <a:t>forme</a:t>
            </a:r>
            <a:r>
              <a:rPr dirty="0"/>
              <a:t> de </a:t>
            </a:r>
            <a:r>
              <a:rPr dirty="0" err="1"/>
              <a:t>protocole</a:t>
            </a:r>
            <a:r>
              <a:rPr dirty="0"/>
              <a:t> </a:t>
            </a:r>
            <a:r>
              <a:rPr dirty="0" err="1"/>
              <a:t>méthodologique</a:t>
            </a:r>
            <a:r>
              <a:rPr dirty="0"/>
              <a:t> </a:t>
            </a:r>
            <a:r>
              <a:rPr dirty="0" err="1"/>
              <a:t>détaillé</a:t>
            </a:r>
            <a:r>
              <a:rPr dirty="0"/>
              <a:t> avec les étapes précises, les </a:t>
            </a:r>
            <a:r>
              <a:rPr dirty="0" err="1"/>
              <a:t>outils</a:t>
            </a:r>
            <a:r>
              <a:rPr dirty="0"/>
              <a:t> SIG </a:t>
            </a:r>
            <a:r>
              <a:rPr dirty="0" err="1"/>
              <a:t>recommandés</a:t>
            </a:r>
            <a:r>
              <a:rPr dirty="0"/>
              <a:t> (open source de </a:t>
            </a:r>
            <a:r>
              <a:rPr dirty="0" err="1"/>
              <a:t>préférence</a:t>
            </a:r>
            <a:r>
              <a:rPr dirty="0"/>
              <a:t>), et les </a:t>
            </a:r>
            <a:r>
              <a:rPr dirty="0" err="1"/>
              <a:t>paramètres</a:t>
            </a:r>
            <a:r>
              <a:rPr dirty="0"/>
              <a:t> </a:t>
            </a:r>
            <a:r>
              <a:rPr dirty="0" err="1"/>
              <a:t>d'analyse</a:t>
            </a:r>
            <a:r>
              <a:rPr dirty="0"/>
              <a:t> à </a:t>
            </a:r>
            <a:r>
              <a:rPr dirty="0" err="1"/>
              <a:t>utiliser</a:t>
            </a:r>
            <a:r>
              <a:rPr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000" b="1">
                <a:solidFill>
                  <a:srgbClr val="0072B2"/>
                </a:solidFill>
              </a:defRPr>
            </a:pPr>
            <a:r>
              <a:t>Prompts pour Géographes (suite)</a:t>
            </a:r>
          </a:p>
        </p:txBody>
      </p:sp>
      <p:sp>
        <p:nvSpPr>
          <p:cNvPr id="3" name="Content Placeholder 2"/>
          <p:cNvSpPr>
            <a:spLocks noGrp="1"/>
          </p:cNvSpPr>
          <p:nvPr>
            <p:ph idx="1"/>
          </p:nvPr>
        </p:nvSpPr>
        <p:spPr>
          <a:xfrm>
            <a:off x="457200" y="1600200"/>
            <a:ext cx="8229600" cy="4525963"/>
          </a:xfrm>
        </p:spPr>
        <p:txBody>
          <a:bodyPr>
            <a:normAutofit fontScale="92500" lnSpcReduction="10000"/>
          </a:bodyPr>
          <a:lstStyle/>
          <a:p>
            <a:pPr>
              <a:defRPr sz="2000" b="1">
                <a:solidFill>
                  <a:srgbClr val="008000"/>
                </a:solidFill>
              </a:defRPr>
            </a:pPr>
            <a:r>
              <a:rPr dirty="0" err="1"/>
              <a:t>Exemple</a:t>
            </a:r>
            <a:r>
              <a:rPr dirty="0"/>
              <a:t> 2 : </a:t>
            </a:r>
            <a:r>
              <a:rPr dirty="0" err="1"/>
              <a:t>Cartographie</a:t>
            </a:r>
            <a:r>
              <a:rPr dirty="0"/>
              <a:t> des </a:t>
            </a:r>
            <a:r>
              <a:rPr dirty="0" err="1"/>
              <a:t>risques</a:t>
            </a:r>
            <a:r>
              <a:rPr dirty="0"/>
              <a:t> sanitaires</a:t>
            </a:r>
          </a:p>
          <a:p>
            <a:pPr>
              <a:spcBef>
                <a:spcPts val="600"/>
              </a:spcBef>
              <a:defRPr sz="1600"/>
            </a:pPr>
            <a:r>
              <a:rPr dirty="0" err="1"/>
              <a:t>Rôle</a:t>
            </a:r>
            <a:r>
              <a:rPr dirty="0"/>
              <a:t>: Tu es un </a:t>
            </a:r>
            <a:r>
              <a:rPr dirty="0" err="1"/>
              <a:t>géographe</a:t>
            </a:r>
            <a:r>
              <a:rPr dirty="0"/>
              <a:t> </a:t>
            </a:r>
            <a:r>
              <a:rPr dirty="0" err="1"/>
              <a:t>spécialisé</a:t>
            </a:r>
            <a:r>
              <a:rPr dirty="0"/>
              <a:t> </a:t>
            </a:r>
            <a:r>
              <a:rPr dirty="0" err="1"/>
              <a:t>en</a:t>
            </a:r>
            <a:r>
              <a:rPr dirty="0"/>
              <a:t> </a:t>
            </a:r>
            <a:r>
              <a:rPr dirty="0" err="1"/>
              <a:t>cartographie</a:t>
            </a:r>
            <a:r>
              <a:rPr dirty="0"/>
              <a:t> des </a:t>
            </a:r>
            <a:r>
              <a:rPr dirty="0" err="1"/>
              <a:t>risques</a:t>
            </a:r>
            <a:r>
              <a:rPr dirty="0"/>
              <a:t> sanitaires et </a:t>
            </a:r>
            <a:r>
              <a:rPr dirty="0" err="1"/>
              <a:t>épidémiologiques</a:t>
            </a:r>
            <a:r>
              <a:rPr dirty="0"/>
              <a:t>.</a:t>
            </a:r>
          </a:p>
          <a:p>
            <a:pPr>
              <a:spcBef>
                <a:spcPts val="600"/>
              </a:spcBef>
              <a:defRPr sz="1600"/>
            </a:pPr>
            <a:r>
              <a:rPr dirty="0" err="1"/>
              <a:t>Contexte</a:t>
            </a:r>
            <a:r>
              <a:rPr dirty="0"/>
              <a:t>: Je </a:t>
            </a:r>
            <a:r>
              <a:rPr dirty="0" err="1"/>
              <a:t>dois</a:t>
            </a:r>
            <a:r>
              <a:rPr dirty="0"/>
              <a:t> </a:t>
            </a:r>
            <a:r>
              <a:rPr dirty="0" err="1"/>
              <a:t>créer</a:t>
            </a:r>
            <a:r>
              <a:rPr dirty="0"/>
              <a:t> un </a:t>
            </a:r>
            <a:r>
              <a:rPr dirty="0" err="1"/>
              <a:t>système</a:t>
            </a:r>
            <a:r>
              <a:rPr dirty="0"/>
              <a:t> de surveillance </a:t>
            </a:r>
            <a:r>
              <a:rPr dirty="0" err="1"/>
              <a:t>spatiale</a:t>
            </a:r>
            <a:r>
              <a:rPr dirty="0"/>
              <a:t> des maladies </a:t>
            </a:r>
            <a:r>
              <a:rPr dirty="0" err="1"/>
              <a:t>vectorielles</a:t>
            </a:r>
            <a:r>
              <a:rPr dirty="0"/>
              <a:t> (</a:t>
            </a:r>
            <a:r>
              <a:rPr dirty="0" err="1"/>
              <a:t>paludisme</a:t>
            </a:r>
            <a:r>
              <a:rPr dirty="0"/>
              <a:t>, dengue) pour la </a:t>
            </a:r>
            <a:r>
              <a:rPr dirty="0" err="1"/>
              <a:t>région</a:t>
            </a:r>
            <a:r>
              <a:rPr dirty="0"/>
              <a:t> </a:t>
            </a:r>
            <a:r>
              <a:rPr dirty="0" err="1"/>
              <a:t>ouest</a:t>
            </a:r>
            <a:r>
              <a:rPr dirty="0"/>
              <a:t> du Burkina Faso. </a:t>
            </a:r>
            <a:r>
              <a:rPr dirty="0" err="1"/>
              <a:t>J'ai</a:t>
            </a:r>
            <a:r>
              <a:rPr dirty="0"/>
              <a:t> </a:t>
            </a:r>
            <a:r>
              <a:rPr dirty="0" err="1"/>
              <a:t>accès</a:t>
            </a:r>
            <a:r>
              <a:rPr dirty="0"/>
              <a:t> à:</a:t>
            </a:r>
          </a:p>
          <a:p>
            <a:pPr lvl="1">
              <a:defRPr sz="1600"/>
            </a:pPr>
            <a:r>
              <a:rPr dirty="0"/>
              <a:t>• Données </a:t>
            </a:r>
            <a:r>
              <a:rPr dirty="0" err="1"/>
              <a:t>démographiques</a:t>
            </a:r>
            <a:r>
              <a:rPr dirty="0"/>
              <a:t> par district</a:t>
            </a:r>
          </a:p>
          <a:p>
            <a:pPr lvl="1">
              <a:defRPr sz="1600"/>
            </a:pPr>
            <a:r>
              <a:rPr dirty="0"/>
              <a:t>• Données </a:t>
            </a:r>
            <a:r>
              <a:rPr dirty="0" err="1"/>
              <a:t>climatiques</a:t>
            </a:r>
            <a:r>
              <a:rPr dirty="0"/>
              <a:t> (</a:t>
            </a:r>
            <a:r>
              <a:rPr dirty="0" err="1"/>
              <a:t>précipitations</a:t>
            </a:r>
            <a:r>
              <a:rPr dirty="0"/>
              <a:t>, </a:t>
            </a:r>
            <a:r>
              <a:rPr dirty="0" err="1"/>
              <a:t>température</a:t>
            </a:r>
            <a:r>
              <a:rPr dirty="0"/>
              <a:t>) des 5 </a:t>
            </a:r>
            <a:r>
              <a:rPr dirty="0" err="1"/>
              <a:t>dernières</a:t>
            </a:r>
            <a:r>
              <a:rPr dirty="0"/>
              <a:t> </a:t>
            </a:r>
            <a:r>
              <a:rPr dirty="0" err="1"/>
              <a:t>années</a:t>
            </a:r>
            <a:endParaRPr dirty="0"/>
          </a:p>
          <a:p>
            <a:pPr lvl="1">
              <a:defRPr sz="1600"/>
            </a:pPr>
            <a:r>
              <a:rPr dirty="0"/>
              <a:t>• Cas </a:t>
            </a:r>
            <a:r>
              <a:rPr dirty="0" err="1"/>
              <a:t>confirmés</a:t>
            </a:r>
            <a:r>
              <a:rPr dirty="0"/>
              <a:t> </a:t>
            </a:r>
            <a:r>
              <a:rPr dirty="0" err="1"/>
              <a:t>géolocalisés</a:t>
            </a:r>
            <a:r>
              <a:rPr dirty="0"/>
              <a:t> des 3 </a:t>
            </a:r>
            <a:r>
              <a:rPr dirty="0" err="1"/>
              <a:t>dernières</a:t>
            </a:r>
            <a:r>
              <a:rPr dirty="0"/>
              <a:t> </a:t>
            </a:r>
            <a:r>
              <a:rPr dirty="0" err="1"/>
              <a:t>années</a:t>
            </a:r>
            <a:endParaRPr dirty="0"/>
          </a:p>
          <a:p>
            <a:pPr lvl="1">
              <a:defRPr sz="1600"/>
            </a:pPr>
            <a:r>
              <a:rPr dirty="0"/>
              <a:t>• </a:t>
            </a:r>
            <a:r>
              <a:rPr dirty="0" err="1"/>
              <a:t>Cartographie</a:t>
            </a:r>
            <a:r>
              <a:rPr dirty="0"/>
              <a:t> des points </a:t>
            </a:r>
            <a:r>
              <a:rPr dirty="0" err="1"/>
              <a:t>d'eau</a:t>
            </a:r>
            <a:r>
              <a:rPr dirty="0"/>
              <a:t> et zones </a:t>
            </a:r>
            <a:r>
              <a:rPr dirty="0" err="1"/>
              <a:t>humides</a:t>
            </a:r>
            <a:endParaRPr dirty="0"/>
          </a:p>
          <a:p>
            <a:pPr>
              <a:spcBef>
                <a:spcPts val="600"/>
              </a:spcBef>
              <a:defRPr sz="1600"/>
            </a:pPr>
            <a:r>
              <a:rPr dirty="0" err="1"/>
              <a:t>Tâche</a:t>
            </a:r>
            <a:r>
              <a:rPr dirty="0"/>
              <a:t>: Aide-</a:t>
            </a:r>
            <a:r>
              <a:rPr dirty="0" err="1"/>
              <a:t>moi</a:t>
            </a:r>
            <a:r>
              <a:rPr dirty="0"/>
              <a:t> à:</a:t>
            </a:r>
          </a:p>
          <a:p>
            <a:pPr lvl="1">
              <a:defRPr sz="1600"/>
            </a:pPr>
            <a:r>
              <a:rPr dirty="0"/>
              <a:t>1. </a:t>
            </a:r>
            <a:r>
              <a:rPr dirty="0" err="1"/>
              <a:t>Concevoir</a:t>
            </a:r>
            <a:r>
              <a:rPr dirty="0"/>
              <a:t> un </a:t>
            </a:r>
            <a:r>
              <a:rPr dirty="0" err="1"/>
              <a:t>système</a:t>
            </a:r>
            <a:r>
              <a:rPr dirty="0"/>
              <a:t> de </a:t>
            </a:r>
            <a:r>
              <a:rPr dirty="0" err="1"/>
              <a:t>cartographie</a:t>
            </a:r>
            <a:r>
              <a:rPr dirty="0"/>
              <a:t> </a:t>
            </a:r>
            <a:r>
              <a:rPr dirty="0" err="1"/>
              <a:t>dynamique</a:t>
            </a:r>
            <a:r>
              <a:rPr dirty="0"/>
              <a:t> des </a:t>
            </a:r>
            <a:r>
              <a:rPr dirty="0" err="1"/>
              <a:t>risques</a:t>
            </a:r>
            <a:endParaRPr dirty="0"/>
          </a:p>
          <a:p>
            <a:pPr lvl="1">
              <a:defRPr sz="1600"/>
            </a:pPr>
            <a:r>
              <a:rPr dirty="0"/>
              <a:t>2. Identifier les variables </a:t>
            </a:r>
            <a:r>
              <a:rPr dirty="0" err="1"/>
              <a:t>spatiales</a:t>
            </a:r>
            <a:r>
              <a:rPr dirty="0"/>
              <a:t> les plus </a:t>
            </a:r>
            <a:r>
              <a:rPr dirty="0" err="1"/>
              <a:t>pertinentes</a:t>
            </a:r>
            <a:r>
              <a:rPr dirty="0"/>
              <a:t> à </a:t>
            </a:r>
            <a:r>
              <a:rPr dirty="0" err="1"/>
              <a:t>intégrer</a:t>
            </a:r>
            <a:endParaRPr dirty="0"/>
          </a:p>
          <a:p>
            <a:pPr lvl="1">
              <a:defRPr sz="1600"/>
            </a:pPr>
            <a:r>
              <a:rPr dirty="0"/>
              <a:t>3. Proposer </a:t>
            </a:r>
            <a:r>
              <a:rPr dirty="0" err="1"/>
              <a:t>une</a:t>
            </a:r>
            <a:r>
              <a:rPr dirty="0"/>
              <a:t> </a:t>
            </a:r>
            <a:r>
              <a:rPr dirty="0" err="1"/>
              <a:t>méthode</a:t>
            </a:r>
            <a:r>
              <a:rPr dirty="0"/>
              <a:t> de </a:t>
            </a:r>
            <a:r>
              <a:rPr dirty="0" err="1"/>
              <a:t>modélisation</a:t>
            </a:r>
            <a:r>
              <a:rPr dirty="0"/>
              <a:t> </a:t>
            </a:r>
            <a:r>
              <a:rPr dirty="0" err="1"/>
              <a:t>prédictive</a:t>
            </a:r>
            <a:r>
              <a:rPr dirty="0"/>
              <a:t> des zones à </a:t>
            </a:r>
            <a:r>
              <a:rPr dirty="0" err="1"/>
              <a:t>risque</a:t>
            </a:r>
            <a:endParaRPr dirty="0"/>
          </a:p>
          <a:p>
            <a:pPr lvl="1">
              <a:defRPr sz="1600"/>
            </a:pPr>
            <a:r>
              <a:rPr dirty="0"/>
              <a:t>4. </a:t>
            </a:r>
            <a:r>
              <a:rPr dirty="0" err="1"/>
              <a:t>Suggérer</a:t>
            </a:r>
            <a:r>
              <a:rPr dirty="0"/>
              <a:t> </a:t>
            </a:r>
            <a:r>
              <a:rPr dirty="0" err="1"/>
              <a:t>une</a:t>
            </a:r>
            <a:r>
              <a:rPr dirty="0"/>
              <a:t> </a:t>
            </a:r>
            <a:r>
              <a:rPr dirty="0" err="1"/>
              <a:t>approche</a:t>
            </a:r>
            <a:r>
              <a:rPr dirty="0"/>
              <a:t> pour </a:t>
            </a:r>
            <a:r>
              <a:rPr dirty="0" err="1"/>
              <a:t>visualiser</a:t>
            </a:r>
            <a:r>
              <a:rPr dirty="0"/>
              <a:t> </a:t>
            </a:r>
            <a:r>
              <a:rPr dirty="0" err="1"/>
              <a:t>l'évolution</a:t>
            </a:r>
            <a:r>
              <a:rPr dirty="0"/>
              <a:t> </a:t>
            </a:r>
            <a:r>
              <a:rPr dirty="0" err="1"/>
              <a:t>temporelle</a:t>
            </a:r>
            <a:r>
              <a:rPr dirty="0"/>
              <a:t> des foyers</a:t>
            </a:r>
          </a:p>
          <a:p>
            <a:pPr lvl="1">
              <a:defRPr sz="1600"/>
            </a:pPr>
            <a:r>
              <a:rPr dirty="0"/>
              <a:t>5. </a:t>
            </a:r>
            <a:r>
              <a:rPr dirty="0" err="1"/>
              <a:t>Recommander</a:t>
            </a:r>
            <a:r>
              <a:rPr dirty="0"/>
              <a:t> des </a:t>
            </a:r>
            <a:r>
              <a:rPr dirty="0" err="1"/>
              <a:t>seuils</a:t>
            </a:r>
            <a:r>
              <a:rPr dirty="0"/>
              <a:t> </a:t>
            </a:r>
            <a:r>
              <a:rPr dirty="0" err="1"/>
              <a:t>d'alerte</a:t>
            </a:r>
            <a:r>
              <a:rPr dirty="0"/>
              <a:t> </a:t>
            </a:r>
            <a:r>
              <a:rPr dirty="0" err="1"/>
              <a:t>basés</a:t>
            </a:r>
            <a:r>
              <a:rPr dirty="0"/>
              <a:t> sur des patterns </a:t>
            </a:r>
            <a:r>
              <a:rPr dirty="0" err="1"/>
              <a:t>spatiaux</a:t>
            </a:r>
            <a:endParaRPr dirty="0"/>
          </a:p>
          <a:p>
            <a:pPr>
              <a:spcBef>
                <a:spcPts val="600"/>
              </a:spcBef>
              <a:defRPr sz="1600"/>
            </a:pPr>
            <a:r>
              <a:rPr dirty="0"/>
              <a:t>Format: </a:t>
            </a:r>
            <a:r>
              <a:rPr dirty="0" err="1"/>
              <a:t>Fournis</a:t>
            </a:r>
            <a:r>
              <a:rPr dirty="0"/>
              <a:t> un plan </a:t>
            </a:r>
            <a:r>
              <a:rPr dirty="0" err="1"/>
              <a:t>détaillé</a:t>
            </a:r>
            <a:r>
              <a:rPr dirty="0"/>
              <a:t> avec les </a:t>
            </a:r>
            <a:r>
              <a:rPr dirty="0" err="1"/>
              <a:t>méthodes</a:t>
            </a:r>
            <a:r>
              <a:rPr dirty="0"/>
              <a:t> </a:t>
            </a:r>
            <a:r>
              <a:rPr dirty="0" err="1"/>
              <a:t>géostatistiques</a:t>
            </a:r>
            <a:r>
              <a:rPr dirty="0"/>
              <a:t> </a:t>
            </a:r>
            <a:r>
              <a:rPr dirty="0" err="1"/>
              <a:t>appropriées</a:t>
            </a:r>
            <a:r>
              <a:rPr dirty="0"/>
              <a:t>, les </a:t>
            </a:r>
            <a:r>
              <a:rPr dirty="0" err="1"/>
              <a:t>outils</a:t>
            </a:r>
            <a:r>
              <a:rPr dirty="0"/>
              <a:t> de </a:t>
            </a:r>
            <a:r>
              <a:rPr dirty="0" err="1"/>
              <a:t>modélisation</a:t>
            </a:r>
            <a:r>
              <a:rPr dirty="0"/>
              <a:t> </a:t>
            </a:r>
            <a:r>
              <a:rPr dirty="0" err="1"/>
              <a:t>spatiale</a:t>
            </a:r>
            <a:r>
              <a:rPr dirty="0"/>
              <a:t> </a:t>
            </a:r>
            <a:r>
              <a:rPr dirty="0" err="1"/>
              <a:t>recommandés</a:t>
            </a:r>
            <a:r>
              <a:rPr dirty="0"/>
              <a:t>, et des </a:t>
            </a:r>
            <a:r>
              <a:rPr dirty="0" err="1"/>
              <a:t>exemples</a:t>
            </a:r>
            <a:r>
              <a:rPr dirty="0"/>
              <a:t> de </a:t>
            </a:r>
            <a:r>
              <a:rPr dirty="0" err="1"/>
              <a:t>visualisations</a:t>
            </a:r>
            <a:r>
              <a:rPr dirty="0"/>
              <a:t> </a:t>
            </a:r>
            <a:r>
              <a:rPr dirty="0" err="1"/>
              <a:t>efficaces</a:t>
            </a:r>
            <a:r>
              <a:rPr dirty="0"/>
              <a:t> pour la communication avec les </a:t>
            </a:r>
            <a:r>
              <a:rPr dirty="0" err="1"/>
              <a:t>autorités</a:t>
            </a:r>
            <a:r>
              <a:rPr dirty="0"/>
              <a:t> sanitaires.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000" b="1">
                <a:solidFill>
                  <a:srgbClr val="0072B2"/>
                </a:solidFill>
              </a:defRPr>
            </a:pPr>
            <a:r>
              <a:t>Prompts pour Vétérinaires</a:t>
            </a:r>
          </a:p>
        </p:txBody>
      </p:sp>
      <p:sp>
        <p:nvSpPr>
          <p:cNvPr id="3" name="Content Placeholder 2"/>
          <p:cNvSpPr>
            <a:spLocks noGrp="1"/>
          </p:cNvSpPr>
          <p:nvPr>
            <p:ph idx="1"/>
          </p:nvPr>
        </p:nvSpPr>
        <p:spPr>
          <a:xfrm>
            <a:off x="457200" y="1600200"/>
            <a:ext cx="8356294" cy="4525963"/>
          </a:xfrm>
        </p:spPr>
        <p:txBody>
          <a:bodyPr>
            <a:normAutofit fontScale="92500" lnSpcReduction="20000"/>
          </a:bodyPr>
          <a:lstStyle/>
          <a:p>
            <a:pPr>
              <a:defRPr sz="2000" b="1">
                <a:solidFill>
                  <a:srgbClr val="008000"/>
                </a:solidFill>
              </a:defRPr>
            </a:pPr>
            <a:r>
              <a:rPr dirty="0" err="1"/>
              <a:t>Exemple</a:t>
            </a:r>
            <a:r>
              <a:rPr dirty="0"/>
              <a:t> 1 : Diagnostic </a:t>
            </a:r>
            <a:r>
              <a:rPr dirty="0" err="1"/>
              <a:t>différentiel</a:t>
            </a:r>
            <a:r>
              <a:rPr dirty="0"/>
              <a:t> pour maladies </a:t>
            </a:r>
            <a:r>
              <a:rPr dirty="0" err="1"/>
              <a:t>infectieuses</a:t>
            </a:r>
            <a:endParaRPr dirty="0"/>
          </a:p>
          <a:p>
            <a:pPr>
              <a:spcBef>
                <a:spcPts val="600"/>
              </a:spcBef>
              <a:defRPr sz="1600"/>
            </a:pPr>
            <a:r>
              <a:rPr dirty="0" err="1"/>
              <a:t>Rôle</a:t>
            </a:r>
            <a:r>
              <a:rPr dirty="0"/>
              <a:t>: Tu es un </a:t>
            </a:r>
            <a:r>
              <a:rPr dirty="0" err="1"/>
              <a:t>vétérinaire</a:t>
            </a:r>
            <a:r>
              <a:rPr dirty="0"/>
              <a:t> </a:t>
            </a:r>
            <a:r>
              <a:rPr dirty="0" err="1"/>
              <a:t>spécialiste</a:t>
            </a:r>
            <a:r>
              <a:rPr dirty="0"/>
              <a:t> des maladies </a:t>
            </a:r>
            <a:r>
              <a:rPr dirty="0" err="1"/>
              <a:t>infectieuses</a:t>
            </a:r>
            <a:r>
              <a:rPr dirty="0"/>
              <a:t> du </a:t>
            </a:r>
            <a:r>
              <a:rPr dirty="0" err="1"/>
              <a:t>bétail</a:t>
            </a:r>
            <a:r>
              <a:rPr dirty="0"/>
              <a:t> </a:t>
            </a:r>
            <a:r>
              <a:rPr dirty="0" err="1"/>
              <a:t>en</a:t>
            </a:r>
            <a:r>
              <a:rPr dirty="0"/>
              <a:t> Afrique de </a:t>
            </a:r>
            <a:r>
              <a:rPr dirty="0" err="1"/>
              <a:t>l'Ouest</a:t>
            </a:r>
            <a:r>
              <a:rPr dirty="0"/>
              <a:t>.</a:t>
            </a:r>
          </a:p>
          <a:p>
            <a:pPr>
              <a:spcBef>
                <a:spcPts val="600"/>
              </a:spcBef>
              <a:defRPr sz="1600"/>
            </a:pPr>
            <a:r>
              <a:rPr dirty="0" err="1"/>
              <a:t>Contexte</a:t>
            </a:r>
            <a:r>
              <a:rPr dirty="0"/>
              <a:t>: Je suis </a:t>
            </a:r>
            <a:r>
              <a:rPr dirty="0" err="1"/>
              <a:t>confronté</a:t>
            </a:r>
            <a:r>
              <a:rPr dirty="0"/>
              <a:t> à </a:t>
            </a:r>
            <a:r>
              <a:rPr dirty="0" err="1"/>
              <a:t>une</a:t>
            </a:r>
            <a:r>
              <a:rPr dirty="0"/>
              <a:t> </a:t>
            </a:r>
            <a:r>
              <a:rPr dirty="0" err="1"/>
              <a:t>épidémie</a:t>
            </a:r>
            <a:r>
              <a:rPr dirty="0"/>
              <a:t> dans un </a:t>
            </a:r>
            <a:r>
              <a:rPr dirty="0" err="1"/>
              <a:t>troupeau</a:t>
            </a:r>
            <a:r>
              <a:rPr dirty="0"/>
              <a:t> de </a:t>
            </a:r>
            <a:r>
              <a:rPr dirty="0" err="1"/>
              <a:t>bovins</a:t>
            </a:r>
            <a:r>
              <a:rPr dirty="0"/>
              <a:t> </a:t>
            </a:r>
            <a:r>
              <a:rPr dirty="0" err="1"/>
              <a:t>N'Dama</a:t>
            </a:r>
            <a:r>
              <a:rPr dirty="0"/>
              <a:t> </a:t>
            </a:r>
            <a:r>
              <a:rPr dirty="0" err="1"/>
              <a:t>présentant</a:t>
            </a:r>
            <a:r>
              <a:rPr dirty="0"/>
              <a:t> les </a:t>
            </a:r>
            <a:r>
              <a:rPr dirty="0" err="1"/>
              <a:t>symptômes</a:t>
            </a:r>
            <a:r>
              <a:rPr dirty="0"/>
              <a:t> </a:t>
            </a:r>
            <a:r>
              <a:rPr dirty="0" err="1"/>
              <a:t>suivants</a:t>
            </a:r>
            <a:r>
              <a:rPr dirty="0"/>
              <a:t>:</a:t>
            </a:r>
          </a:p>
          <a:p>
            <a:pPr lvl="1">
              <a:defRPr sz="1600"/>
            </a:pPr>
            <a:r>
              <a:rPr dirty="0"/>
              <a:t>• </a:t>
            </a:r>
            <a:r>
              <a:rPr dirty="0" err="1"/>
              <a:t>Fièvre</a:t>
            </a:r>
            <a:r>
              <a:rPr dirty="0"/>
              <a:t> </a:t>
            </a:r>
            <a:r>
              <a:rPr dirty="0" err="1"/>
              <a:t>élevée</a:t>
            </a:r>
            <a:r>
              <a:rPr dirty="0"/>
              <a:t> (40-41°C)</a:t>
            </a:r>
          </a:p>
          <a:p>
            <a:pPr lvl="1">
              <a:defRPr sz="1600"/>
            </a:pPr>
            <a:r>
              <a:rPr dirty="0"/>
              <a:t>• </a:t>
            </a:r>
            <a:r>
              <a:rPr dirty="0" err="1"/>
              <a:t>Lésions</a:t>
            </a:r>
            <a:r>
              <a:rPr dirty="0"/>
              <a:t> </a:t>
            </a:r>
            <a:r>
              <a:rPr dirty="0" err="1"/>
              <a:t>nodulaires</a:t>
            </a:r>
            <a:r>
              <a:rPr dirty="0"/>
              <a:t> </a:t>
            </a:r>
            <a:r>
              <a:rPr dirty="0" err="1"/>
              <a:t>cutanées</a:t>
            </a:r>
            <a:r>
              <a:rPr dirty="0"/>
              <a:t> sur tout le corps</a:t>
            </a:r>
          </a:p>
          <a:p>
            <a:pPr lvl="1">
              <a:defRPr sz="1600"/>
            </a:pPr>
            <a:r>
              <a:rPr dirty="0"/>
              <a:t>• </a:t>
            </a:r>
            <a:r>
              <a:rPr dirty="0" err="1"/>
              <a:t>Écoulement</a:t>
            </a:r>
            <a:r>
              <a:rPr dirty="0"/>
              <a:t> nasal et </a:t>
            </a:r>
            <a:r>
              <a:rPr dirty="0" err="1"/>
              <a:t>oculaire</a:t>
            </a:r>
            <a:endParaRPr dirty="0"/>
          </a:p>
          <a:p>
            <a:pPr lvl="1">
              <a:defRPr sz="1600"/>
            </a:pPr>
            <a:r>
              <a:rPr dirty="0"/>
              <a:t>• </a:t>
            </a:r>
            <a:r>
              <a:rPr dirty="0" err="1"/>
              <a:t>Baisse</a:t>
            </a:r>
            <a:r>
              <a:rPr dirty="0"/>
              <a:t> </a:t>
            </a:r>
            <a:r>
              <a:rPr dirty="0" err="1"/>
              <a:t>d'appétit</a:t>
            </a:r>
            <a:r>
              <a:rPr dirty="0"/>
              <a:t> et de production </a:t>
            </a:r>
            <a:r>
              <a:rPr dirty="0" err="1"/>
              <a:t>laitière</a:t>
            </a:r>
            <a:endParaRPr dirty="0"/>
          </a:p>
          <a:p>
            <a:pPr lvl="1">
              <a:defRPr sz="1600"/>
            </a:pPr>
            <a:r>
              <a:rPr dirty="0"/>
              <a:t>• Propagation </a:t>
            </a:r>
            <a:r>
              <a:rPr dirty="0" err="1"/>
              <a:t>rapide</a:t>
            </a:r>
            <a:r>
              <a:rPr dirty="0"/>
              <a:t> (30% du </a:t>
            </a:r>
            <a:r>
              <a:rPr dirty="0" err="1"/>
              <a:t>troupeau</a:t>
            </a:r>
            <a:r>
              <a:rPr dirty="0"/>
              <a:t> </a:t>
            </a:r>
            <a:r>
              <a:rPr dirty="0" err="1"/>
              <a:t>affecté</a:t>
            </a:r>
            <a:r>
              <a:rPr dirty="0"/>
              <a:t> </a:t>
            </a:r>
            <a:r>
              <a:rPr dirty="0" err="1"/>
              <a:t>en</a:t>
            </a:r>
            <a:r>
              <a:rPr dirty="0"/>
              <a:t> 5 </a:t>
            </a:r>
            <a:r>
              <a:rPr dirty="0" err="1"/>
              <a:t>jours</a:t>
            </a:r>
            <a:r>
              <a:rPr dirty="0"/>
              <a:t>)</a:t>
            </a:r>
          </a:p>
          <a:p>
            <a:pPr lvl="1">
              <a:defRPr sz="1600"/>
            </a:pPr>
            <a:r>
              <a:rPr dirty="0"/>
              <a:t>• </a:t>
            </a:r>
            <a:r>
              <a:rPr dirty="0" err="1"/>
              <a:t>Quelques</a:t>
            </a:r>
            <a:r>
              <a:rPr dirty="0"/>
              <a:t> </a:t>
            </a:r>
            <a:r>
              <a:rPr dirty="0" err="1"/>
              <a:t>avortements</a:t>
            </a:r>
            <a:r>
              <a:rPr dirty="0"/>
              <a:t> chez les </a:t>
            </a:r>
            <a:r>
              <a:rPr dirty="0" err="1"/>
              <a:t>femelles</a:t>
            </a:r>
            <a:r>
              <a:rPr dirty="0"/>
              <a:t> </a:t>
            </a:r>
            <a:r>
              <a:rPr dirty="0" err="1"/>
              <a:t>gestantes</a:t>
            </a:r>
            <a:endParaRPr dirty="0"/>
          </a:p>
          <a:p>
            <a:pPr>
              <a:spcBef>
                <a:spcPts val="600"/>
              </a:spcBef>
              <a:defRPr sz="1600"/>
            </a:pPr>
            <a:r>
              <a:rPr dirty="0" err="1"/>
              <a:t>Tâche</a:t>
            </a:r>
            <a:r>
              <a:rPr dirty="0"/>
              <a:t>: </a:t>
            </a:r>
          </a:p>
          <a:p>
            <a:pPr lvl="1">
              <a:defRPr sz="1600"/>
            </a:pPr>
            <a:r>
              <a:rPr dirty="0"/>
              <a:t>1. Propose un diagnostic </a:t>
            </a:r>
            <a:r>
              <a:rPr dirty="0" err="1"/>
              <a:t>différentiel</a:t>
            </a:r>
            <a:r>
              <a:rPr dirty="0"/>
              <a:t> </a:t>
            </a:r>
            <a:r>
              <a:rPr dirty="0" err="1"/>
              <a:t>complet</a:t>
            </a:r>
            <a:r>
              <a:rPr dirty="0"/>
              <a:t> (au </a:t>
            </a:r>
            <a:r>
              <a:rPr dirty="0" err="1"/>
              <a:t>moins</a:t>
            </a:r>
            <a:r>
              <a:rPr dirty="0"/>
              <a:t> 5 maladies possibles)</a:t>
            </a:r>
          </a:p>
          <a:p>
            <a:pPr lvl="1">
              <a:defRPr sz="1600"/>
            </a:pPr>
            <a:r>
              <a:rPr dirty="0"/>
              <a:t>2. Pour </a:t>
            </a:r>
            <a:r>
              <a:rPr dirty="0" err="1"/>
              <a:t>chaque</a:t>
            </a:r>
            <a:r>
              <a:rPr dirty="0"/>
              <a:t> </a:t>
            </a:r>
            <a:r>
              <a:rPr dirty="0" err="1"/>
              <a:t>maladie</a:t>
            </a:r>
            <a:r>
              <a:rPr dirty="0"/>
              <a:t>, </a:t>
            </a:r>
            <a:r>
              <a:rPr dirty="0" err="1"/>
              <a:t>indique</a:t>
            </a:r>
            <a:r>
              <a:rPr dirty="0"/>
              <a:t> les tests </a:t>
            </a:r>
            <a:r>
              <a:rPr dirty="0" err="1"/>
              <a:t>diagnostiques</a:t>
            </a:r>
            <a:r>
              <a:rPr dirty="0"/>
              <a:t> </a:t>
            </a:r>
            <a:r>
              <a:rPr dirty="0" err="1"/>
              <a:t>spécifiques</a:t>
            </a:r>
            <a:r>
              <a:rPr dirty="0"/>
              <a:t> à </a:t>
            </a:r>
            <a:r>
              <a:rPr dirty="0" err="1"/>
              <a:t>réaliser</a:t>
            </a:r>
            <a:endParaRPr dirty="0"/>
          </a:p>
          <a:p>
            <a:pPr lvl="1">
              <a:defRPr sz="1600"/>
            </a:pPr>
            <a:r>
              <a:rPr dirty="0"/>
              <a:t>3. </a:t>
            </a:r>
            <a:r>
              <a:rPr dirty="0" err="1"/>
              <a:t>Suggère</a:t>
            </a:r>
            <a:r>
              <a:rPr dirty="0"/>
              <a:t> un </a:t>
            </a:r>
            <a:r>
              <a:rPr dirty="0" err="1"/>
              <a:t>protocole</a:t>
            </a:r>
            <a:r>
              <a:rPr dirty="0"/>
              <a:t> de </a:t>
            </a:r>
            <a:r>
              <a:rPr dirty="0" err="1"/>
              <a:t>prélèvements</a:t>
            </a:r>
            <a:r>
              <a:rPr dirty="0"/>
              <a:t> avec </a:t>
            </a:r>
            <a:r>
              <a:rPr dirty="0" err="1"/>
              <a:t>méthodes</a:t>
            </a:r>
            <a:r>
              <a:rPr dirty="0"/>
              <a:t> de conservation</a:t>
            </a:r>
          </a:p>
          <a:p>
            <a:pPr lvl="1">
              <a:defRPr sz="1600"/>
            </a:pPr>
            <a:r>
              <a:rPr dirty="0"/>
              <a:t>4. </a:t>
            </a:r>
            <a:r>
              <a:rPr dirty="0" err="1"/>
              <a:t>Recommande</a:t>
            </a:r>
            <a:r>
              <a:rPr dirty="0"/>
              <a:t> des </a:t>
            </a:r>
            <a:r>
              <a:rPr dirty="0" err="1"/>
              <a:t>mesures</a:t>
            </a:r>
            <a:r>
              <a:rPr dirty="0"/>
              <a:t> </a:t>
            </a:r>
            <a:r>
              <a:rPr dirty="0" err="1"/>
              <a:t>immédiates</a:t>
            </a:r>
            <a:r>
              <a:rPr dirty="0"/>
              <a:t> de </a:t>
            </a:r>
            <a:r>
              <a:rPr dirty="0" err="1"/>
              <a:t>biosécurité</a:t>
            </a:r>
            <a:r>
              <a:rPr dirty="0"/>
              <a:t> à </a:t>
            </a:r>
            <a:r>
              <a:rPr dirty="0" err="1"/>
              <a:t>mettre</a:t>
            </a:r>
            <a:r>
              <a:rPr dirty="0"/>
              <a:t> </a:t>
            </a:r>
            <a:r>
              <a:rPr dirty="0" err="1"/>
              <a:t>en</a:t>
            </a:r>
            <a:r>
              <a:rPr dirty="0"/>
              <a:t> place</a:t>
            </a:r>
          </a:p>
          <a:p>
            <a:pPr lvl="1">
              <a:defRPr sz="1600"/>
            </a:pPr>
            <a:r>
              <a:rPr dirty="0"/>
              <a:t>5. Propose un plan de </a:t>
            </a:r>
            <a:r>
              <a:rPr dirty="0" err="1"/>
              <a:t>traitement</a:t>
            </a:r>
            <a:r>
              <a:rPr dirty="0"/>
              <a:t> pour les </a:t>
            </a:r>
            <a:r>
              <a:rPr dirty="0" err="1"/>
              <a:t>animaux</a:t>
            </a:r>
            <a:r>
              <a:rPr dirty="0"/>
              <a:t> </a:t>
            </a:r>
            <a:r>
              <a:rPr dirty="0" err="1"/>
              <a:t>affectés</a:t>
            </a:r>
            <a:endParaRPr dirty="0"/>
          </a:p>
          <a:p>
            <a:pPr lvl="1">
              <a:defRPr sz="1600"/>
            </a:pPr>
            <a:r>
              <a:rPr dirty="0"/>
              <a:t>6. </a:t>
            </a:r>
            <a:r>
              <a:rPr dirty="0" err="1"/>
              <a:t>Élabore</a:t>
            </a:r>
            <a:r>
              <a:rPr dirty="0"/>
              <a:t> </a:t>
            </a:r>
            <a:r>
              <a:rPr dirty="0" err="1"/>
              <a:t>une</a:t>
            </a:r>
            <a:r>
              <a:rPr dirty="0"/>
              <a:t> </a:t>
            </a:r>
            <a:r>
              <a:rPr dirty="0" err="1"/>
              <a:t>stratégie</a:t>
            </a:r>
            <a:r>
              <a:rPr dirty="0"/>
              <a:t> de </a:t>
            </a:r>
            <a:r>
              <a:rPr dirty="0" err="1"/>
              <a:t>prévention</a:t>
            </a:r>
            <a:r>
              <a:rPr dirty="0"/>
              <a:t> pour les </a:t>
            </a:r>
            <a:r>
              <a:rPr dirty="0" err="1"/>
              <a:t>troupeaux</a:t>
            </a:r>
            <a:r>
              <a:rPr dirty="0"/>
              <a:t> </a:t>
            </a:r>
            <a:r>
              <a:rPr dirty="0" err="1"/>
              <a:t>voisins</a:t>
            </a:r>
            <a:endParaRPr dirty="0"/>
          </a:p>
          <a:p>
            <a:pPr>
              <a:spcBef>
                <a:spcPts val="600"/>
              </a:spcBef>
              <a:defRPr sz="1600"/>
            </a:pPr>
            <a:r>
              <a:rPr dirty="0"/>
              <a:t>Format: </a:t>
            </a:r>
            <a:r>
              <a:rPr dirty="0" err="1"/>
              <a:t>Présente</a:t>
            </a:r>
            <a:r>
              <a:rPr dirty="0"/>
              <a:t> ton </a:t>
            </a:r>
            <a:r>
              <a:rPr dirty="0" err="1"/>
              <a:t>analyse</a:t>
            </a:r>
            <a:r>
              <a:rPr dirty="0"/>
              <a:t> sous </a:t>
            </a:r>
            <a:r>
              <a:rPr dirty="0" err="1"/>
              <a:t>forme</a:t>
            </a:r>
            <a:r>
              <a:rPr dirty="0"/>
              <a:t> de rapport </a:t>
            </a:r>
            <a:r>
              <a:rPr dirty="0" err="1"/>
              <a:t>vétérinaire</a:t>
            </a:r>
            <a:r>
              <a:rPr dirty="0"/>
              <a:t> </a:t>
            </a:r>
            <a:r>
              <a:rPr dirty="0" err="1"/>
              <a:t>structuré</a:t>
            </a:r>
            <a:r>
              <a:rPr dirty="0"/>
              <a:t>, avec justifications </a:t>
            </a:r>
            <a:r>
              <a:rPr dirty="0" err="1"/>
              <a:t>scientifiques</a:t>
            </a:r>
            <a:r>
              <a:rPr dirty="0"/>
              <a:t> pour </a:t>
            </a:r>
            <a:r>
              <a:rPr dirty="0" err="1"/>
              <a:t>chaque</a:t>
            </a:r>
            <a:r>
              <a:rPr dirty="0"/>
              <a:t> </a:t>
            </a:r>
            <a:r>
              <a:rPr dirty="0" err="1"/>
              <a:t>recommandation</a:t>
            </a:r>
            <a:r>
              <a:rPr dirty="0"/>
              <a:t> et </a:t>
            </a:r>
            <a:r>
              <a:rPr dirty="0" err="1"/>
              <a:t>références</a:t>
            </a:r>
            <a:r>
              <a:rPr dirty="0"/>
              <a:t> aux directives de </a:t>
            </a:r>
            <a:r>
              <a:rPr dirty="0" err="1"/>
              <a:t>l'OIE</a:t>
            </a:r>
            <a:r>
              <a:rPr dirty="0"/>
              <a:t> </a:t>
            </a:r>
            <a:r>
              <a:rPr dirty="0" err="1"/>
              <a:t>si</a:t>
            </a:r>
            <a:r>
              <a:rPr dirty="0"/>
              <a:t> pertinent.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000" b="1">
                <a:solidFill>
                  <a:srgbClr val="0072B2"/>
                </a:solidFill>
              </a:defRPr>
            </a:pPr>
            <a:r>
              <a:t>Prompts pour Entomologistes médicaux</a:t>
            </a:r>
          </a:p>
        </p:txBody>
      </p:sp>
      <p:sp>
        <p:nvSpPr>
          <p:cNvPr id="3" name="Content Placeholder 2"/>
          <p:cNvSpPr>
            <a:spLocks noGrp="1"/>
          </p:cNvSpPr>
          <p:nvPr>
            <p:ph idx="1"/>
          </p:nvPr>
        </p:nvSpPr>
        <p:spPr/>
        <p:txBody>
          <a:bodyPr/>
          <a:lstStyle/>
          <a:p>
            <a:pPr>
              <a:defRPr sz="2000" b="1">
                <a:solidFill>
                  <a:srgbClr val="008000"/>
                </a:solidFill>
              </a:defRPr>
            </a:pPr>
            <a:r>
              <a:rPr dirty="0" err="1"/>
              <a:t>Exemple</a:t>
            </a:r>
            <a:r>
              <a:rPr dirty="0"/>
              <a:t> 1 : </a:t>
            </a:r>
            <a:r>
              <a:rPr dirty="0" err="1"/>
              <a:t>Protocole</a:t>
            </a:r>
            <a:r>
              <a:rPr dirty="0"/>
              <a:t> </a:t>
            </a:r>
            <a:r>
              <a:rPr dirty="0" err="1"/>
              <a:t>d'échantillonnage</a:t>
            </a:r>
            <a:r>
              <a:rPr dirty="0"/>
              <a:t> </a:t>
            </a:r>
            <a:r>
              <a:rPr dirty="0" err="1"/>
              <a:t>entomologique</a:t>
            </a:r>
            <a:endParaRPr dirty="0"/>
          </a:p>
          <a:p>
            <a:pPr>
              <a:spcBef>
                <a:spcPts val="600"/>
              </a:spcBef>
              <a:defRPr sz="1600"/>
            </a:pPr>
            <a:r>
              <a:rPr dirty="0" err="1"/>
              <a:t>Rôle</a:t>
            </a:r>
            <a:r>
              <a:rPr dirty="0"/>
              <a:t>: Tu es un </a:t>
            </a:r>
            <a:r>
              <a:rPr dirty="0" err="1"/>
              <a:t>entomologiste</a:t>
            </a:r>
            <a:r>
              <a:rPr dirty="0"/>
              <a:t> </a:t>
            </a:r>
            <a:r>
              <a:rPr dirty="0" err="1"/>
              <a:t>médical</a:t>
            </a:r>
            <a:r>
              <a:rPr dirty="0"/>
              <a:t> </a:t>
            </a:r>
            <a:r>
              <a:rPr dirty="0" err="1"/>
              <a:t>spécialisé</a:t>
            </a:r>
            <a:r>
              <a:rPr dirty="0"/>
              <a:t> dans les </a:t>
            </a:r>
            <a:r>
              <a:rPr dirty="0" err="1"/>
              <a:t>vecteurs</a:t>
            </a:r>
            <a:r>
              <a:rPr dirty="0"/>
              <a:t> de maladies </a:t>
            </a:r>
            <a:r>
              <a:rPr dirty="0" err="1"/>
              <a:t>tropicales</a:t>
            </a:r>
            <a:r>
              <a:rPr dirty="0"/>
              <a:t>.</a:t>
            </a:r>
          </a:p>
          <a:p>
            <a:pPr>
              <a:spcBef>
                <a:spcPts val="600"/>
              </a:spcBef>
              <a:defRPr sz="1600"/>
            </a:pPr>
            <a:r>
              <a:rPr dirty="0" err="1"/>
              <a:t>Contexte</a:t>
            </a:r>
            <a:r>
              <a:rPr dirty="0"/>
              <a:t>: Je </a:t>
            </a:r>
            <a:r>
              <a:rPr dirty="0" err="1"/>
              <a:t>prépare</a:t>
            </a:r>
            <a:r>
              <a:rPr dirty="0"/>
              <a:t> </a:t>
            </a:r>
            <a:r>
              <a:rPr dirty="0" err="1"/>
              <a:t>une</a:t>
            </a:r>
            <a:r>
              <a:rPr dirty="0"/>
              <a:t> étude sur la distribution et la </a:t>
            </a:r>
            <a:r>
              <a:rPr dirty="0" err="1"/>
              <a:t>résistance</a:t>
            </a:r>
            <a:r>
              <a:rPr dirty="0"/>
              <a:t> aux insecticides des </a:t>
            </a:r>
            <a:r>
              <a:rPr dirty="0" err="1"/>
              <a:t>anophèles</a:t>
            </a:r>
            <a:r>
              <a:rPr dirty="0"/>
              <a:t> </a:t>
            </a:r>
            <a:r>
              <a:rPr dirty="0" err="1"/>
              <a:t>vecteurs</a:t>
            </a:r>
            <a:r>
              <a:rPr dirty="0"/>
              <a:t> du </a:t>
            </a:r>
            <a:r>
              <a:rPr dirty="0" err="1"/>
              <a:t>paludisme</a:t>
            </a:r>
            <a:r>
              <a:rPr dirty="0"/>
              <a:t> dans 12 villages de la </a:t>
            </a:r>
            <a:r>
              <a:rPr dirty="0" err="1"/>
              <a:t>région</a:t>
            </a:r>
            <a:r>
              <a:rPr dirty="0"/>
              <a:t> de Bobo-Dioulasso. </a:t>
            </a:r>
            <a:r>
              <a:rPr dirty="0" err="1"/>
              <a:t>L'étude</a:t>
            </a:r>
            <a:r>
              <a:rPr dirty="0"/>
              <a:t> se </a:t>
            </a:r>
            <a:r>
              <a:rPr dirty="0" err="1"/>
              <a:t>déroulera</a:t>
            </a:r>
            <a:r>
              <a:rPr dirty="0"/>
              <a:t> pendant la </a:t>
            </a:r>
            <a:r>
              <a:rPr dirty="0" err="1"/>
              <a:t>saison</a:t>
            </a:r>
            <a:r>
              <a:rPr dirty="0"/>
              <a:t> des </a:t>
            </a:r>
            <a:r>
              <a:rPr dirty="0" err="1"/>
              <a:t>pluies</a:t>
            </a:r>
            <a:r>
              <a:rPr dirty="0"/>
              <a:t> et la </a:t>
            </a:r>
            <a:r>
              <a:rPr dirty="0" err="1"/>
              <a:t>saison</a:t>
            </a:r>
            <a:r>
              <a:rPr dirty="0"/>
              <a:t> </a:t>
            </a:r>
            <a:r>
              <a:rPr dirty="0" err="1"/>
              <a:t>sèche</a:t>
            </a:r>
            <a:r>
              <a:rPr dirty="0"/>
              <a:t>.</a:t>
            </a:r>
          </a:p>
          <a:p>
            <a:pPr>
              <a:spcBef>
                <a:spcPts val="600"/>
              </a:spcBef>
              <a:defRPr sz="1600"/>
            </a:pPr>
            <a:r>
              <a:rPr dirty="0" err="1"/>
              <a:t>Tâche</a:t>
            </a:r>
            <a:r>
              <a:rPr dirty="0"/>
              <a:t>: </a:t>
            </a:r>
            <a:r>
              <a:rPr dirty="0" err="1"/>
              <a:t>Développe</a:t>
            </a:r>
            <a:r>
              <a:rPr dirty="0"/>
              <a:t> un </a:t>
            </a:r>
            <a:r>
              <a:rPr dirty="0" err="1"/>
              <a:t>protocole</a:t>
            </a:r>
            <a:r>
              <a:rPr dirty="0"/>
              <a:t> </a:t>
            </a:r>
            <a:r>
              <a:rPr dirty="0" err="1"/>
              <a:t>complet</a:t>
            </a:r>
            <a:r>
              <a:rPr dirty="0"/>
              <a:t> </a:t>
            </a:r>
            <a:r>
              <a:rPr dirty="0" err="1"/>
              <a:t>d'échantillonnage</a:t>
            </a:r>
            <a:r>
              <a:rPr dirty="0"/>
              <a:t> </a:t>
            </a:r>
            <a:r>
              <a:rPr dirty="0" err="1"/>
              <a:t>entomologique</a:t>
            </a:r>
            <a:r>
              <a:rPr dirty="0"/>
              <a:t> </a:t>
            </a:r>
            <a:r>
              <a:rPr dirty="0" err="1"/>
              <a:t>incluant</a:t>
            </a:r>
            <a:r>
              <a:rPr dirty="0"/>
              <a:t>:</a:t>
            </a:r>
          </a:p>
          <a:p>
            <a:pPr lvl="1">
              <a:defRPr sz="1600"/>
            </a:pPr>
            <a:r>
              <a:rPr dirty="0"/>
              <a:t>1. </a:t>
            </a:r>
            <a:r>
              <a:rPr dirty="0" err="1"/>
              <a:t>Méthodes</a:t>
            </a:r>
            <a:r>
              <a:rPr dirty="0"/>
              <a:t> de capture </a:t>
            </a:r>
            <a:r>
              <a:rPr dirty="0" err="1"/>
              <a:t>adaptées</a:t>
            </a:r>
            <a:r>
              <a:rPr dirty="0"/>
              <a:t> (</a:t>
            </a:r>
            <a:r>
              <a:rPr dirty="0" err="1"/>
              <a:t>précise</a:t>
            </a:r>
            <a:r>
              <a:rPr dirty="0"/>
              <a:t> le </a:t>
            </a:r>
            <a:r>
              <a:rPr dirty="0" err="1"/>
              <a:t>nombre</a:t>
            </a:r>
            <a:r>
              <a:rPr dirty="0"/>
              <a:t>, la </a:t>
            </a:r>
            <a:r>
              <a:rPr dirty="0" err="1"/>
              <a:t>fréquence</a:t>
            </a:r>
            <a:r>
              <a:rPr dirty="0"/>
              <a:t> et la durée)</a:t>
            </a:r>
          </a:p>
          <a:p>
            <a:pPr lvl="1">
              <a:defRPr sz="1600"/>
            </a:pPr>
            <a:r>
              <a:rPr dirty="0"/>
              <a:t>2. </a:t>
            </a:r>
            <a:r>
              <a:rPr dirty="0" err="1"/>
              <a:t>Stratégie</a:t>
            </a:r>
            <a:r>
              <a:rPr dirty="0"/>
              <a:t> </a:t>
            </a:r>
            <a:r>
              <a:rPr dirty="0" err="1"/>
              <a:t>d'échantillonnage</a:t>
            </a:r>
            <a:r>
              <a:rPr dirty="0"/>
              <a:t> spatial dans </a:t>
            </a:r>
            <a:r>
              <a:rPr dirty="0" err="1"/>
              <a:t>chaque</a:t>
            </a:r>
            <a:r>
              <a:rPr dirty="0"/>
              <a:t> village</a:t>
            </a:r>
          </a:p>
          <a:p>
            <a:pPr lvl="1">
              <a:defRPr sz="1600"/>
            </a:pPr>
            <a:r>
              <a:rPr dirty="0"/>
              <a:t>3. Techniques </a:t>
            </a:r>
            <a:r>
              <a:rPr dirty="0" err="1"/>
              <a:t>d'identification</a:t>
            </a:r>
            <a:r>
              <a:rPr dirty="0"/>
              <a:t> </a:t>
            </a:r>
            <a:r>
              <a:rPr dirty="0" err="1"/>
              <a:t>morphologique</a:t>
            </a:r>
            <a:r>
              <a:rPr dirty="0"/>
              <a:t> et </a:t>
            </a:r>
            <a:r>
              <a:rPr dirty="0" err="1"/>
              <a:t>moléculaire</a:t>
            </a:r>
            <a:r>
              <a:rPr dirty="0"/>
              <a:t> des </a:t>
            </a:r>
            <a:r>
              <a:rPr dirty="0" err="1"/>
              <a:t>espèces</a:t>
            </a:r>
            <a:endParaRPr dirty="0"/>
          </a:p>
          <a:p>
            <a:pPr lvl="1">
              <a:defRPr sz="1600"/>
            </a:pPr>
            <a:r>
              <a:rPr dirty="0"/>
              <a:t>4. </a:t>
            </a:r>
            <a:r>
              <a:rPr dirty="0" err="1"/>
              <a:t>Protocoles</a:t>
            </a:r>
            <a:r>
              <a:rPr dirty="0"/>
              <a:t> de tests de </a:t>
            </a:r>
            <a:r>
              <a:rPr dirty="0" err="1"/>
              <a:t>sensibilité</a:t>
            </a:r>
            <a:r>
              <a:rPr dirty="0"/>
              <a:t> aux insecticides (</a:t>
            </a:r>
            <a:r>
              <a:rPr dirty="0" err="1"/>
              <a:t>selon</a:t>
            </a:r>
            <a:r>
              <a:rPr dirty="0"/>
              <a:t> OMS)</a:t>
            </a:r>
          </a:p>
          <a:p>
            <a:pPr lvl="1">
              <a:defRPr sz="1600"/>
            </a:pPr>
            <a:r>
              <a:rPr dirty="0"/>
              <a:t>5. </a:t>
            </a:r>
            <a:r>
              <a:rPr dirty="0" err="1"/>
              <a:t>Méthodes</a:t>
            </a:r>
            <a:r>
              <a:rPr dirty="0"/>
              <a:t> de conservation des </a:t>
            </a:r>
            <a:r>
              <a:rPr dirty="0" err="1"/>
              <a:t>spécimens</a:t>
            </a:r>
            <a:r>
              <a:rPr dirty="0"/>
              <a:t> pour analyses </a:t>
            </a:r>
            <a:r>
              <a:rPr dirty="0" err="1"/>
              <a:t>ultérieures</a:t>
            </a:r>
            <a:endParaRPr dirty="0"/>
          </a:p>
          <a:p>
            <a:pPr lvl="1">
              <a:defRPr sz="1600"/>
            </a:pPr>
            <a:r>
              <a:rPr dirty="0"/>
              <a:t>6. Système de gestion des données </a:t>
            </a:r>
            <a:r>
              <a:rPr dirty="0" err="1"/>
              <a:t>entomologiques</a:t>
            </a:r>
            <a:endParaRPr dirty="0"/>
          </a:p>
          <a:p>
            <a:pPr lvl="1">
              <a:defRPr sz="1600"/>
            </a:pPr>
            <a:r>
              <a:rPr dirty="0"/>
              <a:t>7. Analyses </a:t>
            </a:r>
            <a:r>
              <a:rPr dirty="0" err="1"/>
              <a:t>statistiques</a:t>
            </a:r>
            <a:r>
              <a:rPr dirty="0"/>
              <a:t> </a:t>
            </a:r>
            <a:r>
              <a:rPr dirty="0" err="1"/>
              <a:t>recommandées</a:t>
            </a:r>
            <a:r>
              <a:rPr dirty="0"/>
              <a:t> pour comparer les populations</a:t>
            </a:r>
          </a:p>
          <a:p>
            <a:pPr>
              <a:spcBef>
                <a:spcPts val="600"/>
              </a:spcBef>
              <a:defRPr sz="1600"/>
            </a:pPr>
            <a:r>
              <a:rPr dirty="0"/>
              <a:t>Format: </a:t>
            </a:r>
            <a:r>
              <a:rPr dirty="0" err="1"/>
              <a:t>Présente</a:t>
            </a:r>
            <a:r>
              <a:rPr dirty="0"/>
              <a:t> un </a:t>
            </a:r>
            <a:r>
              <a:rPr dirty="0" err="1"/>
              <a:t>protocole</a:t>
            </a:r>
            <a:r>
              <a:rPr dirty="0"/>
              <a:t> </a:t>
            </a:r>
            <a:r>
              <a:rPr dirty="0" err="1"/>
              <a:t>scientifique</a:t>
            </a:r>
            <a:r>
              <a:rPr dirty="0"/>
              <a:t> </a:t>
            </a:r>
            <a:r>
              <a:rPr dirty="0" err="1"/>
              <a:t>détaillé</a:t>
            </a:r>
            <a:r>
              <a:rPr dirty="0"/>
              <a:t> avec justification de </a:t>
            </a:r>
            <a:r>
              <a:rPr dirty="0" err="1"/>
              <a:t>chaque</a:t>
            </a:r>
            <a:r>
              <a:rPr dirty="0"/>
              <a:t> </a:t>
            </a:r>
            <a:r>
              <a:rPr dirty="0" err="1"/>
              <a:t>méthode</a:t>
            </a:r>
            <a:r>
              <a:rPr dirty="0"/>
              <a:t> </a:t>
            </a:r>
            <a:r>
              <a:rPr dirty="0" err="1"/>
              <a:t>choisie</a:t>
            </a:r>
            <a:r>
              <a:rPr dirty="0"/>
              <a:t>, matériel </a:t>
            </a:r>
            <a:r>
              <a:rPr dirty="0" err="1"/>
              <a:t>nécessaire</a:t>
            </a:r>
            <a:r>
              <a:rPr dirty="0"/>
              <a:t>, et </a:t>
            </a:r>
            <a:r>
              <a:rPr dirty="0" err="1"/>
              <a:t>considérations</a:t>
            </a:r>
            <a:r>
              <a:rPr dirty="0"/>
              <a:t> </a:t>
            </a:r>
            <a:r>
              <a:rPr dirty="0" err="1"/>
              <a:t>logistiques</a:t>
            </a:r>
            <a:r>
              <a:rPr dirty="0"/>
              <a:t> pour le terrain.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000" b="1">
                <a:solidFill>
                  <a:srgbClr val="0072B2"/>
                </a:solidFill>
              </a:defRPr>
            </a:pPr>
            <a:r>
              <a:t>Prompts pour Biochimistes et substances naturelles</a:t>
            </a:r>
          </a:p>
        </p:txBody>
      </p:sp>
      <p:sp>
        <p:nvSpPr>
          <p:cNvPr id="3" name="Content Placeholder 2"/>
          <p:cNvSpPr>
            <a:spLocks noGrp="1"/>
          </p:cNvSpPr>
          <p:nvPr>
            <p:ph idx="1"/>
          </p:nvPr>
        </p:nvSpPr>
        <p:spPr/>
        <p:txBody>
          <a:bodyPr/>
          <a:lstStyle/>
          <a:p>
            <a:pPr>
              <a:defRPr sz="2000" b="1">
                <a:solidFill>
                  <a:srgbClr val="008000"/>
                </a:solidFill>
              </a:defRPr>
            </a:pPr>
            <a:r>
              <a:t>Exemple 1 : Extraction et caractérisation de composés bioactifs</a:t>
            </a:r>
          </a:p>
          <a:p>
            <a:pPr>
              <a:spcBef>
                <a:spcPts val="600"/>
              </a:spcBef>
              <a:defRPr sz="1600"/>
            </a:pPr>
            <a:r>
              <a:t>Rôle: Tu es un biochimiste spécialisé dans l'extraction et la caractérisation de composés bioactifs issus de plantes médicinales.</a:t>
            </a:r>
          </a:p>
          <a:p>
            <a:pPr>
              <a:spcBef>
                <a:spcPts val="600"/>
              </a:spcBef>
              <a:defRPr sz="1600"/>
            </a:pPr>
            <a:r>
              <a:t>Contexte: Je travaille sur l'étude de Terminalia macroptera, une plante utilisée en médecine traditionnelle au Burkina Faso pour traiter le paludisme et les infections. J'ai collecté des échantillons d'écorce et de feuilles que je souhaite analyser pour identifier les composés responsables de l'activité antimicrobienne.</a:t>
            </a:r>
          </a:p>
          <a:p>
            <a:pPr>
              <a:spcBef>
                <a:spcPts val="600"/>
              </a:spcBef>
              <a:defRPr sz="1600"/>
            </a:pPr>
            <a:r>
              <a:t>Tâche: Propose un protocole complet pour:</a:t>
            </a:r>
          </a:p>
          <a:p>
            <a:pPr lvl="1">
              <a:defRPr sz="1600"/>
            </a:pPr>
            <a:r>
              <a:t>1. Préparer les extraits (détaille les solvants et méthodes d'extraction optimaux)</a:t>
            </a:r>
          </a:p>
          <a:p>
            <a:pPr lvl="1">
              <a:defRPr sz="1600"/>
            </a:pPr>
            <a:r>
              <a:t>2. Fractionner les extraits (chromatographie sur colonne, HPLC préparative)</a:t>
            </a:r>
          </a:p>
          <a:p>
            <a:pPr lvl="1">
              <a:defRPr sz="1600"/>
            </a:pPr>
            <a:r>
              <a:t>3. Identifier les classes de composés présents (tests phytochimiques)</a:t>
            </a:r>
          </a:p>
          <a:p>
            <a:pPr lvl="1">
              <a:defRPr sz="1600"/>
            </a:pPr>
            <a:r>
              <a:t>4. Caractériser les molécules bioactives (techniques spectroscopiques)</a:t>
            </a:r>
          </a:p>
          <a:p>
            <a:pPr lvl="1">
              <a:defRPr sz="1600"/>
            </a:pPr>
            <a:r>
              <a:t>5. Évaluer l'activité antimicrobienne (méthodes in vitro)</a:t>
            </a:r>
          </a:p>
          <a:p>
            <a:pPr lvl="1">
              <a:defRPr sz="1600"/>
            </a:pPr>
            <a:r>
              <a:t>6. Déterminer la concentration minimale inhibitrice contre Plasmodium falciparum</a:t>
            </a:r>
          </a:p>
          <a:p>
            <a:pPr>
              <a:spcBef>
                <a:spcPts val="600"/>
              </a:spcBef>
              <a:defRPr sz="1600"/>
            </a:pPr>
            <a:r>
              <a:t>Format: Présente un protocole de laboratoire détaillé avec les paramètres expérimentaux précis, le matériel nécessaire, les contrôles à inclure, et les méthodes d'analyse des résultats.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000" b="1">
                <a:solidFill>
                  <a:srgbClr val="0072B2"/>
                </a:solidFill>
              </a:defRPr>
            </a:pPr>
            <a:r>
              <a:t>Prompts pour Experts en biosécurité</a:t>
            </a:r>
          </a:p>
        </p:txBody>
      </p:sp>
      <p:sp>
        <p:nvSpPr>
          <p:cNvPr id="3" name="Content Placeholder 2"/>
          <p:cNvSpPr>
            <a:spLocks noGrp="1"/>
          </p:cNvSpPr>
          <p:nvPr>
            <p:ph idx="1"/>
          </p:nvPr>
        </p:nvSpPr>
        <p:spPr>
          <a:xfrm>
            <a:off x="457200" y="1600200"/>
            <a:ext cx="8334260" cy="4525963"/>
          </a:xfrm>
        </p:spPr>
        <p:txBody>
          <a:bodyPr>
            <a:normAutofit fontScale="92500" lnSpcReduction="10000"/>
          </a:bodyPr>
          <a:lstStyle/>
          <a:p>
            <a:pPr>
              <a:defRPr sz="2000" b="1">
                <a:solidFill>
                  <a:srgbClr val="008000"/>
                </a:solidFill>
              </a:defRPr>
            </a:pPr>
            <a:r>
              <a:rPr dirty="0" err="1"/>
              <a:t>Exemple</a:t>
            </a:r>
            <a:r>
              <a:rPr dirty="0"/>
              <a:t> 1 : </a:t>
            </a:r>
            <a:r>
              <a:rPr dirty="0" err="1"/>
              <a:t>Évaluation</a:t>
            </a:r>
            <a:r>
              <a:rPr dirty="0"/>
              <a:t> des </a:t>
            </a:r>
            <a:r>
              <a:rPr dirty="0" err="1"/>
              <a:t>risques</a:t>
            </a:r>
            <a:r>
              <a:rPr dirty="0"/>
              <a:t> </a:t>
            </a:r>
            <a:r>
              <a:rPr dirty="0" err="1"/>
              <a:t>biologiques</a:t>
            </a:r>
            <a:r>
              <a:rPr dirty="0"/>
              <a:t> </a:t>
            </a:r>
            <a:r>
              <a:rPr dirty="0" err="1"/>
              <a:t>en</a:t>
            </a:r>
            <a:r>
              <a:rPr dirty="0"/>
              <a:t> </a:t>
            </a:r>
            <a:r>
              <a:rPr dirty="0" err="1"/>
              <a:t>laboratoire</a:t>
            </a:r>
            <a:endParaRPr dirty="0"/>
          </a:p>
          <a:p>
            <a:pPr>
              <a:spcBef>
                <a:spcPts val="600"/>
              </a:spcBef>
              <a:defRPr sz="1600"/>
            </a:pPr>
            <a:r>
              <a:rPr dirty="0" err="1"/>
              <a:t>Rôle</a:t>
            </a:r>
            <a:r>
              <a:rPr dirty="0"/>
              <a:t>: Tu es un expert </a:t>
            </a:r>
            <a:r>
              <a:rPr dirty="0" err="1"/>
              <a:t>en</a:t>
            </a:r>
            <a:r>
              <a:rPr dirty="0"/>
              <a:t> </a:t>
            </a:r>
            <a:r>
              <a:rPr dirty="0" err="1"/>
              <a:t>biosécurité</a:t>
            </a:r>
            <a:r>
              <a:rPr dirty="0"/>
              <a:t> et </a:t>
            </a:r>
            <a:r>
              <a:rPr dirty="0" err="1"/>
              <a:t>biosûreté</a:t>
            </a:r>
            <a:r>
              <a:rPr dirty="0"/>
              <a:t> pour les </a:t>
            </a:r>
            <a:r>
              <a:rPr dirty="0" err="1"/>
              <a:t>laboratoires</a:t>
            </a:r>
            <a:r>
              <a:rPr dirty="0"/>
              <a:t> de recherche </a:t>
            </a:r>
            <a:r>
              <a:rPr dirty="0" err="1"/>
              <a:t>biomédicale</a:t>
            </a:r>
            <a:r>
              <a:rPr dirty="0"/>
              <a:t>.</a:t>
            </a:r>
          </a:p>
          <a:p>
            <a:pPr>
              <a:spcBef>
                <a:spcPts val="600"/>
              </a:spcBef>
              <a:defRPr sz="1600"/>
            </a:pPr>
            <a:r>
              <a:rPr dirty="0" err="1"/>
              <a:t>Contexte</a:t>
            </a:r>
            <a:r>
              <a:rPr dirty="0"/>
              <a:t>: Je suis </a:t>
            </a:r>
            <a:r>
              <a:rPr dirty="0" err="1"/>
              <a:t>responsable</a:t>
            </a:r>
            <a:r>
              <a:rPr dirty="0"/>
              <a:t> de la mise à </a:t>
            </a:r>
            <a:r>
              <a:rPr dirty="0" err="1"/>
              <a:t>niveau</a:t>
            </a:r>
            <a:r>
              <a:rPr dirty="0"/>
              <a:t> d'un </a:t>
            </a:r>
            <a:r>
              <a:rPr dirty="0" err="1"/>
              <a:t>laboratoire</a:t>
            </a:r>
            <a:r>
              <a:rPr dirty="0"/>
              <a:t> de </a:t>
            </a:r>
            <a:r>
              <a:rPr dirty="0" err="1"/>
              <a:t>microbiologie</a:t>
            </a:r>
            <a:r>
              <a:rPr dirty="0"/>
              <a:t> qui </a:t>
            </a:r>
            <a:r>
              <a:rPr dirty="0" err="1"/>
              <a:t>va</a:t>
            </a:r>
            <a:r>
              <a:rPr dirty="0"/>
              <a:t> commencer à </a:t>
            </a:r>
            <a:r>
              <a:rPr dirty="0" err="1"/>
              <a:t>manipuler</a:t>
            </a:r>
            <a:r>
              <a:rPr dirty="0"/>
              <a:t> des </a:t>
            </a:r>
            <a:r>
              <a:rPr dirty="0" err="1"/>
              <a:t>échantillons</a:t>
            </a:r>
            <a:r>
              <a:rPr dirty="0"/>
              <a:t> </a:t>
            </a:r>
            <a:r>
              <a:rPr dirty="0" err="1"/>
              <a:t>potentiellement</a:t>
            </a:r>
            <a:r>
              <a:rPr dirty="0"/>
              <a:t> </a:t>
            </a:r>
            <a:r>
              <a:rPr dirty="0" err="1"/>
              <a:t>infectés</a:t>
            </a:r>
            <a:r>
              <a:rPr dirty="0"/>
              <a:t> par des agents </a:t>
            </a:r>
            <a:r>
              <a:rPr dirty="0" err="1"/>
              <a:t>pathogènes</a:t>
            </a:r>
            <a:r>
              <a:rPr dirty="0"/>
              <a:t> du </a:t>
            </a:r>
            <a:r>
              <a:rPr dirty="0" err="1"/>
              <a:t>groupe</a:t>
            </a:r>
            <a:r>
              <a:rPr dirty="0"/>
              <a:t> de </a:t>
            </a:r>
            <a:r>
              <a:rPr dirty="0" err="1"/>
              <a:t>risque</a:t>
            </a:r>
            <a:r>
              <a:rPr dirty="0"/>
              <a:t> 3 (</a:t>
            </a:r>
            <a:r>
              <a:rPr dirty="0" err="1"/>
              <a:t>incluant</a:t>
            </a:r>
            <a:r>
              <a:rPr dirty="0"/>
              <a:t> Mycobacterium tuberculosis </a:t>
            </a:r>
            <a:r>
              <a:rPr dirty="0" err="1"/>
              <a:t>résistant</a:t>
            </a:r>
            <a:r>
              <a:rPr dirty="0"/>
              <a:t> et virus de la </a:t>
            </a:r>
            <a:r>
              <a:rPr dirty="0" err="1"/>
              <a:t>fièvre</a:t>
            </a:r>
            <a:r>
              <a:rPr dirty="0"/>
              <a:t> de Lassa). Le </a:t>
            </a:r>
            <a:r>
              <a:rPr dirty="0" err="1"/>
              <a:t>laboratoire</a:t>
            </a:r>
            <a:r>
              <a:rPr dirty="0"/>
              <a:t> </a:t>
            </a:r>
            <a:r>
              <a:rPr dirty="0" err="1"/>
              <a:t>est</a:t>
            </a:r>
            <a:r>
              <a:rPr dirty="0"/>
              <a:t> </a:t>
            </a:r>
            <a:r>
              <a:rPr dirty="0" err="1"/>
              <a:t>situé</a:t>
            </a:r>
            <a:r>
              <a:rPr dirty="0"/>
              <a:t> dans un </a:t>
            </a:r>
            <a:r>
              <a:rPr dirty="0" err="1"/>
              <a:t>hôpital</a:t>
            </a:r>
            <a:r>
              <a:rPr dirty="0"/>
              <a:t> </a:t>
            </a:r>
            <a:r>
              <a:rPr dirty="0" err="1"/>
              <a:t>universitaire</a:t>
            </a:r>
            <a:r>
              <a:rPr dirty="0"/>
              <a:t> à Bobo-Dioulasso.</a:t>
            </a:r>
          </a:p>
          <a:p>
            <a:pPr>
              <a:spcBef>
                <a:spcPts val="600"/>
              </a:spcBef>
              <a:defRPr sz="1600"/>
            </a:pPr>
            <a:r>
              <a:rPr dirty="0" err="1"/>
              <a:t>Tâche</a:t>
            </a:r>
            <a:r>
              <a:rPr dirty="0"/>
              <a:t>: </a:t>
            </a:r>
            <a:r>
              <a:rPr dirty="0" err="1"/>
              <a:t>Réalise</a:t>
            </a:r>
            <a:r>
              <a:rPr dirty="0"/>
              <a:t> </a:t>
            </a:r>
            <a:r>
              <a:rPr dirty="0" err="1"/>
              <a:t>une</a:t>
            </a:r>
            <a:r>
              <a:rPr dirty="0"/>
              <a:t> </a:t>
            </a:r>
            <a:r>
              <a:rPr dirty="0" err="1"/>
              <a:t>évaluation</a:t>
            </a:r>
            <a:r>
              <a:rPr dirty="0"/>
              <a:t> </a:t>
            </a:r>
            <a:r>
              <a:rPr dirty="0" err="1"/>
              <a:t>complète</a:t>
            </a:r>
            <a:r>
              <a:rPr dirty="0"/>
              <a:t> des </a:t>
            </a:r>
            <a:r>
              <a:rPr dirty="0" err="1"/>
              <a:t>risques</a:t>
            </a:r>
            <a:r>
              <a:rPr dirty="0"/>
              <a:t> et propose:</a:t>
            </a:r>
          </a:p>
          <a:p>
            <a:pPr lvl="1">
              <a:defRPr sz="1600"/>
            </a:pPr>
            <a:r>
              <a:rPr dirty="0"/>
              <a:t>1. Les exigences </a:t>
            </a:r>
            <a:r>
              <a:rPr dirty="0" err="1"/>
              <a:t>minimales</a:t>
            </a:r>
            <a:r>
              <a:rPr dirty="0"/>
              <a:t> </a:t>
            </a:r>
            <a:r>
              <a:rPr dirty="0" err="1"/>
              <a:t>en</a:t>
            </a:r>
            <a:r>
              <a:rPr dirty="0"/>
              <a:t> matière </a:t>
            </a:r>
            <a:r>
              <a:rPr dirty="0" err="1"/>
              <a:t>d'infrastructure</a:t>
            </a:r>
            <a:r>
              <a:rPr dirty="0"/>
              <a:t> et </a:t>
            </a:r>
            <a:r>
              <a:rPr dirty="0" err="1"/>
              <a:t>d'équipement</a:t>
            </a:r>
            <a:r>
              <a:rPr dirty="0"/>
              <a:t> (</a:t>
            </a:r>
            <a:r>
              <a:rPr dirty="0" err="1"/>
              <a:t>niveau</a:t>
            </a:r>
            <a:r>
              <a:rPr dirty="0"/>
              <a:t> de confinement)</a:t>
            </a:r>
          </a:p>
          <a:p>
            <a:pPr lvl="1">
              <a:defRPr sz="1600"/>
            </a:pPr>
            <a:r>
              <a:rPr dirty="0"/>
              <a:t>2. Les </a:t>
            </a:r>
            <a:r>
              <a:rPr dirty="0" err="1"/>
              <a:t>procédures</a:t>
            </a:r>
            <a:r>
              <a:rPr dirty="0"/>
              <a:t> </a:t>
            </a:r>
            <a:r>
              <a:rPr dirty="0" err="1"/>
              <a:t>opératoires</a:t>
            </a:r>
            <a:r>
              <a:rPr dirty="0"/>
              <a:t> </a:t>
            </a:r>
            <a:r>
              <a:rPr dirty="0" err="1"/>
              <a:t>normalisées</a:t>
            </a:r>
            <a:r>
              <a:rPr dirty="0"/>
              <a:t> pour la manipulation des </a:t>
            </a:r>
            <a:r>
              <a:rPr dirty="0" err="1"/>
              <a:t>échantillons</a:t>
            </a:r>
            <a:endParaRPr dirty="0"/>
          </a:p>
          <a:p>
            <a:pPr lvl="1">
              <a:defRPr sz="1600"/>
            </a:pPr>
            <a:r>
              <a:rPr dirty="0"/>
              <a:t>3. Un </a:t>
            </a:r>
            <a:r>
              <a:rPr dirty="0" err="1"/>
              <a:t>protocole</a:t>
            </a:r>
            <a:r>
              <a:rPr dirty="0"/>
              <a:t> de gestion des </a:t>
            </a:r>
            <a:r>
              <a:rPr dirty="0" err="1"/>
              <a:t>déchets</a:t>
            </a:r>
            <a:r>
              <a:rPr dirty="0"/>
              <a:t> </a:t>
            </a:r>
            <a:r>
              <a:rPr dirty="0" err="1"/>
              <a:t>biologiques</a:t>
            </a:r>
            <a:endParaRPr dirty="0"/>
          </a:p>
          <a:p>
            <a:pPr lvl="1">
              <a:defRPr sz="1600"/>
            </a:pPr>
            <a:r>
              <a:rPr dirty="0"/>
              <a:t>4. Un plan de formation du personnel (</a:t>
            </a:r>
            <a:r>
              <a:rPr dirty="0" err="1"/>
              <a:t>contenu</a:t>
            </a:r>
            <a:r>
              <a:rPr dirty="0"/>
              <a:t> et </a:t>
            </a:r>
            <a:r>
              <a:rPr dirty="0" err="1"/>
              <a:t>fréquence</a:t>
            </a:r>
            <a:r>
              <a:rPr dirty="0"/>
              <a:t>)</a:t>
            </a:r>
          </a:p>
          <a:p>
            <a:pPr lvl="1">
              <a:defRPr sz="1600"/>
            </a:pPr>
            <a:r>
              <a:rPr dirty="0"/>
              <a:t>5. Des </a:t>
            </a:r>
            <a:r>
              <a:rPr dirty="0" err="1"/>
              <a:t>procédures</a:t>
            </a:r>
            <a:r>
              <a:rPr dirty="0"/>
              <a:t> </a:t>
            </a:r>
            <a:r>
              <a:rPr dirty="0" err="1"/>
              <a:t>d'urgence</a:t>
            </a:r>
            <a:r>
              <a:rPr dirty="0"/>
              <a:t> </a:t>
            </a:r>
            <a:r>
              <a:rPr dirty="0" err="1"/>
              <a:t>en</a:t>
            </a:r>
            <a:r>
              <a:rPr dirty="0"/>
              <a:t> </a:t>
            </a:r>
            <a:r>
              <a:rPr dirty="0" err="1"/>
              <a:t>cas</a:t>
            </a:r>
            <a:r>
              <a:rPr dirty="0"/>
              <a:t> </a:t>
            </a:r>
            <a:r>
              <a:rPr dirty="0" err="1"/>
              <a:t>d'exposition</a:t>
            </a:r>
            <a:r>
              <a:rPr dirty="0"/>
              <a:t> </a:t>
            </a:r>
            <a:r>
              <a:rPr dirty="0" err="1"/>
              <a:t>ou</a:t>
            </a:r>
            <a:r>
              <a:rPr dirty="0"/>
              <a:t> de </a:t>
            </a:r>
            <a:r>
              <a:rPr dirty="0" err="1"/>
              <a:t>déversement</a:t>
            </a:r>
            <a:endParaRPr dirty="0"/>
          </a:p>
          <a:p>
            <a:pPr lvl="1">
              <a:defRPr sz="1600"/>
            </a:pPr>
            <a:r>
              <a:rPr dirty="0"/>
              <a:t>6. Un </a:t>
            </a:r>
            <a:r>
              <a:rPr dirty="0" err="1"/>
              <a:t>système</a:t>
            </a:r>
            <a:r>
              <a:rPr dirty="0"/>
              <a:t> de surveillance </a:t>
            </a:r>
            <a:r>
              <a:rPr dirty="0" err="1"/>
              <a:t>médicale</a:t>
            </a:r>
            <a:r>
              <a:rPr dirty="0"/>
              <a:t> pour le personnel</a:t>
            </a:r>
          </a:p>
          <a:p>
            <a:pPr lvl="1">
              <a:defRPr sz="1600"/>
            </a:pPr>
            <a:r>
              <a:rPr dirty="0"/>
              <a:t>7. Un plan </a:t>
            </a:r>
            <a:r>
              <a:rPr dirty="0" err="1"/>
              <a:t>d'audit</a:t>
            </a:r>
            <a:r>
              <a:rPr dirty="0"/>
              <a:t> et de </a:t>
            </a:r>
            <a:r>
              <a:rPr dirty="0" err="1"/>
              <a:t>contrôle</a:t>
            </a:r>
            <a:r>
              <a:rPr dirty="0"/>
              <a:t> </a:t>
            </a:r>
            <a:r>
              <a:rPr dirty="0" err="1"/>
              <a:t>qualité</a:t>
            </a:r>
            <a:r>
              <a:rPr dirty="0"/>
              <a:t> des </a:t>
            </a:r>
            <a:r>
              <a:rPr dirty="0" err="1"/>
              <a:t>mesures</a:t>
            </a:r>
            <a:r>
              <a:rPr dirty="0"/>
              <a:t> de </a:t>
            </a:r>
            <a:r>
              <a:rPr dirty="0" err="1"/>
              <a:t>biosécurité</a:t>
            </a:r>
            <a:endParaRPr dirty="0"/>
          </a:p>
          <a:p>
            <a:pPr>
              <a:spcBef>
                <a:spcPts val="600"/>
              </a:spcBef>
              <a:defRPr sz="1600"/>
            </a:pPr>
            <a:r>
              <a:rPr dirty="0"/>
              <a:t>Format: </a:t>
            </a:r>
            <a:r>
              <a:rPr dirty="0" err="1"/>
              <a:t>Présente</a:t>
            </a:r>
            <a:r>
              <a:rPr dirty="0"/>
              <a:t> </a:t>
            </a:r>
            <a:r>
              <a:rPr dirty="0" err="1"/>
              <a:t>une</a:t>
            </a:r>
            <a:r>
              <a:rPr dirty="0"/>
              <a:t> </a:t>
            </a:r>
            <a:r>
              <a:rPr dirty="0" err="1"/>
              <a:t>évaluation</a:t>
            </a:r>
            <a:r>
              <a:rPr dirty="0"/>
              <a:t> </a:t>
            </a:r>
            <a:r>
              <a:rPr dirty="0" err="1"/>
              <a:t>structurée</a:t>
            </a:r>
            <a:r>
              <a:rPr dirty="0"/>
              <a:t> des </a:t>
            </a:r>
            <a:r>
              <a:rPr dirty="0" err="1"/>
              <a:t>risques</a:t>
            </a:r>
            <a:r>
              <a:rPr dirty="0"/>
              <a:t> </a:t>
            </a:r>
            <a:r>
              <a:rPr dirty="0" err="1"/>
              <a:t>suivie</a:t>
            </a:r>
            <a:r>
              <a:rPr dirty="0"/>
              <a:t> de </a:t>
            </a:r>
            <a:r>
              <a:rPr dirty="0" err="1"/>
              <a:t>recommandations</a:t>
            </a:r>
            <a:r>
              <a:rPr dirty="0"/>
              <a:t> </a:t>
            </a:r>
            <a:r>
              <a:rPr dirty="0" err="1"/>
              <a:t>détaillées</a:t>
            </a:r>
            <a:r>
              <a:rPr dirty="0"/>
              <a:t> </a:t>
            </a:r>
            <a:r>
              <a:rPr dirty="0" err="1"/>
              <a:t>conformes</a:t>
            </a:r>
            <a:r>
              <a:rPr dirty="0"/>
              <a:t> aux directives </a:t>
            </a:r>
            <a:r>
              <a:rPr dirty="0" err="1"/>
              <a:t>internationales</a:t>
            </a:r>
            <a:r>
              <a:rPr dirty="0"/>
              <a:t> (OMS, CDC), avec </a:t>
            </a:r>
            <a:r>
              <a:rPr dirty="0" err="1"/>
              <a:t>une</a:t>
            </a:r>
            <a:r>
              <a:rPr dirty="0"/>
              <a:t> attention </a:t>
            </a:r>
            <a:r>
              <a:rPr dirty="0" err="1"/>
              <a:t>particulière</a:t>
            </a:r>
            <a:r>
              <a:rPr dirty="0"/>
              <a:t> aux </a:t>
            </a:r>
            <a:r>
              <a:rPr dirty="0" err="1"/>
              <a:t>contraintes</a:t>
            </a:r>
            <a:r>
              <a:rPr dirty="0"/>
              <a:t> locales.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TotalTime>
  <Words>2633</Words>
  <Application>Microsoft Macintosh PowerPoint</Application>
  <PresentationFormat>On-screen Show (4:3)</PresentationFormat>
  <Paragraphs>208</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Exemples de Prompts Spécialisés</vt:lpstr>
      <vt:lpstr>Profils professionnels couverts</vt:lpstr>
      <vt:lpstr>Structure RCFT des prompts</vt:lpstr>
      <vt:lpstr>Prompts pour Géographes</vt:lpstr>
      <vt:lpstr>Prompts pour Géographes (suite)</vt:lpstr>
      <vt:lpstr>Prompts pour Vétérinaires</vt:lpstr>
      <vt:lpstr>Prompts pour Entomologistes médicaux</vt:lpstr>
      <vt:lpstr>Prompts pour Biochimistes et substances naturelles</vt:lpstr>
      <vt:lpstr>Prompts pour Experts en biosécurité</vt:lpstr>
      <vt:lpstr>Prompts pour Spécialistes en génomique des vecteurs</vt:lpstr>
      <vt:lpstr>Prompts pour Microbiologistes</vt:lpstr>
      <vt:lpstr>Prompts pour Biochimistes-toxicologues</vt:lpstr>
      <vt:lpstr>Prompts pour Chercheurs (général)</vt:lpstr>
      <vt:lpstr>Prompts pour Gestionnaires de projet</vt:lpstr>
      <vt:lpstr>Prompts pour Chargés d'assurance qualité</vt:lpstr>
      <vt:lpstr>Utilisation efficace des prompts spécialisés</vt:lpstr>
      <vt:lpstr>Contact et ressources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Boukary OUEDRAOGO</cp:lastModifiedBy>
  <cp:revision>2</cp:revision>
  <dcterms:created xsi:type="dcterms:W3CDTF">2013-01-27T09:14:16Z</dcterms:created>
  <dcterms:modified xsi:type="dcterms:W3CDTF">2025-04-08T07:19:43Z</dcterms:modified>
  <cp:category/>
</cp:coreProperties>
</file>