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1826"/>
  </p:normalViewPr>
  <p:slideViewPr>
    <p:cSldViewPr snapToGrid="0" snapToObjects="1">
      <p:cViewPr varScale="1">
        <p:scale>
          <a:sx n="112" d="100"/>
          <a:sy n="112" d="100"/>
        </p:scale>
        <p:origin x="15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72B2"/>
                </a:solidFill>
              </a:defRPr>
            </a:pPr>
            <a:r>
              <a:t>Techniques d'extraction d'informations et d'analyse critique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56B4E9"/>
                </a:solidFill>
              </a:defRPr>
            </a:pPr>
            <a:r>
              <a:t>Formation pour chercheurs et enseignants</a:t>
            </a:r>
          </a:p>
          <a:p>
            <a:r>
              <a:t>CEA ITECH-MTV &amp; IRSS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rPr dirty="0" err="1">
                <a:solidFill>
                  <a:srgbClr val="FF0000"/>
                </a:solidFill>
              </a:rPr>
              <a:t>Évaluation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err="1">
                <a:solidFill>
                  <a:srgbClr val="FF0000"/>
                </a:solidFill>
              </a:rPr>
              <a:t>méthodologique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err="1">
                <a:solidFill>
                  <a:srgbClr val="FF0000"/>
                </a:solidFill>
              </a:rPr>
              <a:t>systématique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Cette technique permet d'évaluer rigoureusement la méthodologie d'un article selon des critères standardisés.</a:t>
            </a:r>
          </a:p>
          <a:p>
            <a:pPr>
              <a:spcAft>
                <a:spcPts val="1000"/>
              </a:spcAft>
              <a:defRPr sz="2200">
                <a:solidFill>
                  <a:srgbClr val="232323"/>
                </a:solidFill>
              </a:defRPr>
            </a:pPr>
            <a:r>
              <a:t>Critères d'évaluation méthodologique :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Adéquation du design de recherche avec la question posée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Rigueur de l'échantillonnage et représentativité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Validité et fiabilité des instruments de mesure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Contrôle des variables confondantes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Pertinence des analyses statistiques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Transparence et reproductibilité des méthodes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Considération des limites méthodologiques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Respect des normes éthiques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3600" dirty="0" err="1">
                <a:solidFill>
                  <a:srgbClr val="FF0000"/>
                </a:solidFill>
              </a:rPr>
              <a:t>Analyse</a:t>
            </a:r>
            <a:r>
              <a:rPr sz="3600" dirty="0">
                <a:solidFill>
                  <a:srgbClr val="FF0000"/>
                </a:solidFill>
              </a:rPr>
              <a:t> de la </a:t>
            </a:r>
            <a:r>
              <a:rPr sz="3600" dirty="0" err="1">
                <a:solidFill>
                  <a:srgbClr val="FF0000"/>
                </a:solidFill>
              </a:rPr>
              <a:t>validité</a:t>
            </a:r>
            <a:r>
              <a:rPr sz="3600" dirty="0">
                <a:solidFill>
                  <a:srgbClr val="FF0000"/>
                </a:solidFill>
              </a:rPr>
              <a:t> des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rPr dirty="0"/>
              <a:t>Cette technique </a:t>
            </a:r>
            <a:r>
              <a:rPr dirty="0" err="1"/>
              <a:t>évalue</a:t>
            </a:r>
            <a:r>
              <a:rPr dirty="0"/>
              <a:t> la </a:t>
            </a:r>
            <a:r>
              <a:rPr dirty="0" err="1"/>
              <a:t>cohérence</a:t>
            </a:r>
            <a:r>
              <a:rPr dirty="0"/>
              <a:t> entre les données </a:t>
            </a:r>
            <a:r>
              <a:rPr dirty="0" err="1"/>
              <a:t>présentées</a:t>
            </a:r>
            <a:r>
              <a:rPr dirty="0"/>
              <a:t> et les conclusions </a:t>
            </a:r>
            <a:r>
              <a:rPr dirty="0" err="1"/>
              <a:t>tirées</a:t>
            </a:r>
            <a:r>
              <a:rPr dirty="0"/>
              <a:t> par les auteurs.</a:t>
            </a:r>
          </a:p>
          <a:p>
            <a:pPr marL="0" indent="0">
              <a:spcAft>
                <a:spcPts val="1000"/>
              </a:spcAft>
              <a:buNone/>
              <a:defRPr sz="2200">
                <a:solidFill>
                  <a:srgbClr val="232323"/>
                </a:solidFill>
              </a:defRPr>
            </a:pPr>
            <a:endParaRPr lang="fr-FR" dirty="0"/>
          </a:p>
          <a:p>
            <a:pPr marL="0" indent="0">
              <a:spcAft>
                <a:spcPts val="1000"/>
              </a:spcAft>
              <a:buNone/>
              <a:defRPr sz="2200">
                <a:solidFill>
                  <a:srgbClr val="232323"/>
                </a:solidFill>
              </a:defRPr>
            </a:pPr>
            <a:r>
              <a:rPr dirty="0"/>
              <a:t>Prompt pour </a:t>
            </a:r>
            <a:r>
              <a:rPr dirty="0" err="1"/>
              <a:t>l'analyse</a:t>
            </a:r>
            <a:r>
              <a:rPr dirty="0"/>
              <a:t> de </a:t>
            </a:r>
            <a:r>
              <a:rPr dirty="0" err="1"/>
              <a:t>validité</a:t>
            </a:r>
            <a:r>
              <a:rPr dirty="0"/>
              <a:t> des conclusions :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dirty="0" err="1"/>
              <a:t>Analyse</a:t>
            </a:r>
            <a:r>
              <a:rPr dirty="0"/>
              <a:t> la </a:t>
            </a:r>
            <a:r>
              <a:rPr dirty="0" err="1"/>
              <a:t>validité</a:t>
            </a:r>
            <a:r>
              <a:rPr dirty="0"/>
              <a:t> des conclusions de </a:t>
            </a:r>
            <a:r>
              <a:rPr dirty="0" err="1"/>
              <a:t>cet</a:t>
            </a:r>
            <a:r>
              <a:rPr dirty="0"/>
              <a:t> article </a:t>
            </a:r>
            <a:r>
              <a:rPr dirty="0" err="1"/>
              <a:t>en</a:t>
            </a:r>
            <a:r>
              <a:rPr dirty="0"/>
              <a:t> examinant :</a:t>
            </a:r>
            <a:br>
              <a:rPr dirty="0"/>
            </a:br>
            <a:r>
              <a:rPr dirty="0"/>
              <a:t>1. La </a:t>
            </a:r>
            <a:r>
              <a:rPr dirty="0" err="1"/>
              <a:t>cohérence</a:t>
            </a:r>
            <a:r>
              <a:rPr dirty="0"/>
              <a:t> entre les </a:t>
            </a:r>
            <a:r>
              <a:rPr dirty="0" err="1"/>
              <a:t>résultats</a:t>
            </a:r>
            <a:r>
              <a:rPr dirty="0"/>
              <a:t> </a:t>
            </a:r>
            <a:r>
              <a:rPr dirty="0" err="1"/>
              <a:t>rapportés</a:t>
            </a:r>
            <a:r>
              <a:rPr dirty="0"/>
              <a:t> et les conclusions </a:t>
            </a:r>
            <a:r>
              <a:rPr dirty="0" err="1"/>
              <a:t>formulées</a:t>
            </a:r>
            <a:br>
              <a:rPr dirty="0"/>
            </a:br>
            <a:r>
              <a:rPr dirty="0"/>
              <a:t>2. La </a:t>
            </a:r>
            <a:r>
              <a:rPr dirty="0" err="1"/>
              <a:t>présence</a:t>
            </a:r>
            <a:r>
              <a:rPr dirty="0"/>
              <a:t> de </a:t>
            </a:r>
            <a:r>
              <a:rPr dirty="0" err="1"/>
              <a:t>surinterprétations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de </a:t>
            </a:r>
            <a:r>
              <a:rPr dirty="0" err="1"/>
              <a:t>généralisations</a:t>
            </a:r>
            <a:r>
              <a:rPr dirty="0"/>
              <a:t> </a:t>
            </a:r>
            <a:r>
              <a:rPr dirty="0" err="1"/>
              <a:t>excessives</a:t>
            </a:r>
            <a:br>
              <a:rPr dirty="0"/>
            </a:br>
            <a:r>
              <a:rPr dirty="0"/>
              <a:t>3. La </a:t>
            </a:r>
            <a:r>
              <a:rPr dirty="0" err="1"/>
              <a:t>prise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compte</a:t>
            </a:r>
            <a:r>
              <a:rPr dirty="0"/>
              <a:t> des </a:t>
            </a:r>
            <a:r>
              <a:rPr dirty="0" err="1"/>
              <a:t>résultats</a:t>
            </a:r>
            <a:r>
              <a:rPr dirty="0"/>
              <a:t> </a:t>
            </a:r>
            <a:r>
              <a:rPr dirty="0" err="1"/>
              <a:t>contradictoires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non </a:t>
            </a:r>
            <a:r>
              <a:rPr dirty="0" err="1"/>
              <a:t>significatifs</a:t>
            </a:r>
            <a:br>
              <a:rPr dirty="0"/>
            </a:br>
            <a:r>
              <a:rPr dirty="0"/>
              <a:t>4. La </a:t>
            </a:r>
            <a:r>
              <a:rPr dirty="0" err="1"/>
              <a:t>considération</a:t>
            </a:r>
            <a:r>
              <a:rPr dirty="0"/>
              <a:t> </a:t>
            </a:r>
            <a:r>
              <a:rPr dirty="0" err="1"/>
              <a:t>d'explications</a:t>
            </a:r>
            <a:r>
              <a:rPr dirty="0"/>
              <a:t> alternatives</a:t>
            </a:r>
            <a:br>
              <a:rPr dirty="0"/>
            </a:br>
            <a:r>
              <a:rPr dirty="0"/>
              <a:t>5. La reconnaissance </a:t>
            </a:r>
            <a:r>
              <a:rPr dirty="0" err="1"/>
              <a:t>appropriée</a:t>
            </a:r>
            <a:r>
              <a:rPr dirty="0"/>
              <a:t> des </a:t>
            </a:r>
            <a:r>
              <a:rPr dirty="0" err="1"/>
              <a:t>limites</a:t>
            </a:r>
            <a:r>
              <a:rPr dirty="0"/>
              <a:t> de </a:t>
            </a:r>
            <a:r>
              <a:rPr dirty="0" err="1"/>
              <a:t>l'étude</a:t>
            </a:r>
            <a:br>
              <a:rPr dirty="0"/>
            </a:br>
            <a:r>
              <a:rPr dirty="0"/>
              <a:t>6. La justification des implications </a:t>
            </a:r>
            <a:r>
              <a:rPr dirty="0" err="1"/>
              <a:t>théoriques</a:t>
            </a:r>
            <a:r>
              <a:rPr dirty="0"/>
              <a:t> et pratiques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3600" dirty="0" err="1">
                <a:solidFill>
                  <a:srgbClr val="FF0000"/>
                </a:solidFill>
              </a:rPr>
              <a:t>Évaluation</a:t>
            </a:r>
            <a:r>
              <a:rPr sz="3600" dirty="0">
                <a:solidFill>
                  <a:srgbClr val="FF0000"/>
                </a:solidFill>
              </a:rPr>
              <a:t> de la contribution </a:t>
            </a:r>
            <a:r>
              <a:rPr sz="3600" dirty="0" err="1">
                <a:solidFill>
                  <a:srgbClr val="FF0000"/>
                </a:solidFill>
              </a:rPr>
              <a:t>scientifique</a:t>
            </a:r>
            <a:endParaRPr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Cette technique évalue l'originalité et l'importance de la contribution d'un article au domaine.</a:t>
            </a:r>
          </a:p>
          <a:p>
            <a:pPr>
              <a:spcAft>
                <a:spcPts val="1000"/>
              </a:spcAft>
              <a:defRPr sz="2200">
                <a:solidFill>
                  <a:srgbClr val="232323"/>
                </a:solidFill>
              </a:defRPr>
            </a:pPr>
            <a:r>
              <a:t>Dimensions d'évaluation de la contribution :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Originalité : En quoi cette recherche se distingue des travaux antérieurs ?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Pertinence : Comment cette étude répond à des questions importantes du domaine ?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Innovation méthodologique : L'article introduit-il de nouvelles méthodes ou approches ?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Implications théoriques : Comment les résultats font-ils avancer la théorie existante ?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Applications pratiques : Quelles sont les implications concrètes pour les praticiens ?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Impact potentiel : Quelles recherches futures pourraient découler de ce travail 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3600" dirty="0" err="1">
                <a:solidFill>
                  <a:srgbClr val="FF0000"/>
                </a:solidFill>
              </a:rPr>
              <a:t>Détection</a:t>
            </a:r>
            <a:r>
              <a:rPr sz="3600" dirty="0">
                <a:solidFill>
                  <a:srgbClr val="FF0000"/>
                </a:solidFill>
              </a:rPr>
              <a:t> des </a:t>
            </a:r>
            <a:r>
              <a:rPr sz="3600" dirty="0" err="1">
                <a:solidFill>
                  <a:srgbClr val="FF0000"/>
                </a:solidFill>
              </a:rPr>
              <a:t>biais</a:t>
            </a:r>
            <a:r>
              <a:rPr sz="3600" dirty="0">
                <a:solidFill>
                  <a:srgbClr val="FF0000"/>
                </a:solidFill>
              </a:rPr>
              <a:t> et des faiblesses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Cette technique permet d'identifier systématiquement les biais potentiels et les faiblesses d'un article.</a:t>
            </a:r>
          </a:p>
          <a:p>
            <a:pPr>
              <a:spcAft>
                <a:spcPts val="1000"/>
              </a:spcAft>
              <a:defRPr sz="2200">
                <a:solidFill>
                  <a:srgbClr val="232323"/>
                </a:solidFill>
              </a:defRPr>
            </a:pPr>
            <a:r>
              <a:t>Types de biais et faiblesses à détecter :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Biais de sélection dans l'échantillonnage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Biais de confirmation dans l'interprétation des résultats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Biais de publication (résultats négatifs minimisés)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Conflits d'intérêts non divulgués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Faiblesses dans la validité externe (généralisabilité)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Faiblesses dans la validité interne (causalité)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Problèmes de mesure ou d'opérationnalisation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Lacunes dans la revue de littérature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3600" dirty="0" err="1">
                <a:solidFill>
                  <a:srgbClr val="FF0000"/>
                </a:solidFill>
              </a:rPr>
              <a:t>Analyse</a:t>
            </a:r>
            <a:r>
              <a:rPr sz="3600" dirty="0">
                <a:solidFill>
                  <a:srgbClr val="FF0000"/>
                </a:solidFill>
              </a:rPr>
              <a:t> SWOT </a:t>
            </a:r>
            <a:r>
              <a:rPr sz="3600" dirty="0" err="1">
                <a:solidFill>
                  <a:srgbClr val="FF0000"/>
                </a:solidFill>
              </a:rPr>
              <a:t>d'une</a:t>
            </a:r>
            <a:r>
              <a:rPr sz="3600" dirty="0">
                <a:solidFill>
                  <a:srgbClr val="FF0000"/>
                </a:solidFill>
              </a:rPr>
              <a:t>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Cette technique offre une vision équilibrée des forces, faiblesses, opportunités et menaces d'un article.</a:t>
            </a:r>
          </a:p>
          <a:p>
            <a:pPr>
              <a:spcAft>
                <a:spcPts val="1000"/>
              </a:spcAft>
              <a:defRPr sz="2200">
                <a:solidFill>
                  <a:srgbClr val="232323"/>
                </a:solidFill>
              </a:defRPr>
            </a:pPr>
            <a:r>
              <a:t>Composantes de l'analyse SWOT :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FORCES : Points forts majeurs de la recherche (méthodologie, échantillon, analyse)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FAIBLESSES : Limitations ou points faibles (biais, mesures problématiques, généralisabilité)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OPPORTUNITÉS : Pistes de recherche futures et applications potentielles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MENACES : Facteurs qui pourraient remettre en question la validité ou l'importance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Techniques de synthèse assistée par 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rPr dirty="0"/>
              <a:t>La </a:t>
            </a:r>
            <a:r>
              <a:rPr dirty="0" err="1"/>
              <a:t>synthèse</a:t>
            </a:r>
            <a:r>
              <a:rPr dirty="0"/>
              <a:t> </a:t>
            </a:r>
            <a:r>
              <a:rPr dirty="0" err="1"/>
              <a:t>assistée</a:t>
            </a:r>
            <a:r>
              <a:rPr dirty="0"/>
              <a:t> par IA </a:t>
            </a:r>
            <a:r>
              <a:rPr dirty="0" err="1"/>
              <a:t>permet</a:t>
            </a:r>
            <a:r>
              <a:rPr dirty="0"/>
              <a:t> </a:t>
            </a:r>
            <a:r>
              <a:rPr dirty="0" err="1"/>
              <a:t>d'intégrer</a:t>
            </a:r>
            <a:r>
              <a:rPr dirty="0"/>
              <a:t> les </a:t>
            </a:r>
            <a:r>
              <a:rPr dirty="0" err="1"/>
              <a:t>informations</a:t>
            </a:r>
            <a:r>
              <a:rPr dirty="0"/>
              <a:t> de multiples sources </a:t>
            </a:r>
            <a:r>
              <a:rPr dirty="0" err="1"/>
              <a:t>en</a:t>
            </a:r>
            <a:r>
              <a:rPr dirty="0"/>
              <a:t> un document </a:t>
            </a:r>
            <a:r>
              <a:rPr dirty="0" err="1"/>
              <a:t>cohérent</a:t>
            </a:r>
            <a:r>
              <a:rPr dirty="0"/>
              <a:t> et </a:t>
            </a:r>
            <a:r>
              <a:rPr dirty="0" err="1"/>
              <a:t>structuré</a:t>
            </a:r>
            <a:r>
              <a:rPr dirty="0"/>
              <a:t>.</a:t>
            </a:r>
          </a:p>
          <a:p>
            <a:pPr>
              <a:spcAft>
                <a:spcPts val="1000"/>
              </a:spcAft>
              <a:defRPr sz="2200">
                <a:solidFill>
                  <a:srgbClr val="232323"/>
                </a:solidFill>
              </a:defRPr>
            </a:pPr>
            <a:r>
              <a:rPr dirty="0" err="1"/>
              <a:t>Approches</a:t>
            </a:r>
            <a:r>
              <a:rPr dirty="0"/>
              <a:t> </a:t>
            </a:r>
            <a:r>
              <a:rPr dirty="0" err="1"/>
              <a:t>principales</a:t>
            </a:r>
            <a:r>
              <a:rPr dirty="0"/>
              <a:t> de </a:t>
            </a:r>
            <a:r>
              <a:rPr dirty="0" err="1"/>
              <a:t>synthèse</a:t>
            </a:r>
            <a:r>
              <a:rPr dirty="0"/>
              <a:t> :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dirty="0" err="1">
                <a:solidFill>
                  <a:srgbClr val="FF0000"/>
                </a:solidFill>
              </a:rPr>
              <a:t>Synthèse</a:t>
            </a:r>
            <a:r>
              <a:rPr dirty="0">
                <a:solidFill>
                  <a:srgbClr val="FF0000"/>
                </a:solidFill>
              </a:rPr>
              <a:t> multi-sources progressive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dirty="0" err="1">
                <a:solidFill>
                  <a:srgbClr val="FF0000"/>
                </a:solidFill>
              </a:rPr>
              <a:t>Synthèse</a:t>
            </a:r>
            <a:r>
              <a:rPr dirty="0">
                <a:solidFill>
                  <a:srgbClr val="FF0000"/>
                </a:solidFill>
              </a:rPr>
              <a:t> par </a:t>
            </a:r>
            <a:r>
              <a:rPr dirty="0" err="1">
                <a:solidFill>
                  <a:srgbClr val="FF0000"/>
                </a:solidFill>
              </a:rPr>
              <a:t>cartographie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err="1">
                <a:solidFill>
                  <a:srgbClr val="FF0000"/>
                </a:solidFill>
              </a:rPr>
              <a:t>conceptuelle</a:t>
            </a:r>
            <a:endParaRPr dirty="0">
              <a:solidFill>
                <a:srgbClr val="FF0000"/>
              </a:solidFill>
            </a:endParaRP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dirty="0" err="1">
                <a:solidFill>
                  <a:srgbClr val="FF0000"/>
                </a:solidFill>
              </a:rPr>
              <a:t>Synthèse</a:t>
            </a:r>
            <a:r>
              <a:rPr dirty="0">
                <a:solidFill>
                  <a:srgbClr val="FF0000"/>
                </a:solidFill>
              </a:rPr>
              <a:t> par questions directrices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dirty="0" err="1">
                <a:solidFill>
                  <a:srgbClr val="FF0000"/>
                </a:solidFill>
              </a:rPr>
              <a:t>Création</a:t>
            </a:r>
            <a:r>
              <a:rPr dirty="0">
                <a:solidFill>
                  <a:srgbClr val="FF0000"/>
                </a:solidFill>
              </a:rPr>
              <a:t> de tableaux </a:t>
            </a:r>
            <a:r>
              <a:rPr dirty="0" err="1">
                <a:solidFill>
                  <a:srgbClr val="FF0000"/>
                </a:solidFill>
              </a:rPr>
              <a:t>comparatifs</a:t>
            </a:r>
            <a:endParaRPr dirty="0">
              <a:solidFill>
                <a:srgbClr val="FF0000"/>
              </a:solidFill>
            </a:endParaRP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dirty="0" err="1">
                <a:solidFill>
                  <a:srgbClr val="FF0000"/>
                </a:solidFill>
              </a:rPr>
              <a:t>Génération</a:t>
            </a:r>
            <a:r>
              <a:rPr dirty="0">
                <a:solidFill>
                  <a:srgbClr val="FF0000"/>
                </a:solidFill>
              </a:rPr>
              <a:t> de </a:t>
            </a:r>
            <a:r>
              <a:rPr dirty="0" err="1">
                <a:solidFill>
                  <a:srgbClr val="FF0000"/>
                </a:solidFill>
              </a:rPr>
              <a:t>diagrammes</a:t>
            </a:r>
            <a:r>
              <a:rPr dirty="0">
                <a:solidFill>
                  <a:srgbClr val="FF0000"/>
                </a:solidFill>
              </a:rPr>
              <a:t> de flux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dirty="0">
                <a:solidFill>
                  <a:srgbClr val="FF0000"/>
                </a:solidFill>
              </a:rPr>
              <a:t>Méta-</a:t>
            </a:r>
            <a:r>
              <a:rPr dirty="0" err="1">
                <a:solidFill>
                  <a:srgbClr val="FF0000"/>
                </a:solidFill>
              </a:rPr>
              <a:t>analyse</a:t>
            </a:r>
            <a:r>
              <a:rPr dirty="0">
                <a:solidFill>
                  <a:srgbClr val="FF0000"/>
                </a:solidFill>
              </a:rPr>
              <a:t> qualitative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rPr dirty="0" err="1">
                <a:solidFill>
                  <a:srgbClr val="FF0000"/>
                </a:solidFill>
              </a:rPr>
              <a:t>Synthèse</a:t>
            </a:r>
            <a:r>
              <a:rPr dirty="0">
                <a:solidFill>
                  <a:srgbClr val="FF0000"/>
                </a:solidFill>
              </a:rPr>
              <a:t> multi-sources progressive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Processus en 3 étapes pour synthétiser progressivement plusieurs sources :</a:t>
            </a:r>
          </a:p>
          <a:p>
            <a:pPr>
              <a:spcAft>
                <a:spcPts val="500"/>
              </a:spcAft>
              <a:defRPr sz="2200">
                <a:solidFill>
                  <a:srgbClr val="232323"/>
                </a:solidFill>
              </a:defRPr>
            </a:pPr>
            <a:r>
              <a:t>Étape 1 : Extraction des points clés de chaque source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Extraire 5-7 points clés, méthodologies et conclusions de chaque article</a:t>
            </a:r>
          </a:p>
          <a:p>
            <a:pPr>
              <a:spcAft>
                <a:spcPts val="500"/>
              </a:spcAft>
              <a:defRPr sz="2200">
                <a:solidFill>
                  <a:srgbClr val="232323"/>
                </a:solidFill>
              </a:defRPr>
            </a:pPr>
            <a:r>
              <a:t>Étape 2 : Identification des thèmes communs et divergents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Identifier consensus, divergences, complémentarités et lacunes</a:t>
            </a:r>
          </a:p>
          <a:p>
            <a:pPr>
              <a:spcAft>
                <a:spcPts val="500"/>
              </a:spcAft>
              <a:defRPr sz="2200">
                <a:solidFill>
                  <a:srgbClr val="232323"/>
                </a:solidFill>
              </a:defRPr>
            </a:pPr>
            <a:r>
              <a:t>Étape 3 : Rédaction de la synthèse intégrée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t>Rédiger une synthèse cohérente avec introduction, développement thématique et conclusion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3600" dirty="0" err="1">
                <a:solidFill>
                  <a:srgbClr val="FF0000"/>
                </a:solidFill>
              </a:rPr>
              <a:t>Création</a:t>
            </a:r>
            <a:r>
              <a:rPr sz="3600" dirty="0">
                <a:solidFill>
                  <a:srgbClr val="FF0000"/>
                </a:solidFill>
              </a:rPr>
              <a:t> de tableaux </a:t>
            </a:r>
            <a:r>
              <a:rPr sz="3600" dirty="0" err="1">
                <a:solidFill>
                  <a:srgbClr val="FF0000"/>
                </a:solidFill>
              </a:rPr>
              <a:t>comparatifs</a:t>
            </a:r>
            <a:endParaRPr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Cette technique permet de synthétiser visuellement les informations de plusieurs sources dans un format tabulaire.</a:t>
            </a:r>
          </a:p>
          <a:p>
            <a:pPr>
              <a:spcAft>
                <a:spcPts val="1000"/>
              </a:spcAft>
              <a:defRPr sz="2200">
                <a:solidFill>
                  <a:srgbClr val="232323"/>
                </a:solidFill>
              </a:defRPr>
            </a:pPr>
            <a:r>
              <a:t>Prompt pour tableau comparatif :</a:t>
            </a:r>
          </a:p>
          <a:p>
            <a:pPr>
              <a:defRPr sz="1600">
                <a:solidFill>
                  <a:srgbClr val="232323"/>
                </a:solidFill>
              </a:defRPr>
            </a:pPr>
            <a:r>
              <a:t>Crée un tableau comparatif détaillé à partir des [nombre] articles suivants sur [sujet]. Le tableau doit inclure :</a:t>
            </a:r>
            <a:br/>
            <a:br/>
            <a:r>
              <a:t>En colonnes : Les différentes sources (Auteur et année)</a:t>
            </a:r>
            <a:br/>
            <a:r>
              <a:t>En lignes : Les critères de comparaison suivants</a:t>
            </a:r>
            <a:br/>
            <a:r>
              <a:t>- Question/objectif de recherche</a:t>
            </a:r>
            <a:br/>
            <a:r>
              <a:t>- Cadre théorique</a:t>
            </a:r>
            <a:br/>
            <a:r>
              <a:t>- Méthodologie (design, échantillon, instruments)</a:t>
            </a:r>
            <a:br/>
            <a:r>
              <a:t>- Résultats principaux</a:t>
            </a:r>
            <a:br/>
            <a:r>
              <a:t>- Limites mentionnées</a:t>
            </a:r>
            <a:br/>
            <a:r>
              <a:t>- Implications pratiques</a:t>
            </a:r>
            <a:br/>
            <a:r>
              <a:t>- Recommandations pour recherches futures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sz="3600" dirty="0" err="1">
                <a:solidFill>
                  <a:srgbClr val="FF0000"/>
                </a:solidFill>
              </a:rPr>
              <a:t>Intégration</a:t>
            </a:r>
            <a:r>
              <a:rPr sz="3600" dirty="0">
                <a:solidFill>
                  <a:srgbClr val="FF0000"/>
                </a:solidFill>
              </a:rPr>
              <a:t> dans le workflow de recherche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Comment intégrer ces techniques dans votre processus de recherche quotidien :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r>
              <a:t>Veille bibliographique : Utiliser l'IA pour filtrer et prioriser les nouvelles publications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r>
              <a:t>Lecture critique : Appliquer les techniques d'extraction et d'analyse pour chaque article important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r>
              <a:t>Organisation des connaissances : Créer une base de données structurée des informations extraites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r>
              <a:t>Synthèse régulière : Générer des synthèses périodiques de l'état de la recherche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r>
              <a:t>Identification des lacunes : Utiliser l'analyse critique pour repérer les opportunités de recherche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r>
              <a:t>Rédaction scientifique : Exploiter les synthèses pour la revue de littérature de vos publications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Considérations éthiques et limites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Points importants à garder à l'esprit lors de l'utilisation de ces techniques :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r>
              <a:t>Vérification humaine : L'IA peut commettre des erreurs ou mal interpréter des nuances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r>
              <a:t>Biais potentiels : Les modèles d'IA peuvent reproduire des biais présents dans leurs données d'entraînement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r>
              <a:t>Propriété intellectuelle : Citer correctement les sources originales dans vos travaux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r>
              <a:t>Transparence : Mentionner l'utilisation d'outils d'IA dans votre méthodologie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r>
              <a:t>Complémentarité : Utiliser l'IA comme assistant, non comme substitut à l'expertise humaine</a:t>
            </a:r>
          </a:p>
          <a:p>
            <a:pPr>
              <a:defRPr sz="2000">
                <a:solidFill>
                  <a:srgbClr val="232323"/>
                </a:solidFill>
              </a:defRPr>
            </a:pPr>
            <a:r>
              <a:t>Mise à jour des connaissances : Les modèles d'IA ont une date limite dans leurs connaissances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Objectifs de la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Maîtriser les techniques d'extraction d'informations clés des publications scientifiques</a:t>
            </a:r>
          </a:p>
          <a:p>
            <a:pPr>
              <a:defRPr sz="2400">
                <a:solidFill>
                  <a:srgbClr val="232323"/>
                </a:solidFill>
              </a:defRPr>
            </a:pPr>
            <a:r>
              <a:t>Développer des compétences en analyse critique automatisée de la littérature</a:t>
            </a:r>
          </a:p>
          <a:p>
            <a:pPr>
              <a:defRPr sz="2400">
                <a:solidFill>
                  <a:srgbClr val="232323"/>
                </a:solidFill>
              </a:defRPr>
            </a:pPr>
            <a:r>
              <a:t>Apprendre à synthétiser efficacement de multiples sources d'information</a:t>
            </a:r>
          </a:p>
          <a:p>
            <a:pPr>
              <a:defRPr sz="2400">
                <a:solidFill>
                  <a:srgbClr val="232323"/>
                </a:solidFill>
              </a:defRPr>
            </a:pPr>
            <a:r>
              <a:t>Créer des représentations visuelles des connaissances extraites</a:t>
            </a:r>
          </a:p>
          <a:p>
            <a:pPr>
              <a:defRPr sz="2400">
                <a:solidFill>
                  <a:srgbClr val="232323"/>
                </a:solidFill>
              </a:defRPr>
            </a:pPr>
            <a:r>
              <a:t>Intégrer ces techniques dans votre workflow de recherche quotidien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Conclusion et ressources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7311" cy="4525963"/>
          </a:xfrm>
        </p:spPr>
        <p:txBody>
          <a:bodyPr>
            <a:normAutofit fontScale="85000" lnSpcReduction="20000"/>
          </a:bodyPr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rPr dirty="0"/>
              <a:t>Les techniques </a:t>
            </a:r>
            <a:r>
              <a:rPr dirty="0" err="1"/>
              <a:t>d'extraction</a:t>
            </a:r>
            <a:r>
              <a:rPr dirty="0"/>
              <a:t> </a:t>
            </a:r>
            <a:r>
              <a:rPr dirty="0" err="1"/>
              <a:t>d'informations</a:t>
            </a:r>
            <a:r>
              <a:rPr dirty="0"/>
              <a:t> et </a:t>
            </a:r>
            <a:r>
              <a:rPr dirty="0" err="1"/>
              <a:t>d'analyse</a:t>
            </a:r>
            <a:r>
              <a:rPr dirty="0"/>
              <a:t> critique </a:t>
            </a:r>
            <a:r>
              <a:rPr dirty="0" err="1"/>
              <a:t>assistées</a:t>
            </a:r>
            <a:r>
              <a:rPr dirty="0"/>
              <a:t> par IA </a:t>
            </a:r>
            <a:r>
              <a:rPr dirty="0" err="1"/>
              <a:t>peuvent</a:t>
            </a:r>
            <a:r>
              <a:rPr dirty="0"/>
              <a:t> transformer </a:t>
            </a:r>
            <a:r>
              <a:rPr dirty="0" err="1"/>
              <a:t>votre</a:t>
            </a:r>
            <a:r>
              <a:rPr dirty="0"/>
              <a:t> processus de recherche </a:t>
            </a:r>
            <a:r>
              <a:rPr dirty="0" err="1"/>
              <a:t>en</a:t>
            </a:r>
            <a:r>
              <a:rPr dirty="0"/>
              <a:t> :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dirty="0" err="1"/>
              <a:t>Augmentant</a:t>
            </a:r>
            <a:r>
              <a:rPr dirty="0"/>
              <a:t> </a:t>
            </a:r>
            <a:r>
              <a:rPr dirty="0" err="1"/>
              <a:t>significativement</a:t>
            </a:r>
            <a:r>
              <a:rPr dirty="0"/>
              <a:t> </a:t>
            </a:r>
            <a:r>
              <a:rPr dirty="0" err="1"/>
              <a:t>votre</a:t>
            </a:r>
            <a:r>
              <a:rPr dirty="0"/>
              <a:t> </a:t>
            </a:r>
            <a:r>
              <a:rPr dirty="0" err="1"/>
              <a:t>productivité</a:t>
            </a:r>
            <a:endParaRPr dirty="0"/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dirty="0" err="1"/>
              <a:t>Améliorant</a:t>
            </a:r>
            <a:r>
              <a:rPr dirty="0"/>
              <a:t> la rigueur et </a:t>
            </a:r>
            <a:r>
              <a:rPr dirty="0" err="1"/>
              <a:t>l'exhaustivité</a:t>
            </a:r>
            <a:r>
              <a:rPr dirty="0"/>
              <a:t> de </a:t>
            </a:r>
            <a:r>
              <a:rPr dirty="0" err="1"/>
              <a:t>vos</a:t>
            </a:r>
            <a:r>
              <a:rPr dirty="0"/>
              <a:t> revues de </a:t>
            </a:r>
            <a:r>
              <a:rPr dirty="0" err="1"/>
              <a:t>littérature</a:t>
            </a:r>
            <a:endParaRPr dirty="0"/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dirty="0" err="1"/>
              <a:t>Facilitant</a:t>
            </a:r>
            <a:r>
              <a:rPr dirty="0"/>
              <a:t> </a:t>
            </a:r>
            <a:r>
              <a:rPr dirty="0" err="1"/>
              <a:t>l'identification</a:t>
            </a:r>
            <a:r>
              <a:rPr dirty="0"/>
              <a:t> de tendances et de lacunes dans la recherche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dirty="0" err="1"/>
              <a:t>Permettant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évaluation</a:t>
            </a:r>
            <a:r>
              <a:rPr dirty="0"/>
              <a:t> plus objective et </a:t>
            </a:r>
            <a:r>
              <a:rPr dirty="0" err="1"/>
              <a:t>systématique</a:t>
            </a:r>
            <a:r>
              <a:rPr dirty="0"/>
              <a:t> des publications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dirty="0" err="1"/>
              <a:t>Créant</a:t>
            </a:r>
            <a:r>
              <a:rPr dirty="0"/>
              <a:t> des bases de </a:t>
            </a:r>
            <a:r>
              <a:rPr dirty="0" err="1"/>
              <a:t>connaissances</a:t>
            </a:r>
            <a:r>
              <a:rPr dirty="0"/>
              <a:t> </a:t>
            </a:r>
            <a:r>
              <a:rPr dirty="0" err="1"/>
              <a:t>structurées</a:t>
            </a:r>
            <a:r>
              <a:rPr dirty="0"/>
              <a:t> et </a:t>
            </a:r>
            <a:r>
              <a:rPr dirty="0" err="1"/>
              <a:t>facilement</a:t>
            </a:r>
            <a:r>
              <a:rPr dirty="0"/>
              <a:t> </a:t>
            </a:r>
            <a:r>
              <a:rPr dirty="0" err="1"/>
              <a:t>exploitables</a:t>
            </a:r>
            <a:endParaRPr dirty="0"/>
          </a:p>
          <a:p>
            <a:pPr>
              <a:spcBef>
                <a:spcPts val="1500"/>
              </a:spcBef>
              <a:spcAft>
                <a:spcPts val="500"/>
              </a:spcAft>
              <a:defRPr sz="2200">
                <a:solidFill>
                  <a:srgbClr val="232323"/>
                </a:solidFill>
              </a:defRPr>
            </a:pPr>
            <a:r>
              <a:rPr dirty="0" err="1"/>
              <a:t>Ressources</a:t>
            </a:r>
            <a:r>
              <a:rPr dirty="0"/>
              <a:t> </a:t>
            </a:r>
            <a:r>
              <a:rPr dirty="0" err="1"/>
              <a:t>complémentaires</a:t>
            </a:r>
            <a:r>
              <a:rPr dirty="0"/>
              <a:t> :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dirty="0" err="1"/>
              <a:t>Outils</a:t>
            </a:r>
            <a:r>
              <a:rPr dirty="0"/>
              <a:t> de </a:t>
            </a:r>
            <a:r>
              <a:rPr dirty="0" err="1"/>
              <a:t>systinfo.ai</a:t>
            </a:r>
            <a:r>
              <a:rPr dirty="0"/>
              <a:t> : </a:t>
            </a:r>
            <a:r>
              <a:rPr lang="fr-FR" dirty="0" err="1"/>
              <a:t>ProfIA</a:t>
            </a:r>
            <a:r>
              <a:rPr lang="fr-FR" dirty="0"/>
              <a:t>, Super Agent, </a:t>
            </a:r>
            <a:r>
              <a:rPr dirty="0" err="1"/>
              <a:t>ScienceAnalyzer</a:t>
            </a:r>
            <a:r>
              <a:rPr dirty="0"/>
              <a:t>, Info Scope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dirty="0"/>
              <a:t>Semantic Scholar et Connected Papers pour la </a:t>
            </a:r>
            <a:r>
              <a:rPr dirty="0" err="1"/>
              <a:t>visualisation</a:t>
            </a:r>
            <a:r>
              <a:rPr dirty="0"/>
              <a:t> des réseaux de citations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dirty="0" err="1"/>
              <a:t>Elicit.org</a:t>
            </a:r>
            <a:r>
              <a:rPr dirty="0"/>
              <a:t> pour la recherche </a:t>
            </a:r>
            <a:r>
              <a:rPr dirty="0" err="1"/>
              <a:t>basée</a:t>
            </a:r>
            <a:r>
              <a:rPr dirty="0"/>
              <a:t> sur des questions </a:t>
            </a:r>
            <a:r>
              <a:rPr dirty="0" err="1"/>
              <a:t>naturelles</a:t>
            </a:r>
            <a:endParaRPr dirty="0"/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dirty="0" err="1"/>
              <a:t>Scite.ai</a:t>
            </a:r>
            <a:r>
              <a:rPr dirty="0"/>
              <a:t> pour </a:t>
            </a:r>
            <a:r>
              <a:rPr dirty="0" err="1"/>
              <a:t>l'analyse</a:t>
            </a:r>
            <a:r>
              <a:rPr dirty="0"/>
              <a:t> des citations et de </a:t>
            </a:r>
            <a:r>
              <a:rPr dirty="0" err="1"/>
              <a:t>leur</a:t>
            </a:r>
            <a:r>
              <a:rPr dirty="0"/>
              <a:t> </a:t>
            </a:r>
            <a:r>
              <a:rPr dirty="0" err="1"/>
              <a:t>contexte</a:t>
            </a:r>
            <a:endParaRPr lang="fr-FR" dirty="0"/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en-BF" dirty="0"/>
              <a:t>ChatGPT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en-BF" dirty="0"/>
              <a:t>Claude 2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en-BF" dirty="0"/>
              <a:t>DeepSeek</a:t>
            </a:r>
          </a:p>
          <a:p>
            <a:pPr lvl="1">
              <a:defRPr sz="1800">
                <a:solidFill>
                  <a:srgbClr val="232323"/>
                </a:solidFill>
              </a:defRPr>
            </a:pPr>
            <a:r>
              <a:rPr lang="en-BF" dirty="0"/>
              <a:t>…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Introduction à l'extraction d'informations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L'extraction d'informations est le processus d'identification et d'organisation systématique des données pertinentes à partir de textes scientifiques.</a:t>
            </a:r>
          </a:p>
          <a:p>
            <a:pPr>
              <a:spcAft>
                <a:spcPts val="1000"/>
              </a:spcAft>
              <a:defRPr sz="2200">
                <a:solidFill>
                  <a:srgbClr val="232323"/>
                </a:solidFill>
              </a:defRPr>
            </a:pPr>
            <a:r>
              <a:t>Pourquoi est-ce crucial pour les chercheurs ?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Volume croissant de publications scientifiques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Besoin de synthétiser rapidement l'état des connaissances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Identification des lacunes et opportunités de recherche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Évaluation objective de la qualité des études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Création de bases de connaissances structurées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Techniques d'extraction structurée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L'extraction structurée utilise des prompts ciblés pour extraire systématiquement les informations clés d'un article.</a:t>
            </a:r>
          </a:p>
          <a:p>
            <a:pPr>
              <a:spcAft>
                <a:spcPts val="1000"/>
              </a:spcAft>
              <a:defRPr sz="2200">
                <a:solidFill>
                  <a:srgbClr val="232323"/>
                </a:solidFill>
              </a:defRPr>
            </a:pPr>
            <a:r>
              <a:t>Éléments essentiels à extraire :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Métadonnées (titre, auteurs, journal, année)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Question de recherche et hypothèses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Méthodologie et design expérimental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Population étudiée et échantillonnage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Variables clés et instruments de mesure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Résultats principaux et leur signification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Limites reconnues par les auteurs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Implications théoriques et pratiques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Exemple de prompt d'extraction structurée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200">
                <a:solidFill>
                  <a:srgbClr val="232323"/>
                </a:solidFill>
              </a:defRPr>
            </a:pPr>
            <a:r>
              <a:t>Prompt template pour l'extraction structurée :</a:t>
            </a:r>
          </a:p>
          <a:p>
            <a:pPr>
              <a:defRPr sz="1400">
                <a:solidFill>
                  <a:srgbClr val="232323"/>
                </a:solidFill>
              </a:defRPr>
            </a:pPr>
            <a:r>
              <a:t>Analyse l'article scientifique suivant et extrais les informations clés selon cette structure :</a:t>
            </a:r>
            <a:br/>
            <a:br/>
            <a:r>
              <a:t>TITRE : [extraire le titre complet]</a:t>
            </a:r>
            <a:br/>
            <a:r>
              <a:t>AUTEURS : [extraire les noms des auteurs]</a:t>
            </a:r>
            <a:br/>
            <a:r>
              <a:t>AFFILIATION : [extraire les institutions des auteurs]</a:t>
            </a:r>
            <a:br/>
            <a:r>
              <a:t>ANNÉE : [extraire l'année de publication]</a:t>
            </a:r>
            <a:br/>
            <a:r>
              <a:t>JOURNAL/CONFÉRENCE : [extraire le nom du journal ou de la conférence]</a:t>
            </a:r>
            <a:br/>
            <a:r>
              <a:t>QUESTION DE RECHERCHE : [identifier la question principale en une phrase]</a:t>
            </a:r>
            <a:br/>
            <a:r>
              <a:t>HYPOTHÈSES : [lister les hypothèses principales]</a:t>
            </a:r>
            <a:br/>
            <a:r>
              <a:t>MÉTHODOLOGIE : [résumer l'approche méthodologique en 3-5 phrases]</a:t>
            </a:r>
            <a:br/>
            <a:r>
              <a:t>POPULATION/ÉCHANTILLON : [décrire la population étudiée et la taille de l'échantillon]</a:t>
            </a:r>
            <a:br/>
            <a:r>
              <a:t>VARIABLES CLÉS : [identifier les variables dépendantes et indépendantes]</a:t>
            </a:r>
            <a:br/>
            <a:r>
              <a:t>RÉSULTATS PRINCIPAUX : [résumer les 3-5 résultats les plus importants]</a:t>
            </a:r>
            <a:br/>
            <a:r>
              <a:t>LIMITES MENTIONNÉES : [lister les limitations reconnues par les auteurs]</a:t>
            </a:r>
            <a:br/>
            <a:r>
              <a:t>IMPLICATIONS : [résumer les implications théoriques et pratiques]</a:t>
            </a:r>
            <a:br/>
            <a:r>
              <a:t>CITATIONS IMPORTANTES : [extraire 2-3 citations particulièrement significatives]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Extraction ciblée par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Cette technique permet d'extraire des informations spécifiques de chaque section standard d'un article scientifique.</a:t>
            </a:r>
          </a:p>
          <a:p>
            <a:pPr>
              <a:spcAft>
                <a:spcPts val="1000"/>
              </a:spcAft>
              <a:defRPr sz="2200">
                <a:solidFill>
                  <a:srgbClr val="232323"/>
                </a:solidFill>
              </a:defRPr>
            </a:pPr>
            <a:r>
              <a:t>Sections clés et informations à extraire :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Introduction : Contexte, problématique, objectifs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Revue de littérature : Théories, études antérieures, lacunes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Méthodologie : Design, échantillonnage, instruments, procédures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Résultats : Données, analyses statistiques, tendances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Discussion : Interprétations, comparaisons avec la littérature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Conclusion : Synthèse, implications, recherches futures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Extraction de relations et réseaux conceptuels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rPr lang="fr-FR" dirty="0"/>
              <a:t>Cette technique permet d'identifier les relations entre concepts, théories et variables dans un article.</a:t>
            </a:r>
          </a:p>
          <a:p>
            <a:pPr marL="0" indent="0">
              <a:spcAft>
                <a:spcPts val="1000"/>
              </a:spcAft>
              <a:buNone/>
              <a:defRPr sz="2200">
                <a:solidFill>
                  <a:srgbClr val="232323"/>
                </a:solidFill>
              </a:defRPr>
            </a:pPr>
            <a:endParaRPr lang="fr-FR" dirty="0"/>
          </a:p>
          <a:p>
            <a:pPr marL="0" indent="0">
              <a:spcAft>
                <a:spcPts val="1000"/>
              </a:spcAft>
              <a:buNone/>
              <a:defRPr sz="2200">
                <a:solidFill>
                  <a:srgbClr val="232323"/>
                </a:solidFill>
              </a:defRPr>
            </a:pPr>
            <a:r>
              <a:rPr lang="fr-FR" dirty="0"/>
              <a:t>Prompt pour l'extraction de réseaux conceptuels :</a:t>
            </a:r>
          </a:p>
          <a:p>
            <a:pPr>
              <a:defRPr sz="1800">
                <a:solidFill>
                  <a:srgbClr val="232323"/>
                </a:solidFill>
              </a:defRPr>
            </a:pPr>
            <a:r>
              <a:rPr lang="fr-FR" dirty="0"/>
              <a:t>Analyse cet article et identifie :</a:t>
            </a:r>
            <a:br>
              <a:rPr lang="fr-FR" dirty="0"/>
            </a:br>
            <a:r>
              <a:rPr lang="fr-FR" dirty="0"/>
              <a:t>1. Les 5-7 concepts théoriques principaux</a:t>
            </a:r>
            <a:br>
              <a:rPr lang="fr-FR" dirty="0"/>
            </a:br>
            <a:r>
              <a:rPr lang="fr-FR" dirty="0"/>
              <a:t>2. Les relations causales ou corrélatives entre ces concepts</a:t>
            </a:r>
            <a:br>
              <a:rPr lang="fr-FR" dirty="0"/>
            </a:br>
            <a:r>
              <a:rPr lang="fr-FR" dirty="0"/>
              <a:t>3. Les variables médiatrices et modératrices</a:t>
            </a:r>
            <a:br>
              <a:rPr lang="fr-FR" dirty="0"/>
            </a:br>
            <a:r>
              <a:rPr lang="fr-FR" dirty="0"/>
              <a:t>4. La hiérarchie conceptuelle (concepts généraux vs spécifiques)</a:t>
            </a:r>
            <a:br>
              <a:rPr lang="fr-FR" dirty="0"/>
            </a:br>
            <a:r>
              <a:rPr lang="fr-FR" dirty="0"/>
              <a:t>5. Présente ces relations sous forme de schéma textuel avec des flèches (→) pour indiquer les relations directionnelles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Extraction comparative multi-articles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t>Cette technique permet de comparer systématiquement plusieurs articles sur un même sujet.</a:t>
            </a:r>
          </a:p>
          <a:p>
            <a:pPr>
              <a:spcAft>
                <a:spcPts val="1000"/>
              </a:spcAft>
              <a:defRPr sz="2200">
                <a:solidFill>
                  <a:srgbClr val="232323"/>
                </a:solidFill>
              </a:defRPr>
            </a:pPr>
            <a:r>
              <a:t>Éléments à comparer entre articles :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Questions de recherche et objectifs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Cadres théoriques et conceptuels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Approches méthodologiques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Populations étudiées et contextes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Résultats principaux et leurs implications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t>Limites identifiées et recommandations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72B2"/>
                </a:solidFill>
              </a:defRPr>
            </a:pPr>
            <a:r>
              <a:t>Introduction à l'analyse critique automatisée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32323"/>
                </a:solidFill>
              </a:defRPr>
            </a:pPr>
            <a:r>
              <a:rPr dirty="0" err="1"/>
              <a:t>L'analyse</a:t>
            </a:r>
            <a:r>
              <a:rPr dirty="0"/>
              <a:t> critique </a:t>
            </a:r>
            <a:r>
              <a:rPr dirty="0" err="1"/>
              <a:t>automatisée</a:t>
            </a:r>
            <a:r>
              <a:rPr dirty="0"/>
              <a:t> </a:t>
            </a:r>
            <a:r>
              <a:rPr dirty="0" err="1"/>
              <a:t>utilise</a:t>
            </a:r>
            <a:r>
              <a:rPr dirty="0"/>
              <a:t> </a:t>
            </a:r>
            <a:r>
              <a:rPr dirty="0" err="1"/>
              <a:t>l'IA</a:t>
            </a:r>
            <a:r>
              <a:rPr dirty="0"/>
              <a:t> pour </a:t>
            </a:r>
            <a:r>
              <a:rPr dirty="0" err="1"/>
              <a:t>évaluer</a:t>
            </a:r>
            <a:r>
              <a:rPr dirty="0"/>
              <a:t> </a:t>
            </a:r>
            <a:r>
              <a:rPr dirty="0" err="1"/>
              <a:t>systématiquement</a:t>
            </a:r>
            <a:r>
              <a:rPr dirty="0"/>
              <a:t> la </a:t>
            </a:r>
            <a:r>
              <a:rPr dirty="0" err="1"/>
              <a:t>qualité</a:t>
            </a:r>
            <a:r>
              <a:rPr dirty="0"/>
              <a:t> et la </a:t>
            </a:r>
            <a:r>
              <a:rPr dirty="0" err="1"/>
              <a:t>validité</a:t>
            </a:r>
            <a:r>
              <a:rPr dirty="0"/>
              <a:t> des publications </a:t>
            </a:r>
            <a:r>
              <a:rPr dirty="0" err="1"/>
              <a:t>scientifiques</a:t>
            </a:r>
            <a:r>
              <a:rPr dirty="0"/>
              <a:t>.</a:t>
            </a:r>
          </a:p>
          <a:p>
            <a:pPr>
              <a:spcAft>
                <a:spcPts val="1000"/>
              </a:spcAft>
              <a:defRPr sz="2200">
                <a:solidFill>
                  <a:srgbClr val="232323"/>
                </a:solidFill>
              </a:defRPr>
            </a:pPr>
            <a:r>
              <a:rPr dirty="0"/>
              <a:t>Dimensions </a:t>
            </a:r>
            <a:r>
              <a:rPr dirty="0" err="1"/>
              <a:t>principales</a:t>
            </a:r>
            <a:r>
              <a:rPr dirty="0"/>
              <a:t> de </a:t>
            </a:r>
            <a:r>
              <a:rPr dirty="0" err="1"/>
              <a:t>l'analyse</a:t>
            </a:r>
            <a:r>
              <a:rPr dirty="0"/>
              <a:t> critique :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dirty="0">
                <a:solidFill>
                  <a:srgbClr val="FF0000"/>
                </a:solidFill>
              </a:rPr>
              <a:t>Rigueur </a:t>
            </a:r>
            <a:r>
              <a:rPr dirty="0" err="1">
                <a:solidFill>
                  <a:srgbClr val="FF0000"/>
                </a:solidFill>
              </a:rPr>
              <a:t>méthodologique</a:t>
            </a:r>
            <a:endParaRPr dirty="0">
              <a:solidFill>
                <a:srgbClr val="FF0000"/>
              </a:solidFill>
            </a:endParaRP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dirty="0" err="1">
                <a:solidFill>
                  <a:srgbClr val="FF0000"/>
                </a:solidFill>
              </a:rPr>
              <a:t>Validité</a:t>
            </a:r>
            <a:r>
              <a:rPr dirty="0">
                <a:solidFill>
                  <a:srgbClr val="FF0000"/>
                </a:solidFill>
              </a:rPr>
              <a:t> des conclusions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dirty="0">
                <a:solidFill>
                  <a:srgbClr val="FF0000"/>
                </a:solidFill>
              </a:rPr>
              <a:t>Contribution </a:t>
            </a:r>
            <a:r>
              <a:rPr dirty="0" err="1">
                <a:solidFill>
                  <a:srgbClr val="FF0000"/>
                </a:solidFill>
              </a:rPr>
              <a:t>scientifique</a:t>
            </a:r>
            <a:endParaRPr dirty="0">
              <a:solidFill>
                <a:srgbClr val="FF0000"/>
              </a:solidFill>
            </a:endParaRP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dirty="0" err="1">
                <a:solidFill>
                  <a:srgbClr val="FF0000"/>
                </a:solidFill>
              </a:rPr>
              <a:t>Détection</a:t>
            </a:r>
            <a:r>
              <a:rPr dirty="0">
                <a:solidFill>
                  <a:srgbClr val="FF0000"/>
                </a:solidFill>
              </a:rPr>
              <a:t> des </a:t>
            </a:r>
            <a:r>
              <a:rPr dirty="0" err="1">
                <a:solidFill>
                  <a:srgbClr val="FF0000"/>
                </a:solidFill>
              </a:rPr>
              <a:t>biais</a:t>
            </a:r>
            <a:r>
              <a:rPr dirty="0">
                <a:solidFill>
                  <a:srgbClr val="FF0000"/>
                </a:solidFill>
              </a:rPr>
              <a:t> et faiblesses</a:t>
            </a:r>
          </a:p>
          <a:p>
            <a:pPr lvl="1">
              <a:defRPr sz="2000">
                <a:solidFill>
                  <a:srgbClr val="232323"/>
                </a:solidFill>
              </a:defRPr>
            </a:pPr>
            <a:r>
              <a:rPr dirty="0" err="1">
                <a:solidFill>
                  <a:srgbClr val="FF0000"/>
                </a:solidFill>
              </a:rPr>
              <a:t>Évaluation</a:t>
            </a:r>
            <a:r>
              <a:rPr dirty="0">
                <a:solidFill>
                  <a:srgbClr val="FF0000"/>
                </a:solidFill>
              </a:rPr>
              <a:t> des implications pratiques et </a:t>
            </a:r>
            <a:r>
              <a:rPr dirty="0" err="1">
                <a:solidFill>
                  <a:srgbClr val="FF0000"/>
                </a:solidFill>
              </a:rPr>
              <a:t>théoriques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1601</Words>
  <Application>Microsoft Macintosh PowerPoint</Application>
  <PresentationFormat>On-screen Show (4:3)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Techniques d'extraction d'informations et d'analyse critique</vt:lpstr>
      <vt:lpstr>Objectifs de la session</vt:lpstr>
      <vt:lpstr>Introduction à l'extraction d'informations</vt:lpstr>
      <vt:lpstr>Techniques d'extraction structurée</vt:lpstr>
      <vt:lpstr>Exemple de prompt d'extraction structurée</vt:lpstr>
      <vt:lpstr>Extraction ciblée par sections</vt:lpstr>
      <vt:lpstr>Extraction de relations et réseaux conceptuels</vt:lpstr>
      <vt:lpstr>Extraction comparative multi-articles</vt:lpstr>
      <vt:lpstr>Introduction à l'analyse critique automatisée</vt:lpstr>
      <vt:lpstr>Évaluation méthodologique systématique</vt:lpstr>
      <vt:lpstr>Analyse de la validité des conclusions</vt:lpstr>
      <vt:lpstr>Évaluation de la contribution scientifique</vt:lpstr>
      <vt:lpstr>Détection des biais et des faiblesses</vt:lpstr>
      <vt:lpstr>Analyse SWOT d'une publication</vt:lpstr>
      <vt:lpstr>Techniques de synthèse assistée par IA</vt:lpstr>
      <vt:lpstr>Synthèse multi-sources progressive</vt:lpstr>
      <vt:lpstr>Création de tableaux comparatifs</vt:lpstr>
      <vt:lpstr>Intégration dans le workflow de recherche</vt:lpstr>
      <vt:lpstr>Considérations éthiques et limites</vt:lpstr>
      <vt:lpstr>Conclusion et ressources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Boukary OUEDRAOGO</cp:lastModifiedBy>
  <cp:revision>2</cp:revision>
  <dcterms:created xsi:type="dcterms:W3CDTF">2013-01-27T09:14:16Z</dcterms:created>
  <dcterms:modified xsi:type="dcterms:W3CDTF">2025-04-08T10:49:05Z</dcterms:modified>
  <cp:category/>
</cp:coreProperties>
</file>