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 snapToObjects="1">
      <p:cViewPr>
        <p:scale>
          <a:sx n="140" d="100"/>
          <a:sy n="140" d="100"/>
        </p:scale>
        <p:origin x="1288" y="-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F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9F297-CCE4-054E-A185-07DBA968F01C}" type="datetimeFigureOut">
              <a:rPr lang="en-BF" smtClean="0"/>
              <a:t>09/04/2025</a:t>
            </a:fld>
            <a:endParaRPr lang="en-BF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F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F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4E260-8590-9B44-A832-1F0AB5EFD480}" type="slidenum">
              <a:rPr lang="en-BF" smtClean="0"/>
              <a:t>‹#›</a:t>
            </a:fld>
            <a:endParaRPr lang="en-BF"/>
          </a:p>
        </p:txBody>
      </p:sp>
    </p:spTree>
    <p:extLst>
      <p:ext uri="{BB962C8B-B14F-4D97-AF65-F5344CB8AC3E}">
        <p14:creationId xmlns:p14="http://schemas.microsoft.com/office/powerpoint/2010/main" val="194707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F61B-77C4-A54C-8D74-63A73F0E3A7B}" type="datetime1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9508-D0E2-CA47-BE1F-FCE6BF4C3CF9}" type="datetime1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523-F17E-8942-9D8E-FF9E31BC06AE}" type="datetime1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10560-969F-1A43-B60E-6BEEE7AA3DF1}" type="datetime1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C6DE-CA88-D841-BC32-7B0B4749C95F}" type="datetime1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3F45-37CE-C44C-83ED-4F4CED3A7418}" type="datetime1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F3DE-7970-2F42-B048-B5A099C5D8E6}" type="datetime1">
              <a:rPr lang="en-US" smtClean="0"/>
              <a:t>4/9/25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672F-6D82-9044-9B50-3AB0DBAF229A}" type="datetime1">
              <a:rPr lang="en-US" smtClean="0"/>
              <a:t>4/9/25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0D5D-79D6-C445-9C48-200178233BDA}" type="datetime1">
              <a:rPr lang="en-US" smtClean="0"/>
              <a:t>4/9/25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9AF0-89D5-4149-A4E3-0D81B910928B}" type="datetime1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48015-1B57-DB47-A4AF-9A9A509D28BD}" type="datetime1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BAD75-0914-A74F-B281-A22C4A15EE01}" type="datetime1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>
                <a:solidFill>
                  <a:srgbClr val="C00000"/>
                </a:solidFill>
              </a:rPr>
              <a:t>Techniques de </a:t>
            </a:r>
            <a:r>
              <a:rPr b="1" dirty="0" err="1">
                <a:solidFill>
                  <a:srgbClr val="C00000"/>
                </a:solidFill>
              </a:rPr>
              <a:t>synthèse</a:t>
            </a:r>
            <a:r>
              <a:rPr b="1" dirty="0">
                <a:solidFill>
                  <a:srgbClr val="C00000"/>
                </a:solidFill>
              </a:rPr>
              <a:t> </a:t>
            </a:r>
            <a:r>
              <a:rPr b="1" dirty="0" err="1">
                <a:solidFill>
                  <a:srgbClr val="C00000"/>
                </a:solidFill>
              </a:rPr>
              <a:t>assistée</a:t>
            </a:r>
            <a:r>
              <a:rPr b="1" dirty="0">
                <a:solidFill>
                  <a:srgbClr val="C00000"/>
                </a:solidFill>
              </a:rPr>
              <a:t> par 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Formation pour chercheurs et enseignants</a:t>
            </a:r>
          </a:p>
          <a:p>
            <a:r>
              <a:t>CEA ITECH-MTV &amp; IRSS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64748" y="5710019"/>
            <a:ext cx="405348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dirty="0"/>
              <a:t>Dr OUEDRAOGO Boukary, MD, MPH, PHD</a:t>
            </a:r>
          </a:p>
          <a:p>
            <a:pPr algn="ctr"/>
            <a:r>
              <a:rPr dirty="0" err="1"/>
              <a:t>support@systinfo.ai</a:t>
            </a:r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584BB-33A1-BBF0-2D37-961AA863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Stratégies de vérification et d'amélioration des synthèses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3300" b="1" i="1" dirty="0"/>
              <a:t>Vérification de la fidélité :</a:t>
            </a:r>
          </a:p>
          <a:p>
            <a:pPr marL="0" indent="0">
              <a:buNone/>
            </a:pPr>
            <a:r>
              <a:rPr lang="fr-FR" dirty="0"/>
              <a:t>- Contrôle des affirmations factuelles par rapport au texte source</a:t>
            </a:r>
          </a:p>
          <a:p>
            <a:pPr marL="0" indent="0">
              <a:buNone/>
            </a:pPr>
            <a:r>
              <a:rPr lang="fr-FR" dirty="0"/>
              <a:t>- Identification des omissions significatives</a:t>
            </a:r>
          </a:p>
          <a:p>
            <a:pPr marL="0" indent="0">
              <a:buNone/>
            </a:pPr>
            <a:r>
              <a:rPr lang="fr-FR" dirty="0"/>
              <a:t>- Détection des distorsions ou exagérations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300" b="1" i="1" dirty="0"/>
              <a:t>Amélioration de la cohérence :</a:t>
            </a:r>
          </a:p>
          <a:p>
            <a:pPr marL="0" indent="0">
              <a:buNone/>
            </a:pPr>
            <a:r>
              <a:rPr lang="fr-FR" dirty="0"/>
              <a:t>- Renforcement des transitions logiques</a:t>
            </a:r>
          </a:p>
          <a:p>
            <a:pPr marL="0" indent="0">
              <a:buNone/>
            </a:pPr>
            <a:r>
              <a:rPr lang="fr-FR" dirty="0"/>
              <a:t>- Harmonisation de la terminologie</a:t>
            </a:r>
          </a:p>
          <a:p>
            <a:pPr marL="0" indent="0">
              <a:buNone/>
            </a:pPr>
            <a:r>
              <a:rPr lang="fr-FR" dirty="0"/>
              <a:t>- Équilibrage de la représentation des différentes sections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300" b="1" i="1" dirty="0"/>
              <a:t>Adaptation au public cible :</a:t>
            </a:r>
          </a:p>
          <a:p>
            <a:pPr marL="0" indent="0">
              <a:buNone/>
            </a:pPr>
            <a:r>
              <a:rPr lang="fr-FR" dirty="0"/>
              <a:t>- Ajustement du niveau technique selon les destinataires</a:t>
            </a:r>
          </a:p>
          <a:p>
            <a:pPr marL="0" indent="0">
              <a:buNone/>
            </a:pPr>
            <a:r>
              <a:rPr lang="fr-FR" dirty="0"/>
              <a:t>- Contextualisation pour la pertinence locale</a:t>
            </a:r>
          </a:p>
          <a:p>
            <a:pPr marL="0" indent="0">
              <a:buNone/>
            </a:pPr>
            <a:r>
              <a:rPr lang="fr-FR" dirty="0"/>
              <a:t>- Mise en évidence des implications pratiques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300" b="1" i="1" dirty="0"/>
              <a:t>Processus itératif : génération → évaluation → reformulation →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D3BC3-724A-2D08-097B-204B0777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2. </a:t>
            </a:r>
            <a:r>
              <a:rPr dirty="0" err="1"/>
              <a:t>Génération</a:t>
            </a:r>
            <a:r>
              <a:rPr dirty="0"/>
              <a:t> de </a:t>
            </a:r>
            <a:r>
              <a:rPr dirty="0" err="1"/>
              <a:t>cartes</a:t>
            </a:r>
            <a:r>
              <a:rPr dirty="0"/>
              <a:t> </a:t>
            </a:r>
            <a:r>
              <a:rPr dirty="0" err="1"/>
              <a:t>conceptuelles</a:t>
            </a:r>
            <a:r>
              <a:rPr dirty="0"/>
              <a:t> et de </a:t>
            </a:r>
            <a:r>
              <a:rPr dirty="0" err="1"/>
              <a:t>visualisations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14F1D-3189-CE2F-9504-F01453C6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Principes cognitifs des représentations visuelles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sz="2600" b="1" i="1" dirty="0"/>
              <a:t>Avantages cognitifs de la visualisation :</a:t>
            </a:r>
          </a:p>
          <a:p>
            <a:pPr marL="0" indent="0">
              <a:buNone/>
            </a:pPr>
            <a:r>
              <a:rPr lang="fr-FR" dirty="0"/>
              <a:t>- Réduction de la charge cognitive par externalisation</a:t>
            </a:r>
          </a:p>
          <a:p>
            <a:pPr marL="0" indent="0">
              <a:buNone/>
            </a:pPr>
            <a:r>
              <a:rPr lang="fr-FR" dirty="0"/>
              <a:t>- Facilitation des connexions entre concepts</a:t>
            </a:r>
          </a:p>
          <a:p>
            <a:pPr marL="0" indent="0">
              <a:buNone/>
            </a:pPr>
            <a:r>
              <a:rPr lang="fr-FR" dirty="0"/>
              <a:t>- Amélioration de la mémorisation (encodage dual verbal et visuel)</a:t>
            </a:r>
          </a:p>
          <a:p>
            <a:pPr marL="0" indent="0">
              <a:buNone/>
            </a:pPr>
            <a:r>
              <a:rPr lang="fr-FR" dirty="0"/>
              <a:t>- Mise en évidence des patterns non apparents dans le texte linéaire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600" b="1" i="1" dirty="0"/>
              <a:t>Impact sur l'apprentissage et la recherche :</a:t>
            </a:r>
          </a:p>
          <a:p>
            <a:pPr marL="0" indent="0">
              <a:buNone/>
            </a:pPr>
            <a:r>
              <a:rPr lang="fr-FR" dirty="0"/>
              <a:t>- Accélération de la compréhension de domaines complexes</a:t>
            </a:r>
          </a:p>
          <a:p>
            <a:pPr marL="0" indent="0">
              <a:buNone/>
            </a:pPr>
            <a:r>
              <a:rPr lang="fr-FR" dirty="0"/>
              <a:t>- Facilitation de l'intégration de nouvelles connaissances</a:t>
            </a:r>
          </a:p>
          <a:p>
            <a:pPr marL="0" indent="0">
              <a:buNone/>
            </a:pPr>
            <a:r>
              <a:rPr lang="fr-FR" dirty="0"/>
              <a:t>- Amélioration de la communication interdisciplinaire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D5BB4-EB73-83B7-FB47-A1129BF8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Types de représentations visuelles de connaissances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fr-FR" sz="3800" b="1" i="1" dirty="0"/>
              <a:t>Cartes conceptuelles :</a:t>
            </a:r>
          </a:p>
          <a:p>
            <a:pPr marL="0" indent="0">
              <a:buNone/>
            </a:pPr>
            <a:r>
              <a:rPr lang="fr-FR" dirty="0"/>
              <a:t>- Structure : concepts (nœuds) reliés par des relations étiquetées (arêtes)</a:t>
            </a:r>
          </a:p>
          <a:p>
            <a:pPr marL="0" indent="0">
              <a:buNone/>
            </a:pPr>
            <a:r>
              <a:rPr lang="fr-FR" dirty="0"/>
              <a:t>- Caractéristiques : hiérarchie flexible, relations explicites</a:t>
            </a:r>
          </a:p>
          <a:p>
            <a:pPr marL="0" indent="0">
              <a:buNone/>
            </a:pPr>
            <a:r>
              <a:rPr lang="fr-FR" dirty="0"/>
              <a:t>- Outils : </a:t>
            </a:r>
            <a:r>
              <a:rPr lang="fr-FR" dirty="0" err="1"/>
              <a:t>CmapTools</a:t>
            </a:r>
            <a:r>
              <a:rPr lang="fr-FR" dirty="0"/>
              <a:t>, </a:t>
            </a:r>
            <a:r>
              <a:rPr lang="fr-FR" dirty="0" err="1"/>
              <a:t>MindMeister</a:t>
            </a:r>
            <a:r>
              <a:rPr lang="fr-FR" dirty="0"/>
              <a:t>, </a:t>
            </a:r>
            <a:r>
              <a:rPr lang="fr-FR" dirty="0" err="1"/>
              <a:t>Coggle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800" b="1" i="1" dirty="0"/>
              <a:t>Cartes mentales :</a:t>
            </a:r>
          </a:p>
          <a:p>
            <a:pPr marL="0" indent="0">
              <a:buNone/>
            </a:pPr>
            <a:r>
              <a:rPr lang="fr-FR" dirty="0"/>
              <a:t>- Structure : organisation radiale autour d'un concept central</a:t>
            </a:r>
          </a:p>
          <a:p>
            <a:pPr marL="0" indent="0">
              <a:buNone/>
            </a:pPr>
            <a:r>
              <a:rPr lang="fr-FR" dirty="0"/>
              <a:t>- Caractéristiques : hiérarchie stricte, branches colorées, mots-clés</a:t>
            </a:r>
          </a:p>
          <a:p>
            <a:pPr marL="0" indent="0">
              <a:buNone/>
            </a:pPr>
            <a:r>
              <a:rPr lang="fr-FR" dirty="0"/>
              <a:t>- Outils : </a:t>
            </a:r>
            <a:r>
              <a:rPr lang="fr-FR" dirty="0" err="1"/>
              <a:t>MindManager</a:t>
            </a:r>
            <a:r>
              <a:rPr lang="fr-FR" dirty="0"/>
              <a:t>, </a:t>
            </a:r>
            <a:r>
              <a:rPr lang="fr-FR" dirty="0" err="1"/>
              <a:t>XMind</a:t>
            </a:r>
            <a:r>
              <a:rPr lang="fr-FR" dirty="0"/>
              <a:t>, FreeMind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800" b="1" i="1" dirty="0"/>
              <a:t>Graphes de connaissances :</a:t>
            </a:r>
          </a:p>
          <a:p>
            <a:pPr marL="0" indent="0">
              <a:buNone/>
            </a:pPr>
            <a:r>
              <a:rPr lang="fr-FR" dirty="0"/>
              <a:t>- Structure : réseau d'entités et relations typées, souvent avec attributs</a:t>
            </a:r>
          </a:p>
          <a:p>
            <a:pPr marL="0" indent="0">
              <a:buNone/>
            </a:pPr>
            <a:r>
              <a:rPr lang="fr-FR" dirty="0"/>
              <a:t>- Caractéristiques : non hiérarchique, relations sémantiques riches</a:t>
            </a:r>
          </a:p>
          <a:p>
            <a:pPr marL="0" indent="0">
              <a:buNone/>
            </a:pPr>
            <a:r>
              <a:rPr lang="fr-FR" dirty="0"/>
              <a:t>- Outils : Neo4j, </a:t>
            </a:r>
            <a:r>
              <a:rPr lang="fr-FR" dirty="0" err="1"/>
              <a:t>GraphDB</a:t>
            </a:r>
            <a:r>
              <a:rPr lang="fr-FR" dirty="0"/>
              <a:t>, </a:t>
            </a:r>
            <a:r>
              <a:rPr lang="fr-FR" dirty="0" err="1"/>
              <a:t>Gephi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800" b="1" i="1" dirty="0"/>
              <a:t>Ontologies visuelles :</a:t>
            </a:r>
          </a:p>
          <a:p>
            <a:pPr marL="0" indent="0">
              <a:buNone/>
            </a:pPr>
            <a:r>
              <a:rPr lang="fr-FR" dirty="0"/>
              <a:t>- Structure : taxonomies de concepts avec relations formalisées</a:t>
            </a:r>
          </a:p>
          <a:p>
            <a:pPr marL="0" indent="0">
              <a:buNone/>
            </a:pPr>
            <a:r>
              <a:rPr lang="fr-FR" dirty="0"/>
              <a:t>- Caractéristiques : logique formelle, inférence possible</a:t>
            </a:r>
          </a:p>
          <a:p>
            <a:pPr marL="0" indent="0">
              <a:buNone/>
            </a:pPr>
            <a:r>
              <a:rPr lang="fr-FR" dirty="0"/>
              <a:t>- Outils : Protégé, </a:t>
            </a:r>
            <a:r>
              <a:rPr lang="fr-FR" dirty="0" err="1"/>
              <a:t>WebVOWL</a:t>
            </a:r>
            <a:r>
              <a:rPr lang="fr-FR" dirty="0"/>
              <a:t>, </a:t>
            </a:r>
            <a:r>
              <a:rPr lang="fr-FR" dirty="0" err="1"/>
              <a:t>OWLGrEd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B6F42-3B78-6146-96B5-9EF479AA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Extraction automatique de concepts et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2900" b="1" i="1" dirty="0"/>
              <a:t>Techniques d'identification des concepts :</a:t>
            </a:r>
          </a:p>
          <a:p>
            <a:pPr marL="0" indent="0">
              <a:buNone/>
            </a:pPr>
            <a:r>
              <a:rPr lang="fr-FR" dirty="0"/>
              <a:t>- Extraction terminologique basée sur des patterns linguistiques</a:t>
            </a:r>
          </a:p>
          <a:p>
            <a:pPr marL="0" indent="0">
              <a:buNone/>
            </a:pPr>
            <a:r>
              <a:rPr lang="fr-FR" dirty="0"/>
              <a:t>- Reconnaissance d'entités nommées spécialisées</a:t>
            </a:r>
          </a:p>
          <a:p>
            <a:pPr marL="0" indent="0">
              <a:buNone/>
            </a:pPr>
            <a:r>
              <a:rPr lang="fr-FR" dirty="0"/>
              <a:t>- Analyse de la centralité des termes dans le réseau textuel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900" b="1" i="1" dirty="0"/>
              <a:t>Méthodes d'identification des relations :</a:t>
            </a:r>
          </a:p>
          <a:p>
            <a:pPr marL="0" indent="0">
              <a:buNone/>
            </a:pPr>
            <a:r>
              <a:rPr lang="fr-FR" dirty="0"/>
              <a:t>- Patterns lexico-syntaxiques pour les relations explicites</a:t>
            </a:r>
          </a:p>
          <a:p>
            <a:pPr marL="0" indent="0">
              <a:buNone/>
            </a:pPr>
            <a:r>
              <a:rPr lang="fr-FR" dirty="0"/>
              <a:t>- Analyse de cooccurrence pour les associations implicites</a:t>
            </a:r>
          </a:p>
          <a:p>
            <a:pPr marL="0" indent="0">
              <a:buNone/>
            </a:pPr>
            <a:r>
              <a:rPr lang="fr-FR" dirty="0"/>
              <a:t>- Extraction de triplets sujet-prédicat-objet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900" b="1" i="1" dirty="0"/>
              <a:t>Algorithmes d'extraction :</a:t>
            </a:r>
          </a:p>
          <a:p>
            <a:pPr marL="0" indent="0">
              <a:buNone/>
            </a:pPr>
            <a:r>
              <a:rPr lang="fr-FR" dirty="0"/>
              <a:t>- </a:t>
            </a:r>
            <a:r>
              <a:rPr lang="fr-FR" dirty="0" err="1"/>
              <a:t>TextRank</a:t>
            </a:r>
            <a:r>
              <a:rPr lang="fr-FR" dirty="0"/>
              <a:t> et variantes pour l'extraction de termes clés</a:t>
            </a:r>
          </a:p>
          <a:p>
            <a:pPr marL="0" indent="0">
              <a:buNone/>
            </a:pPr>
            <a:r>
              <a:rPr lang="fr-FR" dirty="0"/>
              <a:t>- Open Information Extraction pour les triplets</a:t>
            </a:r>
          </a:p>
          <a:p>
            <a:pPr marL="0" indent="0">
              <a:buNone/>
            </a:pPr>
            <a:r>
              <a:rPr lang="fr-FR" dirty="0"/>
              <a:t>- Transformers avec fine-tuning pour l'extraction spécialisée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8E3FF-8B65-4DFE-06C2-B7408F1C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Organisation et structuration des connaissances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2900" b="1" i="1" dirty="0"/>
              <a:t>Principes d'organisation hiérarchique :</a:t>
            </a:r>
          </a:p>
          <a:p>
            <a:pPr marL="0" indent="0">
              <a:buNone/>
            </a:pPr>
            <a:r>
              <a:rPr lang="fr-FR" dirty="0"/>
              <a:t>- Identification des concepts superordonnés et subordonnés</a:t>
            </a:r>
          </a:p>
          <a:p>
            <a:pPr marL="0" indent="0">
              <a:buNone/>
            </a:pPr>
            <a:r>
              <a:rPr lang="fr-FR" dirty="0"/>
              <a:t>- Construction de taxonomies par généralisation/spécialisation</a:t>
            </a:r>
          </a:p>
          <a:p>
            <a:pPr marL="0" indent="0">
              <a:buNone/>
            </a:pPr>
            <a:r>
              <a:rPr lang="fr-FR" dirty="0"/>
              <a:t>- Équilibre entre profondeur et largeur de la hiérarchie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900" b="1" i="1" dirty="0"/>
              <a:t>Techniques de clustering conceptuel :</a:t>
            </a:r>
          </a:p>
          <a:p>
            <a:pPr marL="0" indent="0">
              <a:buNone/>
            </a:pPr>
            <a:r>
              <a:rPr lang="fr-FR" dirty="0"/>
              <a:t>- Regroupement par similarité sémantique</a:t>
            </a:r>
          </a:p>
          <a:p>
            <a:pPr marL="0" indent="0">
              <a:buNone/>
            </a:pPr>
            <a:r>
              <a:rPr lang="fr-FR" dirty="0"/>
              <a:t>- Identification de communautés dans les réseaux de concepts</a:t>
            </a:r>
          </a:p>
          <a:p>
            <a:pPr marL="0" indent="0">
              <a:buNone/>
            </a:pPr>
            <a:r>
              <a:rPr lang="fr-FR" dirty="0"/>
              <a:t>- Organisation thématique par modélisation de sujets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900" b="1" i="1" dirty="0"/>
              <a:t>Gestion des relations non hiérarchiques :</a:t>
            </a:r>
          </a:p>
          <a:p>
            <a:pPr marL="0" indent="0">
              <a:buNone/>
            </a:pPr>
            <a:r>
              <a:rPr lang="fr-FR" dirty="0"/>
              <a:t>- Typologie des relations (causalité, temporalité, composition)</a:t>
            </a:r>
          </a:p>
          <a:p>
            <a:pPr marL="0" indent="0">
              <a:buNone/>
            </a:pPr>
            <a:r>
              <a:rPr lang="fr-FR" dirty="0"/>
              <a:t>- Pondération des relations par force ou certitude</a:t>
            </a:r>
          </a:p>
          <a:p>
            <a:pPr marL="0" indent="0">
              <a:buNone/>
            </a:pPr>
            <a:r>
              <a:rPr lang="fr-FR" dirty="0"/>
              <a:t>- Représentation des relations contradictoires ou conditionnelles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65470-ADFC-C054-2F8A-349D8039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fr-FR" sz="3600" b="1" dirty="0">
                <a:solidFill>
                  <a:srgbClr val="00B050"/>
                </a:solidFill>
              </a:rPr>
              <a:t>Techniques de visualisation adaptées aux données scientifiques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3300" b="1" i="1" dirty="0"/>
              <a:t>Principes de design visuel efficace :</a:t>
            </a:r>
          </a:p>
          <a:p>
            <a:pPr marL="0" indent="0">
              <a:buNone/>
            </a:pPr>
            <a:r>
              <a:rPr lang="fr-FR" dirty="0"/>
              <a:t>- Clarté et lisibilité (espacement, taille, contraste)</a:t>
            </a:r>
          </a:p>
          <a:p>
            <a:pPr marL="0" indent="0">
              <a:buNone/>
            </a:pPr>
            <a:r>
              <a:rPr lang="fr-FR" dirty="0"/>
              <a:t>- Organisation spatiale significative (proximité = relation)</a:t>
            </a:r>
          </a:p>
          <a:p>
            <a:pPr marL="0" indent="0">
              <a:buNone/>
            </a:pPr>
            <a:r>
              <a:rPr lang="fr-FR" dirty="0"/>
              <a:t>- Codage visuel informatif (couleurs, formes, épaisseurs)</a:t>
            </a:r>
          </a:p>
          <a:p>
            <a:pPr marL="0" indent="0">
              <a:buNone/>
            </a:pPr>
            <a:r>
              <a:rPr lang="fr-FR" dirty="0"/>
              <a:t>- Réduction de la complexité visuelle (regroupement, filtrage)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300" b="1" i="1" dirty="0"/>
              <a:t>Visualisations spécifiques aux données scientifiques :</a:t>
            </a:r>
          </a:p>
          <a:p>
            <a:pPr marL="0" indent="0">
              <a:buNone/>
            </a:pPr>
            <a:r>
              <a:rPr lang="fr-FR" dirty="0"/>
              <a:t>- Réseaux de citation et </a:t>
            </a:r>
            <a:r>
              <a:rPr lang="fr-FR" dirty="0" err="1"/>
              <a:t>co</a:t>
            </a:r>
            <a:r>
              <a:rPr lang="fr-FR" dirty="0"/>
              <a:t>-citation</a:t>
            </a:r>
          </a:p>
          <a:p>
            <a:pPr marL="0" indent="0">
              <a:buNone/>
            </a:pPr>
            <a:r>
              <a:rPr lang="fr-FR" dirty="0"/>
              <a:t>- Cartes thématiques de la littérature</a:t>
            </a:r>
          </a:p>
          <a:p>
            <a:pPr marL="0" indent="0">
              <a:buNone/>
            </a:pPr>
            <a:r>
              <a:rPr lang="fr-FR" dirty="0"/>
              <a:t>- Visualisations d'évolution temporelle des concepts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300" b="1" i="1" dirty="0"/>
              <a:t>Techniques interactives :</a:t>
            </a:r>
          </a:p>
          <a:p>
            <a:pPr marL="0" indent="0">
              <a:buNone/>
            </a:pPr>
            <a:r>
              <a:rPr lang="fr-FR" dirty="0"/>
              <a:t>- Zoom et focus contextuels</a:t>
            </a:r>
          </a:p>
          <a:p>
            <a:pPr marL="0" indent="0">
              <a:buNone/>
            </a:pPr>
            <a:r>
              <a:rPr lang="fr-FR" dirty="0"/>
              <a:t>- Filtrage dynamique par attributs</a:t>
            </a:r>
          </a:p>
          <a:p>
            <a:pPr marL="0" indent="0">
              <a:buNone/>
            </a:pPr>
            <a:r>
              <a:rPr lang="fr-FR" dirty="0"/>
              <a:t>- Expansion/contraction de sous-graphes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A9243-2E3A-9A24-271A-031D1D5D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fr-FR" sz="3600" b="1" dirty="0">
                <a:solidFill>
                  <a:srgbClr val="00B050"/>
                </a:solidFill>
              </a:rPr>
              <a:t>Utilisation de </a:t>
            </a:r>
            <a:r>
              <a:rPr lang="fr-FR" sz="3600" b="1" dirty="0" err="1">
                <a:solidFill>
                  <a:srgbClr val="00B050"/>
                </a:solidFill>
              </a:rPr>
              <a:t>ChatGPT</a:t>
            </a:r>
            <a:r>
              <a:rPr lang="fr-FR" sz="3600" b="1" dirty="0">
                <a:solidFill>
                  <a:srgbClr val="00B050"/>
                </a:solidFill>
              </a:rPr>
              <a:t> pour la génération de structures conceptuelles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3300" b="1" i="1" dirty="0"/>
              <a:t>Capacités et limites :</a:t>
            </a:r>
          </a:p>
          <a:p>
            <a:pPr marL="0" indent="0">
              <a:buNone/>
            </a:pPr>
            <a:r>
              <a:rPr lang="fr-FR" dirty="0"/>
              <a:t>- ✅ Compréhension des relations conceptuelles, organisation logique</a:t>
            </a:r>
          </a:p>
          <a:p>
            <a:pPr marL="0" indent="0">
              <a:buNone/>
            </a:pPr>
            <a:r>
              <a:rPr lang="fr-FR" dirty="0"/>
              <a:t>- ❌ Absence de rendu visuel direct, connaissance limitée des domaines très spécialisés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300" b="1" i="1" dirty="0"/>
              <a:t>Exemple de prompt efficace :</a:t>
            </a:r>
          </a:p>
          <a:p>
            <a:pPr marL="0" indent="0">
              <a:buNone/>
            </a:pPr>
            <a:r>
              <a:rPr lang="fr-FR" dirty="0"/>
              <a:t>```</a:t>
            </a:r>
          </a:p>
          <a:p>
            <a:pPr marL="0" indent="0">
              <a:buNone/>
            </a:pPr>
            <a:r>
              <a:rPr lang="fr-FR" dirty="0"/>
              <a:t>Agis comme un expert en cartographie conceptuelle spécialisé en [domaine].</a:t>
            </a:r>
          </a:p>
          <a:p>
            <a:pPr marL="0" indent="0">
              <a:buNone/>
            </a:pPr>
            <a:r>
              <a:rPr lang="fr-FR" dirty="0"/>
              <a:t>À partir de l'article suivant, génère une structure de carte conceptuelle qui :</a:t>
            </a:r>
          </a:p>
          <a:p>
            <a:pPr marL="0" indent="0">
              <a:buNone/>
            </a:pPr>
            <a:r>
              <a:rPr lang="fr-FR" dirty="0"/>
              <a:t>1. Identifie les 10-15 concepts clés</a:t>
            </a:r>
          </a:p>
          <a:p>
            <a:pPr marL="0" indent="0">
              <a:buNone/>
            </a:pPr>
            <a:r>
              <a:rPr lang="fr-FR" dirty="0"/>
              <a:t>2. Spécifie les relations entre ces concepts avec des verbes précis</a:t>
            </a:r>
          </a:p>
          <a:p>
            <a:pPr marL="0" indent="0">
              <a:buNone/>
            </a:pPr>
            <a:r>
              <a:rPr lang="fr-FR" dirty="0"/>
              <a:t>3. Organise les concepts en 3-4 catégories principales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Format : Concept1 --&gt; [verbe de relation] --&gt; Concept2</a:t>
            </a:r>
          </a:p>
          <a:p>
            <a:pPr marL="0" indent="0">
              <a:buNone/>
            </a:pPr>
            <a:r>
              <a:rPr lang="fr-FR" dirty="0"/>
              <a:t>```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B247A-67AA-1315-A3E3-3A5F2E02E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fr-FR" sz="3600" b="1" dirty="0">
                <a:solidFill>
                  <a:srgbClr val="00B050"/>
                </a:solidFill>
              </a:rPr>
              <a:t>Outils spécialisés pour la visualisation de connaissances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300" b="1" i="1" dirty="0"/>
              <a:t>Outils génériques de cartographie conceptuelle :</a:t>
            </a:r>
          </a:p>
          <a:p>
            <a:pPr marL="0" indent="0">
              <a:buNone/>
            </a:pPr>
            <a:r>
              <a:rPr lang="fr-FR" sz="1900" dirty="0"/>
              <a:t>- </a:t>
            </a:r>
            <a:r>
              <a:rPr lang="fr-FR" sz="1900" dirty="0" err="1"/>
              <a:t>CmapTools</a:t>
            </a:r>
            <a:r>
              <a:rPr lang="fr-FR" sz="1900" dirty="0"/>
              <a:t> : création collaborative, bibliothèque de concepts</a:t>
            </a:r>
          </a:p>
          <a:p>
            <a:pPr marL="0" indent="0">
              <a:buNone/>
            </a:pPr>
            <a:r>
              <a:rPr lang="fr-FR" sz="1900" dirty="0"/>
              <a:t>- </a:t>
            </a:r>
            <a:r>
              <a:rPr lang="fr-FR" sz="1900" dirty="0" err="1"/>
              <a:t>MindMeister</a:t>
            </a:r>
            <a:r>
              <a:rPr lang="fr-FR" sz="1900" dirty="0"/>
              <a:t> : interface intuitive, collaboration en temps réel</a:t>
            </a:r>
          </a:p>
          <a:p>
            <a:pPr marL="0" indent="0">
              <a:buNone/>
            </a:pPr>
            <a:r>
              <a:rPr lang="fr-FR" sz="1900" dirty="0"/>
              <a:t>- </a:t>
            </a:r>
            <a:r>
              <a:rPr lang="fr-FR" sz="1900" dirty="0" err="1"/>
              <a:t>Coggle</a:t>
            </a:r>
            <a:r>
              <a:rPr lang="fr-FR" sz="1900" dirty="0"/>
              <a:t> : simplicité d'utilisation, partage facile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sz="2300" b="1" i="1" dirty="0"/>
              <a:t>Outils spécialisés pour la recherche :</a:t>
            </a:r>
          </a:p>
          <a:p>
            <a:pPr marL="0" indent="0">
              <a:buNone/>
            </a:pPr>
            <a:r>
              <a:rPr lang="fr-FR" sz="1800" dirty="0"/>
              <a:t>- </a:t>
            </a:r>
            <a:r>
              <a:rPr lang="fr-FR" sz="1800" dirty="0" err="1"/>
              <a:t>VOSviewer</a:t>
            </a:r>
            <a:r>
              <a:rPr lang="fr-FR" sz="1800" dirty="0"/>
              <a:t> : visualisation de réseaux bibliométriques</a:t>
            </a:r>
          </a:p>
          <a:p>
            <a:pPr marL="0" indent="0">
              <a:buNone/>
            </a:pPr>
            <a:r>
              <a:rPr lang="fr-FR" sz="1800" dirty="0"/>
              <a:t>- </a:t>
            </a:r>
            <a:r>
              <a:rPr lang="fr-FR" sz="1800" dirty="0" err="1"/>
              <a:t>Gephi</a:t>
            </a:r>
            <a:r>
              <a:rPr lang="fr-FR" sz="1800" dirty="0"/>
              <a:t> : analyse avancée de réseaux, métriques sophistiquées</a:t>
            </a:r>
          </a:p>
          <a:p>
            <a:pPr marL="0" indent="0">
              <a:buNone/>
            </a:pPr>
            <a:r>
              <a:rPr lang="fr-FR" sz="1800" dirty="0"/>
              <a:t>- </a:t>
            </a:r>
            <a:r>
              <a:rPr lang="fr-FR" sz="1800" dirty="0" err="1"/>
              <a:t>CitNetExplorer</a:t>
            </a:r>
            <a:r>
              <a:rPr lang="fr-FR" sz="1800" dirty="0"/>
              <a:t> : exploration de réseaux de citation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39BEE-0053-CFB9-2ECA-08FEB2F8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fr-FR" sz="3600" b="1" dirty="0">
                <a:solidFill>
                  <a:srgbClr val="00B050"/>
                </a:solidFill>
              </a:rPr>
              <a:t>Workflow pratique pour la création de visualisations efficaces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fr-FR" sz="4500" b="1" i="1" dirty="0"/>
              <a:t>1. Préparation et analyse</a:t>
            </a:r>
          </a:p>
          <a:p>
            <a:pPr marL="0" indent="0">
              <a:buNone/>
            </a:pPr>
            <a:r>
              <a:rPr lang="fr-FR" dirty="0"/>
              <a:t>   - Définition claire de l'objectif et du public cible</a:t>
            </a:r>
          </a:p>
          <a:p>
            <a:pPr marL="0" indent="0">
              <a:buNone/>
            </a:pPr>
            <a:r>
              <a:rPr lang="fr-FR" dirty="0"/>
              <a:t>   - Sélection et prétraitement des documents sources</a:t>
            </a:r>
          </a:p>
          <a:p>
            <a:pPr marL="0" indent="0">
              <a:buNone/>
            </a:pPr>
            <a:r>
              <a:rPr lang="fr-FR" dirty="0"/>
              <a:t>   - Extraction préliminaire des concepts et relations clés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4500" b="1" i="1" dirty="0"/>
              <a:t>2. Génération assistée par IA</a:t>
            </a:r>
          </a:p>
          <a:p>
            <a:pPr marL="0" indent="0">
              <a:buNone/>
            </a:pPr>
            <a:r>
              <a:rPr lang="fr-FR" dirty="0"/>
              <a:t>   - Utilisation de </a:t>
            </a:r>
            <a:r>
              <a:rPr lang="fr-FR" dirty="0" err="1"/>
              <a:t>ChatGPT</a:t>
            </a:r>
            <a:r>
              <a:rPr lang="fr-FR" dirty="0"/>
              <a:t> pour l'extraction initiale de structure</a:t>
            </a:r>
          </a:p>
          <a:p>
            <a:pPr marL="0" indent="0">
              <a:buNone/>
            </a:pPr>
            <a:r>
              <a:rPr lang="fr-FR" dirty="0"/>
              <a:t>   - Application d'outils spécialisés pour l'extraction terminologique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4500" b="1" i="1" dirty="0"/>
              <a:t>3. Raffinement et organisation</a:t>
            </a:r>
          </a:p>
          <a:p>
            <a:pPr marL="0" indent="0">
              <a:buNone/>
            </a:pPr>
            <a:r>
              <a:rPr lang="fr-FR" dirty="0"/>
              <a:t>   - Curation manuelle des concepts et relations</a:t>
            </a:r>
          </a:p>
          <a:p>
            <a:pPr marL="0" indent="0">
              <a:buNone/>
            </a:pPr>
            <a:r>
              <a:rPr lang="fr-FR" dirty="0"/>
              <a:t>   - Organisation logique et hiérarchisation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4500" b="1" i="1" dirty="0"/>
              <a:t>4. Visualisation et design</a:t>
            </a:r>
          </a:p>
          <a:p>
            <a:pPr marL="0" indent="0">
              <a:buNone/>
            </a:pPr>
            <a:r>
              <a:rPr lang="fr-FR" dirty="0"/>
              <a:t>   - Choix du type de visualisation approprié</a:t>
            </a:r>
          </a:p>
          <a:p>
            <a:pPr marL="0" indent="0">
              <a:buNone/>
            </a:pPr>
            <a:r>
              <a:rPr lang="fr-FR" dirty="0"/>
              <a:t>   - Application des principes de design visuel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4500" b="1" i="1" dirty="0"/>
              <a:t>5. Validation et amélioration</a:t>
            </a:r>
          </a:p>
          <a:p>
            <a:pPr marL="0" indent="0">
              <a:buNone/>
            </a:pPr>
            <a:r>
              <a:rPr lang="fr-FR" dirty="0"/>
              <a:t>   - Évaluation par des experts du domaine</a:t>
            </a:r>
          </a:p>
          <a:p>
            <a:pPr marL="0" indent="0">
              <a:buNone/>
            </a:pPr>
            <a:r>
              <a:rPr lang="fr-FR" dirty="0"/>
              <a:t>   - Test de compréhension auprès du public cible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FA0EB-9D1A-C717-6928-8D1CE747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la présentation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1. Création de résumés et d'abstracts avec l'IA</a:t>
            </a:r>
          </a:p>
          <a:p>
            <a:pPr marL="0" indent="0">
              <a:buNone/>
            </a:pPr>
            <a:r>
              <a:rPr lang="fr-FR" dirty="0"/>
              <a:t>   - Fondements de la synthèse automatique</a:t>
            </a:r>
          </a:p>
          <a:p>
            <a:pPr marL="0" indent="0">
              <a:buNone/>
            </a:pPr>
            <a:r>
              <a:rPr lang="fr-FR" dirty="0"/>
              <a:t>   - Techniques avancées pour textes scientifiques</a:t>
            </a:r>
          </a:p>
          <a:p>
            <a:pPr marL="0" indent="0">
              <a:buNone/>
            </a:pPr>
            <a:r>
              <a:rPr lang="fr-FR" dirty="0"/>
              <a:t>   - Outils et méthodes pratiques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2. Génération de cartes conceptuelles et de visualisations</a:t>
            </a:r>
          </a:p>
          <a:p>
            <a:pPr marL="0" indent="0">
              <a:buNone/>
            </a:pPr>
            <a:r>
              <a:rPr lang="fr-FR" dirty="0"/>
              <a:t>   - Fondements des représentations visuelles</a:t>
            </a:r>
          </a:p>
          <a:p>
            <a:pPr marL="0" indent="0">
              <a:buNone/>
            </a:pPr>
            <a:r>
              <a:rPr lang="fr-FR" dirty="0"/>
              <a:t>   - Techniques d'extraction et d'organisation conceptuelle</a:t>
            </a:r>
          </a:p>
          <a:p>
            <a:pPr marL="0" indent="0">
              <a:buNone/>
            </a:pPr>
            <a:r>
              <a:rPr lang="fr-FR" dirty="0"/>
              <a:t>   - Outils et méthodes pratiques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3. Atelier pratique : Synthèse et visualisation de corpus scientifiques</a:t>
            </a:r>
          </a:p>
          <a:p>
            <a:pPr marL="0" indent="0">
              <a:buNone/>
            </a:pPr>
            <a:r>
              <a:rPr lang="fr-FR" dirty="0"/>
              <a:t>   - Méthodologie intégrée</a:t>
            </a:r>
          </a:p>
          <a:p>
            <a:pPr marL="0" indent="0">
              <a:buNone/>
            </a:pPr>
            <a:r>
              <a:rPr lang="fr-FR" dirty="0"/>
              <a:t>   - Exercices pratiques</a:t>
            </a:r>
          </a:p>
          <a:p>
            <a:pPr marL="0" indent="0">
              <a:buNone/>
            </a:pPr>
            <a:r>
              <a:rPr lang="fr-FR" dirty="0"/>
              <a:t>   - Introduction à l'éthique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792A6-DCB8-56FB-CB44-8C3E2018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3. Atelier pratique : </a:t>
            </a:r>
            <a:r>
              <a:rPr dirty="0" err="1"/>
              <a:t>Synthèse</a:t>
            </a:r>
            <a:r>
              <a:rPr dirty="0"/>
              <a:t> et </a:t>
            </a:r>
            <a:r>
              <a:rPr dirty="0" err="1"/>
              <a:t>visualisation</a:t>
            </a:r>
            <a:r>
              <a:rPr dirty="0"/>
              <a:t> de corpus </a:t>
            </a:r>
            <a:r>
              <a:rPr dirty="0" err="1"/>
              <a:t>scientifiques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175E7-C005-D179-0E6E-237D3CBA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fr-FR" sz="3600" b="1" dirty="0">
                <a:solidFill>
                  <a:srgbClr val="00B050"/>
                </a:solidFill>
              </a:rPr>
              <a:t>Méthodologie intégrée pour l'analyse de corpus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600" b="1" i="1" dirty="0"/>
              <a:t>Étapes fondamentales :</a:t>
            </a:r>
          </a:p>
          <a:p>
            <a:pPr marL="0" indent="0">
              <a:buNone/>
            </a:pPr>
            <a:r>
              <a:rPr lang="fr-FR" sz="2100" dirty="0"/>
              <a:t>1. Définition des objectifs et questions</a:t>
            </a:r>
          </a:p>
          <a:p>
            <a:pPr marL="0" indent="0">
              <a:buNone/>
            </a:pPr>
            <a:r>
              <a:rPr lang="fr-FR" sz="2100" dirty="0"/>
              <a:t>2. Constitution du corpus (critères d'inclusion/exclusion)</a:t>
            </a:r>
          </a:p>
          <a:p>
            <a:pPr marL="0" indent="0">
              <a:buNone/>
            </a:pPr>
            <a:r>
              <a:rPr lang="fr-FR" sz="2100" dirty="0"/>
              <a:t>3. Extraction et structuration des informations</a:t>
            </a:r>
          </a:p>
          <a:p>
            <a:pPr marL="0" indent="0">
              <a:buNone/>
            </a:pPr>
            <a:r>
              <a:rPr lang="fr-FR" sz="2100" dirty="0"/>
              <a:t>4. Synthèse et intégration des connaissances</a:t>
            </a:r>
          </a:p>
          <a:p>
            <a:pPr marL="0" indent="0">
              <a:buNone/>
            </a:pPr>
            <a:r>
              <a:rPr lang="fr-FR" sz="2100" dirty="0"/>
              <a:t>5. Visualisation et communication des résultats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600" b="1" i="1" dirty="0"/>
              <a:t>Principes directeurs :</a:t>
            </a:r>
          </a:p>
          <a:p>
            <a:pPr marL="0" indent="0">
              <a:buNone/>
            </a:pPr>
            <a:r>
              <a:rPr lang="fr-FR" sz="2100" dirty="0"/>
              <a:t>- Traçabilité : maintien des liens vers les sources primaires</a:t>
            </a:r>
          </a:p>
          <a:p>
            <a:pPr marL="0" indent="0">
              <a:buNone/>
            </a:pPr>
            <a:r>
              <a:rPr lang="fr-FR" sz="2100" dirty="0"/>
              <a:t>- Transparence : documentation des méthodes et critères</a:t>
            </a:r>
          </a:p>
          <a:p>
            <a:pPr marL="0" indent="0">
              <a:buNone/>
            </a:pPr>
            <a:r>
              <a:rPr lang="fr-FR" sz="2100" dirty="0"/>
              <a:t>- Reproductibilité : description claire du processus</a:t>
            </a:r>
          </a:p>
          <a:p>
            <a:pPr marL="0" indent="0">
              <a:buNone/>
            </a:pPr>
            <a:r>
              <a:rPr lang="fr-FR" sz="2100" dirty="0"/>
              <a:t>- Adaptabilité : flexibilité selon l'évolution des besoins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D077A-3450-A423-0EE3-A98FC067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fr-FR" sz="3600" b="1" dirty="0">
                <a:solidFill>
                  <a:srgbClr val="00B050"/>
                </a:solidFill>
              </a:rPr>
              <a:t>Combinaison des approches textuelles et visuelles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2900" b="1" i="1" dirty="0"/>
              <a:t>Complémentarité des formats :</a:t>
            </a:r>
          </a:p>
          <a:p>
            <a:pPr marL="0" indent="0">
              <a:buNone/>
            </a:pPr>
            <a:r>
              <a:rPr lang="fr-FR" dirty="0"/>
              <a:t>- Texte : précision, nuance, argumentation détaillée</a:t>
            </a:r>
          </a:p>
          <a:p>
            <a:pPr marL="0" indent="0">
              <a:buNone/>
            </a:pPr>
            <a:r>
              <a:rPr lang="fr-FR" dirty="0"/>
              <a:t>- Visualisation : vue d'ensemble, relations, patterns émergents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900" b="1" i="1" dirty="0"/>
              <a:t>Stratégies d'intégration :</a:t>
            </a:r>
          </a:p>
          <a:p>
            <a:pPr marL="0" indent="0">
              <a:buNone/>
            </a:pPr>
            <a:r>
              <a:rPr lang="fr-FR" dirty="0"/>
              <a:t>- Développement parallèle et enrichissement mutuel</a:t>
            </a:r>
          </a:p>
          <a:p>
            <a:pPr marL="0" indent="0">
              <a:buNone/>
            </a:pPr>
            <a:r>
              <a:rPr lang="fr-FR" dirty="0"/>
              <a:t>- Utilisation de la visualisation comme squelette de la synthèse</a:t>
            </a:r>
          </a:p>
          <a:p>
            <a:pPr marL="0" indent="0">
              <a:buNone/>
            </a:pPr>
            <a:r>
              <a:rPr lang="fr-FR" dirty="0"/>
              <a:t>- Enrichissement des visualisations par des extraits textuels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900" b="1" i="1" dirty="0"/>
              <a:t>Formats hybrides :</a:t>
            </a:r>
          </a:p>
          <a:p>
            <a:pPr marL="0" indent="0">
              <a:buNone/>
            </a:pPr>
            <a:r>
              <a:rPr lang="fr-FR" dirty="0"/>
              <a:t>- Documents interactifs avec visualisations intégrées</a:t>
            </a:r>
          </a:p>
          <a:p>
            <a:pPr marL="0" indent="0">
              <a:buNone/>
            </a:pPr>
            <a:r>
              <a:rPr lang="fr-FR" dirty="0"/>
              <a:t>- Synthèses textuelles avec infographies explicatives</a:t>
            </a:r>
          </a:p>
          <a:p>
            <a:pPr marL="0" indent="0">
              <a:buNone/>
            </a:pPr>
            <a:r>
              <a:rPr lang="fr-FR" dirty="0"/>
              <a:t>- Cartes conceptuelles annotées avec extraits significatifs</a:t>
            </a:r>
          </a:p>
          <a:p>
            <a:pPr marL="0" indent="0">
              <a:buNone/>
            </a:pPr>
            <a:r>
              <a:rPr lang="fr-FR" dirty="0"/>
              <a:t>- Présentations alternant vues synthétiques et détails textuels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27987-441C-9299-54F9-569F4E97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Utilisation combinée des outils d'IA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3300" b="1" i="1" dirty="0"/>
              <a:t>Chaînes de traitement intégrées :</a:t>
            </a:r>
          </a:p>
          <a:p>
            <a:pPr marL="0" indent="0">
              <a:buNone/>
            </a:pPr>
            <a:r>
              <a:rPr lang="fr-FR" dirty="0"/>
              <a:t>- Extraction initiale avec </a:t>
            </a:r>
            <a:r>
              <a:rPr lang="fr-FR" dirty="0" err="1"/>
              <a:t>ScienceAnalyzer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- Synthèse textuelle avec </a:t>
            </a:r>
            <a:r>
              <a:rPr lang="fr-FR" dirty="0" err="1"/>
              <a:t>ChatGPT</a:t>
            </a:r>
            <a:r>
              <a:rPr lang="fr-FR" dirty="0"/>
              <a:t> ou </a:t>
            </a:r>
            <a:r>
              <a:rPr lang="fr-FR" dirty="0" err="1"/>
              <a:t>ProfIA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- Génération de structure conceptuelle avec </a:t>
            </a:r>
            <a:r>
              <a:rPr lang="fr-FR" dirty="0" err="1"/>
              <a:t>ChatGPT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- Visualisation finale avec outils spécialisés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300" b="1" i="1" dirty="0"/>
              <a:t>Stratégies de validation croisée :</a:t>
            </a:r>
          </a:p>
          <a:p>
            <a:pPr marL="0" indent="0">
              <a:buNone/>
            </a:pPr>
            <a:r>
              <a:rPr lang="fr-FR" dirty="0"/>
              <a:t>- Comparaison des extractions par différents outils</a:t>
            </a:r>
          </a:p>
          <a:p>
            <a:pPr marL="0" indent="0">
              <a:buNone/>
            </a:pPr>
            <a:r>
              <a:rPr lang="fr-FR" dirty="0"/>
              <a:t>- Triangulation des synthèses générées par approches diverses</a:t>
            </a:r>
          </a:p>
          <a:p>
            <a:pPr marL="0" indent="0">
              <a:buNone/>
            </a:pPr>
            <a:r>
              <a:rPr lang="fr-FR" dirty="0"/>
              <a:t>- Vérification de la cohérence entre représentations textuelles et visuelles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300" b="1" i="1" dirty="0"/>
              <a:t>Optimisation du workflow :</a:t>
            </a:r>
          </a:p>
          <a:p>
            <a:pPr marL="0" indent="0">
              <a:buNone/>
            </a:pPr>
            <a:r>
              <a:rPr lang="fr-FR" dirty="0"/>
              <a:t>- Automatisation des tâches répétitives</a:t>
            </a:r>
          </a:p>
          <a:p>
            <a:pPr marL="0" indent="0">
              <a:buNone/>
            </a:pPr>
            <a:r>
              <a:rPr lang="fr-FR" dirty="0"/>
              <a:t>- Intervention humaine aux points critiques de décision</a:t>
            </a:r>
          </a:p>
          <a:p>
            <a:pPr marL="0" indent="0">
              <a:buNone/>
            </a:pPr>
            <a:r>
              <a:rPr lang="fr-FR" dirty="0"/>
              <a:t>- Documentation systématique du processus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18F44-325D-8B22-AC32-CA9EB763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Exercice 1 : Synthèse d'un corpus sur les maladies infectieuses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3300" b="1" i="1" dirty="0"/>
              <a:t>Objectifs pédagogiques :</a:t>
            </a:r>
          </a:p>
          <a:p>
            <a:pPr marL="0" indent="0">
              <a:buNone/>
            </a:pPr>
            <a:r>
              <a:rPr lang="fr-FR" dirty="0"/>
              <a:t>- Maîtriser l'extraction d'informations à partir d'un corpus hétérogène</a:t>
            </a:r>
          </a:p>
          <a:p>
            <a:pPr marL="0" indent="0">
              <a:buNone/>
            </a:pPr>
            <a:r>
              <a:rPr lang="fr-FR" dirty="0"/>
              <a:t>- Pratiquer la synthèse multi-documents avec préservation des nuances</a:t>
            </a:r>
          </a:p>
          <a:p>
            <a:pPr marL="0" indent="0">
              <a:buNone/>
            </a:pPr>
            <a:r>
              <a:rPr lang="fr-FR" dirty="0"/>
              <a:t>- Développer une représentation visuelle des tendances de recherche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300" b="1" i="1" dirty="0"/>
              <a:t>Corpus proposé :</a:t>
            </a:r>
          </a:p>
          <a:p>
            <a:pPr marL="0" indent="0">
              <a:buNone/>
            </a:pPr>
            <a:r>
              <a:rPr lang="fr-FR" dirty="0"/>
              <a:t>- 5-7 articles récents sur les interventions contre le paludisme en Afrique</a:t>
            </a:r>
          </a:p>
          <a:p>
            <a:pPr marL="0" indent="0">
              <a:buNone/>
            </a:pPr>
            <a:r>
              <a:rPr lang="fr-FR" dirty="0"/>
              <a:t>- Diversité d'approches : études cliniques, épidémiologiques, socio-comportementales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300" b="1" i="1" dirty="0"/>
              <a:t>Tâches progressives :</a:t>
            </a:r>
          </a:p>
          <a:p>
            <a:pPr marL="0" indent="0">
              <a:buNone/>
            </a:pPr>
            <a:r>
              <a:rPr lang="fr-FR" dirty="0"/>
              <a:t>1. Extraction structurée des informations clés de chaque article</a:t>
            </a:r>
          </a:p>
          <a:p>
            <a:pPr marL="0" indent="0">
              <a:buNone/>
            </a:pPr>
            <a:r>
              <a:rPr lang="fr-FR" dirty="0"/>
              <a:t>2. Identification des convergences et divergences entre études</a:t>
            </a:r>
          </a:p>
          <a:p>
            <a:pPr marL="0" indent="0">
              <a:buNone/>
            </a:pPr>
            <a:r>
              <a:rPr lang="fr-FR" dirty="0"/>
              <a:t>3. Élaboration d'une synthèse textuelle intégrative (500-700 mots)</a:t>
            </a:r>
          </a:p>
          <a:p>
            <a:pPr marL="0" indent="0">
              <a:buNone/>
            </a:pPr>
            <a:r>
              <a:rPr lang="fr-FR" dirty="0"/>
              <a:t>4. Création d'une carte conceptuelle des approches d'intervention</a:t>
            </a:r>
          </a:p>
          <a:p>
            <a:pPr marL="0" indent="0">
              <a:buNone/>
            </a:pPr>
            <a:r>
              <a:rPr lang="fr-FR" dirty="0"/>
              <a:t>5. Présentation des résultats avec recommandations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F254C-1D13-C8E6-9296-A20684C9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Exercice 2 : Analyse visuelle des tendances en agroécologie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3300" b="1" i="1" dirty="0"/>
              <a:t>Objectifs pédagogiques :</a:t>
            </a:r>
          </a:p>
          <a:p>
            <a:pPr marL="0" indent="0">
              <a:buNone/>
            </a:pPr>
            <a:r>
              <a:rPr lang="fr-FR" dirty="0"/>
              <a:t>- Pratiquer l'extraction de concepts et relations à partir d'un corpus scientifique</a:t>
            </a:r>
          </a:p>
          <a:p>
            <a:pPr marL="0" indent="0">
              <a:buNone/>
            </a:pPr>
            <a:r>
              <a:rPr lang="fr-FR" dirty="0"/>
              <a:t>- Maîtriser la création de visualisations significatives</a:t>
            </a:r>
          </a:p>
          <a:p>
            <a:pPr marL="0" indent="0">
              <a:buNone/>
            </a:pPr>
            <a:r>
              <a:rPr lang="fr-FR" dirty="0"/>
              <a:t>- Développer des compétences en communication visuelle des connaissances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300" b="1" i="1" dirty="0"/>
              <a:t>Corpus proposé :</a:t>
            </a:r>
          </a:p>
          <a:p>
            <a:pPr marL="0" indent="0">
              <a:buNone/>
            </a:pPr>
            <a:r>
              <a:rPr lang="fr-FR" dirty="0"/>
              <a:t>- 5-7 articles sur les pratiques agroécologiques adaptées au contexte ouest-africain</a:t>
            </a:r>
          </a:p>
          <a:p>
            <a:pPr marL="0" indent="0">
              <a:buNone/>
            </a:pPr>
            <a:r>
              <a:rPr lang="fr-FR" dirty="0"/>
              <a:t>- Diversité de focus : conservation des sols, gestion de l'eau, biodiversité, savoirs traditionnels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300" b="1" i="1" dirty="0"/>
              <a:t>Tâches progressives :</a:t>
            </a:r>
          </a:p>
          <a:p>
            <a:pPr marL="0" indent="0">
              <a:buNone/>
            </a:pPr>
            <a:r>
              <a:rPr lang="fr-FR" dirty="0"/>
              <a:t>1. Extraction des concepts clés et relations avec </a:t>
            </a:r>
            <a:r>
              <a:rPr lang="fr-FR" dirty="0" err="1"/>
              <a:t>ChatGPT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2. Organisation thématique des concepts identifiés</a:t>
            </a:r>
          </a:p>
          <a:p>
            <a:pPr marL="0" indent="0">
              <a:buNone/>
            </a:pPr>
            <a:r>
              <a:rPr lang="fr-FR" dirty="0"/>
              <a:t>3. Création d'un graphe de connaissances des pratiques agroécologiques</a:t>
            </a:r>
          </a:p>
          <a:p>
            <a:pPr marL="0" indent="0">
              <a:buNone/>
            </a:pPr>
            <a:r>
              <a:rPr lang="fr-FR" dirty="0"/>
              <a:t>4. Élaboration d'une visualisation comparative des approches</a:t>
            </a:r>
          </a:p>
          <a:p>
            <a:pPr marL="0" indent="0">
              <a:buNone/>
            </a:pPr>
            <a:r>
              <a:rPr lang="fr-FR" dirty="0"/>
              <a:t>5. Préparation d'une présentation visuelle synthétique avec narration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6DF8A-6C09-028B-4ECD-7D7D35B7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Exercice 3 : Synthèse critique sur les innovations en santé numérique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3300" b="1" i="1" dirty="0"/>
              <a:t>Objectifs pédagogiques :</a:t>
            </a:r>
          </a:p>
          <a:p>
            <a:pPr marL="0" indent="0">
              <a:buNone/>
            </a:pPr>
            <a:r>
              <a:rPr lang="fr-FR" dirty="0"/>
              <a:t>- Développer des compétences en analyse critique assistée par IA</a:t>
            </a:r>
          </a:p>
          <a:p>
            <a:pPr marL="0" indent="0">
              <a:buNone/>
            </a:pPr>
            <a:r>
              <a:rPr lang="fr-FR" dirty="0"/>
              <a:t>- Maîtriser la synthèse évaluative d'un corpus scientifique</a:t>
            </a:r>
          </a:p>
          <a:p>
            <a:pPr marL="0" indent="0">
              <a:buNone/>
            </a:pPr>
            <a:r>
              <a:rPr lang="fr-FR" dirty="0"/>
              <a:t>- Pratiquer la représentation visuelle des forces et faiblesses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300" b="1" i="1" dirty="0"/>
              <a:t>Corpus proposé :</a:t>
            </a:r>
          </a:p>
          <a:p>
            <a:pPr marL="0" indent="0">
              <a:buNone/>
            </a:pPr>
            <a:r>
              <a:rPr lang="fr-FR" dirty="0"/>
              <a:t>- 5-7 articles sur les interventions de santé numérique en Afrique</a:t>
            </a:r>
          </a:p>
          <a:p>
            <a:pPr marL="0" indent="0">
              <a:buNone/>
            </a:pPr>
            <a:r>
              <a:rPr lang="fr-FR" dirty="0"/>
              <a:t>- Diversité d'approches : télémédecine, applications mobiles, systèmes d'information sanitaire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300" b="1" i="1" dirty="0"/>
              <a:t>Tâches progressives :</a:t>
            </a:r>
          </a:p>
          <a:p>
            <a:pPr marL="0" indent="0">
              <a:buNone/>
            </a:pPr>
            <a:r>
              <a:rPr lang="fr-FR" dirty="0"/>
              <a:t>1. Analyse critique de chaque étude avec Memo Analyseur</a:t>
            </a:r>
          </a:p>
          <a:p>
            <a:pPr marL="0" indent="0">
              <a:buNone/>
            </a:pPr>
            <a:r>
              <a:rPr lang="fr-FR" dirty="0"/>
              <a:t>2. Élaboration d'un tableau comparatif des forces et limites méthodologiques</a:t>
            </a:r>
          </a:p>
          <a:p>
            <a:pPr marL="0" indent="0">
              <a:buNone/>
            </a:pPr>
            <a:r>
              <a:rPr lang="fr-FR" dirty="0"/>
              <a:t>3. Création d'une synthèse évaluative (600-800 mots)</a:t>
            </a:r>
          </a:p>
          <a:p>
            <a:pPr marL="0" indent="0">
              <a:buNone/>
            </a:pPr>
            <a:r>
              <a:rPr lang="fr-FR" dirty="0"/>
              <a:t>4. Développement d'une visualisation des facteurs de succès et d'échec</a:t>
            </a:r>
          </a:p>
          <a:p>
            <a:pPr marL="0" indent="0">
              <a:buNone/>
            </a:pPr>
            <a:r>
              <a:rPr lang="fr-FR" dirty="0"/>
              <a:t>5. Formulation de recommandations pour la recherche et l'implémentation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D23B2-C843-BFC4-0C2E-73785D4B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Enjeux éthiques spécifiques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FR" sz="3800" b="1" i="1" dirty="0"/>
              <a:t>Fidélité et distorsion :</a:t>
            </a:r>
          </a:p>
          <a:p>
            <a:pPr marL="0" indent="0">
              <a:buNone/>
            </a:pPr>
            <a:r>
              <a:rPr lang="fr-FR" dirty="0"/>
              <a:t>- Risques de simplification excessive</a:t>
            </a:r>
          </a:p>
          <a:p>
            <a:pPr marL="0" indent="0">
              <a:buNone/>
            </a:pPr>
            <a:r>
              <a:rPr lang="fr-FR" dirty="0"/>
              <a:t>- Omission de nuances importantes</a:t>
            </a:r>
          </a:p>
          <a:p>
            <a:pPr marL="0" indent="0">
              <a:buNone/>
            </a:pPr>
            <a:r>
              <a:rPr lang="fr-FR" dirty="0"/>
              <a:t>- Amplification de certaines perspectives au détriment d'autres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800" b="1" i="1" dirty="0"/>
              <a:t>Biais et représentation :</a:t>
            </a:r>
          </a:p>
          <a:p>
            <a:pPr marL="0" indent="0">
              <a:buNone/>
            </a:pPr>
            <a:r>
              <a:rPr lang="fr-FR" dirty="0"/>
              <a:t>- Surreprésentation de certaines sources ou perspectives</a:t>
            </a:r>
          </a:p>
          <a:p>
            <a:pPr marL="0" indent="0">
              <a:buNone/>
            </a:pPr>
            <a:r>
              <a:rPr lang="fr-FR" dirty="0"/>
              <a:t>- Biais linguistiques et géographiques dans les corpus</a:t>
            </a:r>
          </a:p>
          <a:p>
            <a:pPr marL="0" indent="0">
              <a:buNone/>
            </a:pPr>
            <a:r>
              <a:rPr lang="fr-FR" dirty="0"/>
              <a:t>- Invisibilisation des savoirs locaux et traditionnels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800" b="1" i="1" dirty="0"/>
              <a:t>Propriété intellectuelle et attribution :</a:t>
            </a:r>
          </a:p>
          <a:p>
            <a:pPr marL="0" indent="0">
              <a:buNone/>
            </a:pPr>
            <a:r>
              <a:rPr lang="fr-FR" dirty="0"/>
              <a:t>- Frontières floues entre synthèse et création</a:t>
            </a:r>
          </a:p>
          <a:p>
            <a:pPr marL="0" indent="0">
              <a:buNone/>
            </a:pPr>
            <a:r>
              <a:rPr lang="fr-FR" dirty="0"/>
              <a:t>- Questions d'attribution dans les contenus générés</a:t>
            </a:r>
          </a:p>
          <a:p>
            <a:pPr marL="0" indent="0">
              <a:buNone/>
            </a:pPr>
            <a:r>
              <a:rPr lang="fr-FR" dirty="0"/>
              <a:t>- Respect des droits d'auteur dans la réutilisation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800" b="1" i="1" dirty="0"/>
              <a:t>Responsabilité et prise de décision :</a:t>
            </a:r>
          </a:p>
          <a:p>
            <a:pPr marL="0" indent="0">
              <a:buNone/>
            </a:pPr>
            <a:r>
              <a:rPr lang="fr-FR" dirty="0"/>
              <a:t>- Clarification du rôle de l'IA comme outil d'aide</a:t>
            </a:r>
          </a:p>
          <a:p>
            <a:pPr marL="0" indent="0">
              <a:buNone/>
            </a:pPr>
            <a:r>
              <a:rPr lang="fr-FR" dirty="0"/>
              <a:t>- Maintien de la supervision humaine aux points critiques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4C974-8E80-120A-DB90-92DBF65B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Principes directeurs pour une utilisation éthique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fr-FR" sz="3800" b="1" i="1" dirty="0"/>
              <a:t>Transparence :</a:t>
            </a:r>
          </a:p>
          <a:p>
            <a:pPr marL="0" indent="0">
              <a:buNone/>
            </a:pPr>
            <a:r>
              <a:rPr lang="fr-FR" dirty="0"/>
              <a:t>- Documentation claire des méthodes et outils utilisés</a:t>
            </a:r>
          </a:p>
          <a:p>
            <a:pPr marL="0" indent="0">
              <a:buNone/>
            </a:pPr>
            <a:r>
              <a:rPr lang="fr-FR" dirty="0"/>
              <a:t>- Explicitation des limites et incertitudes</a:t>
            </a:r>
          </a:p>
          <a:p>
            <a:pPr marL="0" indent="0">
              <a:buNone/>
            </a:pPr>
            <a:r>
              <a:rPr lang="fr-FR" dirty="0"/>
              <a:t>- Communication ouverte sur le processus de création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800" b="1" i="1" dirty="0"/>
              <a:t>Équité et inclusion :</a:t>
            </a:r>
          </a:p>
          <a:p>
            <a:pPr marL="0" indent="0">
              <a:buNone/>
            </a:pPr>
            <a:r>
              <a:rPr lang="fr-FR" dirty="0"/>
              <a:t>- Diversification intentionnelle des sources</a:t>
            </a:r>
          </a:p>
          <a:p>
            <a:pPr marL="0" indent="0">
              <a:buNone/>
            </a:pPr>
            <a:r>
              <a:rPr lang="fr-FR" dirty="0"/>
              <a:t>- Attention aux perspectives sous-représentées</a:t>
            </a:r>
          </a:p>
          <a:p>
            <a:pPr marL="0" indent="0">
              <a:buNone/>
            </a:pPr>
            <a:r>
              <a:rPr lang="fr-FR" dirty="0"/>
              <a:t>- Adaptation aux contextes locaux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800" b="1" i="1" dirty="0"/>
              <a:t>Précision et intégrité :</a:t>
            </a:r>
          </a:p>
          <a:p>
            <a:pPr marL="0" indent="0">
              <a:buNone/>
            </a:pPr>
            <a:r>
              <a:rPr lang="fr-FR" dirty="0"/>
              <a:t>- Vérification systématique des contenus générés</a:t>
            </a:r>
          </a:p>
          <a:p>
            <a:pPr marL="0" indent="0">
              <a:buNone/>
            </a:pPr>
            <a:r>
              <a:rPr lang="fr-FR" dirty="0"/>
              <a:t>- Préservation des nuances importantes</a:t>
            </a:r>
          </a:p>
          <a:p>
            <a:pPr marL="0" indent="0">
              <a:buNone/>
            </a:pPr>
            <a:r>
              <a:rPr lang="fr-FR" dirty="0"/>
              <a:t>- Distinction claire entre faits et interprétations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800" b="1" i="1" dirty="0"/>
              <a:t>Responsabilité partagée :</a:t>
            </a:r>
          </a:p>
          <a:p>
            <a:pPr marL="0" indent="0">
              <a:buNone/>
            </a:pPr>
            <a:r>
              <a:rPr lang="fr-FR" dirty="0"/>
              <a:t>- Définition claire des rôles humains et automatisés</a:t>
            </a:r>
          </a:p>
          <a:p>
            <a:pPr marL="0" indent="0">
              <a:buNone/>
            </a:pPr>
            <a:r>
              <a:rPr lang="fr-FR" dirty="0"/>
              <a:t>- Formation adéquate des utilisateurs</a:t>
            </a:r>
          </a:p>
          <a:p>
            <a:pPr marL="0" indent="0">
              <a:buNone/>
            </a:pPr>
            <a:r>
              <a:rPr lang="fr-FR" dirty="0"/>
              <a:t>- Mécanismes de feedback et d'amélioration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920AE-59DA-6A71-0292-20D81542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Recommandations pratiques pour le contexte africain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3300" b="1" i="1" dirty="0"/>
              <a:t>Adaptation contextuelle :</a:t>
            </a:r>
          </a:p>
          <a:p>
            <a:pPr marL="0" indent="0">
              <a:buNone/>
            </a:pPr>
            <a:r>
              <a:rPr lang="fr-FR" dirty="0"/>
              <a:t>- Prise en compte des priorités et défis locaux</a:t>
            </a:r>
          </a:p>
          <a:p>
            <a:pPr marL="0" indent="0">
              <a:buNone/>
            </a:pPr>
            <a:r>
              <a:rPr lang="fr-FR" dirty="0"/>
              <a:t>- Intégration des savoirs traditionnels et formels</a:t>
            </a:r>
          </a:p>
          <a:p>
            <a:pPr marL="0" indent="0">
              <a:buNone/>
            </a:pPr>
            <a:r>
              <a:rPr lang="fr-FR" dirty="0"/>
              <a:t>- Attention aux spécificités linguistiques et culturelles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300" b="1" i="1" dirty="0"/>
              <a:t>Renforcement des capacités :</a:t>
            </a:r>
          </a:p>
          <a:p>
            <a:pPr marL="0" indent="0">
              <a:buNone/>
            </a:pPr>
            <a:r>
              <a:rPr lang="fr-FR" dirty="0"/>
              <a:t>- Formation aux compétences critiques d'évaluation</a:t>
            </a:r>
          </a:p>
          <a:p>
            <a:pPr marL="0" indent="0">
              <a:buNone/>
            </a:pPr>
            <a:r>
              <a:rPr lang="fr-FR" dirty="0"/>
              <a:t>- Développement de l'autonomie technologique</a:t>
            </a:r>
          </a:p>
          <a:p>
            <a:pPr marL="0" indent="0">
              <a:buNone/>
            </a:pPr>
            <a:r>
              <a:rPr lang="fr-FR" dirty="0"/>
              <a:t>- Création de communautés de pratique locales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300" b="1" i="1" dirty="0"/>
              <a:t>Valorisation des contributions africaines :</a:t>
            </a:r>
          </a:p>
          <a:p>
            <a:pPr marL="0" indent="0">
              <a:buNone/>
            </a:pPr>
            <a:r>
              <a:rPr lang="fr-FR" dirty="0"/>
              <a:t>- Citation appropriée des chercheurs africains</a:t>
            </a:r>
          </a:p>
          <a:p>
            <a:pPr marL="0" indent="0">
              <a:buNone/>
            </a:pPr>
            <a:r>
              <a:rPr lang="fr-FR" dirty="0"/>
              <a:t>- Mise en évidence des innovations locales</a:t>
            </a:r>
          </a:p>
          <a:p>
            <a:pPr marL="0" indent="0">
              <a:buNone/>
            </a:pPr>
            <a:r>
              <a:rPr lang="fr-FR" dirty="0"/>
              <a:t>- Collaboration équitable Nord-Sud et Sud-Sud</a:t>
            </a:r>
          </a:p>
          <a:p>
            <a:pPr marL="0" indent="0">
              <a:buNone/>
            </a:pPr>
            <a:r>
              <a:rPr lang="fr-FR" dirty="0"/>
              <a:t>- Développement d'outils adaptés aux besoins régionaux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1D5A-1692-1AC9-4D0E-BA0FF72B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d'apprentissage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À la fin de cette session, vous serez capables de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- Créer des résumés et abstracts scientifiques de qualité avec l'assistance de l'IA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- Générer des représentations de connaissances à partir de textes scientifiques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- Combiner efficacement les approches textuelles et visuelles pour la synthèse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- Utiliser de manière complémentaire </a:t>
            </a:r>
            <a:r>
              <a:rPr lang="fr-FR" dirty="0" err="1"/>
              <a:t>ChatGPT</a:t>
            </a:r>
            <a:r>
              <a:rPr lang="fr-FR" dirty="0"/>
              <a:t> et les outils SYSTINFO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- Appliquer ces techniques à vos propres corpus de recherche</a:t>
            </a:r>
          </a:p>
          <a:p>
            <a:pPr marL="0" indent="0">
              <a:buNone/>
            </a:pPr>
            <a:r>
              <a:rPr lang="fr-FR" dirty="0"/>
              <a:t>- Identifier et gérer les enjeux éthiques associés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9C15B-B372-598F-C340-FB3A65E14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1695B-B17B-180D-40EE-50B822DD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Points clés à retenir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- La synthèse assistée par IA offre des gains considérables d'efficacité dans le traitement de la littérature scientifique</a:t>
            </a:r>
          </a:p>
          <a:p>
            <a:pPr marL="0" indent="0">
              <a:buNone/>
            </a:pPr>
            <a:r>
              <a:rPr lang="fr-FR" dirty="0"/>
              <a:t>- Les représentations visuelles complètent les synthèses textuelles en facilitant la compréhension des relations complexes</a:t>
            </a:r>
          </a:p>
          <a:p>
            <a:pPr marL="0" indent="0">
              <a:buNone/>
            </a:pPr>
            <a:r>
              <a:rPr lang="fr-FR" dirty="0"/>
              <a:t>- La combinaison d'approches (extractive/abstractive, textuelle/visuelle) permet d'optimiser la qualité des synthèses</a:t>
            </a:r>
          </a:p>
          <a:p>
            <a:pPr marL="0" indent="0">
              <a:buNone/>
            </a:pPr>
            <a:r>
              <a:rPr lang="fr-FR" dirty="0"/>
              <a:t>- </a:t>
            </a:r>
            <a:r>
              <a:rPr lang="fr-FR" dirty="0" err="1"/>
              <a:t>ChatGPT</a:t>
            </a:r>
            <a:r>
              <a:rPr lang="fr-FR" dirty="0"/>
              <a:t> et les outils SYSTINFO présentent des forces complémentaires pour différentes tâches</a:t>
            </a:r>
          </a:p>
          <a:p>
            <a:pPr marL="0" indent="0">
              <a:buNone/>
            </a:pPr>
            <a:r>
              <a:rPr lang="fr-FR" dirty="0"/>
              <a:t>- L'intervention humaine reste essentielle pour la validation, l'interprétation et l'adaptation contextuelle</a:t>
            </a:r>
          </a:p>
          <a:p>
            <a:pPr marL="0" indent="0">
              <a:buNone/>
            </a:pPr>
            <a:r>
              <a:rPr lang="fr-FR" dirty="0"/>
              <a:t>- Les considérations éthiques doivent guider l'ensemble du processus de synthèse assistée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58C75-5653-86F6-DC6C-0F36AF4C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 complémentaires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2300" b="1" i="1" dirty="0"/>
              <a:t>Tutoriels et guides :</a:t>
            </a:r>
          </a:p>
          <a:p>
            <a:pPr marL="0" indent="0">
              <a:buNone/>
            </a:pPr>
            <a:r>
              <a:rPr lang="fr-FR" dirty="0"/>
              <a:t>- Guide des prompts efficaces pour la synthèse scientifique</a:t>
            </a:r>
          </a:p>
          <a:p>
            <a:pPr marL="0" indent="0">
              <a:buNone/>
            </a:pPr>
            <a:r>
              <a:rPr lang="fr-FR" dirty="0"/>
              <a:t>- Tutoriels d'utilisation des outils de visualisation</a:t>
            </a:r>
          </a:p>
          <a:p>
            <a:pPr marL="0" indent="0">
              <a:buNone/>
            </a:pPr>
            <a:r>
              <a:rPr lang="fr-FR" dirty="0"/>
              <a:t>- Exemples de workflows intégrés pour différents domaines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300" b="1" i="1" dirty="0"/>
              <a:t>Ressources spécifiques au contexte africain :</a:t>
            </a:r>
          </a:p>
          <a:p>
            <a:pPr marL="0" indent="0">
              <a:buNone/>
            </a:pPr>
            <a:r>
              <a:rPr lang="fr-FR" dirty="0"/>
              <a:t>- Bibliothèque de cas d'usage adaptés aux priorités régionales</a:t>
            </a:r>
          </a:p>
          <a:p>
            <a:pPr marL="0" indent="0">
              <a:buNone/>
            </a:pPr>
            <a:r>
              <a:rPr lang="fr-FR" dirty="0"/>
              <a:t>- Exemples de synthèses et visualisations sur des problématiques locales</a:t>
            </a:r>
          </a:p>
          <a:p>
            <a:pPr marL="0" indent="0">
              <a:buNone/>
            </a:pPr>
            <a:r>
              <a:rPr lang="fr-FR" dirty="0"/>
              <a:t>- Guides d'adaptation des méthodes aux contraintes spécifiques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E288E-3B05-7C43-636B-E0415719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Merci de votre attention 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/>
            </a:pPr>
            <a:r>
              <a:t>Questions 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4E4C4-3322-5643-F11E-26574879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1. </a:t>
            </a:r>
            <a:r>
              <a:rPr dirty="0" err="1"/>
              <a:t>Création</a:t>
            </a:r>
            <a:r>
              <a:rPr dirty="0"/>
              <a:t> de résumés et </a:t>
            </a:r>
            <a:r>
              <a:rPr dirty="0" err="1"/>
              <a:t>d'abstracts</a:t>
            </a:r>
            <a:r>
              <a:rPr dirty="0"/>
              <a:t> avec </a:t>
            </a:r>
            <a:r>
              <a:rPr dirty="0" err="1"/>
              <a:t>l'IA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8E929-F57F-80C1-0457-AFF04862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Fondements de la synthèse automatique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b="1" i="1" dirty="0"/>
              <a:t>Définition et objectifs :</a:t>
            </a:r>
          </a:p>
          <a:p>
            <a:pPr marL="0" indent="0">
              <a:buNone/>
            </a:pPr>
            <a:r>
              <a:rPr lang="fr-FR" dirty="0"/>
              <a:t>- Génération de versions condensées préservant l'information essentielle</a:t>
            </a:r>
          </a:p>
          <a:p>
            <a:pPr marL="0" indent="0">
              <a:buNone/>
            </a:pPr>
            <a:r>
              <a:rPr lang="fr-FR" dirty="0"/>
              <a:t>- Réduction du volume tout en maintenant la structure argumentative</a:t>
            </a:r>
          </a:p>
          <a:p>
            <a:pPr marL="0" indent="0">
              <a:buNone/>
            </a:pPr>
            <a:r>
              <a:rPr lang="fr-FR" dirty="0"/>
              <a:t>- Facilitation de l'analyse comparative et de la veille scientifique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i="1" dirty="0"/>
              <a:t>Applications en recherche africaine :</a:t>
            </a:r>
          </a:p>
          <a:p>
            <a:pPr marL="0" indent="0">
              <a:buNone/>
            </a:pPr>
            <a:r>
              <a:rPr lang="fr-FR" dirty="0"/>
              <a:t>- Accès aux connaissances dans des contextes de ressources limitées</a:t>
            </a:r>
          </a:p>
          <a:p>
            <a:pPr marL="0" indent="0">
              <a:buNone/>
            </a:pPr>
            <a:r>
              <a:rPr lang="fr-FR" dirty="0"/>
              <a:t>- Surmontement des barrières linguistiques</a:t>
            </a:r>
          </a:p>
          <a:p>
            <a:pPr marL="0" indent="0">
              <a:buNone/>
            </a:pPr>
            <a:r>
              <a:rPr lang="fr-FR" dirty="0"/>
              <a:t>- Accélération de la diffusion des recherches sur problématiques locales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175E9-1656-61AA-9F50-9F3ADC0A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Résumé extractif vs abstractif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b="1" i="1" dirty="0"/>
              <a:t>Résumé extractif :</a:t>
            </a:r>
          </a:p>
          <a:p>
            <a:pPr marL="0" indent="0">
              <a:buNone/>
            </a:pPr>
            <a:r>
              <a:rPr lang="fr-FR" dirty="0"/>
              <a:t>- Sélectionne et réorganise des phrases ou segments du texte original</a:t>
            </a:r>
          </a:p>
          <a:p>
            <a:pPr marL="0" indent="0">
              <a:buNone/>
            </a:pPr>
            <a:r>
              <a:rPr lang="fr-FR" dirty="0"/>
              <a:t>- Préserve la formulation exacte des auteurs</a:t>
            </a:r>
          </a:p>
          <a:p>
            <a:pPr marL="0" indent="0">
              <a:buNone/>
            </a:pPr>
            <a:r>
              <a:rPr lang="fr-FR" dirty="0"/>
              <a:t>- ✅ Fidélité garantie au texte source</a:t>
            </a:r>
          </a:p>
          <a:p>
            <a:pPr marL="0" indent="0">
              <a:buNone/>
            </a:pPr>
            <a:r>
              <a:rPr lang="fr-FR" dirty="0"/>
              <a:t>- ❌ Manque potentiel de fluidité et cohérence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300" b="1" i="1" dirty="0"/>
              <a:t>Résumé abstractif :</a:t>
            </a:r>
          </a:p>
          <a:p>
            <a:pPr marL="0" indent="0">
              <a:buNone/>
            </a:pPr>
            <a:r>
              <a:rPr lang="fr-FR" dirty="0"/>
              <a:t>- Génère de nouvelles formulations qui capturent le sens du texte original</a:t>
            </a:r>
          </a:p>
          <a:p>
            <a:pPr marL="0" indent="0">
              <a:buNone/>
            </a:pPr>
            <a:r>
              <a:rPr lang="fr-FR" dirty="0"/>
              <a:t>- Reformule les idées avec un vocabulaire potentiellement différent</a:t>
            </a:r>
          </a:p>
          <a:p>
            <a:pPr marL="0" indent="0">
              <a:buNone/>
            </a:pPr>
            <a:r>
              <a:rPr lang="fr-FR" dirty="0"/>
              <a:t>- ✅ Plus grande concision et fluidité narrative</a:t>
            </a:r>
          </a:p>
          <a:p>
            <a:pPr marL="0" indent="0">
              <a:buNone/>
            </a:pPr>
            <a:r>
              <a:rPr lang="fr-FR" dirty="0"/>
              <a:t>- ❌ Risques d'hallucinations ou d'imprécisions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300" b="1" i="1" dirty="0"/>
              <a:t>Approches hybrides :</a:t>
            </a:r>
          </a:p>
          <a:p>
            <a:pPr marL="0" indent="0">
              <a:buNone/>
            </a:pPr>
            <a:r>
              <a:rPr lang="fr-FR" dirty="0"/>
              <a:t>- Extraction des éléments clés suivie d'une génération abstractive</a:t>
            </a:r>
          </a:p>
          <a:p>
            <a:pPr marL="0" indent="0">
              <a:buNone/>
            </a:pPr>
            <a:r>
              <a:rPr lang="fr-FR" dirty="0"/>
              <a:t>- Préservation de la terminologie spécialisée avec amélioration de la fluidité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E7E40-7D92-B6FE-3196-257FBFA6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Techniques avancées de synthèse pour textes scientifiques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2900" b="1" i="1" dirty="0"/>
              <a:t>Synthèse multi-documents :</a:t>
            </a:r>
          </a:p>
          <a:p>
            <a:pPr marL="0" indent="0">
              <a:buNone/>
            </a:pPr>
            <a:r>
              <a:rPr lang="fr-FR" dirty="0"/>
              <a:t>- Identification des informations redondantes et complémentaires</a:t>
            </a:r>
          </a:p>
          <a:p>
            <a:pPr marL="0" indent="0">
              <a:buNone/>
            </a:pPr>
            <a:r>
              <a:rPr lang="fr-FR" dirty="0"/>
              <a:t>- Résolution des contradictions entre sources</a:t>
            </a:r>
          </a:p>
          <a:p>
            <a:pPr marL="0" indent="0">
              <a:buNone/>
            </a:pPr>
            <a:r>
              <a:rPr lang="fr-FR" dirty="0"/>
              <a:t>- Organisation thématique ou chronologique des informations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900" b="1" i="1" dirty="0"/>
              <a:t>Synthèse guidée par la structure :</a:t>
            </a:r>
          </a:p>
          <a:p>
            <a:pPr marL="0" indent="0">
              <a:buNone/>
            </a:pPr>
            <a:r>
              <a:rPr lang="fr-FR" dirty="0"/>
              <a:t>- Respect de la structure argumentative des textes scientifiques (IMRAD)</a:t>
            </a:r>
          </a:p>
          <a:p>
            <a:pPr marL="0" indent="0">
              <a:buNone/>
            </a:pPr>
            <a:r>
              <a:rPr lang="fr-FR" dirty="0"/>
              <a:t>- Préservation des relations logiques entre éléments</a:t>
            </a:r>
          </a:p>
          <a:p>
            <a:pPr marL="0" indent="0">
              <a:buNone/>
            </a:pPr>
            <a:r>
              <a:rPr lang="fr-FR" dirty="0"/>
              <a:t>- Adaptation au type de document (article empirique, revue, méta-analyse)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900" b="1" i="1" dirty="0"/>
              <a:t>Synthèse adaptée au domaine disciplinaire :</a:t>
            </a:r>
          </a:p>
          <a:p>
            <a:pPr marL="0" indent="0">
              <a:buNone/>
            </a:pPr>
            <a:r>
              <a:rPr lang="fr-FR" dirty="0"/>
              <a:t>- Adaptation à la terminologie et conventions disciplinaires</a:t>
            </a:r>
          </a:p>
          <a:p>
            <a:pPr marL="0" indent="0">
              <a:buNone/>
            </a:pPr>
            <a:r>
              <a:rPr lang="fr-FR" dirty="0"/>
              <a:t>- Reconnaissance des patterns argumentatifs spécifiques</a:t>
            </a:r>
          </a:p>
          <a:p>
            <a:pPr marL="0" indent="0">
              <a:buNone/>
            </a:pPr>
            <a:r>
              <a:rPr lang="fr-FR" dirty="0"/>
              <a:t>- Préservation des formats de présentation propres au domaine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5991A-AFEA-DE89-C92B-467F6481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Utilisation de </a:t>
            </a:r>
            <a:r>
              <a:rPr lang="fr-FR" b="1" dirty="0" err="1">
                <a:solidFill>
                  <a:srgbClr val="00B050"/>
                </a:solidFill>
              </a:rPr>
              <a:t>ChatGPT</a:t>
            </a:r>
            <a:r>
              <a:rPr lang="fr-FR" b="1" dirty="0">
                <a:solidFill>
                  <a:srgbClr val="00B050"/>
                </a:solidFill>
              </a:rPr>
              <a:t> pour la synthèse scientifique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FR" sz="3800" b="1" i="1" dirty="0"/>
              <a:t>Forces et limites :</a:t>
            </a:r>
          </a:p>
          <a:p>
            <a:pPr marL="0" indent="0">
              <a:buNone/>
            </a:pPr>
            <a:r>
              <a:rPr lang="fr-FR" dirty="0"/>
              <a:t>- ✅ Accessibilité, flexibilité, capacité de reformulation, multilinguisme</a:t>
            </a:r>
          </a:p>
          <a:p>
            <a:pPr marL="0" indent="0">
              <a:buNone/>
            </a:pPr>
            <a:r>
              <a:rPr lang="fr-FR" dirty="0"/>
              <a:t>- ❌ Connaissances limitées, hallucinations potentielles, manque de spécialisation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800" b="1" i="1" dirty="0"/>
              <a:t>Techniques d'optimisation des prompts :</a:t>
            </a:r>
          </a:p>
          <a:p>
            <a:pPr marL="0" indent="0">
              <a:buNone/>
            </a:pPr>
            <a:r>
              <a:rPr lang="fr-FR" dirty="0"/>
              <a:t>- Structure RCFT (Rôle, Contexte, Format, Tâche)</a:t>
            </a:r>
          </a:p>
          <a:p>
            <a:pPr marL="0" indent="0">
              <a:buNone/>
            </a:pPr>
            <a:r>
              <a:rPr lang="fr-FR" dirty="0"/>
              <a:t>- Spécification du niveau de détail et longueur attendue</a:t>
            </a:r>
          </a:p>
          <a:p>
            <a:pPr marL="0" indent="0">
              <a:buNone/>
            </a:pPr>
            <a:r>
              <a:rPr lang="fr-FR" dirty="0"/>
              <a:t>- Indication explicite du public cible et objectif</a:t>
            </a:r>
          </a:p>
          <a:p>
            <a:pPr marL="0" indent="0">
              <a:buNone/>
            </a:pPr>
            <a:r>
              <a:rPr lang="fr-FR" dirty="0"/>
              <a:t>- Demande de préservation de la terminologie spécialisée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800" b="1" i="1" dirty="0"/>
              <a:t>Exemple de prompt efficace :</a:t>
            </a:r>
          </a:p>
          <a:p>
            <a:pPr marL="0" indent="0">
              <a:buNone/>
            </a:pPr>
            <a:r>
              <a:rPr lang="fr-FR" dirty="0"/>
              <a:t>```</a:t>
            </a:r>
          </a:p>
          <a:p>
            <a:pPr marL="0" indent="0">
              <a:buNone/>
            </a:pPr>
            <a:r>
              <a:rPr lang="fr-FR" dirty="0"/>
              <a:t>Agis comme un chercheur spécialisé en [domaine]. Crée un résumé structuré</a:t>
            </a:r>
          </a:p>
          <a:p>
            <a:pPr marL="0" indent="0">
              <a:buNone/>
            </a:pPr>
            <a:r>
              <a:rPr lang="fr-FR" dirty="0"/>
              <a:t>de 300 mots de cet article, en préservant les informations essentielles de</a:t>
            </a:r>
          </a:p>
          <a:p>
            <a:pPr marL="0" indent="0">
              <a:buNone/>
            </a:pPr>
            <a:r>
              <a:rPr lang="fr-FR" dirty="0"/>
              <a:t>chaque section (intro, méthodo, résultats, discussion). Maintiens la terminologie</a:t>
            </a:r>
          </a:p>
          <a:p>
            <a:pPr marL="0" indent="0">
              <a:buNone/>
            </a:pPr>
            <a:r>
              <a:rPr lang="fr-FR" dirty="0"/>
              <a:t>spécifique et les relations causales importantes.</a:t>
            </a:r>
          </a:p>
          <a:p>
            <a:pPr marL="0" indent="0">
              <a:buNone/>
            </a:pPr>
            <a:r>
              <a:rPr lang="fr-FR" dirty="0"/>
              <a:t>```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36E8E-D84E-C89B-1788-8419C667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Outils SYSTINFO pour la synthèse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2900" b="1" i="1" dirty="0" err="1"/>
              <a:t>ProfIA</a:t>
            </a:r>
            <a:r>
              <a:rPr lang="fr-FR" sz="2900" b="1" i="1" dirty="0"/>
              <a:t> :</a:t>
            </a:r>
          </a:p>
          <a:p>
            <a:pPr marL="0" indent="0">
              <a:buNone/>
            </a:pPr>
            <a:r>
              <a:rPr lang="fr-FR" dirty="0"/>
              <a:t>- Synthè</a:t>
            </a:r>
            <a:r>
              <a:rPr lang="fr-FR" sz="2900" b="1" i="1" dirty="0"/>
              <a:t>s</a:t>
            </a:r>
            <a:r>
              <a:rPr lang="fr-FR" dirty="0"/>
              <a:t>e avec adaptation disciplinaire</a:t>
            </a:r>
          </a:p>
          <a:p>
            <a:pPr marL="0" indent="0">
              <a:buNone/>
            </a:pPr>
            <a:r>
              <a:rPr lang="fr-FR" dirty="0"/>
              <a:t>- Préservation de la structure et terminologie spécialisée</a:t>
            </a:r>
          </a:p>
          <a:p>
            <a:pPr marL="0" indent="0">
              <a:buNone/>
            </a:pPr>
            <a:r>
              <a:rPr lang="fr-FR" dirty="0"/>
              <a:t>- Idéal pour : revues de littérature, synthèses thématiques, états de l'art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900" b="1" i="1" dirty="0"/>
              <a:t>Memo Analyseur (module de synthèse) :</a:t>
            </a:r>
          </a:p>
          <a:p>
            <a:pPr marL="0" indent="0">
              <a:buNone/>
            </a:pPr>
            <a:r>
              <a:rPr lang="fr-FR" dirty="0"/>
              <a:t>- Résumés critiques avec identification des forces/faiblesses</a:t>
            </a:r>
          </a:p>
          <a:p>
            <a:pPr marL="0" indent="0">
              <a:buNone/>
            </a:pPr>
            <a:r>
              <a:rPr lang="fr-FR" dirty="0"/>
              <a:t>- Adaptation aux standards disciplinaires</a:t>
            </a:r>
          </a:p>
          <a:p>
            <a:pPr marL="0" indent="0">
              <a:buNone/>
            </a:pPr>
            <a:r>
              <a:rPr lang="fr-FR" dirty="0"/>
              <a:t>- Idéal pour : évaluation de manuscrits, revues critiques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900" b="1" i="1" dirty="0" err="1"/>
              <a:t>ScienceAnalyzer</a:t>
            </a:r>
            <a:r>
              <a:rPr lang="fr-FR" sz="2900" b="1" i="1" dirty="0"/>
              <a:t> (module de synthèse comparative) :</a:t>
            </a:r>
          </a:p>
          <a:p>
            <a:pPr marL="0" indent="0">
              <a:buNone/>
            </a:pPr>
            <a:r>
              <a:rPr lang="fr-FR" dirty="0"/>
              <a:t>- Comparaison structurée entre études, tableaux automatisés</a:t>
            </a:r>
          </a:p>
          <a:p>
            <a:pPr marL="0" indent="0">
              <a:buNone/>
            </a:pPr>
            <a:r>
              <a:rPr lang="fr-FR" dirty="0"/>
              <a:t>- Mise en évidence des convergences et divergences</a:t>
            </a:r>
          </a:p>
          <a:p>
            <a:pPr marL="0" indent="0">
              <a:buNone/>
            </a:pPr>
            <a:r>
              <a:rPr lang="fr-FR" dirty="0"/>
              <a:t>- Idéal pour : méta-analyses, revues systématiques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2874E-4846-F2A6-A12F-8CAEB017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2682</Words>
  <Application>Microsoft Macintosh PowerPoint</Application>
  <PresentationFormat>On-screen Show (4:3)</PresentationFormat>
  <Paragraphs>451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Aptos</vt:lpstr>
      <vt:lpstr>Arial</vt:lpstr>
      <vt:lpstr>Calibri</vt:lpstr>
      <vt:lpstr>Office Theme</vt:lpstr>
      <vt:lpstr>Techniques de synthèse assistée par IA</vt:lpstr>
      <vt:lpstr>Plan de la présentation</vt:lpstr>
      <vt:lpstr>Objectifs d'apprentissage</vt:lpstr>
      <vt:lpstr>1. Création de résumés et d'abstracts avec l'IA</vt:lpstr>
      <vt:lpstr>Fondements de la synthèse automatique</vt:lpstr>
      <vt:lpstr>Résumé extractif vs abstractif</vt:lpstr>
      <vt:lpstr>Techniques avancées de synthèse pour textes scientifiques</vt:lpstr>
      <vt:lpstr>Utilisation de ChatGPT pour la synthèse scientifique</vt:lpstr>
      <vt:lpstr>Outils SYSTINFO pour la synthèse</vt:lpstr>
      <vt:lpstr>Stratégies de vérification et d'amélioration des synthèses</vt:lpstr>
      <vt:lpstr>2. Génération de cartes conceptuelles et de visualisations</vt:lpstr>
      <vt:lpstr>Principes cognitifs des représentations visuelles</vt:lpstr>
      <vt:lpstr>Types de représentations visuelles de connaissances</vt:lpstr>
      <vt:lpstr>Extraction automatique de concepts et relations</vt:lpstr>
      <vt:lpstr>Organisation et structuration des connaissances</vt:lpstr>
      <vt:lpstr>Techniques de visualisation adaptées aux données scientifiques</vt:lpstr>
      <vt:lpstr>Utilisation de ChatGPT pour la génération de structures conceptuelles</vt:lpstr>
      <vt:lpstr>Outils spécialisés pour la visualisation de connaissances</vt:lpstr>
      <vt:lpstr>Workflow pratique pour la création de visualisations efficaces</vt:lpstr>
      <vt:lpstr>3. Atelier pratique : Synthèse et visualisation de corpus scientifiques</vt:lpstr>
      <vt:lpstr>Méthodologie intégrée pour l'analyse de corpus</vt:lpstr>
      <vt:lpstr>Combinaison des approches textuelles et visuelles</vt:lpstr>
      <vt:lpstr>Utilisation combinée des outils d'IA</vt:lpstr>
      <vt:lpstr>Exercice 1 : Synthèse d'un corpus sur les maladies infectieuses</vt:lpstr>
      <vt:lpstr>Exercice 2 : Analyse visuelle des tendances en agroécologie</vt:lpstr>
      <vt:lpstr>Exercice 3 : Synthèse critique sur les innovations en santé numérique</vt:lpstr>
      <vt:lpstr>Enjeux éthiques spécifiques</vt:lpstr>
      <vt:lpstr>Principes directeurs pour une utilisation éthique</vt:lpstr>
      <vt:lpstr>Recommandations pratiques pour le contexte africain</vt:lpstr>
      <vt:lpstr>Conclusion</vt:lpstr>
      <vt:lpstr>Points clés à retenir</vt:lpstr>
      <vt:lpstr>Ressources complémentaires</vt:lpstr>
      <vt:lpstr>Merci de votre attention 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Boukary OUEDRAOGO</cp:lastModifiedBy>
  <cp:revision>2</cp:revision>
  <dcterms:created xsi:type="dcterms:W3CDTF">2013-01-27T09:14:16Z</dcterms:created>
  <dcterms:modified xsi:type="dcterms:W3CDTF">2025-04-09T07:05:03Z</dcterms:modified>
  <cp:category/>
</cp:coreProperties>
</file>