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3" r:id="rId13"/>
    <p:sldId id="266" r:id="rId14"/>
    <p:sldId id="284" r:id="rId15"/>
    <p:sldId id="267" r:id="rId16"/>
    <p:sldId id="28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6" r:id="rId26"/>
    <p:sldId id="276" r:id="rId27"/>
    <p:sldId id="287" r:id="rId28"/>
    <p:sldId id="277" r:id="rId29"/>
    <p:sldId id="288" r:id="rId30"/>
    <p:sldId id="278" r:id="rId31"/>
    <p:sldId id="289" r:id="rId32"/>
    <p:sldId id="279" r:id="rId33"/>
    <p:sldId id="280" r:id="rId34"/>
    <p:sldId id="290" r:id="rId35"/>
    <p:sldId id="281" r:id="rId36"/>
    <p:sldId id="291" r:id="rId37"/>
    <p:sldId id="28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17"/>
    <p:restoredTop sz="91918"/>
  </p:normalViewPr>
  <p:slideViewPr>
    <p:cSldViewPr snapToGrid="0" snapToObjects="1">
      <p:cViewPr varScale="1">
        <p:scale>
          <a:sx n="112" d="100"/>
          <a:sy n="112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2B2"/>
                </a:solidFill>
              </a:defRPr>
            </a:pPr>
            <a:r>
              <a:t>Introduction aux généralités sur l'IA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56B4E9"/>
                </a:solidFill>
              </a:defRPr>
            </a:pPr>
            <a:r>
              <a:rPr dirty="0"/>
              <a:t>Formation pour </a:t>
            </a:r>
            <a:r>
              <a:rPr dirty="0" err="1"/>
              <a:t>chercheurs</a:t>
            </a:r>
            <a:r>
              <a:rPr dirty="0"/>
              <a:t> et </a:t>
            </a:r>
            <a:r>
              <a:rPr dirty="0" err="1"/>
              <a:t>enseignants</a:t>
            </a:r>
            <a:endParaRPr dirty="0"/>
          </a:p>
          <a:p>
            <a:r>
              <a:rPr dirty="0"/>
              <a:t>CEA ITECH-MTV &amp; IRSS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AADE-7FFD-4015-4D8F-E395F5D71921}"/>
              </a:ext>
            </a:extLst>
          </p:cNvPr>
          <p:cNvSpPr txBox="1"/>
          <p:nvPr/>
        </p:nvSpPr>
        <p:spPr>
          <a:xfrm>
            <a:off x="1211855" y="5411999"/>
            <a:ext cx="5761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F" sz="2400" b="1" dirty="0"/>
              <a:t>Dr OUEDRAOGO Boukary</a:t>
            </a:r>
          </a:p>
          <a:p>
            <a:pPr algn="ctr"/>
            <a:r>
              <a:rPr lang="en-BF" i="1" dirty="0"/>
              <a:t>MD,MPH,PhD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Computer Vision (Vision par ordinateur)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Capacité des machines à interpréter et comprendre le contenu visuel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Tâches principales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Classification d'images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Détection et localisation d'objets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Segmentation d'images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Reconnaissance faciale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Analyse de scènes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Génération d'images</a:t>
            </a:r>
          </a:p>
          <a:p>
            <a:pPr>
              <a:spcBef>
                <a:spcPts val="1500"/>
              </a:spcBef>
              <a:defRPr sz="2200">
                <a:solidFill>
                  <a:srgbClr val="232323"/>
                </a:solidFill>
              </a:defRPr>
            </a:pPr>
            <a:r>
              <a:t>Applications: Diagnostic médical, surveillance, véhicules autonomes, réalité augmentée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de </a:t>
            </a:r>
            <a:r>
              <a:rPr dirty="0" err="1"/>
              <a:t>l'IA</a:t>
            </a:r>
            <a:r>
              <a:rPr dirty="0"/>
              <a:t> dans la recherche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Analyse de données massives et complexes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Découverte de médicaments et développement de traitements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Modélisation et simulation de phénomènes complexes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Analyse automatisée de la littérature scientifique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B357-2D72-8EE3-C580-E673D1C69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7BA8-F7CC-7301-E273-4BBF768B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de </a:t>
            </a:r>
            <a:r>
              <a:rPr dirty="0" err="1"/>
              <a:t>l'IA</a:t>
            </a:r>
            <a:r>
              <a:rPr dirty="0"/>
              <a:t> dans la </a:t>
            </a:r>
            <a:r>
              <a:rPr lang="en-US" dirty="0"/>
              <a:t>recherche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D9C3-A9BD-C1F2-7A66-3D00F6A7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Prédiction de structures protéiques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rPr lang="fr-FR" sz="2000" dirty="0" err="1"/>
              <a:t>AlphaFold</a:t>
            </a:r>
            <a:r>
              <a:rPr lang="fr-FR" sz="2000" dirty="0"/>
              <a:t>  : </a:t>
            </a:r>
            <a:r>
              <a:rPr lang="fr-FR" sz="2000" b="0" i="0" dirty="0">
                <a:solidFill>
                  <a:srgbClr val="34322D"/>
                </a:solidFill>
                <a:effectLst/>
                <a:latin typeface="-apple-system"/>
              </a:rPr>
              <a:t>système d’IA développé par DeepMind (Google) qui prédit la structure tridimensionnelle des protéines à partir de leur séquence d'acides aminés</a:t>
            </a:r>
            <a:endParaRPr lang="fr-FR" sz="2400" dirty="0"/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Optimisation des protocoles expérimentaux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Aide à la rédaction et à la révision d'articles scientifiques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Analyse d'images médicales et diagnostics assistés</a:t>
            </a:r>
          </a:p>
        </p:txBody>
      </p:sp>
    </p:spTree>
    <p:extLst>
      <p:ext uri="{BB962C8B-B14F-4D97-AF65-F5344CB8AC3E}">
        <p14:creationId xmlns:p14="http://schemas.microsoft.com/office/powerpoint/2010/main" val="171004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de </a:t>
            </a:r>
            <a:r>
              <a:rPr dirty="0" err="1"/>
              <a:t>l'IA</a:t>
            </a:r>
            <a:r>
              <a:rPr dirty="0"/>
              <a:t> dans </a:t>
            </a:r>
            <a:r>
              <a:rPr dirty="0" err="1"/>
              <a:t>l'enseignement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Systèmes d'apprentissage adaptatif personnalisé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Évaluation automatisée des travaux et examens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Tuteurs intelligents et assistants pédagogiques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Création de contenu pédagogique sur mesure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12A2-3C09-E825-73EA-1CB154B74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ED4A-E43B-6768-B268-D35F19E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de </a:t>
            </a:r>
            <a:r>
              <a:rPr dirty="0" err="1"/>
              <a:t>l'IA</a:t>
            </a:r>
            <a:r>
              <a:rPr dirty="0"/>
              <a:t> dans </a:t>
            </a:r>
            <a:r>
              <a:rPr dirty="0" err="1"/>
              <a:t>l'enseignement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BFE0-4A3C-D7A5-1683-577906BE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Analyse des parcours d'apprentissage et détection précoce des difficultés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Automatisation des tâches administratives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Accessibilité améliorée pour les apprenants en situation de handicap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Simulation et environnements d'apprentissage immersifs</a:t>
            </a:r>
          </a:p>
        </p:txBody>
      </p:sp>
    </p:spTree>
    <p:extLst>
      <p:ext uri="{BB962C8B-B14F-4D97-AF65-F5344CB8AC3E}">
        <p14:creationId xmlns:p14="http://schemas.microsoft.com/office/powerpoint/2010/main" val="82065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Limites</a:t>
            </a:r>
            <a:r>
              <a:rPr dirty="0"/>
              <a:t> et </a:t>
            </a:r>
            <a:r>
              <a:rPr dirty="0" err="1"/>
              <a:t>défis</a:t>
            </a:r>
            <a:r>
              <a:rPr dirty="0"/>
              <a:t> de </a:t>
            </a:r>
            <a:r>
              <a:rPr dirty="0" err="1"/>
              <a:t>l’IA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Biais et équité: Les systèmes d'IA peuvent perpétuer ou amplifier les biais existants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Explicabilité: Difficulté à comprendre et expliquer les décisions des modèles complexes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Confidentialité et sécurité des données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Dépendance aux données d'entraînement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2290B-201F-5CA8-C93B-3F59CB1A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CC09-7E98-C39F-8528-3FEB3C99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Limites</a:t>
            </a:r>
            <a:r>
              <a:rPr dirty="0"/>
              <a:t> et </a:t>
            </a:r>
            <a:r>
              <a:rPr dirty="0" err="1"/>
              <a:t>défis</a:t>
            </a:r>
            <a:r>
              <a:rPr dirty="0"/>
              <a:t> de </a:t>
            </a:r>
            <a:r>
              <a:rPr dirty="0" err="1"/>
              <a:t>l’IA</a:t>
            </a:r>
            <a:r>
              <a:rPr lang="fr-FR" dirty="0"/>
              <a:t>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229F-E24A-3219-7AD8-F1AA2EAD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Généralisation limitée à des contextes nouveaux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Questions éthiques et impact social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Consommation énergétique et impact environnemental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Cadre réglementaire en évolution</a:t>
            </a:r>
          </a:p>
        </p:txBody>
      </p:sp>
    </p:spTree>
    <p:extLst>
      <p:ext uri="{BB962C8B-B14F-4D97-AF65-F5344CB8AC3E}">
        <p14:creationId xmlns:p14="http://schemas.microsoft.com/office/powerpoint/2010/main" val="21441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L'IA dans le contexte africain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lang="fr-FR" sz="2800" dirty="0"/>
              <a:t>Opportunités et défis spécifiques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Opportunités: Solutions adaptées aux défis locaux (santé, agriculture, éducation, recherche…)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Opportunités: </a:t>
            </a:r>
            <a:r>
              <a:rPr lang="fr-FR" dirty="0" err="1"/>
              <a:t>Leapfrogging</a:t>
            </a:r>
            <a:r>
              <a:rPr lang="fr-FR" dirty="0"/>
              <a:t> technologique et innovation frugale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Opportunités: Valorisation des langues et cultures africaines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Défis: Fracture numérique et accès aux infrastructures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Défis: Manque de données locales représentatives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Défis: Besoin de renforcement des capacités et formation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Défis: Adaptation des cadres réglementaires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Outils et ressources pour débuter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lang="fr-FR" dirty="0"/>
              <a:t>Plateformes et outils accessibles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Plateformes d'IA générative: </a:t>
            </a:r>
            <a:r>
              <a:rPr lang="fr-FR" dirty="0" err="1"/>
              <a:t>ChatGPT</a:t>
            </a:r>
            <a:r>
              <a:rPr lang="fr-FR" dirty="0"/>
              <a:t>, Claude, Bard, Gemini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Outils no-code/</a:t>
            </a:r>
            <a:r>
              <a:rPr lang="fr-FR" dirty="0" err="1"/>
              <a:t>low</a:t>
            </a:r>
            <a:r>
              <a:rPr lang="fr-FR" dirty="0"/>
              <a:t>-code: </a:t>
            </a:r>
            <a:r>
              <a:rPr lang="fr-FR" dirty="0" err="1"/>
              <a:t>Obviously</a:t>
            </a:r>
            <a:r>
              <a:rPr lang="fr-FR" dirty="0"/>
              <a:t> AI, </a:t>
            </a:r>
            <a:r>
              <a:rPr lang="fr-FR" dirty="0" err="1"/>
              <a:t>CreateML</a:t>
            </a:r>
            <a:endParaRPr lang="fr-FR" dirty="0"/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Bibliothèques Python: </a:t>
            </a:r>
            <a:r>
              <a:rPr lang="fr-FR" dirty="0" err="1"/>
              <a:t>TensorFlow</a:t>
            </a:r>
            <a:r>
              <a:rPr lang="fr-FR" dirty="0"/>
              <a:t>, </a:t>
            </a:r>
            <a:r>
              <a:rPr lang="fr-FR" dirty="0" err="1"/>
              <a:t>PyTorch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endParaRPr lang="fr-FR" dirty="0"/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Plateformes cloud: Google </a:t>
            </a:r>
            <a:r>
              <a:rPr lang="fr-FR" dirty="0" err="1"/>
              <a:t>Colab</a:t>
            </a:r>
            <a:r>
              <a:rPr lang="fr-FR" dirty="0"/>
              <a:t>, </a:t>
            </a:r>
            <a:r>
              <a:rPr lang="fr-FR" dirty="0" err="1"/>
              <a:t>Kaggle</a:t>
            </a:r>
            <a:r>
              <a:rPr lang="fr-FR" dirty="0"/>
              <a:t>, AWS </a:t>
            </a:r>
            <a:r>
              <a:rPr lang="fr-FR" dirty="0" err="1"/>
              <a:t>SageMaker</a:t>
            </a:r>
            <a:endParaRPr lang="fr-FR" dirty="0"/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Outils spécialisés: </a:t>
            </a:r>
            <a:r>
              <a:rPr lang="fr-FR" dirty="0" err="1"/>
              <a:t>Hugging</a:t>
            </a:r>
            <a:r>
              <a:rPr lang="fr-FR" dirty="0"/>
              <a:t> Face (NLP), </a:t>
            </a:r>
            <a:r>
              <a:rPr lang="fr-FR" dirty="0" err="1"/>
              <a:t>Roboflow</a:t>
            </a:r>
            <a:r>
              <a:rPr lang="fr-FR" dirty="0"/>
              <a:t> (Vision)</a:t>
            </a:r>
          </a:p>
          <a:p>
            <a:pPr>
              <a:spcBef>
                <a:spcPts val="1500"/>
              </a:spcBef>
              <a:defRPr sz="2400">
                <a:solidFill>
                  <a:srgbClr val="232323"/>
                </a:solidFill>
              </a:defRPr>
            </a:pPr>
            <a:r>
              <a:rPr lang="fr-FR" dirty="0"/>
              <a:t>Ressources d'apprentissage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Cours en ligne: Coursera, </a:t>
            </a:r>
            <a:r>
              <a:rPr lang="fr-FR" dirty="0" err="1"/>
              <a:t>edX</a:t>
            </a:r>
            <a:r>
              <a:rPr lang="fr-FR" dirty="0"/>
              <a:t>, </a:t>
            </a:r>
            <a:r>
              <a:rPr lang="fr-FR" dirty="0" err="1"/>
              <a:t>Fast.ai</a:t>
            </a:r>
            <a:r>
              <a:rPr lang="fr-FR" dirty="0"/>
              <a:t>, </a:t>
            </a:r>
            <a:r>
              <a:rPr lang="fr-FR" dirty="0" err="1"/>
              <a:t>Elements</a:t>
            </a:r>
            <a:r>
              <a:rPr lang="fr-FR" dirty="0"/>
              <a:t> of AI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Communautés: AI4D </a:t>
            </a:r>
            <a:r>
              <a:rPr lang="fr-FR" dirty="0" err="1"/>
              <a:t>Africa</a:t>
            </a:r>
            <a:r>
              <a:rPr lang="fr-FR" dirty="0"/>
              <a:t>, Deep Learning Indaba, </a:t>
            </a:r>
            <a:r>
              <a:rPr lang="fr-FR" dirty="0" err="1"/>
              <a:t>DataScience</a:t>
            </a:r>
            <a:r>
              <a:rPr lang="fr-FR" dirty="0"/>
              <a:t> </a:t>
            </a:r>
            <a:r>
              <a:rPr lang="fr-FR" dirty="0" err="1"/>
              <a:t>Africa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Conclusion et 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Points clés à retenir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L'IA est un domaine vaste avec de multiples branches et applications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Les applications dans la recherche et l'enseignement sont nombreuses et en évolution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Importance d'une approche critique et éthique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Nécessité d'adaptation au contexte local</a:t>
            </a:r>
          </a:p>
          <a:p>
            <a:pPr>
              <a:spcBef>
                <a:spcPts val="1500"/>
              </a:spcBef>
              <a:defRPr sz="2400">
                <a:solidFill>
                  <a:srgbClr val="232323"/>
                </a:solidFill>
              </a:defRPr>
            </a:pPr>
            <a:r>
              <a:t>Prochaines sessions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Exploration des outils de systinfo.ai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Ateliers pratiques sur le prompt engineering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Applications spécifiques à vos domaines de recherche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240-3F57-A66C-8941-5934116E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274638"/>
            <a:ext cx="8543581" cy="61261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1) </a:t>
            </a:r>
            <a:r>
              <a:rPr lang="en-US" b="0" i="0" dirty="0" err="1">
                <a:solidFill>
                  <a:srgbClr val="34322D"/>
                </a:solidFill>
                <a:effectLst/>
                <a:latin typeface="-apple-system"/>
              </a:rPr>
              <a:t>Utilisateur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 : </a:t>
            </a:r>
            <a:r>
              <a:rPr lang="en-US" b="1" i="0" dirty="0">
                <a:solidFill>
                  <a:srgbClr val="34322D"/>
                </a:solidFill>
                <a:effectLst/>
                <a:latin typeface="-apple-system"/>
              </a:rPr>
              <a:t>formation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 / Mot de passe : </a:t>
            </a:r>
            <a:r>
              <a:rPr lang="en-US" b="1" i="0" dirty="0">
                <a:solidFill>
                  <a:srgbClr val="34322D"/>
                </a:solidFill>
                <a:effectLst/>
                <a:latin typeface="-apple-system"/>
              </a:rPr>
              <a:t>cea2025</a:t>
            </a:r>
            <a:b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2) </a:t>
            </a:r>
            <a:r>
              <a:rPr lang="en-US" b="0" i="0" dirty="0" err="1">
                <a:solidFill>
                  <a:srgbClr val="34322D"/>
                </a:solidFill>
                <a:effectLst/>
                <a:latin typeface="-apple-system"/>
              </a:rPr>
              <a:t>Utilisateur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 : </a:t>
            </a:r>
            <a:r>
              <a:rPr lang="en-US" b="1" i="0" dirty="0" err="1">
                <a:solidFill>
                  <a:srgbClr val="34322D"/>
                </a:solidFill>
                <a:effectLst/>
                <a:latin typeface="-apple-system"/>
              </a:rPr>
              <a:t>chercheur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 / Mot de passe : </a:t>
            </a:r>
            <a:r>
              <a:rPr lang="en-US" b="1" i="0" dirty="0">
                <a:solidFill>
                  <a:srgbClr val="34322D"/>
                </a:solidFill>
                <a:effectLst/>
                <a:latin typeface="-apple-system"/>
              </a:rPr>
              <a:t>irss2025</a:t>
            </a:r>
            <a:b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3) </a:t>
            </a:r>
            <a:r>
              <a:rPr lang="en-US" b="0" i="0" dirty="0" err="1">
                <a:solidFill>
                  <a:srgbClr val="34322D"/>
                </a:solidFill>
                <a:effectLst/>
                <a:latin typeface="-apple-system"/>
              </a:rPr>
              <a:t>Utilisateur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 : </a:t>
            </a:r>
            <a:r>
              <a:rPr lang="en-US" b="1" i="0" dirty="0" err="1">
                <a:solidFill>
                  <a:srgbClr val="34322D"/>
                </a:solidFill>
                <a:effectLst/>
                <a:latin typeface="-apple-system"/>
              </a:rPr>
              <a:t>enseignant</a:t>
            </a:r>
            <a: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  <a:t> / Mot de passe : </a:t>
            </a:r>
            <a:r>
              <a:rPr lang="en-US" b="1" i="0" dirty="0">
                <a:solidFill>
                  <a:srgbClr val="34322D"/>
                </a:solidFill>
                <a:effectLst/>
                <a:latin typeface="-apple-system"/>
              </a:rPr>
              <a:t>itech2025</a:t>
            </a:r>
            <a:br>
              <a:rPr lang="en-US" b="0" i="0" dirty="0">
                <a:solidFill>
                  <a:srgbClr val="34322D"/>
                </a:solidFill>
                <a:effectLst/>
                <a:latin typeface="-apple-system"/>
              </a:rPr>
            </a:br>
            <a:endParaRPr lang="en-BF" dirty="0"/>
          </a:p>
        </p:txBody>
      </p:sp>
    </p:spTree>
    <p:extLst>
      <p:ext uri="{BB962C8B-B14F-4D97-AF65-F5344CB8AC3E}">
        <p14:creationId xmlns:p14="http://schemas.microsoft.com/office/powerpoint/2010/main" val="357691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72B2"/>
                </a:solidFill>
              </a:defRPr>
            </a:pPr>
            <a:r>
              <a:t>Questions et discussion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Les 14 branches de l'IA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dirty="0"/>
              <a:t>L'IA se divise en de nombreuses branches spécialisées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générative: Création de contenu nouveau (texte, images, musique) basé sur des données existantes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agentique: Agents autonomes capables de planifier et d'agir pour atteindre des objectifs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Apprentissage automatique: Systèmes apprenant à partir de données sans programmation explicite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Apprentissage profond: Réseaux de neurones à plusieurs couches modélisant des abstractions complexes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Systèmes experts: Imitation de la capacité de décision d'un expert humain dans un domaine spécifique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Les 14 branches de l'IA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Réseaux de neurones artificiels: Modèles inspirés du cerveau humain pour reconnaître des motifs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Logique floue: Traitement de l'incertitude avec des valeurs de vérité partielles plutôt que binaires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Systèmes multi-agents: Agents autonomes interagissant pour résoudre des problèmes complexes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distribuée: Systèmes répartis sur plusieurs machines permettant la collaboration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émotionnelle: Systèmes capables de reconnaître et répondre aux émotions humaines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Les 14 branches de l'IA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responsable: Développement de systèmes éthiques, transparents et équitables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créative: Utilisation de l'IA pour stimuler et augmenter la créativité humaine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cognitive: Modélisation des processus cognitifs humains pour des interactions naturelles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IA symbolique: Manipulation de symboles et règles logiques pour représenter la connaissance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Focus sur </a:t>
            </a:r>
            <a:r>
              <a:rPr dirty="0" err="1"/>
              <a:t>l'IA</a:t>
            </a:r>
            <a:r>
              <a:rPr dirty="0"/>
              <a:t> </a:t>
            </a:r>
            <a:r>
              <a:rPr dirty="0" err="1"/>
              <a:t>générative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2123"/>
          </a:xfrm>
        </p:spPr>
        <p:txBody>
          <a:bodyPr>
            <a:normAutofit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800" dirty="0"/>
              <a:t>Conception de systèmes capables de créer du contenu nouveau en se basant sur des modèles appris</a:t>
            </a:r>
          </a:p>
          <a:p>
            <a:pPr>
              <a:defRPr sz="22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spcAft>
                <a:spcPts val="1000"/>
              </a:spcAft>
              <a:defRPr sz="2000">
                <a:solidFill>
                  <a:srgbClr val="232323"/>
                </a:solidFill>
              </a:defRPr>
            </a:pPr>
            <a:r>
              <a:rPr lang="fr-FR" sz="2800" dirty="0"/>
              <a:t>Caractéristiques principales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Utilisation de modèles génératifs (</a:t>
            </a:r>
            <a:r>
              <a:rPr lang="fr-FR" dirty="0" err="1"/>
              <a:t>GANs</a:t>
            </a:r>
            <a:r>
              <a:rPr lang="fr-FR" dirty="0"/>
              <a:t>, </a:t>
            </a:r>
            <a:r>
              <a:rPr lang="fr-FR" dirty="0" err="1"/>
              <a:t>VAEs</a:t>
            </a:r>
            <a:r>
              <a:rPr lang="fr-FR" dirty="0"/>
              <a:t>, Transformers)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Capacité à produire du contenu original et créatif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Apprentissage des distributions de probabilité des données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dirty="0"/>
              <a:t>Possibilité de contrôler la génération via des paramètres ou prompts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4B29F-B050-5292-0B07-CF890C8A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B4E9-C4E2-5C90-6C84-1555F4C2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Focus sur </a:t>
            </a:r>
            <a:r>
              <a:rPr dirty="0" err="1"/>
              <a:t>l'IA</a:t>
            </a:r>
            <a:r>
              <a:rPr dirty="0"/>
              <a:t> </a:t>
            </a:r>
            <a:r>
              <a:rPr dirty="0" err="1"/>
              <a:t>générative</a:t>
            </a:r>
            <a:r>
              <a:rPr lang="fr-FR" dirty="0"/>
              <a:t>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8735-B6CB-14B4-9229-D0740C6E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2123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  <a:defRPr sz="2000">
                <a:solidFill>
                  <a:srgbClr val="232323"/>
                </a:solidFill>
              </a:defRPr>
            </a:pPr>
            <a:r>
              <a:rPr lang="fr-FR" sz="2400" dirty="0"/>
              <a:t>Applications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Génération de texte avec des modèles comme GPT-4, Claude, </a:t>
            </a:r>
            <a:r>
              <a:rPr lang="fr-FR" sz="2400" dirty="0" err="1"/>
              <a:t>Llama</a:t>
            </a:r>
            <a:endParaRPr lang="fr-FR" sz="2400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Création d'images à partir de descriptions textuelles (DALL-E, </a:t>
            </a:r>
            <a:r>
              <a:rPr lang="fr-FR" sz="2400" dirty="0" err="1"/>
              <a:t>Midjourney</a:t>
            </a:r>
            <a:r>
              <a:rPr lang="fr-FR" sz="2400" dirty="0"/>
              <a:t>, Stable Diffusion)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Composition musicale automatique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Génération de code informatique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Création de vidéos à partir de texte ou d'images</a:t>
            </a:r>
          </a:p>
        </p:txBody>
      </p:sp>
    </p:spTree>
    <p:extLst>
      <p:ext uri="{BB962C8B-B14F-4D97-AF65-F5344CB8AC3E}">
        <p14:creationId xmlns:p14="http://schemas.microsoft.com/office/powerpoint/2010/main" val="220366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Focus sur </a:t>
            </a:r>
            <a:r>
              <a:rPr dirty="0" err="1"/>
              <a:t>l'IA</a:t>
            </a:r>
            <a:r>
              <a:rPr dirty="0"/>
              <a:t> </a:t>
            </a:r>
            <a:r>
              <a:rPr dirty="0" err="1"/>
              <a:t>agentique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400" dirty="0"/>
              <a:t>Développement d'agents autonomes capables de planifier, décider et agir pour atteindre des objectifs</a:t>
            </a:r>
          </a:p>
          <a:p>
            <a:pPr marL="0" indent="0">
              <a:buNone/>
              <a:defRPr sz="2200">
                <a:solidFill>
                  <a:srgbClr val="232323"/>
                </a:solidFill>
              </a:defRPr>
            </a:pPr>
            <a:endParaRPr lang="fr-FR" sz="2400" dirty="0"/>
          </a:p>
          <a:p>
            <a:pPr>
              <a:spcAft>
                <a:spcPts val="1000"/>
              </a:spcAft>
              <a:defRPr sz="2000">
                <a:solidFill>
                  <a:srgbClr val="232323"/>
                </a:solidFill>
              </a:defRPr>
            </a:pPr>
            <a:r>
              <a:rPr lang="fr-FR" sz="2400" dirty="0"/>
              <a:t>Caractéristiques principales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Autonomie et prise de décision indépendante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Capacité à planifier des séquences d'actions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Adaptation à des environnements dynamiques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Apprentissage par renforcement et exploration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Interaction avec d'autres agents ou humains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0F1EC-1ED9-C023-3FA2-72075F60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BE14-B06A-5F7E-8D5C-E9CC4195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Focus sur </a:t>
            </a:r>
            <a:r>
              <a:rPr dirty="0" err="1"/>
              <a:t>l'IA</a:t>
            </a:r>
            <a:r>
              <a:rPr dirty="0"/>
              <a:t> </a:t>
            </a:r>
            <a:r>
              <a:rPr dirty="0" err="1"/>
              <a:t>agentique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5C6-80C2-00C4-5EB4-99F4688D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  <a:defRPr sz="2000">
                <a:solidFill>
                  <a:srgbClr val="232323"/>
                </a:solidFill>
              </a:defRPr>
            </a:pPr>
            <a:r>
              <a:rPr lang="fr-FR" sz="2400" dirty="0"/>
              <a:t>Applications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Robots autonomes pour l'exploration, la logistique ou l'assistance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Assistants virtuels intelligents capables d'effectuer des tâches complexes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Systèmes de trading automatisés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Agents de jeu vidéo avec comportements réalistes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400" dirty="0"/>
              <a:t>Véhicules autonomes</a:t>
            </a:r>
          </a:p>
        </p:txBody>
      </p:sp>
    </p:spTree>
    <p:extLst>
      <p:ext uri="{BB962C8B-B14F-4D97-AF65-F5344CB8AC3E}">
        <p14:creationId xmlns:p14="http://schemas.microsoft.com/office/powerpoint/2010/main" val="60484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Exemples</a:t>
            </a:r>
            <a:r>
              <a:rPr dirty="0"/>
              <a:t> </a:t>
            </a:r>
            <a:r>
              <a:rPr dirty="0" err="1"/>
              <a:t>concrets</a:t>
            </a:r>
            <a:r>
              <a:rPr dirty="0"/>
              <a:t> </a:t>
            </a:r>
            <a:r>
              <a:rPr dirty="0" err="1"/>
              <a:t>d'IA</a:t>
            </a:r>
            <a:r>
              <a:rPr dirty="0"/>
              <a:t> dans la recherche </a:t>
            </a:r>
            <a:r>
              <a:rPr dirty="0" err="1"/>
              <a:t>médicale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400" b="1" dirty="0"/>
              <a:t>Diagnostic assisté par IA</a:t>
            </a:r>
            <a:r>
              <a:rPr lang="fr-FR" sz="2400" dirty="0"/>
              <a:t>: Détection précoce de cancers sur des images médicales avec une précision comparable aux radiologues (ex: Google </a:t>
            </a:r>
            <a:r>
              <a:rPr lang="fr-FR" sz="2400" dirty="0" err="1"/>
              <a:t>Health</a:t>
            </a:r>
            <a:r>
              <a:rPr lang="fr-FR" sz="2400" dirty="0"/>
              <a:t>, IBM Watson)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4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400" b="1" dirty="0"/>
              <a:t>Découverte de médicaments</a:t>
            </a:r>
            <a:r>
              <a:rPr lang="fr-FR" sz="2400" dirty="0"/>
              <a:t>: Prédiction de molécules candidates et simulation d'interactions médicamenteuses (ex: </a:t>
            </a:r>
            <a:r>
              <a:rPr lang="fr-FR" sz="2400" dirty="0" err="1"/>
              <a:t>Atomwise</a:t>
            </a:r>
            <a:r>
              <a:rPr lang="fr-FR" sz="2400" dirty="0"/>
              <a:t>, </a:t>
            </a:r>
            <a:r>
              <a:rPr lang="fr-FR" sz="2400" dirty="0" err="1"/>
              <a:t>Insilico</a:t>
            </a:r>
            <a:r>
              <a:rPr lang="fr-FR" sz="2400" dirty="0"/>
              <a:t> </a:t>
            </a:r>
            <a:r>
              <a:rPr lang="fr-FR" sz="2400" dirty="0" err="1"/>
              <a:t>Medicine</a:t>
            </a:r>
            <a:r>
              <a:rPr lang="fr-FR" sz="2400" dirty="0"/>
              <a:t>)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4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400" b="1" dirty="0"/>
              <a:t>Prédiction de structures protéiques</a:t>
            </a:r>
            <a:r>
              <a:rPr lang="fr-FR" sz="2400" dirty="0"/>
              <a:t>: </a:t>
            </a:r>
            <a:r>
              <a:rPr lang="fr-FR" sz="2400" dirty="0" err="1"/>
              <a:t>AlphaFold</a:t>
            </a:r>
            <a:r>
              <a:rPr lang="fr-FR" sz="2400" dirty="0"/>
              <a:t> de DeepMind a révolutionné la biologie structurale en prédisant la structure 3D des protéines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443A-6257-AF3D-0120-76A3E1DC9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9838-4BDE-E06F-0C2D-773BDAD4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Exemples</a:t>
            </a:r>
            <a:r>
              <a:rPr dirty="0"/>
              <a:t> </a:t>
            </a:r>
            <a:r>
              <a:rPr dirty="0" err="1"/>
              <a:t>concrets</a:t>
            </a:r>
            <a:r>
              <a:rPr dirty="0"/>
              <a:t> </a:t>
            </a:r>
            <a:r>
              <a:rPr dirty="0" err="1"/>
              <a:t>d'IA</a:t>
            </a:r>
            <a:r>
              <a:rPr dirty="0"/>
              <a:t> dans la recherche </a:t>
            </a:r>
            <a:r>
              <a:rPr dirty="0" err="1"/>
              <a:t>médicale</a:t>
            </a:r>
            <a:r>
              <a:rPr lang="fr-FR" dirty="0"/>
              <a:t>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6FFF-27B3-C30B-7798-AF34B888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Analyse de données génomiques</a:t>
            </a:r>
            <a:r>
              <a:rPr lang="fr-FR" sz="2800" dirty="0"/>
              <a:t>: Identification de biomarqueurs et personnalisation des traitements (ex: Deep </a:t>
            </a:r>
            <a:r>
              <a:rPr lang="fr-FR" sz="2800" dirty="0" err="1"/>
              <a:t>Genomics</a:t>
            </a:r>
            <a:r>
              <a:rPr lang="fr-FR" sz="2800" dirty="0"/>
              <a:t>)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Suivi de patients</a:t>
            </a:r>
            <a:r>
              <a:rPr lang="fr-FR" sz="2800" dirty="0"/>
              <a:t>: Systèmes prédictifs pour anticiper les complications et optimiser les soins (ex: </a:t>
            </a:r>
            <a:r>
              <a:rPr lang="fr-FR" sz="2800" dirty="0" err="1"/>
              <a:t>KenSci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Objectifs de la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Comprendre les concepts fondamentaux de l'intelligence artificielle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Découvrir les différentes branches et approches de l'IA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Identifier les applications actuelles et potentielles de l'IA dans la recherche et l'enseignement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Comprendre les limites et les défis éthiques liés à l'utilisation de l'IA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Préparer le terrain pour les sessions pratiques à venir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Exemples</a:t>
            </a:r>
            <a:r>
              <a:rPr dirty="0"/>
              <a:t> </a:t>
            </a:r>
            <a:r>
              <a:rPr dirty="0" err="1"/>
              <a:t>concrets</a:t>
            </a:r>
            <a:r>
              <a:rPr dirty="0"/>
              <a:t> </a:t>
            </a:r>
            <a:r>
              <a:rPr dirty="0" err="1"/>
              <a:t>d'IA</a:t>
            </a:r>
            <a:r>
              <a:rPr dirty="0"/>
              <a:t> dans </a:t>
            </a:r>
            <a:r>
              <a:rPr dirty="0" err="1"/>
              <a:t>l'éducation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Systèmes d'apprentissage adaptatif</a:t>
            </a:r>
            <a:r>
              <a:rPr lang="fr-FR" sz="2800" dirty="0"/>
              <a:t>: Plateformes comme ALEKS ou </a:t>
            </a:r>
            <a:r>
              <a:rPr lang="fr-FR" sz="2800" dirty="0" err="1"/>
              <a:t>DreamBox</a:t>
            </a:r>
            <a:r>
              <a:rPr lang="fr-FR" sz="2800" dirty="0"/>
              <a:t> qui adaptent le contenu au rythme et niveau de chaque apprenant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Assistants pédagogiques virtuels</a:t>
            </a:r>
            <a:r>
              <a:rPr lang="fr-FR" sz="2800" dirty="0"/>
              <a:t>: </a:t>
            </a:r>
            <a:r>
              <a:rPr lang="fr-FR" sz="2800" dirty="0" err="1"/>
              <a:t>Chatbots</a:t>
            </a:r>
            <a:r>
              <a:rPr lang="fr-FR" sz="2800" dirty="0"/>
              <a:t> comme Jill Watson (Georgia Tech) qui répondent aux questions des étudiants 24/7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7DCF-43ED-DD09-065E-F40DBA97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096-6D3C-7F29-DF39-BAB1058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/>
              <a:t>Exemples</a:t>
            </a:r>
            <a:r>
              <a:rPr dirty="0"/>
              <a:t> </a:t>
            </a:r>
            <a:r>
              <a:rPr dirty="0" err="1"/>
              <a:t>concrets</a:t>
            </a:r>
            <a:r>
              <a:rPr dirty="0"/>
              <a:t> </a:t>
            </a:r>
            <a:r>
              <a:rPr dirty="0" err="1"/>
              <a:t>d'IA</a:t>
            </a:r>
            <a:r>
              <a:rPr dirty="0"/>
              <a:t> dans </a:t>
            </a:r>
            <a:r>
              <a:rPr dirty="0" err="1"/>
              <a:t>l'éducation</a:t>
            </a:r>
            <a:r>
              <a:rPr lang="fr-FR" dirty="0"/>
              <a:t>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67CF-E05F-52CB-41DA-6E8EF16C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Évaluation automatisée</a:t>
            </a:r>
            <a:r>
              <a:rPr lang="fr-FR" sz="2800" dirty="0"/>
              <a:t>: Outils comme </a:t>
            </a:r>
            <a:r>
              <a:rPr lang="fr-FR" sz="2800" dirty="0" err="1"/>
              <a:t>Gradescope</a:t>
            </a:r>
            <a:r>
              <a:rPr lang="fr-FR" sz="2800" dirty="0"/>
              <a:t> qui corrigent automatiquement des examens et fournissent des feedbacks détaillés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Détection précoce des difficultés</a:t>
            </a:r>
            <a:r>
              <a:rPr lang="fr-FR" sz="2800" dirty="0"/>
              <a:t>: Systèmes comme </a:t>
            </a:r>
            <a:r>
              <a:rPr lang="fr-FR" sz="2800" dirty="0" err="1"/>
              <a:t>Civitas</a:t>
            </a:r>
            <a:r>
              <a:rPr lang="fr-FR" sz="2800" dirty="0"/>
              <a:t> Learning qui identifient les étudiants à risque d'échec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Création de contenu personnalisé</a:t>
            </a:r>
            <a:r>
              <a:rPr lang="fr-FR" sz="2800" dirty="0"/>
              <a:t>: Génération de matériel pédagogique adapté aux besoins spécifiques (ex: </a:t>
            </a:r>
            <a:r>
              <a:rPr lang="fr-FR" sz="2800" dirty="0" err="1"/>
              <a:t>Quillbot</a:t>
            </a:r>
            <a:r>
              <a:rPr lang="fr-FR" sz="2800" dirty="0"/>
              <a:t>, </a:t>
            </a:r>
            <a:r>
              <a:rPr lang="fr-FR" sz="2800" dirty="0" err="1"/>
              <a:t>Scholarcy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282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Exemples concrets d'IA dans l'agriculture africaine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000" b="1" dirty="0"/>
              <a:t>Détection précoce des maladies</a:t>
            </a:r>
            <a:r>
              <a:rPr lang="fr-FR" sz="2000" dirty="0"/>
              <a:t>: Applications comme </a:t>
            </a:r>
            <a:r>
              <a:rPr lang="fr-FR" sz="2000" dirty="0" err="1"/>
              <a:t>PlantVillage</a:t>
            </a:r>
            <a:r>
              <a:rPr lang="fr-FR" sz="2000" dirty="0"/>
              <a:t> qui identifient les maladies des cultures via smartphone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0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000" b="1" dirty="0"/>
              <a:t>Optimisation des ressources</a:t>
            </a:r>
            <a:r>
              <a:rPr lang="fr-FR" sz="2000" dirty="0"/>
              <a:t>: Systèmes d'irrigation intelligents comme </a:t>
            </a:r>
            <a:r>
              <a:rPr lang="fr-FR" sz="2000" dirty="0" err="1"/>
              <a:t>SunCulture</a:t>
            </a:r>
            <a:r>
              <a:rPr lang="fr-FR" sz="2000" dirty="0"/>
              <a:t> qui réduisent la consommation d’eau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0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000" b="1" dirty="0"/>
              <a:t>Prévisions météorologiques précises</a:t>
            </a:r>
            <a:r>
              <a:rPr lang="fr-FR" sz="2000" dirty="0"/>
              <a:t>: Services comme </a:t>
            </a:r>
            <a:r>
              <a:rPr lang="fr-FR" sz="2000" dirty="0" err="1"/>
              <a:t>Ignitia</a:t>
            </a:r>
            <a:r>
              <a:rPr lang="fr-FR" sz="2000" dirty="0"/>
              <a:t> qui fournissent des prévisions adaptées aux zones tropicales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0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000" b="1" dirty="0"/>
              <a:t>Conseil agricole personnalisé</a:t>
            </a:r>
            <a:r>
              <a:rPr lang="fr-FR" sz="2000" dirty="0"/>
              <a:t>: Plateformes comme </a:t>
            </a:r>
            <a:r>
              <a:rPr lang="fr-FR" sz="2000" dirty="0" err="1"/>
              <a:t>FarmCrowdy</a:t>
            </a:r>
            <a:r>
              <a:rPr lang="fr-FR" sz="2000" dirty="0"/>
              <a:t> ou </a:t>
            </a:r>
            <a:r>
              <a:rPr lang="fr-FR" sz="2000" dirty="0" err="1"/>
              <a:t>WeFarm</a:t>
            </a:r>
            <a:r>
              <a:rPr lang="fr-FR" sz="2000" dirty="0"/>
              <a:t> qui connectent agriculteurs et experts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0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000" b="1" dirty="0"/>
              <a:t>Surveillance par drones et satellites</a:t>
            </a:r>
            <a:r>
              <a:rPr lang="fr-FR" sz="2000" dirty="0"/>
              <a:t>: Solutions comme </a:t>
            </a:r>
            <a:r>
              <a:rPr lang="fr-FR" sz="2000" dirty="0" err="1"/>
              <a:t>Aerobotics</a:t>
            </a:r>
            <a:r>
              <a:rPr lang="fr-FR" sz="2000" dirty="0"/>
              <a:t> qui analysent l'état des cultures et optimisent les interventions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pratiques de </a:t>
            </a:r>
            <a:r>
              <a:rPr dirty="0" err="1"/>
              <a:t>l'IA</a:t>
            </a:r>
            <a:r>
              <a:rPr dirty="0"/>
              <a:t> pour les </a:t>
            </a:r>
            <a:r>
              <a:rPr dirty="0" err="1"/>
              <a:t>chercheurs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Revue de littérature</a:t>
            </a:r>
            <a:r>
              <a:rPr lang="fr-FR" sz="2800" dirty="0"/>
              <a:t>: Outils comme </a:t>
            </a:r>
            <a:r>
              <a:rPr lang="fr-FR" sz="2800" dirty="0" err="1"/>
              <a:t>Elicit.org</a:t>
            </a:r>
            <a:r>
              <a:rPr lang="fr-FR" sz="2800" dirty="0"/>
              <a:t> ou </a:t>
            </a:r>
            <a:r>
              <a:rPr lang="fr-FR" sz="2800" dirty="0" err="1"/>
              <a:t>Semantic</a:t>
            </a:r>
            <a:r>
              <a:rPr lang="fr-FR" sz="2800" dirty="0"/>
              <a:t> Scholar pour trouver et synthétiser des articles pertinents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Analyse de données</a:t>
            </a:r>
            <a:r>
              <a:rPr lang="fr-FR" sz="2800" dirty="0"/>
              <a:t>: </a:t>
            </a:r>
            <a:r>
              <a:rPr lang="fr-FR" sz="2800" dirty="0" err="1"/>
              <a:t>AutoML</a:t>
            </a:r>
            <a:r>
              <a:rPr lang="fr-FR" sz="2800" dirty="0"/>
              <a:t> (Google Cloud </a:t>
            </a:r>
            <a:r>
              <a:rPr lang="fr-FR" sz="2800" dirty="0" err="1"/>
              <a:t>AutoML</a:t>
            </a:r>
            <a:r>
              <a:rPr lang="fr-FR" sz="2800" dirty="0"/>
              <a:t>, H2O.ai) pour automatiser l'exploration et la modélisation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Rédaction scientifique</a:t>
            </a:r>
            <a:r>
              <a:rPr lang="fr-FR" sz="2800" dirty="0"/>
              <a:t>: Assistants comme </a:t>
            </a:r>
            <a:r>
              <a:rPr lang="fr-FR" sz="2800" dirty="0" err="1"/>
              <a:t>Writefull</a:t>
            </a:r>
            <a:r>
              <a:rPr lang="fr-FR" sz="2800" dirty="0"/>
              <a:t> ou </a:t>
            </a:r>
            <a:r>
              <a:rPr lang="fr-FR" sz="2800" dirty="0" err="1"/>
              <a:t>Paperpal</a:t>
            </a:r>
            <a:r>
              <a:rPr lang="fr-FR" sz="2800" dirty="0"/>
              <a:t> pour améliorer la clarté et la structure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0CD71-D32F-00EB-3697-04B9FCF75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607-034E-C18E-73F9-B4ED8899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pratiques de </a:t>
            </a:r>
            <a:r>
              <a:rPr dirty="0" err="1"/>
              <a:t>l'IA</a:t>
            </a:r>
            <a:r>
              <a:rPr dirty="0"/>
              <a:t> pour les </a:t>
            </a:r>
            <a:r>
              <a:rPr dirty="0" err="1"/>
              <a:t>chercheurs</a:t>
            </a:r>
            <a:r>
              <a:rPr lang="fr-FR" dirty="0"/>
              <a:t> : 2/2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3C69-6EEA-A77C-C192-8498648C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Visualisation de données</a:t>
            </a:r>
            <a:r>
              <a:rPr lang="fr-FR" sz="2800" dirty="0"/>
              <a:t>: Outils comme </a:t>
            </a:r>
            <a:r>
              <a:rPr lang="fr-FR" sz="2800" dirty="0" err="1"/>
              <a:t>Flourish</a:t>
            </a:r>
            <a:r>
              <a:rPr lang="fr-FR" sz="2800" dirty="0"/>
              <a:t> ou </a:t>
            </a:r>
            <a:r>
              <a:rPr lang="fr-FR" sz="2800" dirty="0" err="1"/>
              <a:t>RAWGraphs</a:t>
            </a:r>
            <a:r>
              <a:rPr lang="fr-FR" sz="2800" dirty="0"/>
              <a:t> pour créer des visualisations complexes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Collaboration</a:t>
            </a:r>
            <a:r>
              <a:rPr lang="fr-FR" sz="2800" dirty="0"/>
              <a:t>: Plateformes comme Notion AI ou Miro pour organiser et partager les connaissances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Traduction et accessibilité</a:t>
            </a:r>
            <a:r>
              <a:rPr lang="fr-FR" sz="2800" dirty="0"/>
              <a:t>: Services comme </a:t>
            </a:r>
            <a:r>
              <a:rPr lang="fr-FR" sz="2800" dirty="0" err="1"/>
              <a:t>DeepL</a:t>
            </a:r>
            <a:r>
              <a:rPr lang="fr-FR" sz="2800" dirty="0"/>
              <a:t> pour traduire des articles ou rendre la recherche plus accessible</a:t>
            </a:r>
          </a:p>
        </p:txBody>
      </p:sp>
    </p:spTree>
    <p:extLst>
      <p:ext uri="{BB962C8B-B14F-4D97-AF65-F5344CB8AC3E}">
        <p14:creationId xmlns:p14="http://schemas.microsoft.com/office/powerpoint/2010/main" val="247554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/>
              <a:t>Applications pratiques de </a:t>
            </a:r>
            <a:r>
              <a:rPr dirty="0" err="1"/>
              <a:t>l'IA</a:t>
            </a:r>
            <a:r>
              <a:rPr dirty="0"/>
              <a:t> pour les </a:t>
            </a:r>
            <a:r>
              <a:rPr dirty="0" err="1"/>
              <a:t>enseignants</a:t>
            </a:r>
            <a:r>
              <a:rPr lang="fr-FR" dirty="0"/>
              <a:t> : 1/2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Création de contenu pédagogique</a:t>
            </a:r>
            <a:r>
              <a:rPr lang="fr-FR" sz="2800" dirty="0"/>
              <a:t>: Génération de supports de cours, exercices et évaluations personnalisés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Correction automatisée</a:t>
            </a:r>
            <a:r>
              <a:rPr lang="fr-FR" sz="2800" dirty="0"/>
              <a:t>: Outils comme </a:t>
            </a:r>
            <a:r>
              <a:rPr lang="fr-FR" sz="2800" dirty="0" err="1"/>
              <a:t>Gradescope</a:t>
            </a:r>
            <a:r>
              <a:rPr lang="fr-FR" sz="2800" dirty="0"/>
              <a:t> ou </a:t>
            </a:r>
            <a:r>
              <a:rPr lang="fr-FR" sz="2800" dirty="0" err="1"/>
              <a:t>Turnitin</a:t>
            </a:r>
            <a:r>
              <a:rPr lang="fr-FR" sz="2800" dirty="0"/>
              <a:t> pour évaluer les travaux et détecter le plagiat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Feedback personnalisé</a:t>
            </a:r>
            <a:r>
              <a:rPr lang="fr-FR" sz="2800" dirty="0"/>
              <a:t>: Systèmes qui analysent les performances et suggèrent des améliorations ciblées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7B3D-5CFE-39C4-695E-8F2C09567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A141-4EA0-F844-56A8-174FB50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Applications pratiques de l'IA pour les enseignants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894-99FD-7726-9D0A-3B30C04D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Gestion de classe: </a:t>
            </a:r>
            <a:r>
              <a:rPr lang="fr-FR" sz="2800" dirty="0"/>
              <a:t>Plateformes comme </a:t>
            </a:r>
            <a:r>
              <a:rPr lang="fr-FR" sz="2800" dirty="0" err="1"/>
              <a:t>ClassDojo</a:t>
            </a:r>
            <a:r>
              <a:rPr lang="fr-FR" sz="2800" dirty="0"/>
              <a:t> ou Google Classroom avec fonctionnalités IA intégrées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Accessibilité:</a:t>
            </a:r>
            <a:r>
              <a:rPr lang="fr-FR" sz="2800" dirty="0"/>
              <a:t> Outils de sous-titrage automatique, transcription et traduction pour l'inclusion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endParaRPr lang="fr-FR" sz="2800" dirty="0"/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sz="2800" b="1" dirty="0"/>
              <a:t>Développement professionnel: </a:t>
            </a:r>
            <a:r>
              <a:rPr lang="fr-FR" sz="2800" dirty="0"/>
              <a:t>Assistants qui suggèrent des méthodes pédagogiques basées sur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915131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Démonstration pratique - Outils IA accessibles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200">
                <a:solidFill>
                  <a:srgbClr val="232323"/>
                </a:solidFill>
              </a:defRPr>
            </a:pPr>
            <a:r>
              <a:rPr lang="fr-FR" sz="2400" dirty="0"/>
              <a:t>Outils IA gratuits ou freemium pour démarrer immédiatement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ChatGPT</a:t>
            </a:r>
            <a:r>
              <a:rPr lang="fr-FR" sz="2000" dirty="0"/>
              <a:t> (</a:t>
            </a:r>
            <a:r>
              <a:rPr lang="fr-FR" sz="2000" dirty="0" err="1"/>
              <a:t>OpenAI</a:t>
            </a:r>
            <a:r>
              <a:rPr lang="fr-FR" sz="2000" dirty="0"/>
              <a:t>): Assistant IA polyvalent pour la rédaction, la recherche et la résolution de problèmes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Elicit.org</a:t>
            </a:r>
            <a:r>
              <a:rPr lang="fr-FR" sz="2000" dirty="0"/>
              <a:t>: Moteur de recherche scientifique basé sur l'IA pour trouver et analyser des articles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Perplexity.ai</a:t>
            </a:r>
            <a:r>
              <a:rPr lang="fr-FR" sz="2000" dirty="0"/>
              <a:t>: Moteur de recherche IA avec citations et références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Canva</a:t>
            </a:r>
            <a:r>
              <a:rPr lang="fr-FR" sz="2000" dirty="0"/>
              <a:t>: Création graphique assistée par IA pour supports pédagogiques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Otter.ai</a:t>
            </a:r>
            <a:r>
              <a:rPr lang="fr-FR" sz="2000" dirty="0"/>
              <a:t>: Transcription automatique de cours et réunions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/>
              <a:t>Grammarly: Assistant d'écriture pour améliorer la qualité des textes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Loom</a:t>
            </a:r>
            <a:r>
              <a:rPr lang="fr-FR" sz="2000" dirty="0"/>
              <a:t>: Création de vidéos pédagogiques avec fonctionnalités IA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fr-FR" sz="2000" dirty="0" err="1"/>
              <a:t>scispace.com</a:t>
            </a:r>
            <a:r>
              <a:rPr lang="fr-FR" sz="2000" dirty="0"/>
              <a:t> : Pour la revue de la littérature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7FC37-3409-E6C4-8351-39E6BD45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BD7-A171-B5A3-DA7F-17E2D79C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72B2"/>
                </a:solidFill>
              </a:defRPr>
            </a:pPr>
            <a:r>
              <a:t>Questions et discussion</a:t>
            </a:r>
          </a:p>
        </p:txBody>
      </p:sp>
    </p:spTree>
    <p:extLst>
      <p:ext uri="{BB962C8B-B14F-4D97-AF65-F5344CB8AC3E}">
        <p14:creationId xmlns:p14="http://schemas.microsoft.com/office/powerpoint/2010/main" val="32584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Qu'est-ce que l'Intelligence Artificielle?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L'intelligence artificielle (IA) est un ensemble de théories et de techniques développant des programmes informatiques complexes capables de simuler certains traits de l'intelligence humaine :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Apprentissage et adaptation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Raisonnement et résolution de problèmes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Perception et compréhension du langage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Interaction avec l'environnement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Créativité et génération de contenu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Brève histoire de l'IA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1950: Naissance du concept (Alan Turing, test de Turing)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1956: Conférence de Dartmouth - Le terme "Intelligence Artificielle" est créé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1960-70: Premiers systèmes experts et développements initiaux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1980: Essor des systèmes experts et de la programmation logique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1990-2000: Apprentissage automatique et réseaux de neurones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2010: Apprentissage profond (Deep Learning) et explosion des applications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rPr lang="fr-FR" dirty="0"/>
              <a:t>Aujourd'hui: IA générative, grands modèles de langage (</a:t>
            </a:r>
            <a:r>
              <a:rPr lang="fr-FR" dirty="0" err="1"/>
              <a:t>LLMs</a:t>
            </a:r>
            <a:r>
              <a:rPr lang="fr-FR" dirty="0"/>
              <a:t>), et intégration dans tous les secteurs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Les branches principales de l'IA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L'IA se divise en plusieurs branches spécialisées :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Machine Learning (Apprentissage automatique)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Deep Learning (Apprentissage profond)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Natural Language Processing (Traitement du langage naturel)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Computer Vision (Vision par ordinateur)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Robotique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Expert Systems (Systèmes experts)</a:t>
            </a:r>
          </a:p>
          <a:p>
            <a:pPr lvl="1">
              <a:defRPr sz="2200">
                <a:solidFill>
                  <a:srgbClr val="232323"/>
                </a:solidFill>
              </a:defRPr>
            </a:pPr>
            <a:r>
              <a:t>Knowledge Representation (Représentation des connaissances)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Machine Learning (Apprentissage automatique)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Capacité des systèmes à apprendre à partir de données sans être explicitement programmés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Types d'apprentissage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Supervisé: Apprentissage à partir d'exemples étiquetés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Non supervisé: Découverte de structures dans des données non étiquetées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Par renforcement: Apprentissage par essais et erreurs avec récompenses</a:t>
            </a:r>
          </a:p>
          <a:p>
            <a:pPr>
              <a:spcBef>
                <a:spcPts val="1500"/>
              </a:spcBef>
              <a:defRPr sz="2200">
                <a:solidFill>
                  <a:srgbClr val="232323"/>
                </a:solidFill>
              </a:defRPr>
            </a:pPr>
            <a:r>
              <a:t>Applications: Prédiction, classification, recommandation, détection d'anomalies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Deep Learning (Apprentissage profond)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lang="fr-FR" dirty="0"/>
              <a:t>Sous-ensemble du Machine Learning utilisant des réseaux de neurones artificiels à plusieurs couches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rPr lang="fr-FR" dirty="0"/>
              <a:t>Caractéristiques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Architectures complexes avec de nombreuses couches cachées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Capacité à extraire automatiquement des caractéristiques pertinentes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Nécessite généralement de grandes quantités de données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lang="fr-FR" dirty="0"/>
              <a:t>Puissance de calcul importante (</a:t>
            </a:r>
            <a:r>
              <a:rPr lang="fr-FR" dirty="0" err="1"/>
              <a:t>GPUs</a:t>
            </a:r>
            <a:r>
              <a:rPr lang="fr-FR" dirty="0"/>
              <a:t>, </a:t>
            </a:r>
            <a:r>
              <a:rPr lang="fr-FR" dirty="0" err="1"/>
              <a:t>TPUs</a:t>
            </a:r>
            <a:r>
              <a:rPr lang="fr-FR" dirty="0"/>
              <a:t>)</a:t>
            </a:r>
          </a:p>
          <a:p>
            <a:pPr>
              <a:spcBef>
                <a:spcPts val="1500"/>
              </a:spcBef>
              <a:defRPr sz="2200">
                <a:solidFill>
                  <a:srgbClr val="232323"/>
                </a:solidFill>
              </a:defRPr>
            </a:pPr>
            <a:r>
              <a:rPr lang="fr-FR" dirty="0"/>
              <a:t>Applications: Reconnaissance d'images, traduction automatique, génération de contenu, IA générative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Traitement et compréhension du langage humain par les machines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Composantes principales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Analyse syntaxique et sémantique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Reconnaissance d'entités nommées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Analyse de sentiment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Résumé automatique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Traduction automatique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Génération de texte</a:t>
            </a:r>
          </a:p>
          <a:p>
            <a:pPr>
              <a:spcBef>
                <a:spcPts val="1500"/>
              </a:spcBef>
              <a:defRPr sz="2200">
                <a:solidFill>
                  <a:srgbClr val="232323"/>
                </a:solidFill>
              </a:defRPr>
            </a:pPr>
            <a:r>
              <a:t>Applications: Assistants virtuels, chatbots, analyse de documents, recherche d'information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2037</Words>
  <Application>Microsoft Macintosh PowerPoint</Application>
  <PresentationFormat>On-screen Show (4:3)</PresentationFormat>
  <Paragraphs>275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-apple-system</vt:lpstr>
      <vt:lpstr>Arial</vt:lpstr>
      <vt:lpstr>Calibri</vt:lpstr>
      <vt:lpstr>Office Theme</vt:lpstr>
      <vt:lpstr>Introduction aux généralités sur l'IA</vt:lpstr>
      <vt:lpstr>1) Utilisateur : formation / Mot de passe : cea2025 2) Utilisateur : chercheur / Mot de passe : irss2025 3) Utilisateur : enseignant / Mot de passe : itech2025 </vt:lpstr>
      <vt:lpstr>Objectifs de la session</vt:lpstr>
      <vt:lpstr>Qu'est-ce que l'Intelligence Artificielle?</vt:lpstr>
      <vt:lpstr>Brève histoire de l'IA</vt:lpstr>
      <vt:lpstr>Les branches principales de l'IA</vt:lpstr>
      <vt:lpstr>Machine Learning (Apprentissage automatique)</vt:lpstr>
      <vt:lpstr>Deep Learning (Apprentissage profond)</vt:lpstr>
      <vt:lpstr>Natural Language Processing (NLP)</vt:lpstr>
      <vt:lpstr>Computer Vision (Vision par ordinateur)</vt:lpstr>
      <vt:lpstr>Applications de l'IA dans la recherche : 1/2</vt:lpstr>
      <vt:lpstr>Applications de l'IA dans la recherche : 2/2</vt:lpstr>
      <vt:lpstr>Applications de l'IA dans l'enseignement : 1/2</vt:lpstr>
      <vt:lpstr>Applications de l'IA dans l'enseignement : 1/2</vt:lpstr>
      <vt:lpstr>Limites et défis de l’IA : 1/2</vt:lpstr>
      <vt:lpstr>Limites et défis de l’IA : 2/2</vt:lpstr>
      <vt:lpstr>L'IA dans le contexte africain</vt:lpstr>
      <vt:lpstr>Outils et ressources pour débuter</vt:lpstr>
      <vt:lpstr>Conclusion et prochaines étapes</vt:lpstr>
      <vt:lpstr>Questions et discussion</vt:lpstr>
      <vt:lpstr>Les 14 branches de l'IA (1/3)</vt:lpstr>
      <vt:lpstr>Les 14 branches de l'IA (2/3)</vt:lpstr>
      <vt:lpstr>Les 14 branches de l'IA (3/3)</vt:lpstr>
      <vt:lpstr>Focus sur l'IA générative : 1/2</vt:lpstr>
      <vt:lpstr>Focus sur l'IA générative : 2/2</vt:lpstr>
      <vt:lpstr>Focus sur l'IA agentique : 1/2</vt:lpstr>
      <vt:lpstr>Focus sur l'IA agentique : 1/2</vt:lpstr>
      <vt:lpstr>Exemples concrets d'IA dans la recherche médicale : 1/2</vt:lpstr>
      <vt:lpstr>Exemples concrets d'IA dans la recherche médicale : 2/2</vt:lpstr>
      <vt:lpstr>Exemples concrets d'IA dans l'éducation : 1/2</vt:lpstr>
      <vt:lpstr>Exemples concrets d'IA dans l'éducation : 2/2</vt:lpstr>
      <vt:lpstr>Exemples concrets d'IA dans l'agriculture africaine</vt:lpstr>
      <vt:lpstr>Applications pratiques de l'IA pour les chercheurs : 1/2</vt:lpstr>
      <vt:lpstr>Applications pratiques de l'IA pour les chercheurs : 2/2</vt:lpstr>
      <vt:lpstr>Applications pratiques de l'IA pour les enseignants : 1/2</vt:lpstr>
      <vt:lpstr>Applications pratiques de l'IA pour les enseignants</vt:lpstr>
      <vt:lpstr>Démonstration pratique - Outils IA accessibles</vt:lpstr>
      <vt:lpstr>Questions et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Boukary OUEDRAOGO</cp:lastModifiedBy>
  <cp:revision>2</cp:revision>
  <dcterms:created xsi:type="dcterms:W3CDTF">2013-01-27T09:14:16Z</dcterms:created>
  <dcterms:modified xsi:type="dcterms:W3CDTF">2025-04-08T07:58:12Z</dcterms:modified>
  <cp:category/>
</cp:coreProperties>
</file>