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37"/>
    <p:restoredTop sz="91844"/>
  </p:normalViewPr>
  <p:slideViewPr>
    <p:cSldViewPr snapToGrid="0" snapToObjects="1">
      <p:cViewPr>
        <p:scale>
          <a:sx n="150" d="100"/>
          <a:sy n="150" d="100"/>
        </p:scale>
        <p:origin x="144" y="-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400" b="1">
                <a:solidFill>
                  <a:srgbClr val="0072B2"/>
                </a:solidFill>
              </a:defRPr>
            </a:pPr>
            <a:r>
              <a:t>Prompt Engineering</a:t>
            </a:r>
          </a:p>
        </p:txBody>
      </p:sp>
      <p:sp>
        <p:nvSpPr>
          <p:cNvPr id="3" name="Subtitle 2"/>
          <p:cNvSpPr>
            <a:spLocks noGrp="1"/>
          </p:cNvSpPr>
          <p:nvPr>
            <p:ph type="subTitle" idx="1"/>
          </p:nvPr>
        </p:nvSpPr>
        <p:spPr/>
        <p:txBody>
          <a:bodyPr/>
          <a:lstStyle/>
          <a:p>
            <a:pPr>
              <a:defRPr sz="2800">
                <a:solidFill>
                  <a:srgbClr val="56B4E9"/>
                </a:solidFill>
              </a:defRPr>
            </a:pPr>
            <a:r>
              <a:t>Une approche chronologique et approfondie</a:t>
            </a:r>
          </a:p>
          <a:p>
            <a:r>
              <a:t>Formation pour chercheurs et enseignants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Principes fondamentaux - Itération et feedback</a:t>
            </a:r>
          </a:p>
        </p:txBody>
      </p:sp>
      <p:sp>
        <p:nvSpPr>
          <p:cNvPr id="3" name="Content Placeholder 2"/>
          <p:cNvSpPr>
            <a:spLocks noGrp="1"/>
          </p:cNvSpPr>
          <p:nvPr>
            <p:ph idx="1"/>
          </p:nvPr>
        </p:nvSpPr>
        <p:spPr/>
        <p:txBody>
          <a:bodyPr/>
          <a:lstStyle/>
          <a:p>
            <a:pPr>
              <a:defRPr sz="2200">
                <a:solidFill>
                  <a:srgbClr val="232323"/>
                </a:solidFill>
              </a:defRPr>
            </a:pPr>
            <a:r>
              <a:rPr lang="fr-FR" dirty="0"/>
              <a:t>Le prompt engineering est un processus itératif :</a:t>
            </a:r>
          </a:p>
          <a:p>
            <a:pPr lvl="1">
              <a:defRPr sz="2000">
                <a:solidFill>
                  <a:srgbClr val="232323"/>
                </a:solidFill>
              </a:defRPr>
            </a:pPr>
            <a:r>
              <a:rPr lang="fr-FR" dirty="0"/>
              <a:t>Commencer par un prompt simple et l'améliorer progressivement</a:t>
            </a:r>
          </a:p>
          <a:p>
            <a:pPr lvl="1">
              <a:defRPr sz="2000">
                <a:solidFill>
                  <a:srgbClr val="232323"/>
                </a:solidFill>
              </a:defRPr>
            </a:pPr>
            <a:r>
              <a:rPr lang="fr-FR" dirty="0"/>
              <a:t>Analyser les résultats et identifier les points d'amélioration</a:t>
            </a:r>
          </a:p>
          <a:p>
            <a:pPr lvl="1">
              <a:defRPr sz="2000">
                <a:solidFill>
                  <a:srgbClr val="232323"/>
                </a:solidFill>
              </a:defRPr>
            </a:pPr>
            <a:r>
              <a:rPr lang="fr-FR" dirty="0"/>
              <a:t>Ajuster les paramètres (température, </a:t>
            </a:r>
            <a:r>
              <a:rPr lang="fr-FR" dirty="0" err="1"/>
              <a:t>top_p</a:t>
            </a:r>
            <a:r>
              <a:rPr lang="fr-FR" dirty="0"/>
              <a:t>) selon les besoins</a:t>
            </a:r>
          </a:p>
          <a:p>
            <a:pPr lvl="1">
              <a:defRPr sz="2000">
                <a:solidFill>
                  <a:srgbClr val="232323"/>
                </a:solidFill>
              </a:defRPr>
            </a:pPr>
            <a:r>
              <a:rPr lang="fr-FR" dirty="0"/>
              <a:t>Conserver un historique des versions de prompts et leurs résultats</a:t>
            </a:r>
          </a:p>
          <a:p>
            <a:pPr lvl="1">
              <a:defRPr sz="2000">
                <a:solidFill>
                  <a:srgbClr val="232323"/>
                </a:solidFill>
              </a:defRPr>
            </a:pPr>
            <a:r>
              <a:rPr lang="fr-FR" dirty="0"/>
              <a:t>Utiliser le feedback direct à l'IA pour affiner les réponses</a:t>
            </a:r>
          </a:p>
          <a:p>
            <a:pPr>
              <a:spcBef>
                <a:spcPts val="1500"/>
              </a:spcBef>
              <a:defRPr sz="2200">
                <a:solidFill>
                  <a:srgbClr val="232323"/>
                </a:solidFill>
              </a:defRPr>
            </a:pPr>
            <a:r>
              <a:rPr lang="fr-FR" dirty="0"/>
              <a:t>Cycle d'itération :</a:t>
            </a:r>
          </a:p>
          <a:p>
            <a:pPr lvl="1">
              <a:defRPr sz="1800">
                <a:solidFill>
                  <a:srgbClr val="56B4E9"/>
                </a:solidFill>
              </a:defRPr>
            </a:pPr>
            <a:r>
              <a:rPr lang="fr-FR" dirty="0"/>
              <a:t>1. Concevoir le prompt initial</a:t>
            </a:r>
          </a:p>
          <a:p>
            <a:pPr lvl="1">
              <a:defRPr sz="1800">
                <a:solidFill>
                  <a:srgbClr val="56B4E9"/>
                </a:solidFill>
              </a:defRPr>
            </a:pPr>
            <a:r>
              <a:rPr lang="fr-FR" dirty="0"/>
              <a:t>2. Tester et évaluer les résultats</a:t>
            </a:r>
          </a:p>
          <a:p>
            <a:pPr lvl="1">
              <a:defRPr sz="1800">
                <a:solidFill>
                  <a:srgbClr val="56B4E9"/>
                </a:solidFill>
              </a:defRPr>
            </a:pPr>
            <a:r>
              <a:rPr lang="fr-FR" dirty="0"/>
              <a:t>3. Identifier les problèmes ou limitations</a:t>
            </a:r>
          </a:p>
          <a:p>
            <a:pPr lvl="1">
              <a:defRPr sz="1800">
                <a:solidFill>
                  <a:srgbClr val="56B4E9"/>
                </a:solidFill>
              </a:defRPr>
            </a:pPr>
            <a:r>
              <a:rPr lang="fr-FR" dirty="0"/>
              <a:t>4. Modifier le prompt en conséquence</a:t>
            </a:r>
          </a:p>
          <a:p>
            <a:pPr lvl="1">
              <a:defRPr sz="1800">
                <a:solidFill>
                  <a:srgbClr val="56B4E9"/>
                </a:solidFill>
              </a:defRPr>
            </a:pPr>
            <a:r>
              <a:rPr lang="fr-FR" dirty="0"/>
              <a:t>5. Répéter jusqu'à obtention du résultat souhaité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Techniques avancées - Few-shot prompting</a:t>
            </a:r>
          </a:p>
        </p:txBody>
      </p:sp>
      <p:sp>
        <p:nvSpPr>
          <p:cNvPr id="3" name="Content Placeholder 2"/>
          <p:cNvSpPr>
            <a:spLocks noGrp="1"/>
          </p:cNvSpPr>
          <p:nvPr>
            <p:ph idx="1"/>
          </p:nvPr>
        </p:nvSpPr>
        <p:spPr/>
        <p:txBody>
          <a:bodyPr>
            <a:normAutofit fontScale="85000" lnSpcReduction="20000"/>
          </a:bodyPr>
          <a:lstStyle/>
          <a:p>
            <a:pPr>
              <a:defRPr sz="2200">
                <a:solidFill>
                  <a:srgbClr val="232323"/>
                </a:solidFill>
              </a:defRPr>
            </a:pPr>
            <a:r>
              <a:rPr lang="fr-FR" dirty="0"/>
              <a:t>Le few-shot </a:t>
            </a:r>
            <a:r>
              <a:rPr lang="fr-FR" dirty="0" err="1"/>
              <a:t>prompting</a:t>
            </a:r>
            <a:r>
              <a:rPr lang="fr-FR" dirty="0"/>
              <a:t> consiste à fournir quelques exemples pour guider l'IA :</a:t>
            </a:r>
          </a:p>
          <a:p>
            <a:pPr lvl="1">
              <a:defRPr sz="2000">
                <a:solidFill>
                  <a:srgbClr val="232323"/>
                </a:solidFill>
              </a:defRPr>
            </a:pPr>
            <a:r>
              <a:rPr lang="fr-FR" dirty="0"/>
              <a:t>Permet d'illustrer le format et le style attendus</a:t>
            </a:r>
          </a:p>
          <a:p>
            <a:pPr lvl="1">
              <a:defRPr sz="2000">
                <a:solidFill>
                  <a:srgbClr val="232323"/>
                </a:solidFill>
              </a:defRPr>
            </a:pPr>
            <a:r>
              <a:rPr lang="fr-FR" dirty="0"/>
              <a:t>Particulièrement efficace pour les tâches spécifiques ou inhabituelles</a:t>
            </a:r>
          </a:p>
          <a:p>
            <a:pPr lvl="1">
              <a:defRPr sz="2000">
                <a:solidFill>
                  <a:srgbClr val="232323"/>
                </a:solidFill>
              </a:defRPr>
            </a:pPr>
            <a:r>
              <a:rPr lang="fr-FR" dirty="0"/>
              <a:t>Les exemples doivent être représentatifs et diversifiés</a:t>
            </a:r>
          </a:p>
          <a:p>
            <a:pPr lvl="1">
              <a:defRPr sz="2000">
                <a:solidFill>
                  <a:srgbClr val="232323"/>
                </a:solidFill>
              </a:defRPr>
            </a:pPr>
            <a:r>
              <a:rPr lang="fr-FR" dirty="0"/>
              <a:t>2-5 exemples suffisent généralement pour obtenir de bons résultats</a:t>
            </a:r>
          </a:p>
          <a:p>
            <a:pPr lvl="1">
              <a:defRPr sz="2000">
                <a:solidFill>
                  <a:srgbClr val="232323"/>
                </a:solidFill>
              </a:defRPr>
            </a:pPr>
            <a:r>
              <a:rPr lang="fr-FR" dirty="0"/>
              <a:t>Peut être combiné avec d'autres techniques pour plus d'efficacité</a:t>
            </a:r>
          </a:p>
          <a:p>
            <a:pPr>
              <a:spcBef>
                <a:spcPts val="1500"/>
              </a:spcBef>
              <a:defRPr sz="2200">
                <a:solidFill>
                  <a:srgbClr val="232323"/>
                </a:solidFill>
              </a:defRPr>
            </a:pPr>
            <a:r>
              <a:rPr lang="fr-FR" dirty="0"/>
              <a:t>Exemple de few-shot </a:t>
            </a:r>
            <a:r>
              <a:rPr lang="fr-FR" dirty="0" err="1"/>
              <a:t>prompting</a:t>
            </a:r>
            <a:r>
              <a:rPr lang="fr-FR" dirty="0"/>
              <a:t> :</a:t>
            </a:r>
          </a:p>
          <a:p>
            <a:pPr>
              <a:defRPr sz="1600">
                <a:solidFill>
                  <a:srgbClr val="006400"/>
                </a:solidFill>
              </a:defRPr>
            </a:pPr>
            <a:r>
              <a:rPr lang="fr-FR" dirty="0"/>
              <a:t>Transforme ces articles scientifiques en résumés vulgarisés de 3 phrases.</a:t>
            </a:r>
            <a:br>
              <a:rPr lang="fr-FR" dirty="0"/>
            </a:br>
            <a:br>
              <a:rPr lang="fr-FR" dirty="0"/>
            </a:br>
            <a:r>
              <a:rPr lang="fr-FR" dirty="0"/>
              <a:t>Article: "L'étude démontre une corrélation significative entre la consommation de flavonoïdes et la réduction des marqueurs inflammatoires chez les patients atteints de maladies cardiovasculaires."</a:t>
            </a:r>
            <a:br>
              <a:rPr lang="fr-FR" dirty="0"/>
            </a:br>
            <a:r>
              <a:rPr lang="fr-FR" dirty="0"/>
              <a:t>Résumé: Les chercheurs ont découvert que certains composés présents dans les fruits et légumes peuvent réduire l'inflammation chez les personnes souffrant de maladies cardiaques. Ces composés, appelés flavonoïdes, semblent avoir un effet protecteur sur le système cardiovasculaire. Cette découverte suggère qu'une alimentation riche en fruits et légumes colorés pourrait être particulièrement bénéfique pour la santé cardiaque.</a:t>
            </a:r>
            <a:br>
              <a:rPr lang="fr-FR" dirty="0"/>
            </a:br>
            <a:br>
              <a:rPr lang="fr-FR" dirty="0"/>
            </a:br>
            <a:r>
              <a:rPr lang="fr-FR" dirty="0"/>
              <a:t>Article: "Les résultats indiquent que l'exposition à la lumière bleue avant le coucher perturbe significativement la sécrétion de mélatonine et la qualité du sommeil chez les adolescents."</a:t>
            </a:r>
            <a:br>
              <a:rPr lang="fr-FR" dirty="0"/>
            </a:br>
            <a:r>
              <a:rPr lang="fr-FR" dirty="0"/>
              <a:t>Résumé:</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Techniques avancées - Chain-of-Thought</a:t>
            </a:r>
          </a:p>
        </p:txBody>
      </p:sp>
      <p:sp>
        <p:nvSpPr>
          <p:cNvPr id="3" name="Content Placeholder 2"/>
          <p:cNvSpPr>
            <a:spLocks noGrp="1"/>
          </p:cNvSpPr>
          <p:nvPr>
            <p:ph idx="1"/>
          </p:nvPr>
        </p:nvSpPr>
        <p:spPr/>
        <p:txBody>
          <a:bodyPr>
            <a:normAutofit fontScale="92500" lnSpcReduction="20000"/>
          </a:bodyPr>
          <a:lstStyle/>
          <a:p>
            <a:pPr>
              <a:defRPr sz="2200">
                <a:solidFill>
                  <a:srgbClr val="232323"/>
                </a:solidFill>
              </a:defRPr>
            </a:pPr>
            <a:r>
              <a:rPr lang="fr-FR" dirty="0"/>
              <a:t>Le Chain-of-</a:t>
            </a:r>
            <a:r>
              <a:rPr lang="fr-FR" dirty="0" err="1"/>
              <a:t>Thought</a:t>
            </a:r>
            <a:r>
              <a:rPr lang="fr-FR" dirty="0"/>
              <a:t> (</a:t>
            </a:r>
            <a:r>
              <a:rPr lang="fr-FR" dirty="0" err="1"/>
              <a:t>CoT</a:t>
            </a:r>
            <a:r>
              <a:rPr lang="fr-FR" dirty="0"/>
              <a:t>) encourage l'IA à décomposer son raisonnement en étapes :</a:t>
            </a:r>
          </a:p>
          <a:p>
            <a:pPr lvl="1">
              <a:defRPr sz="2000">
                <a:solidFill>
                  <a:srgbClr val="232323"/>
                </a:solidFill>
              </a:defRPr>
            </a:pPr>
            <a:r>
              <a:rPr lang="fr-FR" dirty="0"/>
              <a:t>Améliore considérablement les performances sur les tâches complexes</a:t>
            </a:r>
          </a:p>
          <a:p>
            <a:pPr lvl="1">
              <a:defRPr sz="2000">
                <a:solidFill>
                  <a:srgbClr val="232323"/>
                </a:solidFill>
              </a:defRPr>
            </a:pPr>
            <a:r>
              <a:rPr lang="fr-FR" dirty="0"/>
              <a:t>Permet de suivre et vérifier le raisonnement de l'IA</a:t>
            </a:r>
          </a:p>
          <a:p>
            <a:pPr lvl="1">
              <a:defRPr sz="2000">
                <a:solidFill>
                  <a:srgbClr val="232323"/>
                </a:solidFill>
              </a:defRPr>
            </a:pPr>
            <a:r>
              <a:rPr lang="fr-FR" dirty="0"/>
              <a:t>Réduit les erreurs de logique et les hallucinations</a:t>
            </a:r>
          </a:p>
          <a:p>
            <a:pPr lvl="1">
              <a:defRPr sz="2000">
                <a:solidFill>
                  <a:srgbClr val="232323"/>
                </a:solidFill>
              </a:defRPr>
            </a:pPr>
            <a:r>
              <a:rPr lang="fr-FR" dirty="0"/>
              <a:t>Peut être guidé ("</a:t>
            </a:r>
            <a:r>
              <a:rPr lang="fr-FR" dirty="0" err="1"/>
              <a:t>Let's</a:t>
            </a:r>
            <a:r>
              <a:rPr lang="fr-FR" dirty="0"/>
              <a:t> </a:t>
            </a:r>
            <a:r>
              <a:rPr lang="fr-FR" dirty="0" err="1"/>
              <a:t>think</a:t>
            </a:r>
            <a:r>
              <a:rPr lang="fr-FR" dirty="0"/>
              <a:t> </a:t>
            </a:r>
            <a:r>
              <a:rPr lang="fr-FR" dirty="0" err="1"/>
              <a:t>step</a:t>
            </a:r>
            <a:r>
              <a:rPr lang="fr-FR" dirty="0"/>
              <a:t> by </a:t>
            </a:r>
            <a:r>
              <a:rPr lang="fr-FR" dirty="0" err="1"/>
              <a:t>step</a:t>
            </a:r>
            <a:r>
              <a:rPr lang="fr-FR" dirty="0"/>
              <a:t>") ou démontré par des exemples</a:t>
            </a:r>
          </a:p>
          <a:p>
            <a:pPr lvl="1">
              <a:defRPr sz="2000">
                <a:solidFill>
                  <a:srgbClr val="232323"/>
                </a:solidFill>
              </a:defRPr>
            </a:pPr>
            <a:r>
              <a:rPr lang="fr-FR" dirty="0"/>
              <a:t>Particulièrement efficace pour les problèmes mathématiques et logiques</a:t>
            </a:r>
          </a:p>
          <a:p>
            <a:pPr>
              <a:spcBef>
                <a:spcPts val="1500"/>
              </a:spcBef>
              <a:defRPr sz="2200">
                <a:solidFill>
                  <a:srgbClr val="232323"/>
                </a:solidFill>
              </a:defRPr>
            </a:pPr>
            <a:r>
              <a:rPr lang="fr-FR" dirty="0"/>
              <a:t>Exemple de Chain-of-</a:t>
            </a:r>
            <a:r>
              <a:rPr lang="fr-FR" dirty="0" err="1"/>
              <a:t>Thought</a:t>
            </a:r>
            <a:r>
              <a:rPr lang="fr-FR" dirty="0"/>
              <a:t> :</a:t>
            </a:r>
          </a:p>
          <a:p>
            <a:pPr>
              <a:defRPr sz="1600">
                <a:solidFill>
                  <a:srgbClr val="006400"/>
                </a:solidFill>
              </a:defRPr>
            </a:pPr>
            <a:r>
              <a:rPr lang="fr-FR" dirty="0"/>
              <a:t>Problème: Dans une classe de 35 élèves, 60% sont des filles. Après le transfert de 5 garçons vers une autre classe, quel est le nouveau pourcentage de filles?</a:t>
            </a:r>
            <a:br>
              <a:rPr lang="fr-FR" dirty="0"/>
            </a:br>
            <a:br>
              <a:rPr lang="fr-FR" dirty="0"/>
            </a:br>
            <a:r>
              <a:rPr lang="fr-FR" dirty="0"/>
              <a:t>Réfléchissons étape par étape:</a:t>
            </a:r>
            <a:br>
              <a:rPr lang="fr-FR" dirty="0"/>
            </a:br>
            <a:r>
              <a:rPr lang="fr-FR" dirty="0"/>
              <a:t>1. Dans une classe de 35 élèves avec 60% de filles, calculons le nombre de filles: 35 × 0,6 = 21 filles</a:t>
            </a:r>
            <a:br>
              <a:rPr lang="fr-FR" dirty="0"/>
            </a:br>
            <a:r>
              <a:rPr lang="fr-FR" dirty="0"/>
              <a:t>2. Donc il y a 35 - 21 = 14 garçons</a:t>
            </a:r>
            <a:br>
              <a:rPr lang="fr-FR" dirty="0"/>
            </a:br>
            <a:r>
              <a:rPr lang="fr-FR" dirty="0"/>
              <a:t>3. Après le transfert de 5 garçons, il reste 14 - 5 = 9 garçons</a:t>
            </a:r>
            <a:br>
              <a:rPr lang="fr-FR" dirty="0"/>
            </a:br>
            <a:r>
              <a:rPr lang="fr-FR" dirty="0"/>
              <a:t>4. Le nombre total d'élèves est maintenant 21 + 9 = 30</a:t>
            </a:r>
            <a:br>
              <a:rPr lang="fr-FR" dirty="0"/>
            </a:br>
            <a:r>
              <a:rPr lang="fr-FR" dirty="0"/>
              <a:t>5. Le nouveau pourcentage de filles est: (21 ÷ 30) × 100 = 70%</a:t>
            </a:r>
            <a:br>
              <a:rPr lang="fr-FR" dirty="0"/>
            </a:br>
            <a:br>
              <a:rPr lang="fr-FR" dirty="0"/>
            </a:br>
            <a:r>
              <a:rPr lang="fr-FR" dirty="0"/>
              <a:t>Réponse: Le nouveau pourcentage de filles est de 70%.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Techniques avancées - Role Prompting</a:t>
            </a:r>
          </a:p>
        </p:txBody>
      </p:sp>
      <p:sp>
        <p:nvSpPr>
          <p:cNvPr id="3" name="Content Placeholder 2"/>
          <p:cNvSpPr>
            <a:spLocks noGrp="1"/>
          </p:cNvSpPr>
          <p:nvPr>
            <p:ph idx="1"/>
          </p:nvPr>
        </p:nvSpPr>
        <p:spPr/>
        <p:txBody>
          <a:bodyPr>
            <a:normAutofit fontScale="92500" lnSpcReduction="10000"/>
          </a:bodyPr>
          <a:lstStyle/>
          <a:p>
            <a:pPr>
              <a:defRPr sz="2200">
                <a:solidFill>
                  <a:srgbClr val="232323"/>
                </a:solidFill>
              </a:defRPr>
            </a:pPr>
            <a:r>
              <a:rPr lang="fr-FR" dirty="0"/>
              <a:t>Le </a:t>
            </a:r>
            <a:r>
              <a:rPr lang="fr-FR" dirty="0" err="1"/>
              <a:t>Role</a:t>
            </a:r>
            <a:r>
              <a:rPr lang="fr-FR" dirty="0"/>
              <a:t> </a:t>
            </a:r>
            <a:r>
              <a:rPr lang="fr-FR" dirty="0" err="1"/>
              <a:t>Prompting</a:t>
            </a:r>
            <a:r>
              <a:rPr lang="fr-FR" dirty="0"/>
              <a:t> consiste à attribuer un rôle spécifique à l'IA :</a:t>
            </a:r>
          </a:p>
          <a:p>
            <a:pPr lvl="1">
              <a:defRPr sz="2000">
                <a:solidFill>
                  <a:srgbClr val="232323"/>
                </a:solidFill>
              </a:defRPr>
            </a:pPr>
            <a:r>
              <a:rPr lang="fr-FR" dirty="0"/>
              <a:t>Influence le style, le ton et la perspective des réponses</a:t>
            </a:r>
          </a:p>
          <a:p>
            <a:pPr lvl="1">
              <a:defRPr sz="2000">
                <a:solidFill>
                  <a:srgbClr val="232323"/>
                </a:solidFill>
              </a:defRPr>
            </a:pPr>
            <a:r>
              <a:rPr lang="fr-FR" dirty="0"/>
              <a:t>Permet d'obtenir des contenus spécialisés et adaptés au contexte</a:t>
            </a:r>
          </a:p>
          <a:p>
            <a:pPr lvl="1">
              <a:defRPr sz="2000">
                <a:solidFill>
                  <a:srgbClr val="232323"/>
                </a:solidFill>
              </a:defRPr>
            </a:pPr>
            <a:r>
              <a:rPr lang="fr-FR" dirty="0"/>
              <a:t>Peut être combiné avec des instructions sur le public cible</a:t>
            </a:r>
          </a:p>
          <a:p>
            <a:pPr lvl="1">
              <a:defRPr sz="2000">
                <a:solidFill>
                  <a:srgbClr val="232323"/>
                </a:solidFill>
              </a:defRPr>
            </a:pPr>
            <a:r>
              <a:rPr lang="fr-FR" dirty="0"/>
              <a:t>Les rôles peuvent être professionnels, historiques ou conceptuels</a:t>
            </a:r>
          </a:p>
          <a:p>
            <a:pPr lvl="1">
              <a:defRPr sz="2000">
                <a:solidFill>
                  <a:srgbClr val="232323"/>
                </a:solidFill>
              </a:defRPr>
            </a:pPr>
            <a:r>
              <a:rPr lang="fr-FR" dirty="0"/>
              <a:t>Plus efficace lorsque le rôle est clairement défini avec ses responsabilités</a:t>
            </a:r>
          </a:p>
          <a:p>
            <a:pPr>
              <a:spcBef>
                <a:spcPts val="1500"/>
              </a:spcBef>
              <a:defRPr sz="2200">
                <a:solidFill>
                  <a:srgbClr val="232323"/>
                </a:solidFill>
              </a:defRPr>
            </a:pPr>
            <a:r>
              <a:rPr lang="fr-FR" dirty="0"/>
              <a:t>Exemples de formulations de rôles :</a:t>
            </a:r>
          </a:p>
          <a:p>
            <a:pPr>
              <a:defRPr sz="1800">
                <a:solidFill>
                  <a:srgbClr val="006400"/>
                </a:solidFill>
              </a:defRPr>
            </a:pPr>
            <a:r>
              <a:rPr lang="fr-FR" dirty="0"/>
              <a:t>"Tu es un professeur de biologie expliquant des concepts complexes à des lycéens."</a:t>
            </a:r>
          </a:p>
          <a:p>
            <a:pPr>
              <a:defRPr sz="1800">
                <a:solidFill>
                  <a:srgbClr val="006400"/>
                </a:solidFill>
              </a:defRPr>
            </a:pPr>
            <a:r>
              <a:rPr lang="fr-FR" dirty="0"/>
              <a:t>"Agis comme un chercheur spécialisé en IA qui vulgarise son travail pour le grand public."</a:t>
            </a:r>
          </a:p>
          <a:p>
            <a:pPr>
              <a:defRPr sz="1800">
                <a:solidFill>
                  <a:srgbClr val="006400"/>
                </a:solidFill>
              </a:defRPr>
            </a:pPr>
            <a:r>
              <a:rPr lang="fr-FR" dirty="0"/>
              <a:t>"Prends le rôle d'un rédacteur scientifique rédigeant un article pour une revue académique."</a:t>
            </a:r>
          </a:p>
          <a:p>
            <a:pPr>
              <a:defRPr sz="1800">
                <a:solidFill>
                  <a:srgbClr val="006400"/>
                </a:solidFill>
              </a:defRPr>
            </a:pPr>
            <a:r>
              <a:rPr lang="fr-FR" dirty="0"/>
              <a:t>"Adopte la perspective d'un mentor guidant un jeune chercheur dans sa méthodologie."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Techniques avancées - Prompting réflexif</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defRPr sz="2200">
                <a:solidFill>
                  <a:srgbClr val="232323"/>
                </a:solidFill>
              </a:defRPr>
            </a:pPr>
            <a:r>
              <a:rPr lang="fr-FR" dirty="0"/>
              <a:t>Le </a:t>
            </a:r>
            <a:r>
              <a:rPr lang="fr-FR" dirty="0" err="1"/>
              <a:t>prompting</a:t>
            </a:r>
            <a:r>
              <a:rPr lang="fr-FR" dirty="0"/>
              <a:t> réflexif encourage l'IA à évaluer et améliorer ses propres réponses :</a:t>
            </a:r>
          </a:p>
          <a:p>
            <a:pPr lvl="1">
              <a:defRPr sz="2000">
                <a:solidFill>
                  <a:srgbClr val="232323"/>
                </a:solidFill>
              </a:defRPr>
            </a:pPr>
            <a:r>
              <a:rPr lang="fr-FR" dirty="0"/>
              <a:t>Demander à l'IA d'analyser ses propres limitations ou biais potentiels</a:t>
            </a:r>
          </a:p>
          <a:p>
            <a:pPr lvl="1">
              <a:defRPr sz="2000">
                <a:solidFill>
                  <a:srgbClr val="232323"/>
                </a:solidFill>
              </a:defRPr>
            </a:pPr>
            <a:r>
              <a:rPr lang="fr-FR" dirty="0"/>
              <a:t>Solliciter plusieurs perspectives ou solutions alternatives</a:t>
            </a:r>
          </a:p>
          <a:p>
            <a:pPr lvl="1">
              <a:defRPr sz="2000">
                <a:solidFill>
                  <a:srgbClr val="232323"/>
                </a:solidFill>
              </a:defRPr>
            </a:pPr>
            <a:r>
              <a:rPr lang="fr-FR" dirty="0"/>
              <a:t>Encourager l'auto-critique et la révision des réponses</a:t>
            </a:r>
          </a:p>
          <a:p>
            <a:pPr lvl="1">
              <a:defRPr sz="2000">
                <a:solidFill>
                  <a:srgbClr val="232323"/>
                </a:solidFill>
              </a:defRPr>
            </a:pPr>
            <a:r>
              <a:rPr lang="fr-FR" dirty="0"/>
              <a:t>Demander l'évaluation de la confiance pour différentes parties de la réponse</a:t>
            </a:r>
          </a:p>
          <a:p>
            <a:pPr lvl="1">
              <a:defRPr sz="2000">
                <a:solidFill>
                  <a:srgbClr val="232323"/>
                </a:solidFill>
              </a:defRPr>
            </a:pPr>
            <a:r>
              <a:rPr lang="fr-FR" dirty="0"/>
              <a:t>Particulièrement utile pour les tâches nécessitant rigueur et précision</a:t>
            </a:r>
          </a:p>
          <a:p>
            <a:pPr>
              <a:spcBef>
                <a:spcPts val="1500"/>
              </a:spcBef>
              <a:defRPr sz="2200">
                <a:solidFill>
                  <a:srgbClr val="232323"/>
                </a:solidFill>
              </a:defRPr>
            </a:pPr>
            <a:r>
              <a:rPr lang="fr-FR" dirty="0"/>
              <a:t>Exemple de </a:t>
            </a:r>
            <a:r>
              <a:rPr lang="fr-FR" dirty="0" err="1"/>
              <a:t>prompting</a:t>
            </a:r>
            <a:r>
              <a:rPr lang="fr-FR" dirty="0"/>
              <a:t> réflexif :</a:t>
            </a:r>
          </a:p>
          <a:p>
            <a:pPr>
              <a:defRPr sz="1800">
                <a:solidFill>
                  <a:srgbClr val="006400"/>
                </a:solidFill>
              </a:defRPr>
            </a:pPr>
            <a:r>
              <a:rPr lang="fr-FR" dirty="0"/>
              <a:t>Analyse les dernières avancées en immunothérapie contre le cancer. Après avoir fourni ta réponse initiale:</a:t>
            </a:r>
            <a:br>
              <a:rPr lang="fr-FR" dirty="0"/>
            </a:br>
            <a:r>
              <a:rPr lang="fr-FR" dirty="0"/>
              <a:t>1. Identifie les points où tu manques potentiellement d'informations récentes</a:t>
            </a:r>
            <a:br>
              <a:rPr lang="fr-FR" dirty="0"/>
            </a:br>
            <a:r>
              <a:rPr lang="fr-FR" dirty="0"/>
              <a:t>2. Évalue le niveau de consensus scientifique pour chaque affirmation (fort, modéré, faible)</a:t>
            </a:r>
            <a:br>
              <a:rPr lang="fr-FR" dirty="0"/>
            </a:br>
            <a:r>
              <a:rPr lang="fr-FR" dirty="0"/>
              <a:t>3. Suggère 2-3 perspectives alternatives ou critiques importantes</a:t>
            </a:r>
            <a:br>
              <a:rPr lang="fr-FR" dirty="0"/>
            </a:br>
            <a:r>
              <a:rPr lang="fr-FR" dirty="0"/>
              <a:t>4. Propose des améliorations pour rendre ta réponse plus complète et nuancée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Applications dans la recherche</a:t>
            </a:r>
          </a:p>
        </p:txBody>
      </p:sp>
      <p:sp>
        <p:nvSpPr>
          <p:cNvPr id="3" name="Content Placeholder 2"/>
          <p:cNvSpPr>
            <a:spLocks noGrp="1"/>
          </p:cNvSpPr>
          <p:nvPr>
            <p:ph idx="1"/>
          </p:nvPr>
        </p:nvSpPr>
        <p:spPr>
          <a:xfrm>
            <a:off x="457199" y="1600200"/>
            <a:ext cx="8323243" cy="4525963"/>
          </a:xfrm>
        </p:spPr>
        <p:txBody>
          <a:bodyPr>
            <a:normAutofit fontScale="85000" lnSpcReduction="20000"/>
          </a:bodyPr>
          <a:lstStyle/>
          <a:p>
            <a:pPr>
              <a:defRPr sz="2200">
                <a:solidFill>
                  <a:srgbClr val="232323"/>
                </a:solidFill>
              </a:defRPr>
            </a:pPr>
            <a:r>
              <a:rPr lang="fr-FR" dirty="0"/>
              <a:t>Le prompt engineering offre de nombreuses applications pour les chercheurs :</a:t>
            </a:r>
          </a:p>
          <a:p>
            <a:pPr lvl="1">
              <a:defRPr sz="2000">
                <a:solidFill>
                  <a:srgbClr val="232323"/>
                </a:solidFill>
              </a:defRPr>
            </a:pPr>
            <a:r>
              <a:rPr lang="fr-FR" dirty="0"/>
              <a:t>Revue de littérature et synthèse d'articles scientifiques</a:t>
            </a:r>
          </a:p>
          <a:p>
            <a:pPr lvl="1">
              <a:defRPr sz="2000">
                <a:solidFill>
                  <a:srgbClr val="232323"/>
                </a:solidFill>
              </a:defRPr>
            </a:pPr>
            <a:r>
              <a:rPr lang="fr-FR" dirty="0"/>
              <a:t>Génération d'hypothèses et identification de lacunes dans la recherche</a:t>
            </a:r>
          </a:p>
          <a:p>
            <a:pPr lvl="1">
              <a:defRPr sz="2000">
                <a:solidFill>
                  <a:srgbClr val="232323"/>
                </a:solidFill>
              </a:defRPr>
            </a:pPr>
            <a:r>
              <a:rPr lang="fr-FR" dirty="0"/>
              <a:t>Amélioration de la rédaction scientifique et révision de manuscrits</a:t>
            </a:r>
          </a:p>
          <a:p>
            <a:pPr lvl="1">
              <a:defRPr sz="2000">
                <a:solidFill>
                  <a:srgbClr val="232323"/>
                </a:solidFill>
              </a:defRPr>
            </a:pPr>
            <a:r>
              <a:rPr lang="fr-FR" dirty="0"/>
              <a:t>Analyse et interprétation de données qualitatives</a:t>
            </a:r>
          </a:p>
          <a:p>
            <a:pPr lvl="1">
              <a:defRPr sz="2000">
                <a:solidFill>
                  <a:srgbClr val="232323"/>
                </a:solidFill>
              </a:defRPr>
            </a:pPr>
            <a:r>
              <a:rPr lang="fr-FR" dirty="0"/>
              <a:t>Conception expérimentale et identification de variables confondantes</a:t>
            </a:r>
          </a:p>
          <a:p>
            <a:pPr lvl="1">
              <a:defRPr sz="2000">
                <a:solidFill>
                  <a:srgbClr val="232323"/>
                </a:solidFill>
              </a:defRPr>
            </a:pPr>
            <a:r>
              <a:rPr lang="fr-FR" dirty="0"/>
              <a:t>Traduction et vulgarisation de résultats de recherche</a:t>
            </a:r>
          </a:p>
          <a:p>
            <a:pPr>
              <a:spcBef>
                <a:spcPts val="1500"/>
              </a:spcBef>
              <a:defRPr sz="2200">
                <a:solidFill>
                  <a:srgbClr val="232323"/>
                </a:solidFill>
              </a:defRPr>
            </a:pPr>
            <a:r>
              <a:rPr lang="fr-FR" dirty="0"/>
              <a:t>Exemple de prompt pour la recherche :</a:t>
            </a:r>
          </a:p>
          <a:p>
            <a:pPr>
              <a:defRPr sz="1600">
                <a:solidFill>
                  <a:srgbClr val="006400"/>
                </a:solidFill>
              </a:defRPr>
            </a:pPr>
            <a:r>
              <a:rPr lang="fr-FR" dirty="0"/>
              <a:t>En tant que chercheur en méthodologie, aide-moi à identifier les limites potentielles de mon protocole expérimental:</a:t>
            </a:r>
            <a:br>
              <a:rPr lang="fr-FR" dirty="0"/>
            </a:br>
            <a:br>
              <a:rPr lang="fr-FR" dirty="0"/>
            </a:br>
            <a:r>
              <a:rPr lang="fr-FR" dirty="0"/>
              <a:t>Objectif: Évaluer l'impact d'un programme d'exercice de 8 semaines sur les marqueurs inflammatoires chez les patients diabétiques.</a:t>
            </a:r>
            <a:br>
              <a:rPr lang="fr-FR" dirty="0"/>
            </a:br>
            <a:br>
              <a:rPr lang="fr-FR" dirty="0"/>
            </a:br>
            <a:r>
              <a:rPr lang="fr-FR" dirty="0"/>
              <a:t>Méthode: 40 participants (20 groupe intervention, 20 groupe contrôle), mesures pré/post-intervention, 3 sessions d'exercice par semaine.</a:t>
            </a:r>
            <a:br>
              <a:rPr lang="fr-FR" dirty="0"/>
            </a:br>
            <a:br>
              <a:rPr lang="fr-FR" dirty="0"/>
            </a:br>
            <a:r>
              <a:rPr lang="fr-FR" dirty="0"/>
              <a:t>Analyse critique: Identifie 5 limitations méthodologiques potentielles et suggère des améliorations concrètes pour chacune.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Applications dans l'enseignement</a:t>
            </a:r>
          </a:p>
        </p:txBody>
      </p:sp>
      <p:sp>
        <p:nvSpPr>
          <p:cNvPr id="3" name="Content Placeholder 2"/>
          <p:cNvSpPr>
            <a:spLocks noGrp="1"/>
          </p:cNvSpPr>
          <p:nvPr>
            <p:ph idx="1"/>
          </p:nvPr>
        </p:nvSpPr>
        <p:spPr>
          <a:xfrm>
            <a:off x="457200" y="1600200"/>
            <a:ext cx="8334260" cy="4525963"/>
          </a:xfrm>
        </p:spPr>
        <p:txBody>
          <a:bodyPr>
            <a:normAutofit fontScale="92500" lnSpcReduction="20000"/>
          </a:bodyPr>
          <a:lstStyle/>
          <a:p>
            <a:pPr>
              <a:defRPr sz="2200">
                <a:solidFill>
                  <a:srgbClr val="232323"/>
                </a:solidFill>
              </a:defRPr>
            </a:pPr>
            <a:r>
              <a:rPr lang="fr-FR" dirty="0"/>
              <a:t>Le prompt engineering peut transformer les pratiques pédagogiques :</a:t>
            </a:r>
          </a:p>
          <a:p>
            <a:pPr lvl="1">
              <a:defRPr sz="2000">
                <a:solidFill>
                  <a:srgbClr val="232323"/>
                </a:solidFill>
              </a:defRPr>
            </a:pPr>
            <a:r>
              <a:rPr lang="fr-FR" dirty="0"/>
              <a:t>Création de matériel pédagogique adapté à différents niveaux</a:t>
            </a:r>
          </a:p>
          <a:p>
            <a:pPr lvl="1">
              <a:defRPr sz="2000">
                <a:solidFill>
                  <a:srgbClr val="232323"/>
                </a:solidFill>
              </a:defRPr>
            </a:pPr>
            <a:r>
              <a:rPr lang="fr-FR" dirty="0"/>
              <a:t>Génération d'exercices, études de cas et évaluations personnalisées</a:t>
            </a:r>
          </a:p>
          <a:p>
            <a:pPr lvl="1">
              <a:defRPr sz="2000">
                <a:solidFill>
                  <a:srgbClr val="232323"/>
                </a:solidFill>
              </a:defRPr>
            </a:pPr>
            <a:r>
              <a:rPr lang="fr-FR" dirty="0"/>
              <a:t>Simulation de dialogues socratiques pour approfondir la compréhension</a:t>
            </a:r>
          </a:p>
          <a:p>
            <a:pPr lvl="1">
              <a:defRPr sz="2000">
                <a:solidFill>
                  <a:srgbClr val="232323"/>
                </a:solidFill>
              </a:defRPr>
            </a:pPr>
            <a:r>
              <a:rPr lang="fr-FR" dirty="0"/>
              <a:t>Adaptation de contenus pour différents styles d'apprentissage</a:t>
            </a:r>
          </a:p>
          <a:p>
            <a:pPr lvl="1">
              <a:defRPr sz="2000">
                <a:solidFill>
                  <a:srgbClr val="232323"/>
                </a:solidFill>
              </a:defRPr>
            </a:pPr>
            <a:r>
              <a:rPr lang="fr-FR" dirty="0"/>
              <a:t>Création de feedback personnalisé pour les travaux des étudiants</a:t>
            </a:r>
          </a:p>
          <a:p>
            <a:pPr lvl="1">
              <a:defRPr sz="2000">
                <a:solidFill>
                  <a:srgbClr val="232323"/>
                </a:solidFill>
              </a:defRPr>
            </a:pPr>
            <a:r>
              <a:rPr lang="fr-FR" dirty="0"/>
              <a:t>Développement de scénarios de jeux de rôle et simulations</a:t>
            </a:r>
          </a:p>
          <a:p>
            <a:pPr>
              <a:spcBef>
                <a:spcPts val="1500"/>
              </a:spcBef>
              <a:defRPr sz="2200">
                <a:solidFill>
                  <a:srgbClr val="232323"/>
                </a:solidFill>
              </a:defRPr>
            </a:pPr>
            <a:r>
              <a:rPr lang="fr-FR" dirty="0"/>
              <a:t>Exemple de prompt pour l'enseignement :</a:t>
            </a:r>
          </a:p>
          <a:p>
            <a:pPr>
              <a:defRPr sz="1600">
                <a:solidFill>
                  <a:srgbClr val="006400"/>
                </a:solidFill>
              </a:defRPr>
            </a:pPr>
            <a:r>
              <a:rPr lang="fr-FR" dirty="0"/>
              <a:t>En tant que concepteur pédagogique, crée une séquence d'apprentissage sur le thème "Méthodes de recherche qualitative" pour des étudiants en master:</a:t>
            </a:r>
            <a:br>
              <a:rPr lang="fr-FR" dirty="0"/>
            </a:br>
            <a:br>
              <a:rPr lang="fr-FR" dirty="0"/>
            </a:br>
            <a:r>
              <a:rPr lang="fr-FR" dirty="0"/>
              <a:t>1. Génère 3 objectifs d'apprentissage mesurables</a:t>
            </a:r>
            <a:br>
              <a:rPr lang="fr-FR" dirty="0"/>
            </a:br>
            <a:r>
              <a:rPr lang="fr-FR" dirty="0"/>
              <a:t>2. Propose une activité d'introduction engageante (15 minutes)</a:t>
            </a:r>
            <a:br>
              <a:rPr lang="fr-FR" dirty="0"/>
            </a:br>
            <a:r>
              <a:rPr lang="fr-FR" dirty="0"/>
              <a:t>3. Développe 2 activités principales (30 minutes chacune)</a:t>
            </a:r>
            <a:br>
              <a:rPr lang="fr-FR" dirty="0"/>
            </a:br>
            <a:r>
              <a:rPr lang="fr-FR" dirty="0"/>
              <a:t>4. Suggère une méthode d'évaluation formative</a:t>
            </a:r>
            <a:br>
              <a:rPr lang="fr-FR" dirty="0"/>
            </a:br>
            <a:r>
              <a:rPr lang="fr-FR" dirty="0"/>
              <a:t>5. Identifie 3 ressources complémentaires pertinentes</a:t>
            </a:r>
            <a:br>
              <a:rPr lang="fr-FR" dirty="0"/>
            </a:br>
            <a:br>
              <a:rPr lang="fr-FR" dirty="0"/>
            </a:br>
            <a:r>
              <a:rPr lang="fr-FR" dirty="0"/>
              <a:t>Adapte le contenu pour un format hybride (présentiel et distanciel).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Atelier pratique - Exercice 1</a:t>
            </a:r>
          </a:p>
        </p:txBody>
      </p:sp>
      <p:sp>
        <p:nvSpPr>
          <p:cNvPr id="3" name="Content Placeholder 2"/>
          <p:cNvSpPr>
            <a:spLocks noGrp="1"/>
          </p:cNvSpPr>
          <p:nvPr>
            <p:ph idx="1"/>
          </p:nvPr>
        </p:nvSpPr>
        <p:spPr>
          <a:xfrm>
            <a:off x="457199" y="1600200"/>
            <a:ext cx="8312227" cy="4525963"/>
          </a:xfrm>
        </p:spPr>
        <p:txBody>
          <a:bodyPr>
            <a:normAutofit fontScale="77500" lnSpcReduction="20000"/>
          </a:bodyPr>
          <a:lstStyle/>
          <a:p>
            <a:pPr>
              <a:defRPr sz="2400">
                <a:solidFill>
                  <a:srgbClr val="232323"/>
                </a:solidFill>
              </a:defRPr>
            </a:pPr>
            <a:r>
              <a:rPr lang="fr-FR" dirty="0"/>
              <a:t>Amélioration progressive d'un prompt de recherche</a:t>
            </a:r>
          </a:p>
          <a:p>
            <a:pPr>
              <a:spcBef>
                <a:spcPts val="1000"/>
              </a:spcBef>
              <a:defRPr sz="2200">
                <a:solidFill>
                  <a:srgbClr val="232323"/>
                </a:solidFill>
              </a:defRPr>
            </a:pPr>
            <a:r>
              <a:rPr lang="fr-FR" dirty="0"/>
              <a:t>Instructions :</a:t>
            </a:r>
          </a:p>
          <a:p>
            <a:pPr lvl="1">
              <a:defRPr sz="2000">
                <a:solidFill>
                  <a:srgbClr val="232323"/>
                </a:solidFill>
              </a:defRPr>
            </a:pPr>
            <a:r>
              <a:rPr lang="fr-FR" dirty="0"/>
              <a:t>Commencez avec le prompt de base : "Résume les avancées récentes en IA pour l'éducation"</a:t>
            </a:r>
          </a:p>
          <a:p>
            <a:pPr lvl="1">
              <a:defRPr sz="2000">
                <a:solidFill>
                  <a:srgbClr val="232323"/>
                </a:solidFill>
              </a:defRPr>
            </a:pPr>
            <a:r>
              <a:rPr lang="fr-FR" dirty="0"/>
              <a:t>Améliorez-le en ajoutant des spécifications de format et de longueur</a:t>
            </a:r>
          </a:p>
          <a:p>
            <a:pPr lvl="1">
              <a:defRPr sz="2000">
                <a:solidFill>
                  <a:srgbClr val="232323"/>
                </a:solidFill>
              </a:defRPr>
            </a:pPr>
            <a:r>
              <a:rPr lang="fr-FR" dirty="0"/>
              <a:t>Enrichissez-le avec un contexte et un public cible</a:t>
            </a:r>
          </a:p>
          <a:p>
            <a:pPr lvl="1">
              <a:defRPr sz="2000">
                <a:solidFill>
                  <a:srgbClr val="232323"/>
                </a:solidFill>
              </a:defRPr>
            </a:pPr>
            <a:r>
              <a:rPr lang="fr-FR" dirty="0"/>
              <a:t>Intégrez des contraintes et des critères de qualité</a:t>
            </a:r>
          </a:p>
          <a:p>
            <a:pPr lvl="1">
              <a:defRPr sz="2000">
                <a:solidFill>
                  <a:srgbClr val="232323"/>
                </a:solidFill>
              </a:defRPr>
            </a:pPr>
            <a:r>
              <a:rPr lang="fr-FR" dirty="0"/>
              <a:t>Finalisez avec une structure complète (rôle, contexte, tâche, format, contraintes)</a:t>
            </a:r>
          </a:p>
          <a:p>
            <a:pPr>
              <a:spcBef>
                <a:spcPts val="1500"/>
              </a:spcBef>
              <a:defRPr sz="2200">
                <a:solidFill>
                  <a:srgbClr val="232323"/>
                </a:solidFill>
              </a:defRPr>
            </a:pPr>
            <a:r>
              <a:rPr lang="fr-FR" dirty="0"/>
              <a:t>Exemple de version finale :</a:t>
            </a:r>
          </a:p>
          <a:p>
            <a:pPr>
              <a:defRPr sz="1600">
                <a:solidFill>
                  <a:srgbClr val="006400"/>
                </a:solidFill>
              </a:defRPr>
            </a:pPr>
            <a:r>
              <a:rPr lang="fr-FR" dirty="0"/>
              <a:t>Rôle: Tu es un chercheur spécialisé en technologies éducatives rédigeant une note de synthèse.</a:t>
            </a:r>
            <a:br>
              <a:rPr lang="fr-FR" dirty="0"/>
            </a:br>
            <a:br>
              <a:rPr lang="fr-FR" dirty="0"/>
            </a:br>
            <a:r>
              <a:rPr lang="fr-FR" dirty="0"/>
              <a:t>Contexte: Je prépare une présentation pour des enseignants universitaires en sciences qui souhaitent intégrer l'IA dans leurs pratiques pédagogiques.</a:t>
            </a:r>
            <a:br>
              <a:rPr lang="fr-FR" dirty="0"/>
            </a:br>
            <a:br>
              <a:rPr lang="fr-FR" dirty="0"/>
            </a:br>
            <a:r>
              <a:rPr lang="fr-FR" dirty="0"/>
              <a:t>Tâche: Synthétise les 5 avancées les plus significatives en IA pour l'éducation supérieure scientifique depuis 2023, en mettant l'accent sur les applications pratiques et les résultats mesurables.</a:t>
            </a:r>
            <a:br>
              <a:rPr lang="fr-FR" dirty="0"/>
            </a:br>
            <a:br>
              <a:rPr lang="fr-FR" dirty="0"/>
            </a:br>
            <a:r>
              <a:rPr lang="fr-FR" dirty="0"/>
              <a:t>Format: Une introduction de 100 mots, puis 5 sections avec sous-titres (une par avancée), et une conclusion de 50 mots sur les perspectives futures.</a:t>
            </a:r>
            <a:br>
              <a:rPr lang="fr-FR" dirty="0"/>
            </a:br>
            <a:br>
              <a:rPr lang="fr-FR" dirty="0"/>
            </a:br>
            <a:r>
              <a:rPr lang="fr-FR" dirty="0"/>
              <a:t>Contraintes: Cite au moins une étude de cas pour chaque avancée, évite le jargon technique excessif, et mentionne les limitations actuelles de chaque technologie.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Atelier pratique - Exercice 2</a:t>
            </a:r>
          </a:p>
        </p:txBody>
      </p:sp>
      <p:sp>
        <p:nvSpPr>
          <p:cNvPr id="3" name="Content Placeholder 2"/>
          <p:cNvSpPr>
            <a:spLocks noGrp="1"/>
          </p:cNvSpPr>
          <p:nvPr>
            <p:ph idx="1"/>
          </p:nvPr>
        </p:nvSpPr>
        <p:spPr>
          <a:xfrm>
            <a:off x="457200" y="1600200"/>
            <a:ext cx="8229600" cy="4525963"/>
          </a:xfrm>
        </p:spPr>
        <p:txBody>
          <a:bodyPr>
            <a:normAutofit fontScale="62500" lnSpcReduction="20000"/>
          </a:bodyPr>
          <a:lstStyle/>
          <a:p>
            <a:pPr>
              <a:defRPr sz="2400">
                <a:solidFill>
                  <a:srgbClr val="232323"/>
                </a:solidFill>
              </a:defRPr>
            </a:pPr>
            <a:r>
              <a:rPr lang="fr-FR" dirty="0"/>
              <a:t>Création d'un prompt avec Chain-of-</a:t>
            </a:r>
            <a:r>
              <a:rPr lang="fr-FR" dirty="0" err="1"/>
              <a:t>Thought</a:t>
            </a:r>
            <a:r>
              <a:rPr lang="fr-FR" dirty="0"/>
              <a:t> pour l'analyse critique</a:t>
            </a:r>
          </a:p>
          <a:p>
            <a:pPr>
              <a:spcBef>
                <a:spcPts val="1000"/>
              </a:spcBef>
              <a:defRPr sz="2200">
                <a:solidFill>
                  <a:srgbClr val="232323"/>
                </a:solidFill>
              </a:defRPr>
            </a:pPr>
            <a:r>
              <a:rPr lang="fr-FR" dirty="0"/>
              <a:t>Instructions :</a:t>
            </a:r>
          </a:p>
          <a:p>
            <a:pPr lvl="1">
              <a:defRPr sz="2000">
                <a:solidFill>
                  <a:srgbClr val="232323"/>
                </a:solidFill>
              </a:defRPr>
            </a:pPr>
            <a:r>
              <a:rPr lang="fr-FR" dirty="0"/>
              <a:t>Objectif : Créer un prompt qui guide l'IA à travers une analyse critique structurée d'un article scientifique</a:t>
            </a:r>
          </a:p>
          <a:p>
            <a:pPr lvl="1">
              <a:defRPr sz="2000">
                <a:solidFill>
                  <a:srgbClr val="232323"/>
                </a:solidFill>
              </a:defRPr>
            </a:pPr>
            <a:r>
              <a:rPr lang="fr-FR" dirty="0"/>
              <a:t>Utilisez la technique Chain-of-</a:t>
            </a:r>
            <a:r>
              <a:rPr lang="fr-FR" dirty="0" err="1"/>
              <a:t>Thought</a:t>
            </a:r>
            <a:r>
              <a:rPr lang="fr-FR" dirty="0"/>
              <a:t> pour décomposer l'analyse en étapes logiques</a:t>
            </a:r>
          </a:p>
          <a:p>
            <a:pPr lvl="1">
              <a:defRPr sz="2000">
                <a:solidFill>
                  <a:srgbClr val="232323"/>
                </a:solidFill>
              </a:defRPr>
            </a:pPr>
            <a:r>
              <a:rPr lang="fr-FR" dirty="0"/>
              <a:t>Intégrez des questions spécifiques à chaque étape pour approfondir la réflexion</a:t>
            </a:r>
          </a:p>
          <a:p>
            <a:pPr lvl="1">
              <a:defRPr sz="2000">
                <a:solidFill>
                  <a:srgbClr val="232323"/>
                </a:solidFill>
              </a:defRPr>
            </a:pPr>
            <a:r>
              <a:rPr lang="fr-FR" dirty="0"/>
              <a:t>Demandez l'identification des forces, faiblesses, et biais potentiels</a:t>
            </a:r>
          </a:p>
          <a:p>
            <a:pPr lvl="1">
              <a:defRPr sz="2000">
                <a:solidFill>
                  <a:srgbClr val="232323"/>
                </a:solidFill>
              </a:defRPr>
            </a:pPr>
            <a:r>
              <a:rPr lang="fr-FR" dirty="0"/>
              <a:t>Incluez une évaluation finale avec recommandations</a:t>
            </a:r>
          </a:p>
          <a:p>
            <a:pPr>
              <a:spcBef>
                <a:spcPts val="1500"/>
              </a:spcBef>
              <a:defRPr sz="2200">
                <a:solidFill>
                  <a:srgbClr val="232323"/>
                </a:solidFill>
              </a:defRPr>
            </a:pPr>
            <a:r>
              <a:rPr lang="fr-FR" dirty="0"/>
              <a:t>Exemple de prompt avec Chain-of-</a:t>
            </a:r>
            <a:r>
              <a:rPr lang="fr-FR" dirty="0" err="1"/>
              <a:t>Thought</a:t>
            </a:r>
            <a:r>
              <a:rPr lang="fr-FR" dirty="0"/>
              <a:t> :</a:t>
            </a:r>
          </a:p>
          <a:p>
            <a:pPr>
              <a:defRPr sz="1600">
                <a:solidFill>
                  <a:srgbClr val="006400"/>
                </a:solidFill>
              </a:defRPr>
            </a:pPr>
            <a:r>
              <a:rPr lang="fr-FR" dirty="0"/>
              <a:t>Analyse de manière critique l'article scientifique suivant en suivant ces étapes de raisonnement:</a:t>
            </a:r>
            <a:br>
              <a:rPr lang="fr-FR" dirty="0"/>
            </a:br>
            <a:br>
              <a:rPr lang="fr-FR" dirty="0"/>
            </a:br>
            <a:r>
              <a:rPr lang="fr-FR" dirty="0"/>
              <a:t>[Insérer résumé ou extrait de l'article]</a:t>
            </a:r>
            <a:br>
              <a:rPr lang="fr-FR" dirty="0"/>
            </a:br>
            <a:br>
              <a:rPr lang="fr-FR" dirty="0"/>
            </a:br>
            <a:r>
              <a:rPr lang="fr-FR" dirty="0"/>
              <a:t>1. Résumé objectif: Synthétise d'abord les principales affirmations et conclusions de l'article sans jugement.</a:t>
            </a:r>
            <a:br>
              <a:rPr lang="fr-FR" dirty="0"/>
            </a:br>
            <a:br>
              <a:rPr lang="fr-FR" dirty="0"/>
            </a:br>
            <a:r>
              <a:rPr lang="fr-FR" dirty="0"/>
              <a:t>2. Analyse méthodologique: Examine la méthodologie utilisée.</a:t>
            </a:r>
            <a:br>
              <a:rPr lang="fr-FR" dirty="0"/>
            </a:br>
            <a:r>
              <a:rPr lang="fr-FR" dirty="0"/>
              <a:t>   - La taille et la sélection de l'échantillon sont-elles appropriées?</a:t>
            </a:r>
            <a:br>
              <a:rPr lang="fr-FR" dirty="0"/>
            </a:br>
            <a:r>
              <a:rPr lang="fr-FR" dirty="0"/>
              <a:t>   - Les méthodes statistiques sont-elles adaptées aux questions de recherche?</a:t>
            </a:r>
            <a:br>
              <a:rPr lang="fr-FR" dirty="0"/>
            </a:br>
            <a:r>
              <a:rPr lang="fr-FR" dirty="0"/>
              <a:t>   - Y a-t-il des variables confondantes non contrôlées?</a:t>
            </a:r>
            <a:br>
              <a:rPr lang="fr-FR" dirty="0"/>
            </a:br>
            <a:br>
              <a:rPr lang="fr-FR" dirty="0"/>
            </a:br>
            <a:r>
              <a:rPr lang="fr-FR" dirty="0"/>
              <a:t>3. Évaluation des résultats:</a:t>
            </a:r>
            <a:br>
              <a:rPr lang="fr-FR" dirty="0"/>
            </a:br>
            <a:r>
              <a:rPr lang="fr-FR" dirty="0"/>
              <a:t>   - Les résultats découlent-ils logiquement des données présentées?</a:t>
            </a:r>
            <a:br>
              <a:rPr lang="fr-FR" dirty="0"/>
            </a:br>
            <a:r>
              <a:rPr lang="fr-FR" dirty="0"/>
              <a:t>   - Y a-t-il des interprétations alternatives plausibles?</a:t>
            </a:r>
            <a:br>
              <a:rPr lang="fr-FR" dirty="0"/>
            </a:br>
            <a:r>
              <a:rPr lang="fr-FR" dirty="0"/>
              <a:t>   - Les limites sont-elles adéquatement reconnues?</a:t>
            </a:r>
            <a:br>
              <a:rPr lang="fr-FR" dirty="0"/>
            </a:br>
            <a:br>
              <a:rPr lang="fr-FR" dirty="0"/>
            </a:br>
            <a:r>
              <a:rPr lang="fr-FR" dirty="0"/>
              <a:t>4. Contextualisation:</a:t>
            </a:r>
            <a:br>
              <a:rPr lang="fr-FR" dirty="0"/>
            </a:br>
            <a:r>
              <a:rPr lang="fr-FR" dirty="0"/>
              <a:t>   - Comment ces résultats s'intègrent-ils dans la littérature existante?</a:t>
            </a:r>
            <a:br>
              <a:rPr lang="fr-FR" dirty="0"/>
            </a:br>
            <a:r>
              <a:rPr lang="fr-FR" dirty="0"/>
              <a:t>   - Y a-t-il des contradictions avec d'autres études majeures?</a:t>
            </a:r>
            <a:br>
              <a:rPr lang="fr-FR" dirty="0"/>
            </a:br>
            <a:br>
              <a:rPr lang="fr-FR" dirty="0"/>
            </a:br>
            <a:r>
              <a:rPr lang="fr-FR" dirty="0"/>
              <a:t>5. Conclusion critique: Formule une évaluation globale de la validité et de l'importance de l'étude.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Atelier pratique - Exercice 3</a:t>
            </a:r>
          </a:p>
        </p:txBody>
      </p:sp>
      <p:sp>
        <p:nvSpPr>
          <p:cNvPr id="3" name="Content Placeholder 2"/>
          <p:cNvSpPr>
            <a:spLocks noGrp="1"/>
          </p:cNvSpPr>
          <p:nvPr>
            <p:ph idx="1"/>
          </p:nvPr>
        </p:nvSpPr>
        <p:spPr>
          <a:xfrm>
            <a:off x="457200" y="1600200"/>
            <a:ext cx="8229600" cy="4525963"/>
          </a:xfrm>
        </p:spPr>
        <p:txBody>
          <a:bodyPr>
            <a:normAutofit fontScale="62500" lnSpcReduction="20000"/>
          </a:bodyPr>
          <a:lstStyle/>
          <a:p>
            <a:pPr>
              <a:defRPr sz="2400">
                <a:solidFill>
                  <a:srgbClr val="232323"/>
                </a:solidFill>
              </a:defRPr>
            </a:pPr>
            <a:r>
              <a:rPr lang="fr-FR" dirty="0"/>
              <a:t>Conception d'un prompt pédagogique avec few-shot </a:t>
            </a:r>
            <a:r>
              <a:rPr lang="fr-FR" dirty="0" err="1"/>
              <a:t>learning</a:t>
            </a:r>
            <a:endParaRPr lang="fr-FR" dirty="0"/>
          </a:p>
          <a:p>
            <a:pPr>
              <a:spcBef>
                <a:spcPts val="1000"/>
              </a:spcBef>
              <a:defRPr sz="2200">
                <a:solidFill>
                  <a:srgbClr val="232323"/>
                </a:solidFill>
              </a:defRPr>
            </a:pPr>
            <a:r>
              <a:rPr lang="fr-FR" dirty="0"/>
              <a:t>Instructions :</a:t>
            </a:r>
          </a:p>
          <a:p>
            <a:pPr lvl="1">
              <a:defRPr sz="2000">
                <a:solidFill>
                  <a:srgbClr val="232323"/>
                </a:solidFill>
              </a:defRPr>
            </a:pPr>
            <a:r>
              <a:rPr lang="fr-FR" dirty="0"/>
              <a:t>Objectif : Créer un prompt qui génère des activités pédagogiques adaptées à différents niveaux</a:t>
            </a:r>
          </a:p>
          <a:p>
            <a:pPr lvl="1">
              <a:defRPr sz="2000">
                <a:solidFill>
                  <a:srgbClr val="232323"/>
                </a:solidFill>
              </a:defRPr>
            </a:pPr>
            <a:r>
              <a:rPr lang="fr-FR" dirty="0"/>
              <a:t>Utilisez la technique few-shot </a:t>
            </a:r>
            <a:r>
              <a:rPr lang="fr-FR" dirty="0" err="1"/>
              <a:t>learning</a:t>
            </a:r>
            <a:r>
              <a:rPr lang="fr-FR" dirty="0"/>
              <a:t> avec 2-3 exemples de qualité</a:t>
            </a:r>
          </a:p>
          <a:p>
            <a:pPr lvl="1">
              <a:defRPr sz="2000">
                <a:solidFill>
                  <a:srgbClr val="232323"/>
                </a:solidFill>
              </a:defRPr>
            </a:pPr>
            <a:r>
              <a:rPr lang="fr-FR" dirty="0"/>
              <a:t>Structurez chaque exemple avec le même format (niveau, objectifs, activité, évaluation)</a:t>
            </a:r>
          </a:p>
          <a:p>
            <a:pPr lvl="1">
              <a:defRPr sz="2000">
                <a:solidFill>
                  <a:srgbClr val="232323"/>
                </a:solidFill>
              </a:defRPr>
            </a:pPr>
            <a:r>
              <a:rPr lang="fr-FR" dirty="0"/>
              <a:t>Variez les exemples pour montrer la diversité des possibilités</a:t>
            </a:r>
          </a:p>
          <a:p>
            <a:pPr lvl="1">
              <a:defRPr sz="2000">
                <a:solidFill>
                  <a:srgbClr val="232323"/>
                </a:solidFill>
              </a:defRPr>
            </a:pPr>
            <a:r>
              <a:rPr lang="fr-FR" dirty="0"/>
              <a:t>Terminez par une demande claire pour la nouvelle activité à générer</a:t>
            </a:r>
          </a:p>
          <a:p>
            <a:pPr>
              <a:spcBef>
                <a:spcPts val="1500"/>
              </a:spcBef>
              <a:defRPr sz="2200">
                <a:solidFill>
                  <a:srgbClr val="232323"/>
                </a:solidFill>
              </a:defRPr>
            </a:pPr>
            <a:r>
              <a:rPr lang="fr-FR" dirty="0"/>
              <a:t>Exemple de prompt avec few-shot </a:t>
            </a:r>
            <a:r>
              <a:rPr lang="fr-FR" dirty="0" err="1"/>
              <a:t>learning</a:t>
            </a:r>
            <a:r>
              <a:rPr lang="fr-FR" dirty="0"/>
              <a:t> :</a:t>
            </a:r>
          </a:p>
          <a:p>
            <a:pPr>
              <a:defRPr sz="1600">
                <a:solidFill>
                  <a:srgbClr val="006400"/>
                </a:solidFill>
              </a:defRPr>
            </a:pPr>
            <a:r>
              <a:rPr lang="fr-FR" dirty="0"/>
              <a:t>Génère une activité pédagogique sur le thème demandé en suivant le format des exemples ci-dessous:</a:t>
            </a:r>
            <a:br>
              <a:rPr lang="fr-FR" dirty="0"/>
            </a:br>
            <a:br>
              <a:rPr lang="fr-FR" dirty="0"/>
            </a:br>
            <a:r>
              <a:rPr lang="fr-FR" dirty="0"/>
              <a:t>Exemple 1:</a:t>
            </a:r>
            <a:br>
              <a:rPr lang="fr-FR" dirty="0"/>
            </a:br>
            <a:r>
              <a:rPr lang="fr-FR" dirty="0"/>
              <a:t>Niveau: Licence 1 Biologie</a:t>
            </a:r>
            <a:br>
              <a:rPr lang="fr-FR" dirty="0"/>
            </a:br>
            <a:r>
              <a:rPr lang="fr-FR" dirty="0"/>
              <a:t>Objectifs: Comprendre les principes de base de la division cellulaire</a:t>
            </a:r>
            <a:br>
              <a:rPr lang="fr-FR" dirty="0"/>
            </a:br>
            <a:r>
              <a:rPr lang="fr-FR" dirty="0"/>
              <a:t>Activité: Simulation participative où les étudiants jouent le rôle des différents composants cellulaires. Les étudiants représentant les chromosomes se déplacent physiquement dans la salle selon les phases de la mitose, guidés par les étudiants jouant le rôle des centrosomes et du fuseau mitotique.</a:t>
            </a:r>
            <a:br>
              <a:rPr lang="fr-FR" dirty="0"/>
            </a:br>
            <a:r>
              <a:rPr lang="fr-FR" dirty="0"/>
              <a:t>Évaluation: Les étudiants créent un schéma annoté des phases observées et expliquent les mécanismes moléculaires sous-jacents.</a:t>
            </a:r>
            <a:br>
              <a:rPr lang="fr-FR" dirty="0"/>
            </a:br>
            <a:br>
              <a:rPr lang="fr-FR" dirty="0"/>
            </a:br>
            <a:r>
              <a:rPr lang="fr-FR" dirty="0"/>
              <a:t>Exemple 2:</a:t>
            </a:r>
            <a:br>
              <a:rPr lang="fr-FR" dirty="0"/>
            </a:br>
            <a:r>
              <a:rPr lang="fr-FR" dirty="0"/>
              <a:t>Niveau: Master 1 Écologie</a:t>
            </a:r>
            <a:br>
              <a:rPr lang="fr-FR" dirty="0"/>
            </a:br>
            <a:r>
              <a:rPr lang="fr-FR" dirty="0"/>
              <a:t>Objectifs: Analyser l'impact des changements climatiques sur les écosystèmes locaux</a:t>
            </a:r>
            <a:br>
              <a:rPr lang="fr-FR" dirty="0"/>
            </a:br>
            <a:r>
              <a:rPr lang="fr-FR" dirty="0"/>
              <a:t>Activité: Projet de science citoyenne où les étudiants développent un protocole de collecte de données sur les changements phénologiques des plantes locales, puis créent une application mobile simple pour impliquer la communauté.</a:t>
            </a:r>
            <a:br>
              <a:rPr lang="fr-FR" dirty="0"/>
            </a:br>
            <a:r>
              <a:rPr lang="fr-FR" dirty="0"/>
              <a:t>Évaluation: Présentation des données collectées, analyse statistique des tendances, et réflexion critique sur les limites méthodologiques.</a:t>
            </a:r>
            <a:br>
              <a:rPr lang="fr-FR" dirty="0"/>
            </a:br>
            <a:br>
              <a:rPr lang="fr-FR" dirty="0"/>
            </a:br>
            <a:r>
              <a:rPr lang="fr-FR" dirty="0"/>
              <a:t>Maintenant, génère une activité pédagogique sur le thème suivant:</a:t>
            </a:r>
            <a:br>
              <a:rPr lang="fr-FR" dirty="0"/>
            </a:br>
            <a:r>
              <a:rPr lang="fr-FR" dirty="0"/>
              <a:t>Niveau: Licence 3 Chimie</a:t>
            </a:r>
            <a:br>
              <a:rPr lang="fr-FR" dirty="0"/>
            </a:br>
            <a:r>
              <a:rPr lang="fr-FR" dirty="0"/>
              <a:t>Objectifs: Comprendre les principes de la chimie verte et du développement durable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Objectifs de la session</a:t>
            </a:r>
          </a:p>
        </p:txBody>
      </p:sp>
      <p:sp>
        <p:nvSpPr>
          <p:cNvPr id="3" name="Content Placeholder 2"/>
          <p:cNvSpPr>
            <a:spLocks noGrp="1"/>
          </p:cNvSpPr>
          <p:nvPr>
            <p:ph idx="1"/>
          </p:nvPr>
        </p:nvSpPr>
        <p:spPr/>
        <p:txBody>
          <a:bodyPr/>
          <a:lstStyle/>
          <a:p>
            <a:pPr>
              <a:defRPr sz="2400">
                <a:solidFill>
                  <a:srgbClr val="232323"/>
                </a:solidFill>
              </a:defRPr>
            </a:pPr>
            <a:r>
              <a:t>Comprendre l'évolution historique du prompt engineering</a:t>
            </a:r>
          </a:p>
          <a:p>
            <a:pPr>
              <a:defRPr sz="2400">
                <a:solidFill>
                  <a:srgbClr val="232323"/>
                </a:solidFill>
              </a:defRPr>
            </a:pPr>
            <a:r>
              <a:t>Maîtriser les principes fondamentaux de la conception de prompts efficaces</a:t>
            </a:r>
          </a:p>
          <a:p>
            <a:pPr>
              <a:defRPr sz="2400">
                <a:solidFill>
                  <a:srgbClr val="232323"/>
                </a:solidFill>
              </a:defRPr>
            </a:pPr>
            <a:r>
              <a:t>Découvrir les techniques avancées pour différents cas d'usage</a:t>
            </a:r>
          </a:p>
          <a:p>
            <a:pPr>
              <a:defRPr sz="2400">
                <a:solidFill>
                  <a:srgbClr val="232323"/>
                </a:solidFill>
              </a:defRPr>
            </a:pPr>
            <a:r>
              <a:t>Apprendre à optimiser les prompts pour la recherche et l'enseignement</a:t>
            </a:r>
          </a:p>
          <a:p>
            <a:pPr>
              <a:defRPr sz="2400">
                <a:solidFill>
                  <a:srgbClr val="232323"/>
                </a:solidFill>
              </a:defRPr>
            </a:pPr>
            <a:r>
              <a:t>Pratiquer à travers des exemples concrets adaptés à vos besoins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Bonnes pratiques et pièges à éviter</a:t>
            </a:r>
          </a:p>
        </p:txBody>
      </p:sp>
      <p:sp>
        <p:nvSpPr>
          <p:cNvPr id="3" name="Content Placeholder 2"/>
          <p:cNvSpPr>
            <a:spLocks noGrp="1"/>
          </p:cNvSpPr>
          <p:nvPr>
            <p:ph idx="1"/>
          </p:nvPr>
        </p:nvSpPr>
        <p:spPr/>
        <p:txBody>
          <a:bodyPr/>
          <a:lstStyle/>
          <a:p>
            <a:pPr>
              <a:defRPr sz="2200">
                <a:solidFill>
                  <a:srgbClr val="232323"/>
                </a:solidFill>
              </a:defRPr>
            </a:pPr>
            <a:r>
              <a:t>Bonnes pratiques :</a:t>
            </a:r>
          </a:p>
          <a:p>
            <a:pPr lvl="1">
              <a:defRPr sz="2000">
                <a:solidFill>
                  <a:srgbClr val="009600"/>
                </a:solidFill>
              </a:defRPr>
            </a:pPr>
            <a:r>
              <a:t>Documenter et versionner vos prompts efficaces</a:t>
            </a:r>
          </a:p>
          <a:p>
            <a:pPr lvl="1">
              <a:defRPr sz="2000">
                <a:solidFill>
                  <a:srgbClr val="009600"/>
                </a:solidFill>
              </a:defRPr>
            </a:pPr>
            <a:r>
              <a:t>Adapter la complexité du prompt à la difficulté de la tâche</a:t>
            </a:r>
          </a:p>
          <a:p>
            <a:pPr lvl="1">
              <a:defRPr sz="2000">
                <a:solidFill>
                  <a:srgbClr val="009600"/>
                </a:solidFill>
              </a:defRPr>
            </a:pPr>
            <a:r>
              <a:t>Tester les prompts avec différents paramètres (température, top_p)</a:t>
            </a:r>
          </a:p>
          <a:p>
            <a:pPr lvl="1">
              <a:defRPr sz="2000">
                <a:solidFill>
                  <a:srgbClr val="009600"/>
                </a:solidFill>
              </a:defRPr>
            </a:pPr>
            <a:r>
              <a:t>Utiliser des délimiteurs clairs pour séparer les sections</a:t>
            </a:r>
          </a:p>
          <a:p>
            <a:pPr lvl="1">
              <a:defRPr sz="2000">
                <a:solidFill>
                  <a:srgbClr val="009600"/>
                </a:solidFill>
              </a:defRPr>
            </a:pPr>
            <a:r>
              <a:t>Spécifier le format de sortie souhaité</a:t>
            </a:r>
          </a:p>
          <a:p>
            <a:pPr>
              <a:spcBef>
                <a:spcPts val="1500"/>
              </a:spcBef>
              <a:defRPr sz="2200">
                <a:solidFill>
                  <a:srgbClr val="232323"/>
                </a:solidFill>
              </a:defRPr>
            </a:pPr>
            <a:r>
              <a:t>Pièges à éviter :</a:t>
            </a:r>
          </a:p>
          <a:p>
            <a:pPr lvl="1">
              <a:defRPr sz="2000">
                <a:solidFill>
                  <a:srgbClr val="C80000"/>
                </a:solidFill>
              </a:defRPr>
            </a:pPr>
            <a:r>
              <a:t>Prompts trop vagues ou trop complexes</a:t>
            </a:r>
          </a:p>
          <a:p>
            <a:pPr lvl="1">
              <a:defRPr sz="2000">
                <a:solidFill>
                  <a:srgbClr val="C80000"/>
                </a:solidFill>
              </a:defRPr>
            </a:pPr>
            <a:r>
              <a:t>Instructions contradictoires ou ambiguës</a:t>
            </a:r>
          </a:p>
          <a:p>
            <a:pPr lvl="1">
              <a:defRPr sz="2000">
                <a:solidFill>
                  <a:srgbClr val="C80000"/>
                </a:solidFill>
              </a:defRPr>
            </a:pPr>
            <a:r>
              <a:t>Confiance excessive dans les résultats sans vérification</a:t>
            </a:r>
          </a:p>
          <a:p>
            <a:pPr lvl="1">
              <a:defRPr sz="2000">
                <a:solidFill>
                  <a:srgbClr val="C80000"/>
                </a:solidFill>
              </a:defRPr>
            </a:pPr>
            <a:r>
              <a:t>Ignorer les limites des modèles (connaissances, biais, etc.)</a:t>
            </a:r>
          </a:p>
          <a:p>
            <a:pPr lvl="1">
              <a:defRPr sz="2000">
                <a:solidFill>
                  <a:srgbClr val="C80000"/>
                </a:solidFill>
              </a:defRPr>
            </a:pPr>
            <a:r>
              <a:t>Négliger l'aspect éthique et la confidentialité des données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Éthique et considérations importantes</a:t>
            </a:r>
          </a:p>
        </p:txBody>
      </p:sp>
      <p:sp>
        <p:nvSpPr>
          <p:cNvPr id="3" name="Content Placeholder 2"/>
          <p:cNvSpPr>
            <a:spLocks noGrp="1"/>
          </p:cNvSpPr>
          <p:nvPr>
            <p:ph idx="1"/>
          </p:nvPr>
        </p:nvSpPr>
        <p:spPr>
          <a:xfrm>
            <a:off x="457199" y="1600200"/>
            <a:ext cx="8345277" cy="4525963"/>
          </a:xfrm>
        </p:spPr>
        <p:txBody>
          <a:bodyPr>
            <a:normAutofit fontScale="92500" lnSpcReduction="10000"/>
          </a:bodyPr>
          <a:lstStyle/>
          <a:p>
            <a:pPr>
              <a:defRPr sz="2200">
                <a:solidFill>
                  <a:srgbClr val="232323"/>
                </a:solidFill>
              </a:defRPr>
            </a:pPr>
            <a:r>
              <a:rPr lang="fr-FR" dirty="0"/>
              <a:t>Considérations éthiques essentielles :</a:t>
            </a:r>
          </a:p>
          <a:p>
            <a:pPr lvl="1">
              <a:defRPr sz="2000">
                <a:solidFill>
                  <a:srgbClr val="232323"/>
                </a:solidFill>
              </a:defRPr>
            </a:pPr>
            <a:r>
              <a:rPr lang="fr-FR" dirty="0"/>
              <a:t>Transparence : Informer les étudiants/collègues de l'utilisation de l'IA</a:t>
            </a:r>
          </a:p>
          <a:p>
            <a:pPr lvl="1">
              <a:defRPr sz="2000">
                <a:solidFill>
                  <a:srgbClr val="232323"/>
                </a:solidFill>
              </a:defRPr>
            </a:pPr>
            <a:r>
              <a:rPr lang="fr-FR" dirty="0"/>
              <a:t>Vérification : Toujours vérifier les informations générées par l'IA</a:t>
            </a:r>
          </a:p>
          <a:p>
            <a:pPr lvl="1">
              <a:defRPr sz="2000">
                <a:solidFill>
                  <a:srgbClr val="232323"/>
                </a:solidFill>
              </a:defRPr>
            </a:pPr>
            <a:r>
              <a:rPr lang="fr-FR" dirty="0"/>
              <a:t>Confidentialité : Éviter de partager des données sensibles dans les prompts</a:t>
            </a:r>
          </a:p>
          <a:p>
            <a:pPr lvl="1">
              <a:defRPr sz="2000">
                <a:solidFill>
                  <a:srgbClr val="232323"/>
                </a:solidFill>
              </a:defRPr>
            </a:pPr>
            <a:r>
              <a:rPr lang="fr-FR" dirty="0"/>
              <a:t>Attribution : Citer l'utilisation de l'IA dans les travaux académiques</a:t>
            </a:r>
          </a:p>
          <a:p>
            <a:pPr lvl="1">
              <a:defRPr sz="2000">
                <a:solidFill>
                  <a:srgbClr val="232323"/>
                </a:solidFill>
              </a:defRPr>
            </a:pPr>
            <a:r>
              <a:rPr lang="fr-FR" dirty="0"/>
              <a:t>Équité : Veiller à ce que l'utilisation de l'IA ne crée pas d'inégalités</a:t>
            </a:r>
          </a:p>
          <a:p>
            <a:pPr lvl="1">
              <a:defRPr sz="2000">
                <a:solidFill>
                  <a:srgbClr val="232323"/>
                </a:solidFill>
              </a:defRPr>
            </a:pPr>
            <a:r>
              <a:rPr lang="fr-FR" dirty="0"/>
              <a:t>Développement des compétences : Utiliser l'IA comme complément, non substitut</a:t>
            </a:r>
          </a:p>
          <a:p>
            <a:pPr>
              <a:spcBef>
                <a:spcPts val="1500"/>
              </a:spcBef>
              <a:defRPr sz="2200">
                <a:solidFill>
                  <a:srgbClr val="232323"/>
                </a:solidFill>
              </a:defRPr>
            </a:pPr>
            <a:r>
              <a:rPr lang="fr-FR" dirty="0"/>
              <a:t>Recommandations pour une utilisation responsable :</a:t>
            </a:r>
          </a:p>
          <a:p>
            <a:pPr lvl="1">
              <a:defRPr sz="2000">
                <a:solidFill>
                  <a:srgbClr val="56B4E9"/>
                </a:solidFill>
              </a:defRPr>
            </a:pPr>
            <a:r>
              <a:rPr lang="fr-FR" dirty="0"/>
              <a:t>Développer des politiques institutionnelles claires sur l'utilisation de l'IA</a:t>
            </a:r>
          </a:p>
          <a:p>
            <a:pPr lvl="1">
              <a:defRPr sz="2000">
                <a:solidFill>
                  <a:srgbClr val="56B4E9"/>
                </a:solidFill>
              </a:defRPr>
            </a:pPr>
            <a:r>
              <a:rPr lang="fr-FR" dirty="0"/>
              <a:t>Former les étudiants et collègues à l'évaluation critique des contenus générés</a:t>
            </a:r>
          </a:p>
          <a:p>
            <a:pPr lvl="1">
              <a:defRPr sz="2000">
                <a:solidFill>
                  <a:srgbClr val="56B4E9"/>
                </a:solidFill>
              </a:defRPr>
            </a:pPr>
            <a:r>
              <a:rPr lang="fr-FR" dirty="0"/>
              <a:t>Documenter systématiquement l'utilisation de l'IA dans les processus de recherche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Ressources et outils recommandés</a:t>
            </a:r>
          </a:p>
        </p:txBody>
      </p:sp>
      <p:sp>
        <p:nvSpPr>
          <p:cNvPr id="3" name="Content Placeholder 2"/>
          <p:cNvSpPr>
            <a:spLocks noGrp="1"/>
          </p:cNvSpPr>
          <p:nvPr>
            <p:ph idx="1"/>
          </p:nvPr>
        </p:nvSpPr>
        <p:spPr>
          <a:xfrm>
            <a:off x="457200" y="1600200"/>
            <a:ext cx="8334260" cy="4525963"/>
          </a:xfrm>
        </p:spPr>
        <p:txBody>
          <a:bodyPr>
            <a:normAutofit fontScale="85000" lnSpcReduction="10000"/>
          </a:bodyPr>
          <a:lstStyle/>
          <a:p>
            <a:pPr>
              <a:defRPr sz="2200">
                <a:solidFill>
                  <a:srgbClr val="232323"/>
                </a:solidFill>
              </a:defRPr>
            </a:pPr>
            <a:r>
              <a:rPr lang="fr-FR" dirty="0"/>
              <a:t>Ressources pour approfondir :</a:t>
            </a:r>
          </a:p>
          <a:p>
            <a:pPr lvl="1">
              <a:defRPr sz="2000">
                <a:solidFill>
                  <a:srgbClr val="232323"/>
                </a:solidFill>
              </a:defRPr>
            </a:pPr>
            <a:r>
              <a:rPr lang="fr-FR" dirty="0"/>
              <a:t>"Prompt Engineering Guide" par </a:t>
            </a:r>
            <a:r>
              <a:rPr lang="fr-FR" dirty="0" err="1"/>
              <a:t>Dair.ai</a:t>
            </a:r>
            <a:r>
              <a:rPr lang="fr-FR" dirty="0"/>
              <a:t> - Guide complet et régulièrement mis à jour</a:t>
            </a:r>
          </a:p>
          <a:p>
            <a:pPr lvl="1">
              <a:defRPr sz="2000">
                <a:solidFill>
                  <a:srgbClr val="232323"/>
                </a:solidFill>
              </a:defRPr>
            </a:pPr>
            <a:r>
              <a:rPr lang="fr-FR" dirty="0"/>
              <a:t>"The Art of </a:t>
            </a:r>
            <a:r>
              <a:rPr lang="fr-FR" dirty="0" err="1"/>
              <a:t>ChatGPT</a:t>
            </a:r>
            <a:r>
              <a:rPr lang="fr-FR" dirty="0"/>
              <a:t> </a:t>
            </a:r>
            <a:r>
              <a:rPr lang="fr-FR" dirty="0" err="1"/>
              <a:t>Prompting</a:t>
            </a:r>
            <a:r>
              <a:rPr lang="fr-FR" dirty="0"/>
              <a:t>" par Jules White - Techniques avancées et études de cas</a:t>
            </a:r>
          </a:p>
          <a:p>
            <a:pPr lvl="1">
              <a:defRPr sz="2000">
                <a:solidFill>
                  <a:srgbClr val="232323"/>
                </a:solidFill>
              </a:defRPr>
            </a:pPr>
            <a:r>
              <a:rPr lang="fr-FR" dirty="0"/>
              <a:t>"Prompt Engineering for </a:t>
            </a:r>
            <a:r>
              <a:rPr lang="fr-FR" dirty="0" err="1"/>
              <a:t>Educators</a:t>
            </a:r>
            <a:r>
              <a:rPr lang="fr-FR" dirty="0"/>
              <a:t>" par </a:t>
            </a:r>
            <a:r>
              <a:rPr lang="fr-FR" dirty="0" err="1"/>
              <a:t>Teaching</a:t>
            </a:r>
            <a:r>
              <a:rPr lang="fr-FR" dirty="0"/>
              <a:t> </a:t>
            </a:r>
            <a:r>
              <a:rPr lang="fr-FR" dirty="0" err="1"/>
              <a:t>with</a:t>
            </a:r>
            <a:r>
              <a:rPr lang="fr-FR" dirty="0"/>
              <a:t> AI (MIT) - Ressources spécifiques à l'éducation</a:t>
            </a:r>
          </a:p>
          <a:p>
            <a:pPr lvl="1">
              <a:defRPr sz="2000">
                <a:solidFill>
                  <a:srgbClr val="232323"/>
                </a:solidFill>
              </a:defRPr>
            </a:pPr>
            <a:r>
              <a:rPr lang="fr-FR" dirty="0"/>
              <a:t>"</a:t>
            </a:r>
            <a:r>
              <a:rPr lang="fr-FR" dirty="0" err="1"/>
              <a:t>Learn</a:t>
            </a:r>
            <a:r>
              <a:rPr lang="fr-FR" dirty="0"/>
              <a:t> </a:t>
            </a:r>
            <a:r>
              <a:rPr lang="fr-FR" dirty="0" err="1"/>
              <a:t>Prompting</a:t>
            </a:r>
            <a:r>
              <a:rPr lang="fr-FR" dirty="0"/>
              <a:t>" - Plateforme d'apprentissage interactive avec exercices pratiques</a:t>
            </a:r>
          </a:p>
          <a:p>
            <a:pPr lvl="1">
              <a:defRPr sz="2000">
                <a:solidFill>
                  <a:srgbClr val="232323"/>
                </a:solidFill>
              </a:defRPr>
            </a:pPr>
            <a:r>
              <a:rPr lang="fr-FR" dirty="0"/>
              <a:t>Communauté r/</a:t>
            </a:r>
            <a:r>
              <a:rPr lang="fr-FR" dirty="0" err="1"/>
              <a:t>PromptEngineering</a:t>
            </a:r>
            <a:r>
              <a:rPr lang="fr-FR" dirty="0"/>
              <a:t> sur </a:t>
            </a:r>
            <a:r>
              <a:rPr lang="fr-FR" dirty="0" err="1"/>
              <a:t>Reddit</a:t>
            </a:r>
            <a:r>
              <a:rPr lang="fr-FR" dirty="0"/>
              <a:t> - Partage de prompts et discussions</a:t>
            </a:r>
          </a:p>
          <a:p>
            <a:pPr>
              <a:spcBef>
                <a:spcPts val="1500"/>
              </a:spcBef>
              <a:defRPr sz="2200">
                <a:solidFill>
                  <a:srgbClr val="232323"/>
                </a:solidFill>
              </a:defRPr>
            </a:pPr>
            <a:r>
              <a:rPr lang="fr-FR" dirty="0"/>
              <a:t>Outils utiles :</a:t>
            </a:r>
          </a:p>
          <a:p>
            <a:pPr lvl="1">
              <a:defRPr sz="2000">
                <a:solidFill>
                  <a:srgbClr val="232323"/>
                </a:solidFill>
              </a:defRPr>
            </a:pPr>
            <a:r>
              <a:rPr lang="fr-FR" dirty="0" err="1"/>
              <a:t>Playground</a:t>
            </a:r>
            <a:r>
              <a:rPr lang="fr-FR" dirty="0"/>
              <a:t> </a:t>
            </a:r>
            <a:r>
              <a:rPr lang="fr-FR" dirty="0" err="1"/>
              <a:t>OpenAI</a:t>
            </a:r>
            <a:r>
              <a:rPr lang="fr-FR" dirty="0"/>
              <a:t> - Pour tester et itérer sur vos prompts</a:t>
            </a:r>
          </a:p>
          <a:p>
            <a:pPr lvl="1">
              <a:defRPr sz="2000">
                <a:solidFill>
                  <a:srgbClr val="232323"/>
                </a:solidFill>
              </a:defRPr>
            </a:pPr>
            <a:r>
              <a:rPr lang="fr-FR" dirty="0" err="1"/>
              <a:t>PromptBase</a:t>
            </a:r>
            <a:r>
              <a:rPr lang="fr-FR" dirty="0"/>
              <a:t> - Bibliothèque de prompts testés et optimisés</a:t>
            </a:r>
          </a:p>
          <a:p>
            <a:pPr lvl="1">
              <a:defRPr sz="2000">
                <a:solidFill>
                  <a:srgbClr val="232323"/>
                </a:solidFill>
              </a:defRPr>
            </a:pPr>
            <a:r>
              <a:rPr lang="fr-FR" dirty="0" err="1"/>
              <a:t>Dust.tt</a:t>
            </a:r>
            <a:r>
              <a:rPr lang="fr-FR" dirty="0"/>
              <a:t> - Plateforme pour créer et partager des workflows de prompts</a:t>
            </a:r>
          </a:p>
          <a:p>
            <a:pPr lvl="1">
              <a:defRPr sz="2000">
                <a:solidFill>
                  <a:srgbClr val="232323"/>
                </a:solidFill>
              </a:defRPr>
            </a:pPr>
            <a:r>
              <a:rPr lang="fr-FR" dirty="0"/>
              <a:t>GPT-</a:t>
            </a:r>
            <a:r>
              <a:rPr lang="fr-FR" dirty="0" err="1"/>
              <a:t>Prompter</a:t>
            </a:r>
            <a:r>
              <a:rPr lang="fr-FR" dirty="0"/>
              <a:t> - Extension de navigateur pour sauvegarder et organiser vos prompts</a:t>
            </a:r>
          </a:p>
          <a:p>
            <a:pPr lvl="1">
              <a:defRPr sz="2000">
                <a:solidFill>
                  <a:srgbClr val="232323"/>
                </a:solidFill>
              </a:defRPr>
            </a:pPr>
            <a:r>
              <a:rPr lang="fr-FR" dirty="0" err="1"/>
              <a:t>ShareGPT</a:t>
            </a:r>
            <a:r>
              <a:rPr lang="fr-FR" dirty="0"/>
              <a:t> - Pour partager et découvrir des conversations utiles</a:t>
            </a:r>
          </a:p>
          <a:p>
            <a:pPr lvl="1">
              <a:defRPr sz="2000">
                <a:solidFill>
                  <a:srgbClr val="232323"/>
                </a:solidFill>
              </a:defRPr>
            </a:pPr>
            <a:r>
              <a:rPr lang="fr-FR" dirty="0" err="1"/>
              <a:t>Deepseek</a:t>
            </a:r>
            <a:r>
              <a:rPr lang="fr-FR" dirty="0"/>
              <a:t> – pour tester vos prompts et les itérer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Tendances futures du prompt engineering</a:t>
            </a:r>
          </a:p>
        </p:txBody>
      </p:sp>
      <p:sp>
        <p:nvSpPr>
          <p:cNvPr id="3" name="Content Placeholder 2"/>
          <p:cNvSpPr>
            <a:spLocks noGrp="1"/>
          </p:cNvSpPr>
          <p:nvPr>
            <p:ph idx="1"/>
          </p:nvPr>
        </p:nvSpPr>
        <p:spPr>
          <a:xfrm>
            <a:off x="457199" y="1600200"/>
            <a:ext cx="8348133" cy="4525963"/>
          </a:xfrm>
        </p:spPr>
        <p:txBody>
          <a:bodyPr>
            <a:normAutofit lnSpcReduction="10000"/>
          </a:bodyPr>
          <a:lstStyle/>
          <a:p>
            <a:pPr>
              <a:defRPr sz="2200">
                <a:solidFill>
                  <a:srgbClr val="232323"/>
                </a:solidFill>
              </a:defRPr>
            </a:pPr>
            <a:r>
              <a:rPr lang="fr-FR" dirty="0"/>
              <a:t>Évolutions attendues dans les prochaines années :</a:t>
            </a:r>
          </a:p>
          <a:p>
            <a:pPr lvl="1">
              <a:defRPr sz="2000">
                <a:solidFill>
                  <a:srgbClr val="232323"/>
                </a:solidFill>
              </a:defRPr>
            </a:pPr>
            <a:r>
              <a:rPr lang="fr-FR" dirty="0"/>
              <a:t>Interfaces visuelles de conception de prompts (no-code/</a:t>
            </a:r>
            <a:r>
              <a:rPr lang="fr-FR" dirty="0" err="1"/>
              <a:t>low</a:t>
            </a:r>
            <a:r>
              <a:rPr lang="fr-FR" dirty="0"/>
              <a:t>-code)</a:t>
            </a:r>
          </a:p>
          <a:p>
            <a:pPr lvl="1">
              <a:defRPr sz="2000">
                <a:solidFill>
                  <a:srgbClr val="232323"/>
                </a:solidFill>
              </a:defRPr>
            </a:pPr>
            <a:r>
              <a:rPr lang="fr-FR" dirty="0"/>
              <a:t>Prompts </a:t>
            </a:r>
            <a:r>
              <a:rPr lang="fr-FR" dirty="0" err="1"/>
              <a:t>multi-modaux</a:t>
            </a:r>
            <a:r>
              <a:rPr lang="fr-FR" dirty="0"/>
              <a:t> intégrant texte, images, audio et vidéo</a:t>
            </a:r>
          </a:p>
          <a:p>
            <a:pPr lvl="1">
              <a:defRPr sz="2000">
                <a:solidFill>
                  <a:srgbClr val="232323"/>
                </a:solidFill>
              </a:defRPr>
            </a:pPr>
            <a:r>
              <a:rPr lang="fr-FR" dirty="0"/>
              <a:t>Agents autonomes guidés par des prompts sophistiqués</a:t>
            </a:r>
          </a:p>
          <a:p>
            <a:pPr lvl="1">
              <a:defRPr sz="2000">
                <a:solidFill>
                  <a:srgbClr val="232323"/>
                </a:solidFill>
              </a:defRPr>
            </a:pPr>
            <a:r>
              <a:rPr lang="fr-FR" dirty="0"/>
              <a:t>Bibliothèques standardisées de prompts pour différents domaines</a:t>
            </a:r>
          </a:p>
          <a:p>
            <a:pPr lvl="1">
              <a:defRPr sz="2000">
                <a:solidFill>
                  <a:srgbClr val="232323"/>
                </a:solidFill>
              </a:defRPr>
            </a:pPr>
            <a:r>
              <a:rPr lang="fr-FR" dirty="0"/>
              <a:t>Outils d'évaluation et d'optimisation automatique des prompts</a:t>
            </a:r>
          </a:p>
          <a:p>
            <a:pPr lvl="1">
              <a:defRPr sz="2000">
                <a:solidFill>
                  <a:srgbClr val="232323"/>
                </a:solidFill>
              </a:defRPr>
            </a:pPr>
            <a:r>
              <a:rPr lang="fr-FR" dirty="0"/>
              <a:t>Intégration plus profonde avec les workflows académiques et professionnels</a:t>
            </a:r>
          </a:p>
          <a:p>
            <a:pPr>
              <a:spcBef>
                <a:spcPts val="1500"/>
              </a:spcBef>
              <a:defRPr sz="2200">
                <a:solidFill>
                  <a:srgbClr val="232323"/>
                </a:solidFill>
              </a:defRPr>
            </a:pPr>
            <a:r>
              <a:rPr lang="fr-FR" dirty="0"/>
              <a:t>Implications pour les chercheurs et enseignants :</a:t>
            </a:r>
          </a:p>
          <a:p>
            <a:pPr lvl="1">
              <a:defRPr sz="2000">
                <a:solidFill>
                  <a:srgbClr val="56B4E9"/>
                </a:solidFill>
              </a:defRPr>
            </a:pPr>
            <a:r>
              <a:rPr lang="fr-FR" dirty="0"/>
              <a:t>Évolution des compétences numériques requises</a:t>
            </a:r>
          </a:p>
          <a:p>
            <a:pPr lvl="1">
              <a:defRPr sz="2000">
                <a:solidFill>
                  <a:srgbClr val="56B4E9"/>
                </a:solidFill>
              </a:defRPr>
            </a:pPr>
            <a:r>
              <a:rPr lang="fr-FR" dirty="0"/>
              <a:t>Redéfinition des pratiques pédagogiques et d'évaluation</a:t>
            </a:r>
          </a:p>
          <a:p>
            <a:pPr lvl="1">
              <a:defRPr sz="2000">
                <a:solidFill>
                  <a:srgbClr val="56B4E9"/>
                </a:solidFill>
              </a:defRPr>
            </a:pPr>
            <a:r>
              <a:rPr lang="fr-FR" dirty="0"/>
              <a:t>Nouvelles opportunités de collaboration homme-machine</a:t>
            </a:r>
          </a:p>
          <a:p>
            <a:pPr lvl="1">
              <a:defRPr sz="2000">
                <a:solidFill>
                  <a:srgbClr val="56B4E9"/>
                </a:solidFill>
              </a:defRPr>
            </a:pPr>
            <a:r>
              <a:rPr lang="fr-FR" dirty="0"/>
              <a:t>Nécessité d'une veille technologique continue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Conclusion et prochaines étapes</a:t>
            </a:r>
          </a:p>
        </p:txBody>
      </p:sp>
      <p:sp>
        <p:nvSpPr>
          <p:cNvPr id="3" name="Content Placeholder 2"/>
          <p:cNvSpPr>
            <a:spLocks noGrp="1"/>
          </p:cNvSpPr>
          <p:nvPr>
            <p:ph idx="1"/>
          </p:nvPr>
        </p:nvSpPr>
        <p:spPr>
          <a:xfrm>
            <a:off x="457199" y="1600200"/>
            <a:ext cx="8367311" cy="4525963"/>
          </a:xfrm>
        </p:spPr>
        <p:txBody>
          <a:bodyPr>
            <a:normAutofit fontScale="92500" lnSpcReduction="20000"/>
          </a:bodyPr>
          <a:lstStyle/>
          <a:p>
            <a:pPr>
              <a:defRPr sz="2200">
                <a:solidFill>
                  <a:srgbClr val="232323"/>
                </a:solidFill>
              </a:defRPr>
            </a:pPr>
            <a:r>
              <a:rPr lang="fr-FR" dirty="0"/>
              <a:t>Points clés à retenir :</a:t>
            </a:r>
          </a:p>
          <a:p>
            <a:pPr lvl="1">
              <a:defRPr sz="2000">
                <a:solidFill>
                  <a:srgbClr val="232323"/>
                </a:solidFill>
              </a:defRPr>
            </a:pPr>
            <a:r>
              <a:rPr lang="fr-FR" dirty="0"/>
              <a:t>Le prompt engineering est une compétence essentielle à l'ère de l'IA générative</a:t>
            </a:r>
          </a:p>
          <a:p>
            <a:pPr lvl="1">
              <a:defRPr sz="2000">
                <a:solidFill>
                  <a:srgbClr val="232323"/>
                </a:solidFill>
              </a:defRPr>
            </a:pPr>
            <a:r>
              <a:rPr lang="fr-FR" dirty="0"/>
              <a:t>L'approche chronologique montre une évolution rapide des techniques et pratiques</a:t>
            </a:r>
          </a:p>
          <a:p>
            <a:pPr lvl="1">
              <a:defRPr sz="2000">
                <a:solidFill>
                  <a:srgbClr val="232323"/>
                </a:solidFill>
              </a:defRPr>
            </a:pPr>
            <a:r>
              <a:rPr lang="fr-FR" dirty="0"/>
              <a:t>Les techniques avancées permettent d'obtenir des résultats plus précis et fiables</a:t>
            </a:r>
          </a:p>
          <a:p>
            <a:pPr lvl="1">
              <a:defRPr sz="2000">
                <a:solidFill>
                  <a:srgbClr val="232323"/>
                </a:solidFill>
              </a:defRPr>
            </a:pPr>
            <a:r>
              <a:rPr lang="fr-FR" dirty="0"/>
              <a:t>Les applications dans la recherche et l'enseignement sont nombreuses et transformatives</a:t>
            </a:r>
          </a:p>
          <a:p>
            <a:pPr lvl="1">
              <a:defRPr sz="2000">
                <a:solidFill>
                  <a:srgbClr val="232323"/>
                </a:solidFill>
              </a:defRPr>
            </a:pPr>
            <a:r>
              <a:rPr lang="fr-FR" dirty="0"/>
              <a:t>L'aspect éthique et la vérification restent fondamentaux</a:t>
            </a:r>
          </a:p>
          <a:p>
            <a:pPr>
              <a:spcBef>
                <a:spcPts val="1500"/>
              </a:spcBef>
              <a:defRPr sz="2200">
                <a:solidFill>
                  <a:srgbClr val="232323"/>
                </a:solidFill>
              </a:defRPr>
            </a:pPr>
            <a:r>
              <a:rPr lang="fr-FR" dirty="0"/>
              <a:t>Prochaines étapes :</a:t>
            </a:r>
          </a:p>
          <a:p>
            <a:pPr lvl="1">
              <a:defRPr sz="2000">
                <a:solidFill>
                  <a:srgbClr val="56B4E9"/>
                </a:solidFill>
              </a:defRPr>
            </a:pPr>
            <a:r>
              <a:rPr lang="fr-FR" dirty="0"/>
              <a:t>Pratiquer régulièrement avec des cas concrets de votre domaine</a:t>
            </a:r>
          </a:p>
          <a:p>
            <a:pPr lvl="1">
              <a:defRPr sz="2000">
                <a:solidFill>
                  <a:srgbClr val="56B4E9"/>
                </a:solidFill>
              </a:defRPr>
            </a:pPr>
            <a:r>
              <a:rPr lang="fr-FR" dirty="0"/>
              <a:t>Constituer une bibliothèque personnelle de prompts efficaces</a:t>
            </a:r>
          </a:p>
          <a:p>
            <a:pPr lvl="1">
              <a:defRPr sz="2000">
                <a:solidFill>
                  <a:srgbClr val="56B4E9"/>
                </a:solidFill>
              </a:defRPr>
            </a:pPr>
            <a:r>
              <a:rPr lang="fr-FR" dirty="0"/>
              <a:t>Partager et échanger les bonnes pratiques avec vos collègues</a:t>
            </a:r>
          </a:p>
          <a:p>
            <a:pPr lvl="1">
              <a:defRPr sz="2000">
                <a:solidFill>
                  <a:srgbClr val="56B4E9"/>
                </a:solidFill>
              </a:defRPr>
            </a:pPr>
            <a:r>
              <a:rPr lang="fr-FR" dirty="0"/>
              <a:t>Explorer les outils spécifiques à votre discipline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4400" b="1">
                <a:solidFill>
                  <a:srgbClr val="0072B2"/>
                </a:solidFill>
              </a:defRPr>
            </a:pPr>
            <a:r>
              <a:t>Questions et discussion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Exemple pratique - Recherche scientifique</a:t>
            </a:r>
          </a:p>
        </p:txBody>
      </p:sp>
      <p:sp>
        <p:nvSpPr>
          <p:cNvPr id="3" name="Content Placeholder 2"/>
          <p:cNvSpPr>
            <a:spLocks noGrp="1"/>
          </p:cNvSpPr>
          <p:nvPr>
            <p:ph idx="1"/>
          </p:nvPr>
        </p:nvSpPr>
        <p:spPr/>
        <p:txBody>
          <a:bodyPr/>
          <a:lstStyle/>
          <a:p>
            <a:pPr>
              <a:defRPr sz="2200">
                <a:solidFill>
                  <a:srgbClr val="232323"/>
                </a:solidFill>
              </a:defRPr>
            </a:pPr>
            <a:r>
              <a:t>Prompt pour l'analyse critique d'une méthodologie de recherche :</a:t>
            </a:r>
          </a:p>
          <a:p>
            <a:pPr>
              <a:defRPr sz="1600">
                <a:solidFill>
                  <a:srgbClr val="006400"/>
                </a:solidFill>
              </a:defRPr>
            </a:pPr>
            <a:r>
              <a:t>Rôle: Tu es un méthodologiste expert en recherche biomédicale.</a:t>
            </a:r>
            <a:br/>
            <a:br/>
            <a:r>
              <a:t>Contexte: J'évalue la méthodologie suivante pour une étude clinique sur un nouveau traitement contre l'hypertension.</a:t>
            </a:r>
            <a:br/>
            <a:br/>
            <a:r>
              <a:t>Méthodologie: "Étude randomisée contrôlée sur 120 patients (60 groupe traitement, 60 groupe placebo) pendant 12 semaines. Critère principal: réduction de la pression artérielle systolique. Critères secondaires: effets indésirables, qualité de vie, observance. Analyses statistiques par test t pour les variables continues et chi-carré pour les variables catégorielles."</a:t>
            </a:r>
            <a:br/>
            <a:br/>
            <a:r>
              <a:t>Tâche: Analyse cette méthodologie en suivant ces étapes:</a:t>
            </a:r>
            <a:br/>
            <a:r>
              <a:t>1. Identifie 5 forces méthodologiques spécifiques</a:t>
            </a:r>
            <a:br/>
            <a:r>
              <a:t>2. Identifie 5 limitations ou risques de biais potentiels</a:t>
            </a:r>
            <a:br/>
            <a:r>
              <a:t>3. Suggère 3 améliorations concrètes et réalisables</a:t>
            </a:r>
            <a:br/>
            <a:r>
              <a:t>4. Évalue si la taille d'échantillon est adéquate (justifie avec des calculs)</a:t>
            </a:r>
            <a:br/>
            <a:r>
              <a:t>5. Propose un plan d'analyse statistique plus robuste si nécessaire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Exemple pratique - Enseignement</a:t>
            </a:r>
          </a:p>
        </p:txBody>
      </p:sp>
      <p:sp>
        <p:nvSpPr>
          <p:cNvPr id="3" name="Content Placeholder 2"/>
          <p:cNvSpPr>
            <a:spLocks noGrp="1"/>
          </p:cNvSpPr>
          <p:nvPr>
            <p:ph idx="1"/>
          </p:nvPr>
        </p:nvSpPr>
        <p:spPr>
          <a:xfrm>
            <a:off x="457199" y="1600200"/>
            <a:ext cx="8367311" cy="4525963"/>
          </a:xfrm>
        </p:spPr>
        <p:txBody>
          <a:bodyPr>
            <a:normAutofit fontScale="85000" lnSpcReduction="20000"/>
          </a:bodyPr>
          <a:lstStyle/>
          <a:p>
            <a:pPr>
              <a:defRPr sz="2200">
                <a:solidFill>
                  <a:srgbClr val="232323"/>
                </a:solidFill>
              </a:defRPr>
            </a:pPr>
            <a:r>
              <a:rPr lang="fr-FR" dirty="0"/>
              <a:t>Prompt pour la création de matériel pédagogique adaptatif :</a:t>
            </a:r>
          </a:p>
          <a:p>
            <a:pPr>
              <a:defRPr sz="1600">
                <a:solidFill>
                  <a:srgbClr val="006400"/>
                </a:solidFill>
              </a:defRPr>
            </a:pPr>
            <a:r>
              <a:rPr lang="fr-FR" dirty="0"/>
              <a:t>Rôle: Tu es un concepteur pédagogique spécialisé dans l'enseignement des sciences.</a:t>
            </a:r>
            <a:br>
              <a:rPr lang="fr-FR" dirty="0"/>
            </a:br>
            <a:br>
              <a:rPr lang="fr-FR" dirty="0"/>
            </a:br>
            <a:r>
              <a:rPr lang="fr-FR" dirty="0"/>
              <a:t>Contexte: Je prépare un cours sur [CONCEPT SCIENTIFIQUE] pour des étudiants de [NIVEAU].</a:t>
            </a:r>
            <a:br>
              <a:rPr lang="fr-FR" dirty="0"/>
            </a:br>
            <a:br>
              <a:rPr lang="fr-FR" dirty="0"/>
            </a:br>
            <a:r>
              <a:rPr lang="fr-FR" dirty="0"/>
              <a:t>Tâche: Crée un ensemble de matériels pédagogiques adaptés à trois styles d'apprentissage différents:</a:t>
            </a:r>
            <a:br>
              <a:rPr lang="fr-FR" dirty="0"/>
            </a:br>
            <a:br>
              <a:rPr lang="fr-FR" dirty="0"/>
            </a:br>
            <a:r>
              <a:rPr lang="fr-FR" dirty="0"/>
              <a:t>Pour les apprenants visuels:</a:t>
            </a:r>
            <a:br>
              <a:rPr lang="fr-FR" dirty="0"/>
            </a:br>
            <a:r>
              <a:rPr lang="fr-FR" dirty="0"/>
              <a:t>- Une infographie claire expliquant les concepts clés</a:t>
            </a:r>
            <a:br>
              <a:rPr lang="fr-FR" dirty="0"/>
            </a:br>
            <a:r>
              <a:rPr lang="fr-FR" dirty="0"/>
              <a:t>- Un schéma conceptuel montrant les relations entre les idées principales</a:t>
            </a:r>
            <a:br>
              <a:rPr lang="fr-FR" dirty="0"/>
            </a:br>
            <a:r>
              <a:rPr lang="fr-FR" dirty="0"/>
              <a:t>- 3 exemples visuels illustrant les applications pratiques</a:t>
            </a:r>
            <a:br>
              <a:rPr lang="fr-FR" dirty="0"/>
            </a:br>
            <a:br>
              <a:rPr lang="fr-FR" dirty="0"/>
            </a:br>
            <a:r>
              <a:rPr lang="fr-FR" dirty="0"/>
              <a:t>Pour les apprenants auditifs/verbaux:</a:t>
            </a:r>
            <a:br>
              <a:rPr lang="fr-FR" dirty="0"/>
            </a:br>
            <a:r>
              <a:rPr lang="fr-FR" dirty="0"/>
              <a:t>- Un script de mini-conférence de 5 minutes avec analogies et exemples parlants</a:t>
            </a:r>
            <a:br>
              <a:rPr lang="fr-FR" dirty="0"/>
            </a:br>
            <a:r>
              <a:rPr lang="fr-FR" dirty="0"/>
              <a:t>- 5 questions de discussion pour stimuler l'apprentissage par le dialogue</a:t>
            </a:r>
            <a:br>
              <a:rPr lang="fr-FR" dirty="0"/>
            </a:br>
            <a:r>
              <a:rPr lang="fr-FR" dirty="0"/>
              <a:t>- Une activité d'apprentissage par les pairs basée sur l'explication verbale</a:t>
            </a:r>
            <a:br>
              <a:rPr lang="fr-FR" dirty="0"/>
            </a:br>
            <a:br>
              <a:rPr lang="fr-FR" dirty="0"/>
            </a:br>
            <a:r>
              <a:rPr lang="fr-FR" dirty="0"/>
              <a:t>Pour les apprenants kinesthésiques:</a:t>
            </a:r>
            <a:br>
              <a:rPr lang="fr-FR" dirty="0"/>
            </a:br>
            <a:r>
              <a:rPr lang="fr-FR" dirty="0"/>
              <a:t>- Une activité pratique réalisable avec des matériaux simples</a:t>
            </a:r>
            <a:br>
              <a:rPr lang="fr-FR" dirty="0"/>
            </a:br>
            <a:r>
              <a:rPr lang="fr-FR" dirty="0"/>
              <a:t>- Un jeu de rôle ou simulation permettant d'incarner les concepts</a:t>
            </a:r>
            <a:br>
              <a:rPr lang="fr-FR" dirty="0"/>
            </a:br>
            <a:r>
              <a:rPr lang="fr-FR" dirty="0"/>
              <a:t>- Un projet d'application réelle à réaliser en 1-2 heures</a:t>
            </a:r>
            <a:br>
              <a:rPr lang="fr-FR" dirty="0"/>
            </a:br>
            <a:br>
              <a:rPr lang="fr-FR" dirty="0"/>
            </a:br>
            <a:r>
              <a:rPr lang="fr-FR" dirty="0"/>
              <a:t>Format: Présente chaque élément avec un titre clair, une description détaillée, et des instructions de mise en œuvre.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Exemple pratique - Analyse de données</a:t>
            </a:r>
          </a:p>
        </p:txBody>
      </p:sp>
      <p:sp>
        <p:nvSpPr>
          <p:cNvPr id="3" name="Content Placeholder 2"/>
          <p:cNvSpPr>
            <a:spLocks noGrp="1"/>
          </p:cNvSpPr>
          <p:nvPr>
            <p:ph idx="1"/>
          </p:nvPr>
        </p:nvSpPr>
        <p:spPr>
          <a:xfrm>
            <a:off x="457199" y="1600200"/>
            <a:ext cx="8466463" cy="4525963"/>
          </a:xfrm>
        </p:spPr>
        <p:txBody>
          <a:bodyPr>
            <a:normAutofit fontScale="92500" lnSpcReduction="20000"/>
          </a:bodyPr>
          <a:lstStyle/>
          <a:p>
            <a:pPr>
              <a:defRPr sz="2200">
                <a:solidFill>
                  <a:srgbClr val="232323"/>
                </a:solidFill>
              </a:defRPr>
            </a:pPr>
            <a:r>
              <a:rPr lang="fr-FR" dirty="0"/>
              <a:t>Prompt pour l'interprétation de résultats statistiques complexes :</a:t>
            </a:r>
          </a:p>
          <a:p>
            <a:pPr>
              <a:defRPr sz="1600">
                <a:solidFill>
                  <a:srgbClr val="006400"/>
                </a:solidFill>
              </a:defRPr>
            </a:pPr>
            <a:r>
              <a:rPr lang="fr-FR" dirty="0"/>
              <a:t>Rôle: Tu es un statisticien expert spécialisé en vulgarisation scientifique.</a:t>
            </a:r>
            <a:br>
              <a:rPr lang="fr-FR" dirty="0"/>
            </a:br>
            <a:br>
              <a:rPr lang="fr-FR" dirty="0"/>
            </a:br>
            <a:r>
              <a:rPr lang="fr-FR" dirty="0"/>
              <a:t>Contexte: J'ai obtenu les résultats statistiques suivants d'une analyse de régression multiple, mais j'ai du mal à les interpréter pour mon article:</a:t>
            </a:r>
            <a:br>
              <a:rPr lang="fr-FR" dirty="0"/>
            </a:br>
            <a:br>
              <a:rPr lang="fr-FR" dirty="0"/>
            </a:br>
            <a:r>
              <a:rPr lang="fr-FR" dirty="0"/>
              <a:t>Résultats:</a:t>
            </a:r>
            <a:br>
              <a:rPr lang="fr-FR" dirty="0"/>
            </a:br>
            <a:r>
              <a:rPr lang="fr-FR" dirty="0"/>
              <a:t>- R² = 0.67, R² ajusté = 0.63</a:t>
            </a:r>
            <a:br>
              <a:rPr lang="fr-FR" dirty="0"/>
            </a:br>
            <a:r>
              <a:rPr lang="fr-FR" dirty="0"/>
              <a:t>- Variable X1: β = 0.42, p = 0.003</a:t>
            </a:r>
            <a:br>
              <a:rPr lang="fr-FR" dirty="0"/>
            </a:br>
            <a:r>
              <a:rPr lang="fr-FR" dirty="0"/>
              <a:t>- Variable X2: β = -0.18, p = 0.21</a:t>
            </a:r>
            <a:br>
              <a:rPr lang="fr-FR" dirty="0"/>
            </a:br>
            <a:r>
              <a:rPr lang="fr-FR" dirty="0"/>
              <a:t>- Variable X3: β = 0.56, p &lt; 0.001</a:t>
            </a:r>
            <a:br>
              <a:rPr lang="fr-FR" dirty="0"/>
            </a:br>
            <a:r>
              <a:rPr lang="fr-FR" dirty="0"/>
              <a:t>- Variable X4: β = 0.09, p = 0.48</a:t>
            </a:r>
            <a:br>
              <a:rPr lang="fr-FR" dirty="0"/>
            </a:br>
            <a:r>
              <a:rPr lang="fr-FR" dirty="0"/>
              <a:t>- Test F global: F(4,95) = 14.2, p &lt; 0.001</a:t>
            </a:r>
            <a:br>
              <a:rPr lang="fr-FR" dirty="0"/>
            </a:br>
            <a:r>
              <a:rPr lang="fr-FR" dirty="0"/>
              <a:t>- Test de Durbin-Watson = 2.1</a:t>
            </a:r>
            <a:br>
              <a:rPr lang="fr-FR" dirty="0"/>
            </a:br>
            <a:r>
              <a:rPr lang="fr-FR" dirty="0"/>
              <a:t>- VIF pour toutes les variables &lt; 3</a:t>
            </a:r>
            <a:br>
              <a:rPr lang="fr-FR" dirty="0"/>
            </a:br>
            <a:br>
              <a:rPr lang="fr-FR" dirty="0"/>
            </a:br>
            <a:r>
              <a:rPr lang="fr-FR" dirty="0"/>
              <a:t>Tâche:</a:t>
            </a:r>
            <a:br>
              <a:rPr lang="fr-FR" dirty="0"/>
            </a:br>
            <a:r>
              <a:rPr lang="fr-FR" dirty="0"/>
              <a:t>1. Explique ces résultats en langage simple, comme si tu parlais à un chercheur non-statisticien</a:t>
            </a:r>
            <a:br>
              <a:rPr lang="fr-FR" dirty="0"/>
            </a:br>
            <a:r>
              <a:rPr lang="fr-FR" dirty="0"/>
              <a:t>2. Identifie les variables significatives et leur importance relative</a:t>
            </a:r>
            <a:br>
              <a:rPr lang="fr-FR" dirty="0"/>
            </a:br>
            <a:r>
              <a:rPr lang="fr-FR" dirty="0"/>
              <a:t>3. Interprète la qualité globale du modèle</a:t>
            </a:r>
            <a:br>
              <a:rPr lang="fr-FR" dirty="0"/>
            </a:br>
            <a:r>
              <a:rPr lang="fr-FR" dirty="0"/>
              <a:t>4. Suggère comment présenter ces résultats dans un article scientifique (texte et visualisation)</a:t>
            </a:r>
            <a:br>
              <a:rPr lang="fr-FR" dirty="0"/>
            </a:br>
            <a:r>
              <a:rPr lang="fr-FR" dirty="0"/>
              <a:t>5. Recommande des analyses complémentaires pertinentes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Exemple pratique - Rédaction scientifique</a:t>
            </a:r>
          </a:p>
        </p:txBody>
      </p:sp>
      <p:sp>
        <p:nvSpPr>
          <p:cNvPr id="3" name="Content Placeholder 2"/>
          <p:cNvSpPr>
            <a:spLocks noGrp="1"/>
          </p:cNvSpPr>
          <p:nvPr>
            <p:ph idx="1"/>
          </p:nvPr>
        </p:nvSpPr>
        <p:spPr>
          <a:xfrm>
            <a:off x="457199" y="1600200"/>
            <a:ext cx="8367311" cy="4525963"/>
          </a:xfrm>
        </p:spPr>
        <p:txBody>
          <a:bodyPr>
            <a:normAutofit fontScale="85000" lnSpcReduction="20000"/>
          </a:bodyPr>
          <a:lstStyle/>
          <a:p>
            <a:pPr>
              <a:defRPr sz="2200">
                <a:solidFill>
                  <a:srgbClr val="232323"/>
                </a:solidFill>
              </a:defRPr>
            </a:pPr>
            <a:r>
              <a:rPr lang="fr-FR" dirty="0"/>
              <a:t>Prompt pour améliorer la discussion d'un article scientifique :</a:t>
            </a:r>
          </a:p>
          <a:p>
            <a:pPr>
              <a:defRPr sz="1600">
                <a:solidFill>
                  <a:srgbClr val="006400"/>
                </a:solidFill>
              </a:defRPr>
            </a:pPr>
            <a:r>
              <a:rPr lang="fr-FR" dirty="0"/>
              <a:t>Rôle: Tu es un éditeur scientifique expérimenté spécialisé dans l'amélioration des manuscrits académiques.</a:t>
            </a:r>
            <a:br>
              <a:rPr lang="fr-FR" dirty="0"/>
            </a:br>
            <a:br>
              <a:rPr lang="fr-FR" dirty="0"/>
            </a:br>
            <a:r>
              <a:rPr lang="fr-FR" dirty="0"/>
              <a:t>Contexte: Je rédige la section Discussion d'un article sur [SUJET DE RECHERCHE]. Voici mes principaux résultats:</a:t>
            </a:r>
            <a:br>
              <a:rPr lang="fr-FR" dirty="0"/>
            </a:br>
            <a:r>
              <a:rPr lang="fr-FR" dirty="0"/>
              <a:t>1. [RÉSULTAT 1]</a:t>
            </a:r>
            <a:br>
              <a:rPr lang="fr-FR" dirty="0"/>
            </a:br>
            <a:r>
              <a:rPr lang="fr-FR" dirty="0"/>
              <a:t>2. [RÉSULTAT 2]</a:t>
            </a:r>
            <a:br>
              <a:rPr lang="fr-FR" dirty="0"/>
            </a:br>
            <a:r>
              <a:rPr lang="fr-FR" dirty="0"/>
              <a:t>3. [RÉSULTAT 3]</a:t>
            </a:r>
            <a:br>
              <a:rPr lang="fr-FR" dirty="0"/>
            </a:br>
            <a:br>
              <a:rPr lang="fr-FR" dirty="0"/>
            </a:br>
            <a:r>
              <a:rPr lang="fr-FR" dirty="0"/>
              <a:t>Tâche: Aide-moi à structurer une Discussion complète et convaincante en:</a:t>
            </a:r>
            <a:br>
              <a:rPr lang="fr-FR" dirty="0"/>
            </a:br>
            <a:br>
              <a:rPr lang="fr-FR" dirty="0"/>
            </a:br>
            <a:r>
              <a:rPr lang="fr-FR" dirty="0"/>
              <a:t>1. Proposant une structure en paragraphes avec des sous-titres pertinents</a:t>
            </a:r>
            <a:br>
              <a:rPr lang="fr-FR" dirty="0"/>
            </a:br>
            <a:r>
              <a:rPr lang="fr-FR" dirty="0"/>
              <a:t>2. Suggérant comment interpréter chaque résultat en relation avec la littérature existante</a:t>
            </a:r>
            <a:br>
              <a:rPr lang="fr-FR" dirty="0"/>
            </a:br>
            <a:r>
              <a:rPr lang="fr-FR" dirty="0"/>
              <a:t>3. Identifiant les implications théoriques et pratiques importantes</a:t>
            </a:r>
            <a:br>
              <a:rPr lang="fr-FR" dirty="0"/>
            </a:br>
            <a:r>
              <a:rPr lang="fr-FR" dirty="0"/>
              <a:t>4. Formulant 3-4 limitations méthodologiques de manière constructive</a:t>
            </a:r>
            <a:br>
              <a:rPr lang="fr-FR" dirty="0"/>
            </a:br>
            <a:r>
              <a:rPr lang="fr-FR" dirty="0"/>
              <a:t>5. Proposant des pistes de recherche futures spécifiques et réalisables</a:t>
            </a:r>
            <a:br>
              <a:rPr lang="fr-FR" dirty="0"/>
            </a:br>
            <a:r>
              <a:rPr lang="fr-FR" dirty="0"/>
              <a:t>6. Rédigeant un paragraphe de conclusion percutant</a:t>
            </a:r>
            <a:br>
              <a:rPr lang="fr-FR" dirty="0"/>
            </a:br>
            <a:br>
              <a:rPr lang="fr-FR" dirty="0"/>
            </a:br>
            <a:r>
              <a:rPr lang="fr-FR" dirty="0"/>
              <a:t>Format: Pour chaque section, fournis:</a:t>
            </a:r>
            <a:br>
              <a:rPr lang="fr-FR" dirty="0"/>
            </a:br>
            <a:r>
              <a:rPr lang="fr-FR" dirty="0"/>
              <a:t>- Un titre clair</a:t>
            </a:r>
            <a:br>
              <a:rPr lang="fr-FR" dirty="0"/>
            </a:br>
            <a:r>
              <a:rPr lang="fr-FR" dirty="0"/>
              <a:t>- Des points clés à développer</a:t>
            </a:r>
            <a:br>
              <a:rPr lang="fr-FR" dirty="0"/>
            </a:br>
            <a:r>
              <a:rPr lang="fr-FR" dirty="0"/>
              <a:t>- 1-2 phrases d'exemple pour illustrer le style d'écriture approprié</a:t>
            </a:r>
            <a:br>
              <a:rPr lang="fr-FR" dirty="0"/>
            </a:br>
            <a:r>
              <a:rPr lang="fr-FR" dirty="0"/>
              <a:t>- Des conseils sur les pièges à éviter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Qu'est-ce que le Prompt Engineering?</a:t>
            </a:r>
          </a:p>
        </p:txBody>
      </p:sp>
      <p:sp>
        <p:nvSpPr>
          <p:cNvPr id="3" name="Content Placeholder 2"/>
          <p:cNvSpPr>
            <a:spLocks noGrp="1"/>
          </p:cNvSpPr>
          <p:nvPr>
            <p:ph idx="1"/>
          </p:nvPr>
        </p:nvSpPr>
        <p:spPr/>
        <p:txBody>
          <a:bodyPr/>
          <a:lstStyle/>
          <a:p>
            <a:pPr>
              <a:defRPr sz="2400">
                <a:solidFill>
                  <a:srgbClr val="232323"/>
                </a:solidFill>
              </a:defRPr>
            </a:pPr>
            <a:r>
              <a:t>Le prompt engineering est l'art et la science de concevoir des instructions efficaces pour les modèles d'IA générative afin d'obtenir les résultats souhaités.</a:t>
            </a:r>
          </a:p>
          <a:p>
            <a:pPr>
              <a:spcBef>
                <a:spcPts val="1500"/>
              </a:spcBef>
              <a:spcAft>
                <a:spcPts val="1000"/>
              </a:spcAft>
              <a:defRPr sz="2200">
                <a:solidFill>
                  <a:srgbClr val="232323"/>
                </a:solidFill>
              </a:defRPr>
            </a:pPr>
            <a:r>
              <a:t>Éléments clés :</a:t>
            </a:r>
          </a:p>
          <a:p>
            <a:pPr lvl="1">
              <a:defRPr sz="2000">
                <a:solidFill>
                  <a:srgbClr val="232323"/>
                </a:solidFill>
              </a:defRPr>
            </a:pPr>
            <a:r>
              <a:t>Formulation précise des instructions</a:t>
            </a:r>
          </a:p>
          <a:p>
            <a:pPr lvl="1">
              <a:defRPr sz="2000">
                <a:solidFill>
                  <a:srgbClr val="232323"/>
                </a:solidFill>
              </a:defRPr>
            </a:pPr>
            <a:r>
              <a:t>Compréhension du fonctionnement des modèles de langage</a:t>
            </a:r>
          </a:p>
          <a:p>
            <a:pPr lvl="1">
              <a:defRPr sz="2000">
                <a:solidFill>
                  <a:srgbClr val="232323"/>
                </a:solidFill>
              </a:defRPr>
            </a:pPr>
            <a:r>
              <a:t>Adaptation des prompts au contexte et à l'objectif</a:t>
            </a:r>
          </a:p>
          <a:p>
            <a:pPr lvl="1">
              <a:defRPr sz="2000">
                <a:solidFill>
                  <a:srgbClr val="232323"/>
                </a:solidFill>
              </a:defRPr>
            </a:pPr>
            <a:r>
              <a:t>Itération et optimisation basées sur les résultats</a:t>
            </a:r>
          </a:p>
          <a:p>
            <a:pPr lvl="1">
              <a:defRPr sz="2000">
                <a:solidFill>
                  <a:srgbClr val="232323"/>
                </a:solidFill>
              </a:defRPr>
            </a:pPr>
            <a:r>
              <a:t>Équilibre entre contraintes et liberté créative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Exemple pratique - Collaboration interdisciplinaire</a:t>
            </a:r>
          </a:p>
        </p:txBody>
      </p:sp>
      <p:sp>
        <p:nvSpPr>
          <p:cNvPr id="3" name="Content Placeholder 2"/>
          <p:cNvSpPr>
            <a:spLocks noGrp="1"/>
          </p:cNvSpPr>
          <p:nvPr>
            <p:ph idx="1"/>
          </p:nvPr>
        </p:nvSpPr>
        <p:spPr>
          <a:xfrm>
            <a:off x="457200" y="1600200"/>
            <a:ext cx="8334260" cy="4525963"/>
          </a:xfrm>
        </p:spPr>
        <p:txBody>
          <a:bodyPr>
            <a:normAutofit fontScale="92500" lnSpcReduction="20000"/>
          </a:bodyPr>
          <a:lstStyle/>
          <a:p>
            <a:pPr>
              <a:defRPr sz="2200">
                <a:solidFill>
                  <a:srgbClr val="232323"/>
                </a:solidFill>
              </a:defRPr>
            </a:pPr>
            <a:r>
              <a:rPr lang="fr-FR" dirty="0"/>
              <a:t>Prompt pour faciliter la communication entre disciplines :</a:t>
            </a:r>
          </a:p>
          <a:p>
            <a:pPr>
              <a:defRPr sz="1600">
                <a:solidFill>
                  <a:srgbClr val="006400"/>
                </a:solidFill>
              </a:defRPr>
            </a:pPr>
            <a:r>
              <a:rPr lang="fr-FR" dirty="0"/>
              <a:t>Rôle: Tu es un médiateur scientifique expert en communication interdisciplinaire.</a:t>
            </a:r>
            <a:br>
              <a:rPr lang="fr-FR" dirty="0"/>
            </a:br>
            <a:br>
              <a:rPr lang="fr-FR" dirty="0"/>
            </a:br>
            <a:r>
              <a:rPr lang="fr-FR" dirty="0"/>
              <a:t>Contexte: Je travaille sur un projet collaboratif entre [DISCIPLINE 1] et [DISCIPLINE 2] sur le thème de [THÈME DU PROJET]. Nous rencontrons des difficultés de communication dues aux différences de terminologie et d'approches méthodologiques.</a:t>
            </a:r>
            <a:br>
              <a:rPr lang="fr-FR" dirty="0"/>
            </a:br>
            <a:br>
              <a:rPr lang="fr-FR" dirty="0"/>
            </a:br>
            <a:r>
              <a:rPr lang="fr-FR" dirty="0"/>
              <a:t>Tâche:</a:t>
            </a:r>
            <a:br>
              <a:rPr lang="fr-FR" dirty="0"/>
            </a:br>
            <a:r>
              <a:rPr lang="fr-FR" dirty="0"/>
              <a:t>1. Crée un glossaire bidirectionnel des 10 termes les plus importants de chaque discipline, avec:</a:t>
            </a:r>
            <a:br>
              <a:rPr lang="fr-FR" dirty="0"/>
            </a:br>
            <a:r>
              <a:rPr lang="fr-FR" dirty="0"/>
              <a:t>   - Définition dans la discipline d'origine</a:t>
            </a:r>
            <a:br>
              <a:rPr lang="fr-FR" dirty="0"/>
            </a:br>
            <a:r>
              <a:rPr lang="fr-FR" dirty="0"/>
              <a:t>   - Équivalent ou explication dans l'autre discipline</a:t>
            </a:r>
            <a:br>
              <a:rPr lang="fr-FR" dirty="0"/>
            </a:br>
            <a:r>
              <a:rPr lang="fr-FR" dirty="0"/>
              <a:t>   - Exemple concret d'utilisation</a:t>
            </a:r>
            <a:br>
              <a:rPr lang="fr-FR" dirty="0"/>
            </a:br>
            <a:br>
              <a:rPr lang="fr-FR" dirty="0"/>
            </a:br>
            <a:r>
              <a:rPr lang="fr-FR" dirty="0"/>
              <a:t>2. Identifie les 5 différences méthodologiques principales entre les disciplines et propose:</a:t>
            </a:r>
            <a:br>
              <a:rPr lang="fr-FR" dirty="0"/>
            </a:br>
            <a:r>
              <a:rPr lang="fr-FR" dirty="0"/>
              <a:t>   - Une explication des raisons historiques/épistémologiques de ces différences</a:t>
            </a:r>
            <a:br>
              <a:rPr lang="fr-FR" dirty="0"/>
            </a:br>
            <a:r>
              <a:rPr lang="fr-FR" dirty="0"/>
              <a:t>   - Des approches hybrides possibles</a:t>
            </a:r>
            <a:br>
              <a:rPr lang="fr-FR" dirty="0"/>
            </a:br>
            <a:r>
              <a:rPr lang="fr-FR" dirty="0"/>
              <a:t>   - Des exemples de projets ayant réussi à intégrer ces approches</a:t>
            </a:r>
            <a:br>
              <a:rPr lang="fr-FR" dirty="0"/>
            </a:br>
            <a:br>
              <a:rPr lang="fr-FR" dirty="0"/>
            </a:br>
            <a:r>
              <a:rPr lang="fr-FR" dirty="0"/>
              <a:t>3. Suggère un cadre de communication structuré pour les réunions d'équipe avec:</a:t>
            </a:r>
            <a:br>
              <a:rPr lang="fr-FR" dirty="0"/>
            </a:br>
            <a:r>
              <a:rPr lang="fr-FR" dirty="0"/>
              <a:t>   - Format d'agenda optimisé pour la compréhension mutuelle</a:t>
            </a:r>
            <a:br>
              <a:rPr lang="fr-FR" dirty="0"/>
            </a:br>
            <a:r>
              <a:rPr lang="fr-FR" dirty="0"/>
              <a:t>   - Techniques de présentation adaptées aux deux disciplines</a:t>
            </a:r>
            <a:br>
              <a:rPr lang="fr-FR" dirty="0"/>
            </a:br>
            <a:r>
              <a:rPr lang="fr-FR" dirty="0"/>
              <a:t>   - Stratégies pour identifier et résoudre les malentendus conceptuels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Résumé des techniques de prompt engineering</a:t>
            </a:r>
          </a:p>
        </p:txBody>
      </p:sp>
      <p:sp>
        <p:nvSpPr>
          <p:cNvPr id="3" name="Content Placeholder 2"/>
          <p:cNvSpPr>
            <a:spLocks noGrp="1"/>
          </p:cNvSpPr>
          <p:nvPr>
            <p:ph idx="1"/>
          </p:nvPr>
        </p:nvSpPr>
        <p:spPr>
          <a:xfrm>
            <a:off x="457200" y="1600200"/>
            <a:ext cx="8334260" cy="4525963"/>
          </a:xfrm>
        </p:spPr>
        <p:txBody>
          <a:bodyPr>
            <a:normAutofit fontScale="92500" lnSpcReduction="20000"/>
          </a:bodyPr>
          <a:lstStyle/>
          <a:p>
            <a:pPr>
              <a:defRPr sz="2200">
                <a:solidFill>
                  <a:srgbClr val="232323"/>
                </a:solidFill>
              </a:defRPr>
            </a:pPr>
            <a:r>
              <a:rPr lang="fr-FR" dirty="0"/>
              <a:t>Techniques essentielles pour les chercheurs et enseignants :</a:t>
            </a:r>
          </a:p>
          <a:p>
            <a:pPr lvl="1">
              <a:defRPr sz="2000">
                <a:solidFill>
                  <a:srgbClr val="232323"/>
                </a:solidFill>
              </a:defRPr>
            </a:pPr>
            <a:r>
              <a:rPr lang="fr-FR" dirty="0"/>
              <a:t>Structuration claire : Rôle + Contexte + Tâche + Format + Contraintes</a:t>
            </a:r>
          </a:p>
          <a:p>
            <a:pPr lvl="1">
              <a:defRPr sz="2000">
                <a:solidFill>
                  <a:srgbClr val="232323"/>
                </a:solidFill>
              </a:defRPr>
            </a:pPr>
            <a:r>
              <a:rPr lang="fr-FR" dirty="0"/>
              <a:t>Few-shot </a:t>
            </a:r>
            <a:r>
              <a:rPr lang="fr-FR" dirty="0" err="1"/>
              <a:t>learning</a:t>
            </a:r>
            <a:r>
              <a:rPr lang="fr-FR" dirty="0"/>
              <a:t> : Fournir 2-3 exemples de qualité pour guider l'IA</a:t>
            </a:r>
          </a:p>
          <a:p>
            <a:pPr lvl="1">
              <a:defRPr sz="2000">
                <a:solidFill>
                  <a:srgbClr val="232323"/>
                </a:solidFill>
              </a:defRPr>
            </a:pPr>
            <a:r>
              <a:rPr lang="fr-FR" dirty="0"/>
              <a:t>Chain-of-</a:t>
            </a:r>
            <a:r>
              <a:rPr lang="fr-FR" dirty="0" err="1"/>
              <a:t>Thought</a:t>
            </a:r>
            <a:r>
              <a:rPr lang="fr-FR" dirty="0"/>
              <a:t> : Décomposer le raisonnement en étapes logiques</a:t>
            </a:r>
          </a:p>
          <a:p>
            <a:pPr lvl="1">
              <a:defRPr sz="2000">
                <a:solidFill>
                  <a:srgbClr val="232323"/>
                </a:solidFill>
              </a:defRPr>
            </a:pPr>
            <a:r>
              <a:rPr lang="fr-FR" dirty="0" err="1"/>
              <a:t>Prompting</a:t>
            </a:r>
            <a:r>
              <a:rPr lang="fr-FR" dirty="0"/>
              <a:t> réflexif : Demander à l'IA d'évaluer et améliorer ses réponses</a:t>
            </a:r>
          </a:p>
          <a:p>
            <a:pPr lvl="1">
              <a:defRPr sz="2000">
                <a:solidFill>
                  <a:srgbClr val="232323"/>
                </a:solidFill>
              </a:defRPr>
            </a:pPr>
            <a:r>
              <a:rPr lang="fr-FR" dirty="0"/>
              <a:t>Itération progressive : Affiner les prompts en fonction des résultats</a:t>
            </a:r>
          </a:p>
          <a:p>
            <a:pPr lvl="1">
              <a:defRPr sz="2000">
                <a:solidFill>
                  <a:srgbClr val="232323"/>
                </a:solidFill>
              </a:defRPr>
            </a:pPr>
            <a:r>
              <a:rPr lang="fr-FR" dirty="0"/>
              <a:t>Spécificité contextuelle : Adapter les prompts au domaine scientifique/éducatif</a:t>
            </a:r>
          </a:p>
          <a:p>
            <a:pPr>
              <a:spcBef>
                <a:spcPts val="1500"/>
              </a:spcBef>
              <a:defRPr sz="2200">
                <a:solidFill>
                  <a:srgbClr val="232323"/>
                </a:solidFill>
              </a:defRPr>
            </a:pPr>
            <a:r>
              <a:rPr lang="fr-FR" dirty="0"/>
              <a:t>Recommandations pour une utilisation efficace :</a:t>
            </a:r>
          </a:p>
          <a:p>
            <a:pPr lvl="1">
              <a:defRPr sz="2000">
                <a:solidFill>
                  <a:srgbClr val="56B4E9"/>
                </a:solidFill>
              </a:defRPr>
            </a:pPr>
            <a:r>
              <a:rPr lang="fr-FR" dirty="0"/>
              <a:t>Créer une bibliothèque personnelle de prompts efficaces pour votre domaine</a:t>
            </a:r>
          </a:p>
          <a:p>
            <a:pPr lvl="1">
              <a:defRPr sz="2000">
                <a:solidFill>
                  <a:srgbClr val="56B4E9"/>
                </a:solidFill>
              </a:defRPr>
            </a:pPr>
            <a:r>
              <a:rPr lang="fr-FR" dirty="0"/>
              <a:t>Vérifier systématiquement les informations générées par l'IA</a:t>
            </a:r>
          </a:p>
          <a:p>
            <a:pPr lvl="1">
              <a:defRPr sz="2000">
                <a:solidFill>
                  <a:srgbClr val="56B4E9"/>
                </a:solidFill>
              </a:defRPr>
            </a:pPr>
            <a:r>
              <a:rPr lang="fr-FR" dirty="0"/>
              <a:t>Combiner plusieurs techniques pour les tâches complexes</a:t>
            </a:r>
          </a:p>
          <a:p>
            <a:pPr lvl="1">
              <a:defRPr sz="2000">
                <a:solidFill>
                  <a:srgbClr val="56B4E9"/>
                </a:solidFill>
              </a:defRPr>
            </a:pPr>
            <a:r>
              <a:rPr lang="fr-FR" dirty="0"/>
              <a:t>Documenter vos prompts réussis pour les partager avec vos collègues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Contact et ressources</a:t>
            </a:r>
          </a:p>
        </p:txBody>
      </p:sp>
      <p:sp>
        <p:nvSpPr>
          <p:cNvPr id="3" name="Content Placeholder 2"/>
          <p:cNvSpPr>
            <a:spLocks noGrp="1"/>
          </p:cNvSpPr>
          <p:nvPr>
            <p:ph idx="1"/>
          </p:nvPr>
        </p:nvSpPr>
        <p:spPr/>
        <p:txBody>
          <a:bodyPr/>
          <a:lstStyle/>
          <a:p>
            <a:pPr>
              <a:defRPr sz="2200">
                <a:solidFill>
                  <a:srgbClr val="232323"/>
                </a:solidFill>
              </a:defRPr>
            </a:pPr>
            <a:r>
              <a:rPr lang="fr-FR" dirty="0"/>
              <a:t>Pour approfondir vos connaissances :</a:t>
            </a:r>
          </a:p>
          <a:p>
            <a:pPr lvl="1">
              <a:defRPr sz="2000">
                <a:solidFill>
                  <a:srgbClr val="232323"/>
                </a:solidFill>
              </a:defRPr>
            </a:pPr>
            <a:r>
              <a:rPr lang="fr-FR" dirty="0"/>
              <a:t>Site web : https://</a:t>
            </a:r>
            <a:r>
              <a:rPr lang="fr-FR" dirty="0" err="1"/>
              <a:t>systinfo.ai</a:t>
            </a:r>
            <a:endParaRPr lang="fr-FR" dirty="0"/>
          </a:p>
          <a:p>
            <a:pPr lvl="1">
              <a:defRPr sz="2000">
                <a:solidFill>
                  <a:srgbClr val="232323"/>
                </a:solidFill>
              </a:defRPr>
            </a:pPr>
            <a:r>
              <a:rPr lang="fr-FR" dirty="0"/>
              <a:t>Formation complète : https://</a:t>
            </a:r>
            <a:r>
              <a:rPr lang="fr-FR" dirty="0" err="1"/>
              <a:t>bouba-bf.github.io</a:t>
            </a:r>
            <a:r>
              <a:rPr lang="fr-FR" dirty="0"/>
              <a:t>/formation-</a:t>
            </a:r>
            <a:r>
              <a:rPr lang="fr-FR" dirty="0" err="1"/>
              <a:t>ia</a:t>
            </a:r>
            <a:r>
              <a:rPr lang="fr-FR" dirty="0"/>
              <a:t>-</a:t>
            </a:r>
            <a:r>
              <a:rPr lang="fr-FR" dirty="0" err="1"/>
              <a:t>cea-irss</a:t>
            </a:r>
            <a:r>
              <a:rPr lang="fr-FR" dirty="0"/>
              <a:t>/</a:t>
            </a:r>
          </a:p>
          <a:p>
            <a:pPr lvl="1">
              <a:defRPr sz="2000">
                <a:solidFill>
                  <a:srgbClr val="232323"/>
                </a:solidFill>
              </a:defRPr>
            </a:pPr>
            <a:r>
              <a:rPr lang="fr-FR" dirty="0"/>
              <a:t>Guide du prompt engineering : https://</a:t>
            </a:r>
            <a:r>
              <a:rPr lang="fr-FR" dirty="0" err="1"/>
              <a:t>www.promptingguide.ai</a:t>
            </a:r>
            <a:r>
              <a:rPr lang="fr-FR" dirty="0"/>
              <a:t>/</a:t>
            </a:r>
          </a:p>
          <a:p>
            <a:pPr lvl="1">
              <a:defRPr sz="2000">
                <a:solidFill>
                  <a:srgbClr val="232323"/>
                </a:solidFill>
              </a:defRPr>
            </a:pPr>
            <a:r>
              <a:rPr lang="fr-FR" dirty="0"/>
              <a:t>Communauté d'échange : https://</a:t>
            </a:r>
            <a:r>
              <a:rPr lang="fr-FR" dirty="0" err="1"/>
              <a:t>www.reddit.com</a:t>
            </a:r>
            <a:r>
              <a:rPr lang="fr-FR" dirty="0"/>
              <a:t>/r/</a:t>
            </a:r>
            <a:r>
              <a:rPr lang="fr-FR" dirty="0" err="1"/>
              <a:t>PromptEngineering</a:t>
            </a:r>
            <a:r>
              <a:rPr lang="fr-FR" dirty="0"/>
              <a:t>/</a:t>
            </a:r>
          </a:p>
          <a:p>
            <a:pPr lvl="1">
              <a:defRPr sz="2000">
                <a:solidFill>
                  <a:srgbClr val="232323"/>
                </a:solidFill>
              </a:defRPr>
            </a:pPr>
            <a:r>
              <a:rPr lang="fr-FR" dirty="0"/>
              <a:t>Outils recommandés : </a:t>
            </a:r>
            <a:r>
              <a:rPr lang="fr-FR" dirty="0" err="1"/>
              <a:t>ChatGPT</a:t>
            </a:r>
            <a:r>
              <a:rPr lang="fr-FR" dirty="0"/>
              <a:t>, Claude, </a:t>
            </a:r>
            <a:r>
              <a:rPr lang="fr-FR" dirty="0" err="1"/>
              <a:t>Playground</a:t>
            </a:r>
            <a:r>
              <a:rPr lang="fr-FR" dirty="0"/>
              <a:t> </a:t>
            </a:r>
            <a:r>
              <a:rPr lang="fr-FR" dirty="0" err="1"/>
              <a:t>OpenAI</a:t>
            </a:r>
            <a:r>
              <a:rPr lang="fr-FR" dirty="0"/>
              <a:t>, Bard</a:t>
            </a:r>
          </a:p>
          <a:p>
            <a:pPr>
              <a:spcBef>
                <a:spcPts val="1500"/>
              </a:spcBef>
              <a:defRPr sz="2200">
                <a:solidFill>
                  <a:srgbClr val="232323"/>
                </a:solidFill>
              </a:defRPr>
            </a:pPr>
            <a:r>
              <a:rPr lang="fr-FR" dirty="0"/>
              <a:t>Contact :</a:t>
            </a:r>
          </a:p>
          <a:p>
            <a:pPr lvl="1">
              <a:defRPr sz="2000" b="1">
                <a:solidFill>
                  <a:srgbClr val="0072B2"/>
                </a:solidFill>
              </a:defRPr>
            </a:pPr>
            <a:r>
              <a:rPr lang="fr-FR" dirty="0"/>
              <a:t>Dr. Boukary Ouedraogo</a:t>
            </a:r>
          </a:p>
          <a:p>
            <a:pPr lvl="1">
              <a:defRPr sz="2000">
                <a:solidFill>
                  <a:srgbClr val="232323"/>
                </a:solidFill>
              </a:defRPr>
            </a:pPr>
            <a:r>
              <a:rPr lang="fr-FR" dirty="0" err="1"/>
              <a:t>support@systinfo.ai</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Évolution historique - Débuts (2020-2021)</a:t>
            </a:r>
          </a:p>
        </p:txBody>
      </p:sp>
      <p:sp>
        <p:nvSpPr>
          <p:cNvPr id="3" name="Content Placeholder 2"/>
          <p:cNvSpPr>
            <a:spLocks noGrp="1"/>
          </p:cNvSpPr>
          <p:nvPr>
            <p:ph idx="1"/>
          </p:nvPr>
        </p:nvSpPr>
        <p:spPr/>
        <p:txBody>
          <a:bodyPr/>
          <a:lstStyle/>
          <a:p>
            <a:pPr>
              <a:defRPr sz="2200">
                <a:solidFill>
                  <a:srgbClr val="232323"/>
                </a:solidFill>
              </a:defRPr>
            </a:pPr>
            <a:r>
              <a:t>Les débuts du prompt engineering coïncident avec l'émergence des grands modèles de langage :</a:t>
            </a:r>
          </a:p>
          <a:p>
            <a:pPr lvl="1">
              <a:defRPr sz="2000">
                <a:solidFill>
                  <a:srgbClr val="232323"/>
                </a:solidFill>
              </a:defRPr>
            </a:pPr>
            <a:r>
              <a:t>2020 : Lancement de GPT-3 par OpenAI, premier LLM accessible via API</a:t>
            </a:r>
          </a:p>
          <a:p>
            <a:pPr lvl="1">
              <a:defRPr sz="2000">
                <a:solidFill>
                  <a:srgbClr val="232323"/>
                </a:solidFill>
              </a:defRPr>
            </a:pPr>
            <a:r>
              <a:t>Premières découvertes sur l'importance de la formulation des requêtes</a:t>
            </a:r>
          </a:p>
          <a:p>
            <a:pPr lvl="1">
              <a:defRPr sz="2000">
                <a:solidFill>
                  <a:srgbClr val="232323"/>
                </a:solidFill>
              </a:defRPr>
            </a:pPr>
            <a:r>
              <a:t>Techniques rudimentaires : instructions simples et directes</a:t>
            </a:r>
          </a:p>
          <a:p>
            <a:pPr lvl="1">
              <a:defRPr sz="2000">
                <a:solidFill>
                  <a:srgbClr val="232323"/>
                </a:solidFill>
              </a:defRPr>
            </a:pPr>
            <a:r>
              <a:t>Découverte du "few-shot learning" (apprentissage à partir de quelques exemples)</a:t>
            </a:r>
          </a:p>
          <a:p>
            <a:pPr lvl="1">
              <a:defRPr sz="2000">
                <a:solidFill>
                  <a:srgbClr val="232323"/>
                </a:solidFill>
              </a:defRPr>
            </a:pPr>
            <a:r>
              <a:t>Premiers guides communautaires sur l'utilisation optimale de GPT-3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Évolution historique - Développement (2022)</a:t>
            </a:r>
          </a:p>
        </p:txBody>
      </p:sp>
      <p:sp>
        <p:nvSpPr>
          <p:cNvPr id="3" name="Content Placeholder 2"/>
          <p:cNvSpPr>
            <a:spLocks noGrp="1"/>
          </p:cNvSpPr>
          <p:nvPr>
            <p:ph idx="1"/>
          </p:nvPr>
        </p:nvSpPr>
        <p:spPr/>
        <p:txBody>
          <a:bodyPr/>
          <a:lstStyle/>
          <a:p>
            <a:pPr>
              <a:defRPr sz="2200">
                <a:solidFill>
                  <a:srgbClr val="232323"/>
                </a:solidFill>
              </a:defRPr>
            </a:pPr>
            <a:r>
              <a:t>2022 : Formalisation et expansion des techniques :</a:t>
            </a:r>
          </a:p>
          <a:p>
            <a:pPr lvl="1">
              <a:defRPr sz="2000">
                <a:solidFill>
                  <a:srgbClr val="232323"/>
                </a:solidFill>
              </a:defRPr>
            </a:pPr>
            <a:r>
              <a:t>Publication des premiers articles académiques sur le prompt engineering</a:t>
            </a:r>
          </a:p>
          <a:p>
            <a:pPr lvl="1">
              <a:defRPr sz="2000">
                <a:solidFill>
                  <a:srgbClr val="232323"/>
                </a:solidFill>
              </a:defRPr>
            </a:pPr>
            <a:r>
              <a:t>Émergence de techniques comme le "chain-of-thought prompting" (raisonnement par étapes)</a:t>
            </a:r>
          </a:p>
          <a:p>
            <a:pPr lvl="1">
              <a:defRPr sz="2000">
                <a:solidFill>
                  <a:srgbClr val="232323"/>
                </a:solidFill>
              </a:defRPr>
            </a:pPr>
            <a:r>
              <a:t>Développement de modèles spécialisés comme Codex pour la programmation</a:t>
            </a:r>
          </a:p>
          <a:p>
            <a:pPr lvl="1">
              <a:defRPr sz="2000">
                <a:solidFill>
                  <a:srgbClr val="232323"/>
                </a:solidFill>
              </a:defRPr>
            </a:pPr>
            <a:r>
              <a:t>Création des premiers outils d'aide au prompt engineering</a:t>
            </a:r>
          </a:p>
          <a:p>
            <a:pPr lvl="1">
              <a:defRPr sz="2000">
                <a:solidFill>
                  <a:srgbClr val="232323"/>
                </a:solidFill>
              </a:defRPr>
            </a:pPr>
            <a:r>
              <a:t>Apparition de communautés dédiées et partage de "prompt recipes"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Évolution historique - Explosion (2023)</a:t>
            </a:r>
          </a:p>
        </p:txBody>
      </p:sp>
      <p:sp>
        <p:nvSpPr>
          <p:cNvPr id="3" name="Content Placeholder 2"/>
          <p:cNvSpPr>
            <a:spLocks noGrp="1"/>
          </p:cNvSpPr>
          <p:nvPr>
            <p:ph idx="1"/>
          </p:nvPr>
        </p:nvSpPr>
        <p:spPr/>
        <p:txBody>
          <a:bodyPr/>
          <a:lstStyle/>
          <a:p>
            <a:pPr>
              <a:defRPr sz="2200">
                <a:solidFill>
                  <a:srgbClr val="232323"/>
                </a:solidFill>
              </a:defRPr>
            </a:pPr>
            <a:r>
              <a:t>2023 : Démocratisation et sophistication :</a:t>
            </a:r>
          </a:p>
          <a:p>
            <a:pPr lvl="1">
              <a:defRPr sz="2000">
                <a:solidFill>
                  <a:srgbClr val="232323"/>
                </a:solidFill>
              </a:defRPr>
            </a:pPr>
            <a:r>
              <a:t>Lancement de ChatGPT et explosion de l'intérêt pour le prompt engineering</a:t>
            </a:r>
          </a:p>
          <a:p>
            <a:pPr lvl="1">
              <a:defRPr sz="2000">
                <a:solidFill>
                  <a:srgbClr val="232323"/>
                </a:solidFill>
              </a:defRPr>
            </a:pPr>
            <a:r>
              <a:t>Apparition des premiers rôles professionnels de "Prompt Engineer"</a:t>
            </a:r>
          </a:p>
          <a:p>
            <a:pPr lvl="1">
              <a:defRPr sz="2000">
                <a:solidFill>
                  <a:srgbClr val="232323"/>
                </a:solidFill>
              </a:defRPr>
            </a:pPr>
            <a:r>
              <a:t>Développement de techniques avancées comme le "ReAct" (Reasoning + Acting)</a:t>
            </a:r>
          </a:p>
          <a:p>
            <a:pPr lvl="1">
              <a:defRPr sz="2000">
                <a:solidFill>
                  <a:srgbClr val="232323"/>
                </a:solidFill>
              </a:defRPr>
            </a:pPr>
            <a:r>
              <a:t>Émergence des agents autonomes basés sur des prompts sophistiqués</a:t>
            </a:r>
          </a:p>
          <a:p>
            <a:pPr lvl="1">
              <a:defRPr sz="2000">
                <a:solidFill>
                  <a:srgbClr val="232323"/>
                </a:solidFill>
              </a:defRPr>
            </a:pPr>
            <a:r>
              <a:t>Publication de livres et cours en ligne dédiés au prompt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Évolution historique - Maturité (2024-2025)</a:t>
            </a:r>
          </a:p>
        </p:txBody>
      </p:sp>
      <p:sp>
        <p:nvSpPr>
          <p:cNvPr id="3" name="Content Placeholder 2"/>
          <p:cNvSpPr>
            <a:spLocks noGrp="1"/>
          </p:cNvSpPr>
          <p:nvPr>
            <p:ph idx="1"/>
          </p:nvPr>
        </p:nvSpPr>
        <p:spPr/>
        <p:txBody>
          <a:bodyPr/>
          <a:lstStyle/>
          <a:p>
            <a:pPr>
              <a:defRPr sz="2200">
                <a:solidFill>
                  <a:srgbClr val="232323"/>
                </a:solidFill>
              </a:defRPr>
            </a:pPr>
            <a:r>
              <a:t>2024-2025 : Industrialisation et standardisation :</a:t>
            </a:r>
          </a:p>
          <a:p>
            <a:pPr lvl="1">
              <a:defRPr sz="2000">
                <a:solidFill>
                  <a:srgbClr val="232323"/>
                </a:solidFill>
              </a:defRPr>
            </a:pPr>
            <a:r>
              <a:t>Intégration du prompt engineering dans les cursus académiques</a:t>
            </a:r>
          </a:p>
          <a:p>
            <a:pPr lvl="1">
              <a:defRPr sz="2000">
                <a:solidFill>
                  <a:srgbClr val="232323"/>
                </a:solidFill>
              </a:defRPr>
            </a:pPr>
            <a:r>
              <a:t>Développement d'interfaces visuelles pour la conception de prompts</a:t>
            </a:r>
          </a:p>
          <a:p>
            <a:pPr lvl="1">
              <a:defRPr sz="2000">
                <a:solidFill>
                  <a:srgbClr val="232323"/>
                </a:solidFill>
              </a:defRPr>
            </a:pPr>
            <a:r>
              <a:t>Standardisation des meilleures pratiques et métriques d'évaluation</a:t>
            </a:r>
          </a:p>
          <a:p>
            <a:pPr lvl="1">
              <a:defRPr sz="2000">
                <a:solidFill>
                  <a:srgbClr val="232323"/>
                </a:solidFill>
              </a:defRPr>
            </a:pPr>
            <a:r>
              <a:t>Spécialisation par domaine (médical, juridique, éducatif, etc.)</a:t>
            </a:r>
          </a:p>
          <a:p>
            <a:pPr lvl="1">
              <a:defRPr sz="2000">
                <a:solidFill>
                  <a:srgbClr val="232323"/>
                </a:solidFill>
              </a:defRPr>
            </a:pPr>
            <a:r>
              <a:t>Émergence de l'IA collaborative où humains et IA co-créent les prompts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Principes fondamentaux - Clarté et précision</a:t>
            </a:r>
          </a:p>
        </p:txBody>
      </p:sp>
      <p:sp>
        <p:nvSpPr>
          <p:cNvPr id="3" name="Content Placeholder 2"/>
          <p:cNvSpPr>
            <a:spLocks noGrp="1"/>
          </p:cNvSpPr>
          <p:nvPr>
            <p:ph idx="1"/>
          </p:nvPr>
        </p:nvSpPr>
        <p:spPr/>
        <p:txBody>
          <a:bodyPr/>
          <a:lstStyle/>
          <a:p>
            <a:pPr>
              <a:defRPr sz="2200">
                <a:solidFill>
                  <a:srgbClr val="232323"/>
                </a:solidFill>
              </a:defRPr>
            </a:pPr>
            <a:r>
              <a:t>La clarté et la précision sont essentielles pour des prompts efficaces :</a:t>
            </a:r>
          </a:p>
          <a:p>
            <a:pPr lvl="1">
              <a:defRPr sz="2000">
                <a:solidFill>
                  <a:srgbClr val="232323"/>
                </a:solidFill>
              </a:defRPr>
            </a:pPr>
            <a:r>
              <a:t>Utiliser un langage simple et direct</a:t>
            </a:r>
          </a:p>
          <a:p>
            <a:pPr lvl="1">
              <a:defRPr sz="2000">
                <a:solidFill>
                  <a:srgbClr val="232323"/>
                </a:solidFill>
              </a:defRPr>
            </a:pPr>
            <a:r>
              <a:t>Éviter les ambiguïtés et les instructions contradictoires</a:t>
            </a:r>
          </a:p>
          <a:p>
            <a:pPr lvl="1">
              <a:defRPr sz="2000">
                <a:solidFill>
                  <a:srgbClr val="232323"/>
                </a:solidFill>
              </a:defRPr>
            </a:pPr>
            <a:r>
              <a:t>Spécifier le format de sortie souhaité</a:t>
            </a:r>
          </a:p>
          <a:p>
            <a:pPr lvl="1">
              <a:defRPr sz="2000">
                <a:solidFill>
                  <a:srgbClr val="232323"/>
                </a:solidFill>
              </a:defRPr>
            </a:pPr>
            <a:r>
              <a:t>Définir clairement le contexte et l'objectif</a:t>
            </a:r>
          </a:p>
          <a:p>
            <a:pPr lvl="1">
              <a:defRPr sz="2000">
                <a:solidFill>
                  <a:srgbClr val="232323"/>
                </a:solidFill>
              </a:defRPr>
            </a:pPr>
            <a:r>
              <a:t>Décomposer les tâches complexes en étapes simples</a:t>
            </a:r>
          </a:p>
          <a:p>
            <a:pPr>
              <a:spcBef>
                <a:spcPts val="1500"/>
              </a:spcBef>
              <a:defRPr sz="2200">
                <a:solidFill>
                  <a:srgbClr val="232323"/>
                </a:solidFill>
              </a:defRPr>
            </a:pPr>
            <a:r>
              <a:t>Exemple :</a:t>
            </a:r>
          </a:p>
          <a:p>
            <a:pPr>
              <a:defRPr sz="1800">
                <a:solidFill>
                  <a:srgbClr val="C80000"/>
                </a:solidFill>
              </a:defRPr>
            </a:pPr>
            <a:r>
              <a:t>❌ "Parle-moi de l'IA."</a:t>
            </a:r>
          </a:p>
          <a:p>
            <a:pPr>
              <a:defRPr sz="1800">
                <a:solidFill>
                  <a:srgbClr val="009600"/>
                </a:solidFill>
              </a:defRPr>
            </a:pPr>
            <a:r>
              <a:t>✅ "Explique les 3 principales applications de l'IA dans la recherche médicale en 2025, avec un exemple concret pour chacune. Limite ta réponse à 300 mots."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a:solidFill>
                  <a:srgbClr val="0072B2"/>
                </a:solidFill>
              </a:defRPr>
            </a:pPr>
            <a:r>
              <a:t>Principes fondamentaux - Structure et contexte</a:t>
            </a:r>
          </a:p>
        </p:txBody>
      </p:sp>
      <p:sp>
        <p:nvSpPr>
          <p:cNvPr id="3" name="Content Placeholder 2"/>
          <p:cNvSpPr>
            <a:spLocks noGrp="1"/>
          </p:cNvSpPr>
          <p:nvPr>
            <p:ph idx="1"/>
          </p:nvPr>
        </p:nvSpPr>
        <p:spPr>
          <a:xfrm>
            <a:off x="457199" y="1600200"/>
            <a:ext cx="8345277" cy="4525963"/>
          </a:xfrm>
        </p:spPr>
        <p:txBody>
          <a:bodyPr>
            <a:normAutofit fontScale="92500" lnSpcReduction="20000"/>
          </a:bodyPr>
          <a:lstStyle/>
          <a:p>
            <a:pPr>
              <a:defRPr sz="2200">
                <a:solidFill>
                  <a:srgbClr val="232323"/>
                </a:solidFill>
              </a:defRPr>
            </a:pPr>
            <a:r>
              <a:rPr dirty="0"/>
              <a:t>Une structure </a:t>
            </a:r>
            <a:r>
              <a:rPr dirty="0" err="1"/>
              <a:t>claire</a:t>
            </a:r>
            <a:r>
              <a:rPr dirty="0"/>
              <a:t> et un </a:t>
            </a:r>
            <a:r>
              <a:rPr dirty="0" err="1"/>
              <a:t>contexte</a:t>
            </a:r>
            <a:r>
              <a:rPr dirty="0"/>
              <a:t> riche </a:t>
            </a:r>
            <a:r>
              <a:rPr dirty="0" err="1"/>
              <a:t>améliorent</a:t>
            </a:r>
            <a:r>
              <a:rPr dirty="0"/>
              <a:t> les </a:t>
            </a:r>
            <a:r>
              <a:rPr dirty="0" err="1"/>
              <a:t>résultats</a:t>
            </a:r>
            <a:r>
              <a:rPr dirty="0"/>
              <a:t> :</a:t>
            </a:r>
          </a:p>
          <a:p>
            <a:pPr lvl="1">
              <a:defRPr sz="2000">
                <a:solidFill>
                  <a:srgbClr val="232323"/>
                </a:solidFill>
              </a:defRPr>
            </a:pPr>
            <a:r>
              <a:rPr dirty="0" err="1"/>
              <a:t>Organiser</a:t>
            </a:r>
            <a:r>
              <a:rPr dirty="0"/>
              <a:t> le prompt </a:t>
            </a:r>
            <a:r>
              <a:rPr dirty="0" err="1"/>
              <a:t>en</a:t>
            </a:r>
            <a:r>
              <a:rPr dirty="0"/>
              <a:t> sections </a:t>
            </a:r>
            <a:r>
              <a:rPr dirty="0" err="1"/>
              <a:t>logiques</a:t>
            </a:r>
            <a:r>
              <a:rPr dirty="0"/>
              <a:t> (</a:t>
            </a:r>
            <a:r>
              <a:rPr dirty="0" err="1"/>
              <a:t>contexte</a:t>
            </a:r>
            <a:r>
              <a:rPr dirty="0"/>
              <a:t>, </a:t>
            </a:r>
            <a:r>
              <a:rPr dirty="0" err="1"/>
              <a:t>tâche</a:t>
            </a:r>
            <a:r>
              <a:rPr dirty="0"/>
              <a:t>, </a:t>
            </a:r>
            <a:r>
              <a:rPr dirty="0" err="1"/>
              <a:t>contraintes</a:t>
            </a:r>
            <a:r>
              <a:rPr dirty="0"/>
              <a:t>)</a:t>
            </a:r>
          </a:p>
          <a:p>
            <a:pPr lvl="1">
              <a:defRPr sz="2000">
                <a:solidFill>
                  <a:srgbClr val="232323"/>
                </a:solidFill>
              </a:defRPr>
            </a:pPr>
            <a:r>
              <a:rPr dirty="0" err="1"/>
              <a:t>Fournir</a:t>
            </a:r>
            <a:r>
              <a:rPr dirty="0"/>
              <a:t> des </a:t>
            </a:r>
            <a:r>
              <a:rPr dirty="0" err="1"/>
              <a:t>informations</a:t>
            </a:r>
            <a:r>
              <a:rPr dirty="0"/>
              <a:t> </a:t>
            </a:r>
            <a:r>
              <a:rPr dirty="0" err="1"/>
              <a:t>contextuelles</a:t>
            </a:r>
            <a:r>
              <a:rPr dirty="0"/>
              <a:t> </a:t>
            </a:r>
            <a:r>
              <a:rPr dirty="0" err="1"/>
              <a:t>pertinentes</a:t>
            </a:r>
            <a:endParaRPr dirty="0"/>
          </a:p>
          <a:p>
            <a:pPr lvl="1">
              <a:defRPr sz="2000">
                <a:solidFill>
                  <a:srgbClr val="232323"/>
                </a:solidFill>
              </a:defRPr>
            </a:pPr>
            <a:r>
              <a:rPr dirty="0" err="1"/>
              <a:t>Définir</a:t>
            </a:r>
            <a:r>
              <a:rPr dirty="0"/>
              <a:t> le </a:t>
            </a:r>
            <a:r>
              <a:rPr dirty="0" err="1"/>
              <a:t>rôle</a:t>
            </a:r>
            <a:r>
              <a:rPr dirty="0"/>
              <a:t> que </a:t>
            </a:r>
            <a:r>
              <a:rPr dirty="0" err="1"/>
              <a:t>l'IA</a:t>
            </a:r>
            <a:r>
              <a:rPr dirty="0"/>
              <a:t> doit adopter</a:t>
            </a:r>
          </a:p>
          <a:p>
            <a:pPr lvl="1">
              <a:defRPr sz="2000">
                <a:solidFill>
                  <a:srgbClr val="232323"/>
                </a:solidFill>
              </a:defRPr>
            </a:pPr>
            <a:r>
              <a:rPr dirty="0" err="1"/>
              <a:t>Préciser</a:t>
            </a:r>
            <a:r>
              <a:rPr dirty="0"/>
              <a:t> </a:t>
            </a:r>
            <a:r>
              <a:rPr dirty="0" err="1"/>
              <a:t>l'audience</a:t>
            </a:r>
            <a:r>
              <a:rPr dirty="0"/>
              <a:t> </a:t>
            </a:r>
            <a:r>
              <a:rPr dirty="0" err="1"/>
              <a:t>cible</a:t>
            </a:r>
            <a:r>
              <a:rPr dirty="0"/>
              <a:t> du </a:t>
            </a:r>
            <a:r>
              <a:rPr dirty="0" err="1"/>
              <a:t>contenu</a:t>
            </a:r>
            <a:r>
              <a:rPr dirty="0"/>
              <a:t> </a:t>
            </a:r>
            <a:r>
              <a:rPr dirty="0" err="1"/>
              <a:t>généré</a:t>
            </a:r>
            <a:endParaRPr dirty="0"/>
          </a:p>
          <a:p>
            <a:pPr lvl="1">
              <a:defRPr sz="2000">
                <a:solidFill>
                  <a:srgbClr val="232323"/>
                </a:solidFill>
              </a:defRPr>
            </a:pPr>
            <a:r>
              <a:rPr dirty="0" err="1"/>
              <a:t>Utiliser</a:t>
            </a:r>
            <a:r>
              <a:rPr dirty="0"/>
              <a:t> des </a:t>
            </a:r>
            <a:r>
              <a:rPr dirty="0" err="1"/>
              <a:t>délimiteurs</a:t>
            </a:r>
            <a:r>
              <a:rPr dirty="0"/>
              <a:t> (###, """ </a:t>
            </a:r>
            <a:r>
              <a:rPr dirty="0" err="1"/>
              <a:t>ou</a:t>
            </a:r>
            <a:r>
              <a:rPr dirty="0"/>
              <a:t> ---) pour </a:t>
            </a:r>
            <a:r>
              <a:rPr dirty="0" err="1"/>
              <a:t>séparer</a:t>
            </a:r>
            <a:r>
              <a:rPr dirty="0"/>
              <a:t> les sections</a:t>
            </a:r>
          </a:p>
          <a:p>
            <a:pPr>
              <a:spcBef>
                <a:spcPts val="1500"/>
              </a:spcBef>
              <a:defRPr sz="2200">
                <a:solidFill>
                  <a:srgbClr val="232323"/>
                </a:solidFill>
              </a:defRPr>
            </a:pPr>
            <a:r>
              <a:rPr dirty="0" err="1"/>
              <a:t>Exemple</a:t>
            </a:r>
            <a:r>
              <a:rPr dirty="0"/>
              <a:t> </a:t>
            </a:r>
            <a:r>
              <a:rPr dirty="0" err="1"/>
              <a:t>structuré</a:t>
            </a:r>
            <a:r>
              <a:rPr dirty="0"/>
              <a:t> :</a:t>
            </a:r>
          </a:p>
          <a:p>
            <a:pPr>
              <a:defRPr sz="1600">
                <a:solidFill>
                  <a:srgbClr val="006400"/>
                </a:solidFill>
              </a:defRPr>
            </a:pPr>
            <a:r>
              <a:rPr dirty="0" err="1"/>
              <a:t>Rôle</a:t>
            </a:r>
            <a:r>
              <a:rPr dirty="0"/>
              <a:t>: Tu es un expert </a:t>
            </a:r>
            <a:r>
              <a:rPr dirty="0" err="1"/>
              <a:t>en</a:t>
            </a:r>
            <a:r>
              <a:rPr dirty="0"/>
              <a:t> </a:t>
            </a:r>
            <a:r>
              <a:rPr dirty="0" err="1"/>
              <a:t>vulgarisation</a:t>
            </a:r>
            <a:r>
              <a:rPr dirty="0"/>
              <a:t> </a:t>
            </a:r>
            <a:r>
              <a:rPr dirty="0" err="1"/>
              <a:t>scientifique</a:t>
            </a:r>
            <a:r>
              <a:rPr dirty="0"/>
              <a:t>.</a:t>
            </a:r>
            <a:br>
              <a:rPr dirty="0"/>
            </a:br>
            <a:br>
              <a:rPr dirty="0"/>
            </a:br>
            <a:r>
              <a:rPr dirty="0" err="1"/>
              <a:t>Contexte</a:t>
            </a:r>
            <a:r>
              <a:rPr dirty="0"/>
              <a:t>: Je </a:t>
            </a:r>
            <a:r>
              <a:rPr dirty="0" err="1"/>
              <a:t>prépare</a:t>
            </a:r>
            <a:r>
              <a:rPr dirty="0"/>
              <a:t> un </a:t>
            </a:r>
            <a:r>
              <a:rPr dirty="0" err="1"/>
              <a:t>cours</a:t>
            </a:r>
            <a:r>
              <a:rPr dirty="0"/>
              <a:t> pour des </a:t>
            </a:r>
            <a:r>
              <a:rPr dirty="0" err="1"/>
              <a:t>étudiants</a:t>
            </a:r>
            <a:r>
              <a:rPr dirty="0"/>
              <a:t> </a:t>
            </a:r>
            <a:r>
              <a:rPr dirty="0" err="1"/>
              <a:t>en</a:t>
            </a:r>
            <a:r>
              <a:rPr dirty="0"/>
              <a:t> première </a:t>
            </a:r>
            <a:r>
              <a:rPr dirty="0" err="1"/>
              <a:t>année</a:t>
            </a:r>
            <a:r>
              <a:rPr dirty="0"/>
              <a:t> de </a:t>
            </a:r>
            <a:r>
              <a:rPr dirty="0" err="1"/>
              <a:t>médecine</a:t>
            </a:r>
            <a:r>
              <a:rPr dirty="0"/>
              <a:t>.</a:t>
            </a:r>
            <a:br>
              <a:rPr dirty="0"/>
            </a:br>
            <a:br>
              <a:rPr dirty="0"/>
            </a:br>
            <a:r>
              <a:rPr dirty="0" err="1"/>
              <a:t>Tâche</a:t>
            </a:r>
            <a:r>
              <a:rPr dirty="0"/>
              <a:t>: </a:t>
            </a:r>
            <a:r>
              <a:rPr dirty="0" err="1"/>
              <a:t>Explique</a:t>
            </a:r>
            <a:r>
              <a:rPr dirty="0"/>
              <a:t> le </a:t>
            </a:r>
            <a:r>
              <a:rPr dirty="0" err="1"/>
              <a:t>fonctionnement</a:t>
            </a:r>
            <a:r>
              <a:rPr dirty="0"/>
              <a:t> du </a:t>
            </a:r>
            <a:r>
              <a:rPr dirty="0" err="1"/>
              <a:t>système</a:t>
            </a:r>
            <a:r>
              <a:rPr dirty="0"/>
              <a:t> </a:t>
            </a:r>
            <a:r>
              <a:rPr dirty="0" err="1"/>
              <a:t>immunitaire</a:t>
            </a:r>
            <a:r>
              <a:rPr dirty="0"/>
              <a:t> face à un virus.</a:t>
            </a:r>
            <a:br>
              <a:rPr dirty="0"/>
            </a:br>
            <a:br>
              <a:rPr dirty="0"/>
            </a:br>
            <a:r>
              <a:rPr dirty="0" err="1"/>
              <a:t>Contraintes</a:t>
            </a:r>
            <a:r>
              <a:rPr dirty="0"/>
              <a:t>:</a:t>
            </a:r>
            <a:br>
              <a:rPr dirty="0"/>
            </a:br>
            <a:r>
              <a:rPr dirty="0"/>
              <a:t>- </a:t>
            </a:r>
            <a:r>
              <a:rPr dirty="0" err="1"/>
              <a:t>Utilise</a:t>
            </a:r>
            <a:r>
              <a:rPr dirty="0"/>
              <a:t> des </a:t>
            </a:r>
            <a:r>
              <a:rPr dirty="0" err="1"/>
              <a:t>métaphores</a:t>
            </a:r>
            <a:r>
              <a:rPr dirty="0"/>
              <a:t> simples</a:t>
            </a:r>
            <a:br>
              <a:rPr dirty="0"/>
            </a:br>
            <a:r>
              <a:rPr dirty="0"/>
              <a:t>- </a:t>
            </a:r>
            <a:r>
              <a:rPr dirty="0" err="1"/>
              <a:t>Limite</a:t>
            </a:r>
            <a:r>
              <a:rPr dirty="0"/>
              <a:t> ta </a:t>
            </a:r>
            <a:r>
              <a:rPr dirty="0" err="1"/>
              <a:t>réponse</a:t>
            </a:r>
            <a:r>
              <a:rPr dirty="0"/>
              <a:t> à 500 mots</a:t>
            </a:r>
            <a:br>
              <a:rPr dirty="0"/>
            </a:br>
            <a:r>
              <a:rPr dirty="0"/>
              <a:t>- </a:t>
            </a:r>
            <a:r>
              <a:rPr dirty="0" err="1"/>
              <a:t>Inclus</a:t>
            </a:r>
            <a:r>
              <a:rPr dirty="0"/>
              <a:t> 3 points </a:t>
            </a:r>
            <a:r>
              <a:rPr dirty="0" err="1"/>
              <a:t>clés</a:t>
            </a:r>
            <a:r>
              <a:rPr dirty="0"/>
              <a:t> à </a:t>
            </a:r>
            <a:r>
              <a:rPr dirty="0" err="1"/>
              <a:t>retenir</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691</TotalTime>
  <Words>4209</Words>
  <Application>Microsoft Macintosh PowerPoint</Application>
  <PresentationFormat>On-screen Show (4:3)</PresentationFormat>
  <Paragraphs>269</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Prompt Engineering</vt:lpstr>
      <vt:lpstr>Objectifs de la session</vt:lpstr>
      <vt:lpstr>Qu'est-ce que le Prompt Engineering?</vt:lpstr>
      <vt:lpstr>Évolution historique - Débuts (2020-2021)</vt:lpstr>
      <vt:lpstr>Évolution historique - Développement (2022)</vt:lpstr>
      <vt:lpstr>Évolution historique - Explosion (2023)</vt:lpstr>
      <vt:lpstr>Évolution historique - Maturité (2024-2025)</vt:lpstr>
      <vt:lpstr>Principes fondamentaux - Clarté et précision</vt:lpstr>
      <vt:lpstr>Principes fondamentaux - Structure et contexte</vt:lpstr>
      <vt:lpstr>Principes fondamentaux - Itération et feedback</vt:lpstr>
      <vt:lpstr>Techniques avancées - Few-shot prompting</vt:lpstr>
      <vt:lpstr>Techniques avancées - Chain-of-Thought</vt:lpstr>
      <vt:lpstr>Techniques avancées - Role Prompting</vt:lpstr>
      <vt:lpstr>Techniques avancées - Prompting réflexif</vt:lpstr>
      <vt:lpstr>Applications dans la recherche</vt:lpstr>
      <vt:lpstr>Applications dans l'enseignement</vt:lpstr>
      <vt:lpstr>Atelier pratique - Exercice 1</vt:lpstr>
      <vt:lpstr>Atelier pratique - Exercice 2</vt:lpstr>
      <vt:lpstr>Atelier pratique - Exercice 3</vt:lpstr>
      <vt:lpstr>Bonnes pratiques et pièges à éviter</vt:lpstr>
      <vt:lpstr>Éthique et considérations importantes</vt:lpstr>
      <vt:lpstr>Ressources et outils recommandés</vt:lpstr>
      <vt:lpstr>Tendances futures du prompt engineering</vt:lpstr>
      <vt:lpstr>Conclusion et prochaines étapes</vt:lpstr>
      <vt:lpstr>Questions et discussion</vt:lpstr>
      <vt:lpstr>Exemple pratique - Recherche scientifique</vt:lpstr>
      <vt:lpstr>Exemple pratique - Enseignement</vt:lpstr>
      <vt:lpstr>Exemple pratique - Analyse de données</vt:lpstr>
      <vt:lpstr>Exemple pratique - Rédaction scientifique</vt:lpstr>
      <vt:lpstr>Exemple pratique - Collaboration interdisciplinaire</vt:lpstr>
      <vt:lpstr>Résumé des techniques de prompt engineering</vt:lpstr>
      <vt:lpstr>Contact et ressources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Boukary OUEDRAOGO</cp:lastModifiedBy>
  <cp:revision>3</cp:revision>
  <dcterms:created xsi:type="dcterms:W3CDTF">2013-01-27T09:14:16Z</dcterms:created>
  <dcterms:modified xsi:type="dcterms:W3CDTF">2025-04-08T10:49:35Z</dcterms:modified>
  <cp:category/>
</cp:coreProperties>
</file>