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87" r:id="rId2"/>
    <p:sldId id="388" r:id="rId3"/>
    <p:sldId id="389" r:id="rId4"/>
    <p:sldId id="390" r:id="rId5"/>
    <p:sldId id="391" r:id="rId6"/>
    <p:sldId id="392" r:id="rId7"/>
    <p:sldId id="393" r:id="rId8"/>
    <p:sldId id="39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ADC4BC-26BE-C146-9D3B-83675A6F80B2}">
          <p14:sldIdLst/>
        </p14:section>
        <p14:section name="Mask R-CNN" id="{569DD003-5774-774C-A155-35AB26D85B2B}">
          <p14:sldIdLst/>
        </p14:section>
        <p14:section name="Past, Present, Future" id="{1A9B6CDC-8CBD-9647-8806-886E62163015}">
          <p14:sldIdLst/>
        </p14:section>
        <p14:section name="In case of questions" id="{ECB436DA-8AC4-5846-B16C-5C0CDBEFD0DE}">
          <p14:sldIdLst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450"/>
    <p:restoredTop sz="80732"/>
  </p:normalViewPr>
  <p:slideViewPr>
    <p:cSldViewPr snapToGrid="0" snapToObjects="1">
      <p:cViewPr>
        <p:scale>
          <a:sx n="90" d="100"/>
          <a:sy n="90" d="100"/>
        </p:scale>
        <p:origin x="64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51B28-A5B6-904E-A60C-D004CBF9F7EA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566E6-D964-3F46-AB6F-21836F30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8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A494-5BC2-8244-8955-C6FA1B6BD7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17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566E6-D964-3F46-AB6F-21836F30FF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8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0EC8-5181-6B4C-A1A6-23C0B5FA110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7168-6F12-D346-AD95-3DF32838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6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0EC8-5181-6B4C-A1A6-23C0B5FA110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7168-6F12-D346-AD95-3DF32838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6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0EC8-5181-6B4C-A1A6-23C0B5FA110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7168-6F12-D346-AD95-3DF32838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5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0EC8-5181-6B4C-A1A6-23C0B5FA110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7168-6F12-D346-AD95-3DF32838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0EC8-5181-6B4C-A1A6-23C0B5FA110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7168-6F12-D346-AD95-3DF32838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7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0EC8-5181-6B4C-A1A6-23C0B5FA110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7168-6F12-D346-AD95-3DF32838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0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0EC8-5181-6B4C-A1A6-23C0B5FA110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7168-6F12-D346-AD95-3DF32838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0EC8-5181-6B4C-A1A6-23C0B5FA110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7168-6F12-D346-AD95-3DF32838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3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0EC8-5181-6B4C-A1A6-23C0B5FA110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7168-6F12-D346-AD95-3DF32838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2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0EC8-5181-6B4C-A1A6-23C0B5FA110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7168-6F12-D346-AD95-3DF32838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2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0EC8-5181-6B4C-A1A6-23C0B5FA110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7168-6F12-D346-AD95-3DF32838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0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60EC8-5181-6B4C-A1A6-23C0B5FA110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7168-6F12-D346-AD95-3DF32838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2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Backbone Enhancement:</a:t>
            </a:r>
            <a:br>
              <a:rPr lang="en-US" dirty="0" smtClean="0"/>
            </a:br>
            <a:r>
              <a:rPr lang="en-US" dirty="0" smtClean="0"/>
              <a:t>Improving Scale Invariance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2518342"/>
            <a:ext cx="6326187" cy="3835389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42969" y="2582510"/>
            <a:ext cx="5009138" cy="3771221"/>
            <a:chOff x="301461" y="2832764"/>
            <a:chExt cx="3959333" cy="29808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461" y="2844120"/>
              <a:ext cx="3959333" cy="29695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1461" y="2844120"/>
              <a:ext cx="1738497" cy="154965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63928" y="2896099"/>
              <a:ext cx="1507669" cy="1417466"/>
            </a:xfrm>
            <a:prstGeom prst="rect">
              <a:avLst/>
            </a:prstGeom>
            <a:noFill/>
            <a:ln w="412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6645" y="2832764"/>
              <a:ext cx="992835" cy="884987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923739" y="2891120"/>
              <a:ext cx="851065" cy="795647"/>
            </a:xfrm>
            <a:prstGeom prst="rect">
              <a:avLst/>
            </a:prstGeom>
            <a:noFill/>
            <a:ln w="412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2589" y="2864764"/>
              <a:ext cx="434928" cy="38768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2844064" y="2885481"/>
              <a:ext cx="372092" cy="348343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245918" y="2885481"/>
              <a:ext cx="197789" cy="176304"/>
              <a:chOff x="3404319" y="3077986"/>
              <a:chExt cx="197789" cy="176304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4319" y="3077986"/>
                <a:ext cx="197789" cy="176304"/>
              </a:xfrm>
              <a:prstGeom prst="rect">
                <a:avLst/>
              </a:prstGeom>
            </p:spPr>
          </p:pic>
          <p:sp>
            <p:nvSpPr>
              <p:cNvPr id="31" name="Rectangle 30"/>
              <p:cNvSpPr/>
              <p:nvPr/>
            </p:nvSpPr>
            <p:spPr>
              <a:xfrm>
                <a:off x="3417450" y="3077986"/>
                <a:ext cx="171528" cy="161265"/>
              </a:xfrm>
              <a:prstGeom prst="rect">
                <a:avLst/>
              </a:prstGeom>
              <a:noFill/>
              <a:ln w="158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471846" y="2887076"/>
              <a:ext cx="69339" cy="61807"/>
              <a:chOff x="3404319" y="3077986"/>
              <a:chExt cx="197789" cy="17630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4319" y="3077986"/>
                <a:ext cx="197789" cy="176304"/>
              </a:xfrm>
              <a:prstGeom prst="rect">
                <a:avLst/>
              </a:prstGeom>
            </p:spPr>
          </p:pic>
          <p:sp>
            <p:nvSpPr>
              <p:cNvPr id="35" name="Rectangle 34"/>
              <p:cNvSpPr/>
              <p:nvPr/>
            </p:nvSpPr>
            <p:spPr>
              <a:xfrm>
                <a:off x="3417450" y="3077986"/>
                <a:ext cx="171528" cy="161265"/>
              </a:xfrm>
              <a:prstGeom prst="rect">
                <a:avLst/>
              </a:prstGeom>
              <a:noFill/>
              <a:ln w="158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8086725" y="4436036"/>
            <a:ext cx="3771900" cy="2052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9092" y="4238319"/>
            <a:ext cx="32063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SLOW!</a:t>
            </a:r>
          </a:p>
          <a:p>
            <a:r>
              <a:rPr lang="en-US" sz="1100" dirty="0" smtClean="0"/>
              <a:t>(Viola &amp; Jones, HOG, DPM, multiscale Fast R-CNN, </a:t>
            </a:r>
            <a:r>
              <a:rPr lang="mr-IN" sz="1100" dirty="0" smtClean="0"/>
              <a:t>…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9404691" y="4254361"/>
            <a:ext cx="1601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Do nothing; give up; Fast</a:t>
            </a:r>
          </a:p>
          <a:p>
            <a:r>
              <a:rPr lang="en-US" sz="1100" dirty="0" smtClean="0"/>
              <a:t>(Fast R-CNN, YOLO, </a:t>
            </a:r>
            <a:r>
              <a:rPr lang="mr-IN" sz="1100" dirty="0" smtClean="0"/>
              <a:t>…</a:t>
            </a:r>
            <a:r>
              <a:rPr lang="en-US" sz="1100" dirty="0" smtClean="0"/>
              <a:t>)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729092" y="6284074"/>
                <a:ext cx="78579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Fast!</a:t>
                </a:r>
              </a:p>
              <a:p>
                <a:r>
                  <a:rPr lang="en-US" sz="1100" dirty="0" smtClean="0"/>
                  <a:t>(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charset="0"/>
                      </a:rPr>
                      <m:t>≈ </m:t>
                    </m:r>
                  </m:oMath>
                </a14:m>
                <a:r>
                  <a:rPr lang="en-US" sz="1100" dirty="0" smtClean="0"/>
                  <a:t>SSD, </a:t>
                </a:r>
                <a:r>
                  <a:rPr lang="mr-IN" sz="1100" dirty="0" smtClean="0"/>
                  <a:t>…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092" y="6284074"/>
                <a:ext cx="785793" cy="430887"/>
              </a:xfrm>
              <a:prstGeom prst="rect">
                <a:avLst/>
              </a:prstGeom>
              <a:blipFill rotWithShape="0">
                <a:blip r:embed="rId5"/>
                <a:stretch>
                  <a:fillRect t="-7042" b="-57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9120462" y="2632616"/>
            <a:ext cx="3071538" cy="2052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37150" y="4631999"/>
            <a:ext cx="3771900" cy="2052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81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Scale Invariance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2518342"/>
            <a:ext cx="6326187" cy="3835389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42969" y="2582510"/>
            <a:ext cx="5009138" cy="3771221"/>
            <a:chOff x="301461" y="2832764"/>
            <a:chExt cx="3959333" cy="29808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461" y="2844120"/>
              <a:ext cx="3959333" cy="29695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1461" y="2844120"/>
              <a:ext cx="1738497" cy="154965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63928" y="2896099"/>
              <a:ext cx="1507669" cy="1417466"/>
            </a:xfrm>
            <a:prstGeom prst="rect">
              <a:avLst/>
            </a:prstGeom>
            <a:noFill/>
            <a:ln w="412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6645" y="2832764"/>
              <a:ext cx="992835" cy="884987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923739" y="2891120"/>
              <a:ext cx="851065" cy="795647"/>
            </a:xfrm>
            <a:prstGeom prst="rect">
              <a:avLst/>
            </a:prstGeom>
            <a:noFill/>
            <a:ln w="412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2589" y="2864764"/>
              <a:ext cx="434928" cy="38768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2844064" y="2885481"/>
              <a:ext cx="372092" cy="348343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245918" y="2885481"/>
              <a:ext cx="197789" cy="176304"/>
              <a:chOff x="3404319" y="3077986"/>
              <a:chExt cx="197789" cy="176304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4319" y="3077986"/>
                <a:ext cx="197789" cy="176304"/>
              </a:xfrm>
              <a:prstGeom prst="rect">
                <a:avLst/>
              </a:prstGeom>
            </p:spPr>
          </p:pic>
          <p:sp>
            <p:nvSpPr>
              <p:cNvPr id="31" name="Rectangle 30"/>
              <p:cNvSpPr/>
              <p:nvPr/>
            </p:nvSpPr>
            <p:spPr>
              <a:xfrm>
                <a:off x="3417450" y="3077986"/>
                <a:ext cx="171528" cy="161265"/>
              </a:xfrm>
              <a:prstGeom prst="rect">
                <a:avLst/>
              </a:prstGeom>
              <a:noFill/>
              <a:ln w="158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471846" y="2887076"/>
              <a:ext cx="69339" cy="61807"/>
              <a:chOff x="3404319" y="3077986"/>
              <a:chExt cx="197789" cy="17630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4319" y="3077986"/>
                <a:ext cx="197789" cy="176304"/>
              </a:xfrm>
              <a:prstGeom prst="rect">
                <a:avLst/>
              </a:prstGeom>
            </p:spPr>
          </p:pic>
          <p:sp>
            <p:nvSpPr>
              <p:cNvPr id="35" name="Rectangle 34"/>
              <p:cNvSpPr/>
              <p:nvPr/>
            </p:nvSpPr>
            <p:spPr>
              <a:xfrm>
                <a:off x="3417450" y="3077986"/>
                <a:ext cx="171528" cy="161265"/>
              </a:xfrm>
              <a:prstGeom prst="rect">
                <a:avLst/>
              </a:prstGeom>
              <a:noFill/>
              <a:ln w="158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8086725" y="4436036"/>
            <a:ext cx="3771900" cy="2052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9092" y="4238319"/>
            <a:ext cx="32063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SLOW!</a:t>
            </a:r>
          </a:p>
          <a:p>
            <a:r>
              <a:rPr lang="en-US" sz="1100" dirty="0" smtClean="0"/>
              <a:t>(Viola &amp; Jones, HOG, DPM, multiscale Fast R-CNN, </a:t>
            </a:r>
            <a:r>
              <a:rPr lang="mr-IN" sz="1100" dirty="0" smtClean="0"/>
              <a:t>…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9404691" y="4254361"/>
            <a:ext cx="1601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Do nothing; give up; Fast</a:t>
            </a:r>
          </a:p>
          <a:p>
            <a:r>
              <a:rPr lang="en-US" sz="1100" dirty="0" smtClean="0"/>
              <a:t>(Fast R-CNN, YOLO, </a:t>
            </a:r>
            <a:r>
              <a:rPr lang="mr-IN" sz="1100" dirty="0" smtClean="0"/>
              <a:t>…</a:t>
            </a:r>
            <a:r>
              <a:rPr lang="en-US" sz="1100" dirty="0" smtClean="0"/>
              <a:t>)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729092" y="6284074"/>
                <a:ext cx="78579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Fast!</a:t>
                </a:r>
              </a:p>
              <a:p>
                <a:r>
                  <a:rPr lang="en-US" sz="1100" dirty="0" smtClean="0"/>
                  <a:t>(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charset="0"/>
                      </a:rPr>
                      <m:t>≈ </m:t>
                    </m:r>
                  </m:oMath>
                </a14:m>
                <a:r>
                  <a:rPr lang="en-US" sz="1100" dirty="0" smtClean="0"/>
                  <a:t>SSD, </a:t>
                </a:r>
                <a:r>
                  <a:rPr lang="mr-IN" sz="1100" dirty="0" smtClean="0"/>
                  <a:t>…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092" y="6284074"/>
                <a:ext cx="785793" cy="430887"/>
              </a:xfrm>
              <a:prstGeom prst="rect">
                <a:avLst/>
              </a:prstGeom>
              <a:blipFill rotWithShape="0">
                <a:blip r:embed="rId5"/>
                <a:stretch>
                  <a:fillRect t="-7042" b="-57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5237150" y="4631999"/>
            <a:ext cx="3771900" cy="2052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94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Scale Invariance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2518342"/>
            <a:ext cx="6326187" cy="3835389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42969" y="2582510"/>
            <a:ext cx="5009138" cy="3771221"/>
            <a:chOff x="301461" y="2832764"/>
            <a:chExt cx="3959333" cy="29808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461" y="2844120"/>
              <a:ext cx="3959333" cy="29695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1461" y="2844120"/>
              <a:ext cx="1738497" cy="154965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63928" y="2896099"/>
              <a:ext cx="1507669" cy="1417466"/>
            </a:xfrm>
            <a:prstGeom prst="rect">
              <a:avLst/>
            </a:prstGeom>
            <a:noFill/>
            <a:ln w="412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6645" y="2832764"/>
              <a:ext cx="992835" cy="884987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923739" y="2891120"/>
              <a:ext cx="851065" cy="795647"/>
            </a:xfrm>
            <a:prstGeom prst="rect">
              <a:avLst/>
            </a:prstGeom>
            <a:noFill/>
            <a:ln w="412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2589" y="2864764"/>
              <a:ext cx="434928" cy="38768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2844064" y="2885481"/>
              <a:ext cx="372092" cy="348343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245918" y="2885481"/>
              <a:ext cx="197789" cy="176304"/>
              <a:chOff x="3404319" y="3077986"/>
              <a:chExt cx="197789" cy="176304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4319" y="3077986"/>
                <a:ext cx="197789" cy="176304"/>
              </a:xfrm>
              <a:prstGeom prst="rect">
                <a:avLst/>
              </a:prstGeom>
            </p:spPr>
          </p:pic>
          <p:sp>
            <p:nvSpPr>
              <p:cNvPr id="31" name="Rectangle 30"/>
              <p:cNvSpPr/>
              <p:nvPr/>
            </p:nvSpPr>
            <p:spPr>
              <a:xfrm>
                <a:off x="3417450" y="3077986"/>
                <a:ext cx="171528" cy="161265"/>
              </a:xfrm>
              <a:prstGeom prst="rect">
                <a:avLst/>
              </a:prstGeom>
              <a:noFill/>
              <a:ln w="158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471846" y="2887076"/>
              <a:ext cx="69339" cy="61807"/>
              <a:chOff x="3404319" y="3077986"/>
              <a:chExt cx="197789" cy="17630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4319" y="3077986"/>
                <a:ext cx="197789" cy="176304"/>
              </a:xfrm>
              <a:prstGeom prst="rect">
                <a:avLst/>
              </a:prstGeom>
            </p:spPr>
          </p:pic>
          <p:sp>
            <p:nvSpPr>
              <p:cNvPr id="35" name="Rectangle 34"/>
              <p:cNvSpPr/>
              <p:nvPr/>
            </p:nvSpPr>
            <p:spPr>
              <a:xfrm>
                <a:off x="3417450" y="3077986"/>
                <a:ext cx="171528" cy="161265"/>
              </a:xfrm>
              <a:prstGeom prst="rect">
                <a:avLst/>
              </a:prstGeom>
              <a:noFill/>
              <a:ln w="158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8086725" y="4436036"/>
            <a:ext cx="3771900" cy="2052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9092" y="4238319"/>
            <a:ext cx="32063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SLOW!</a:t>
            </a:r>
          </a:p>
          <a:p>
            <a:r>
              <a:rPr lang="en-US" sz="1100" dirty="0" smtClean="0"/>
              <a:t>(Viola &amp; Jones, HOG, DPM, multiscale Fast R-CNN, </a:t>
            </a:r>
            <a:r>
              <a:rPr lang="mr-IN" sz="1100" dirty="0" smtClean="0"/>
              <a:t>…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9404691" y="4254361"/>
            <a:ext cx="1601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Do nothing; give up; Fast</a:t>
            </a:r>
          </a:p>
          <a:p>
            <a:r>
              <a:rPr lang="en-US" sz="1100" dirty="0" smtClean="0"/>
              <a:t>(Fast R-CNN, YOLO, </a:t>
            </a:r>
            <a:r>
              <a:rPr lang="mr-IN" sz="1100" dirty="0" smtClean="0"/>
              <a:t>…</a:t>
            </a:r>
            <a:r>
              <a:rPr lang="en-US" sz="1100" dirty="0" smtClean="0"/>
              <a:t>)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729092" y="6284074"/>
                <a:ext cx="78579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Fast!</a:t>
                </a:r>
              </a:p>
              <a:p>
                <a:r>
                  <a:rPr lang="en-US" sz="1100" dirty="0" smtClean="0"/>
                  <a:t>(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charset="0"/>
                      </a:rPr>
                      <m:t>≈ </m:t>
                    </m:r>
                  </m:oMath>
                </a14:m>
                <a:r>
                  <a:rPr lang="en-US" sz="1100" dirty="0" smtClean="0"/>
                  <a:t>SSD, </a:t>
                </a:r>
                <a:r>
                  <a:rPr lang="mr-IN" sz="1100" dirty="0" smtClean="0"/>
                  <a:t>…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092" y="6284074"/>
                <a:ext cx="785793" cy="430887"/>
              </a:xfrm>
              <a:prstGeom prst="rect">
                <a:avLst/>
              </a:prstGeom>
              <a:blipFill rotWithShape="0">
                <a:blip r:embed="rId5"/>
                <a:stretch>
                  <a:fillRect t="-7042" b="-57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53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Scale Invariance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2518342"/>
            <a:ext cx="6326187" cy="3835389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42969" y="2582510"/>
            <a:ext cx="5009138" cy="3771221"/>
            <a:chOff x="301461" y="2832764"/>
            <a:chExt cx="3959333" cy="29808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461" y="2844120"/>
              <a:ext cx="3959333" cy="29695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1461" y="2844120"/>
              <a:ext cx="1738497" cy="154965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63928" y="2896099"/>
              <a:ext cx="1507669" cy="1417466"/>
            </a:xfrm>
            <a:prstGeom prst="rect">
              <a:avLst/>
            </a:prstGeom>
            <a:noFill/>
            <a:ln w="412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6645" y="2832764"/>
              <a:ext cx="992835" cy="884987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923739" y="2891120"/>
              <a:ext cx="851065" cy="795647"/>
            </a:xfrm>
            <a:prstGeom prst="rect">
              <a:avLst/>
            </a:prstGeom>
            <a:noFill/>
            <a:ln w="412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2589" y="2864764"/>
              <a:ext cx="434928" cy="38768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2844064" y="2885481"/>
              <a:ext cx="372092" cy="348343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245918" y="2885481"/>
              <a:ext cx="197789" cy="176304"/>
              <a:chOff x="3404319" y="3077986"/>
              <a:chExt cx="197789" cy="176304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4319" y="3077986"/>
                <a:ext cx="197789" cy="176304"/>
              </a:xfrm>
              <a:prstGeom prst="rect">
                <a:avLst/>
              </a:prstGeom>
            </p:spPr>
          </p:pic>
          <p:sp>
            <p:nvSpPr>
              <p:cNvPr id="31" name="Rectangle 30"/>
              <p:cNvSpPr/>
              <p:nvPr/>
            </p:nvSpPr>
            <p:spPr>
              <a:xfrm>
                <a:off x="3417450" y="3077986"/>
                <a:ext cx="171528" cy="161265"/>
              </a:xfrm>
              <a:prstGeom prst="rect">
                <a:avLst/>
              </a:prstGeom>
              <a:noFill/>
              <a:ln w="158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471846" y="2887076"/>
              <a:ext cx="69339" cy="61807"/>
              <a:chOff x="3404319" y="3077986"/>
              <a:chExt cx="197789" cy="17630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4319" y="3077986"/>
                <a:ext cx="197789" cy="176304"/>
              </a:xfrm>
              <a:prstGeom prst="rect">
                <a:avLst/>
              </a:prstGeom>
            </p:spPr>
          </p:pic>
          <p:sp>
            <p:nvSpPr>
              <p:cNvPr id="35" name="Rectangle 34"/>
              <p:cNvSpPr/>
              <p:nvPr/>
            </p:nvSpPr>
            <p:spPr>
              <a:xfrm>
                <a:off x="3417450" y="3077986"/>
                <a:ext cx="171528" cy="161265"/>
              </a:xfrm>
              <a:prstGeom prst="rect">
                <a:avLst/>
              </a:prstGeom>
              <a:noFill/>
              <a:ln w="158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8086725" y="4436036"/>
            <a:ext cx="3771900" cy="2052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Let’s examine this one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9092" y="4254361"/>
            <a:ext cx="32063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SOW!!</a:t>
            </a:r>
          </a:p>
          <a:p>
            <a:r>
              <a:rPr lang="en-US" sz="1100" dirty="0" smtClean="0"/>
              <a:t>(Viola &amp; Jones, HOG, DPM, multiscale Fast R-CNN, </a:t>
            </a:r>
            <a:r>
              <a:rPr lang="mr-IN" sz="1100" dirty="0" smtClean="0"/>
              <a:t>…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9404691" y="4254361"/>
            <a:ext cx="16482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Do nothing; give up; Fast!</a:t>
            </a:r>
          </a:p>
          <a:p>
            <a:r>
              <a:rPr lang="en-US" sz="1100" dirty="0" smtClean="0"/>
              <a:t>(Fast R-CNN, YOLO, </a:t>
            </a:r>
            <a:r>
              <a:rPr lang="mr-IN" sz="1100" dirty="0" smtClean="0"/>
              <a:t>…</a:t>
            </a:r>
            <a:r>
              <a:rPr lang="en-US" sz="1100" dirty="0" smtClean="0"/>
              <a:t>)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729092" y="6284074"/>
                <a:ext cx="78579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Fast!</a:t>
                </a:r>
              </a:p>
              <a:p>
                <a:r>
                  <a:rPr lang="en-US" sz="1100" dirty="0" smtClean="0"/>
                  <a:t>(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charset="0"/>
                      </a:rPr>
                      <m:t>≈ </m:t>
                    </m:r>
                  </m:oMath>
                </a14:m>
                <a:r>
                  <a:rPr lang="en-US" sz="1100" dirty="0" smtClean="0"/>
                  <a:t>SSD, </a:t>
                </a:r>
                <a:r>
                  <a:rPr lang="mr-IN" sz="1100" dirty="0" smtClean="0"/>
                  <a:t>…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092" y="6284074"/>
                <a:ext cx="785793" cy="430887"/>
              </a:xfrm>
              <a:prstGeom prst="rect">
                <a:avLst/>
              </a:prstGeom>
              <a:blipFill rotWithShape="0">
                <a:blip r:embed="rId5"/>
                <a:stretch>
                  <a:fillRect t="-7042" b="-57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5380038" y="2383402"/>
            <a:ext cx="6392862" cy="225276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07694" y="4376236"/>
            <a:ext cx="2300587" cy="2300587"/>
          </a:xfrm>
          <a:prstGeom prst="ellipse">
            <a:avLst/>
          </a:prstGeom>
          <a:noFill/>
          <a:ln w="73025" cmpd="dbl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8158" cy="1325563"/>
          </a:xfrm>
        </p:spPr>
        <p:txBody>
          <a:bodyPr/>
          <a:lstStyle/>
          <a:p>
            <a:r>
              <a:rPr lang="en-US" smtClean="0"/>
              <a:t>Compromise Feature Quality, but Fast (“Free”)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2969" y="2582510"/>
            <a:ext cx="5009138" cy="3771221"/>
            <a:chOff x="301461" y="2832764"/>
            <a:chExt cx="3959333" cy="29808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461" y="2844120"/>
              <a:ext cx="3959333" cy="29695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461" y="2844120"/>
              <a:ext cx="1738497" cy="154965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63928" y="2896099"/>
              <a:ext cx="1507669" cy="1417466"/>
            </a:xfrm>
            <a:prstGeom prst="rect">
              <a:avLst/>
            </a:prstGeom>
            <a:noFill/>
            <a:ln w="412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6645" y="2832764"/>
              <a:ext cx="992835" cy="884987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923739" y="2891120"/>
              <a:ext cx="851065" cy="795647"/>
            </a:xfrm>
            <a:prstGeom prst="rect">
              <a:avLst/>
            </a:prstGeom>
            <a:noFill/>
            <a:ln w="412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2589" y="2864764"/>
              <a:ext cx="434928" cy="38768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2844064" y="2885481"/>
              <a:ext cx="372092" cy="348343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245918" y="2885481"/>
              <a:ext cx="197789" cy="176304"/>
              <a:chOff x="3404319" y="3077986"/>
              <a:chExt cx="197789" cy="176304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4319" y="3077986"/>
                <a:ext cx="197789" cy="176304"/>
              </a:xfrm>
              <a:prstGeom prst="rect">
                <a:avLst/>
              </a:prstGeom>
            </p:spPr>
          </p:pic>
          <p:sp>
            <p:nvSpPr>
              <p:cNvPr id="31" name="Rectangle 30"/>
              <p:cNvSpPr/>
              <p:nvPr/>
            </p:nvSpPr>
            <p:spPr>
              <a:xfrm>
                <a:off x="3417450" y="3077986"/>
                <a:ext cx="171528" cy="161265"/>
              </a:xfrm>
              <a:prstGeom prst="rect">
                <a:avLst/>
              </a:prstGeom>
              <a:noFill/>
              <a:ln w="158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471846" y="2887076"/>
              <a:ext cx="69339" cy="61807"/>
              <a:chOff x="3404319" y="3077986"/>
              <a:chExt cx="197789" cy="17630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4319" y="3077986"/>
                <a:ext cx="197789" cy="176304"/>
              </a:xfrm>
              <a:prstGeom prst="rect">
                <a:avLst/>
              </a:prstGeom>
            </p:spPr>
          </p:pic>
          <p:sp>
            <p:nvSpPr>
              <p:cNvPr id="35" name="Rectangle 34"/>
              <p:cNvSpPr/>
              <p:nvPr/>
            </p:nvSpPr>
            <p:spPr>
              <a:xfrm>
                <a:off x="3417450" y="3077986"/>
                <a:ext cx="171528" cy="161265"/>
              </a:xfrm>
              <a:prstGeom prst="rect">
                <a:avLst/>
              </a:prstGeom>
              <a:noFill/>
              <a:ln w="158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t="50519" r="58225" b="9316"/>
          <a:stretch/>
        </p:blipFill>
        <p:spPr>
          <a:xfrm>
            <a:off x="6844681" y="2513796"/>
            <a:ext cx="5347319" cy="31169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50346" y="2790305"/>
            <a:ext cx="198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Low resolution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C00000"/>
                </a:solidFill>
              </a:rPr>
              <a:t>Strong features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50346" y="4433320"/>
            <a:ext cx="1905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High resolution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C00000"/>
                </a:solidFill>
              </a:rPr>
              <a:t>Weak features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55355" y="3113470"/>
            <a:ext cx="994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7155355" y="4756486"/>
            <a:ext cx="232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54315" y="3142329"/>
            <a:ext cx="0" cy="1290991"/>
          </a:xfrm>
          <a:prstGeom prst="straightConnector1">
            <a:avLst/>
          </a:prstGeom>
          <a:ln w="476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930086" y="3436637"/>
            <a:ext cx="0" cy="1319848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30086" y="5644372"/>
            <a:ext cx="3994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“native” in-network feature pyramid</a:t>
            </a:r>
          </a:p>
          <a:p>
            <a:r>
              <a:rPr lang="en-US" dirty="0"/>
              <a:t>p</a:t>
            </a:r>
            <a:r>
              <a:rPr lang="en-US" dirty="0" smtClean="0"/>
              <a:t>oses an inherent tradeoff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38218" y="4492154"/>
            <a:ext cx="74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conv3</a:t>
            </a:r>
            <a:endParaRPr lang="en-US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7875807" y="3787824"/>
            <a:ext cx="67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conv4</a:t>
            </a:r>
            <a:endParaRPr lang="en-US" sz="16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8246678" y="3066898"/>
            <a:ext cx="611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conv5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07735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Backbone + Feature Pyramid Network (FPN)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2518342"/>
            <a:ext cx="6326187" cy="38353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729092" y="4270403"/>
            <a:ext cx="3206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(Viola &amp; Jones, HOG, DPM, multiscale Fast R-CNN, </a:t>
            </a:r>
            <a:r>
              <a:rPr lang="mr-IN" sz="1100" dirty="0" smtClean="0"/>
              <a:t>…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9404691" y="4270403"/>
            <a:ext cx="14606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Do nothing; give up</a:t>
            </a:r>
          </a:p>
          <a:p>
            <a:r>
              <a:rPr lang="en-US" sz="1100" dirty="0" smtClean="0"/>
              <a:t>(Fast R-CNN, YOLO, </a:t>
            </a:r>
            <a:r>
              <a:rPr lang="mr-IN" sz="1100" dirty="0" smtClean="0"/>
              <a:t>…</a:t>
            </a:r>
            <a:r>
              <a:rPr lang="en-US" sz="1100" dirty="0" smtClean="0"/>
              <a:t>)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729092" y="6284074"/>
                <a:ext cx="7857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≈ </m:t>
                    </m:r>
                  </m:oMath>
                </a14:m>
                <a:r>
                  <a:rPr lang="en-US" sz="1100" dirty="0" smtClean="0"/>
                  <a:t>SSD, </a:t>
                </a:r>
                <a:r>
                  <a:rPr lang="mr-IN" sz="1100" dirty="0" smtClean="0"/>
                  <a:t>…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092" y="6284074"/>
                <a:ext cx="785793" cy="261610"/>
              </a:xfrm>
              <a:prstGeom prst="rect">
                <a:avLst/>
              </a:prstGeom>
              <a:blipFill rotWithShape="0">
                <a:blip r:embed="rId3"/>
                <a:stretch>
                  <a:fillRect t="-74419" b="-97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-33037" y="6501168"/>
            <a:ext cx="1224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 et al. Feature Pyramid Networks for Object Detection. CVPR 2017.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2969" y="2582510"/>
            <a:ext cx="5009138" cy="3771221"/>
            <a:chOff x="301461" y="2832764"/>
            <a:chExt cx="3959333" cy="29808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1461" y="2844120"/>
              <a:ext cx="3959333" cy="29695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461" y="2844120"/>
              <a:ext cx="1738497" cy="154965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63928" y="2896099"/>
              <a:ext cx="1507669" cy="1417466"/>
            </a:xfrm>
            <a:prstGeom prst="rect">
              <a:avLst/>
            </a:prstGeom>
            <a:noFill/>
            <a:ln w="412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6645" y="2832764"/>
              <a:ext cx="992835" cy="884987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923739" y="2891120"/>
              <a:ext cx="851065" cy="795647"/>
            </a:xfrm>
            <a:prstGeom prst="rect">
              <a:avLst/>
            </a:prstGeom>
            <a:noFill/>
            <a:ln w="412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22589" y="2864764"/>
              <a:ext cx="434928" cy="38768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2844064" y="2885481"/>
              <a:ext cx="372092" cy="348343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245918" y="2885481"/>
              <a:ext cx="197789" cy="176304"/>
              <a:chOff x="3404319" y="3077986"/>
              <a:chExt cx="197789" cy="176304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4319" y="3077986"/>
                <a:ext cx="197789" cy="176304"/>
              </a:xfrm>
              <a:prstGeom prst="rect">
                <a:avLst/>
              </a:prstGeom>
            </p:spPr>
          </p:pic>
          <p:sp>
            <p:nvSpPr>
              <p:cNvPr id="31" name="Rectangle 30"/>
              <p:cNvSpPr/>
              <p:nvPr/>
            </p:nvSpPr>
            <p:spPr>
              <a:xfrm>
                <a:off x="3417450" y="3077986"/>
                <a:ext cx="171528" cy="161265"/>
              </a:xfrm>
              <a:prstGeom prst="rect">
                <a:avLst/>
              </a:prstGeom>
              <a:noFill/>
              <a:ln w="158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471846" y="2887076"/>
              <a:ext cx="69339" cy="61807"/>
              <a:chOff x="3404319" y="3077986"/>
              <a:chExt cx="197789" cy="17630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4319" y="3077986"/>
                <a:ext cx="197789" cy="176304"/>
              </a:xfrm>
              <a:prstGeom prst="rect">
                <a:avLst/>
              </a:prstGeom>
            </p:spPr>
          </p:pic>
          <p:sp>
            <p:nvSpPr>
              <p:cNvPr id="35" name="Rectangle 34"/>
              <p:cNvSpPr/>
              <p:nvPr/>
            </p:nvSpPr>
            <p:spPr>
              <a:xfrm>
                <a:off x="3417450" y="3077986"/>
                <a:ext cx="171528" cy="161265"/>
              </a:xfrm>
              <a:prstGeom prst="rect">
                <a:avLst/>
              </a:prstGeom>
              <a:noFill/>
              <a:ln w="158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Rectangle 20"/>
          <p:cNvSpPr/>
          <p:nvPr/>
        </p:nvSpPr>
        <p:spPr>
          <a:xfrm>
            <a:off x="5395912" y="4532012"/>
            <a:ext cx="2719388" cy="201316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086263" y="6222926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(Fast/</a:t>
            </a:r>
            <a:r>
              <a:rPr lang="en-US" sz="1100" dirty="0" err="1" smtClean="0"/>
              <a:t>er</a:t>
            </a:r>
            <a:r>
              <a:rPr lang="en-US" sz="1100" dirty="0" smtClean="0"/>
              <a:t> R-CNN with FPN, </a:t>
            </a:r>
            <a:r>
              <a:rPr lang="mr-IN" sz="1100" dirty="0" smtClean="0"/>
              <a:t>…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grpSp>
        <p:nvGrpSpPr>
          <p:cNvPr id="3" name="Group 2"/>
          <p:cNvGrpSpPr/>
          <p:nvPr/>
        </p:nvGrpSpPr>
        <p:grpSpPr>
          <a:xfrm>
            <a:off x="5380038" y="2383403"/>
            <a:ext cx="6576389" cy="2299139"/>
            <a:chOff x="5380038" y="2383403"/>
            <a:chExt cx="6576389" cy="2299139"/>
          </a:xfrm>
        </p:grpSpPr>
        <p:sp>
          <p:nvSpPr>
            <p:cNvPr id="6" name="Rectangle 5"/>
            <p:cNvSpPr/>
            <p:nvPr/>
          </p:nvSpPr>
          <p:spPr>
            <a:xfrm>
              <a:off x="5380038" y="2383403"/>
              <a:ext cx="6392862" cy="217401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404691" y="4552613"/>
              <a:ext cx="2551736" cy="129929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Oval 40"/>
          <p:cNvSpPr/>
          <p:nvPr/>
        </p:nvSpPr>
        <p:spPr>
          <a:xfrm>
            <a:off x="8924583" y="4434246"/>
            <a:ext cx="2082157" cy="2082157"/>
          </a:xfrm>
          <a:prstGeom prst="ellipse">
            <a:avLst/>
          </a:prstGeom>
          <a:noFill/>
          <a:ln w="73025" cmpd="dbl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38089" y="1370560"/>
            <a:ext cx="299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[Optional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smtClean="0">
                <a:solidFill>
                  <a:srgbClr val="C00000"/>
                </a:solidFill>
              </a:rPr>
              <a:t>but recommended]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92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604" y="516478"/>
            <a:ext cx="6248734" cy="5685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1781" b="5170"/>
          <a:stretch/>
        </p:blipFill>
        <p:spPr>
          <a:xfrm rot="10800000">
            <a:off x="1397360" y="16044"/>
            <a:ext cx="1173636" cy="660934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554960" y="112296"/>
            <a:ext cx="4042610" cy="94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70996" y="1235243"/>
            <a:ext cx="3769900" cy="40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V="1">
            <a:off x="2570996" y="2342148"/>
            <a:ext cx="3416974" cy="97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5990" y="650711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102435" y="3195753"/>
            <a:ext cx="2137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1/4 image resolution</a:t>
            </a:r>
          </a:p>
          <a:p>
            <a:r>
              <a:rPr lang="en-US" dirty="0" smtClean="0"/>
              <a:t>Res2 stage output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70995" y="1435769"/>
            <a:ext cx="2137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1/8 image resolution</a:t>
            </a:r>
          </a:p>
          <a:p>
            <a:r>
              <a:rPr lang="en-US" dirty="0" smtClean="0"/>
              <a:t>Res3 stage output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011580" y="112296"/>
            <a:ext cx="2254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1/16 image resolution</a:t>
            </a:r>
          </a:p>
          <a:p>
            <a:r>
              <a:rPr lang="en-US" dirty="0" smtClean="0"/>
              <a:t>Res4 stage output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-56314" y="3288085"/>
            <a:ext cx="2552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Backbone </a:t>
            </a:r>
            <a:r>
              <a:rPr lang="en-US" sz="2400" dirty="0" err="1" smtClean="0"/>
              <a:t>ConvNet</a:t>
            </a:r>
            <a:endParaRPr lang="en-US" sz="24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430131" y="3141078"/>
            <a:ext cx="3557839" cy="353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22192" y="6488668"/>
            <a:ext cx="1025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 et al. Feature Pyramid Networks for Object Detection. CVPR 2017.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0010291" y="-146304"/>
            <a:ext cx="1359567" cy="1325563"/>
          </a:xfrm>
        </p:spPr>
        <p:txBody>
          <a:bodyPr/>
          <a:lstStyle/>
          <a:p>
            <a:r>
              <a:rPr lang="en-US" smtClean="0"/>
              <a:t>FPN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80700" y="2664024"/>
            <a:ext cx="159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(Illustrated with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levels for simplicity; 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typically use 5 or 6)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92253" y="3433010"/>
            <a:ext cx="10825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FPN weights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use random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initialization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9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120" y="2105451"/>
            <a:ext cx="4602510" cy="4187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Compromise on Feature Quality, still Fast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2969" y="2582510"/>
            <a:ext cx="5009138" cy="3771221"/>
            <a:chOff x="301461" y="2832764"/>
            <a:chExt cx="3959333" cy="29808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1461" y="2844120"/>
              <a:ext cx="3959333" cy="29695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461" y="2844120"/>
              <a:ext cx="1738497" cy="154965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63928" y="2896099"/>
              <a:ext cx="1507669" cy="1417466"/>
            </a:xfrm>
            <a:prstGeom prst="rect">
              <a:avLst/>
            </a:prstGeom>
            <a:noFill/>
            <a:ln w="412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6645" y="2832764"/>
              <a:ext cx="992835" cy="884987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923739" y="2891120"/>
              <a:ext cx="851065" cy="795647"/>
            </a:xfrm>
            <a:prstGeom prst="rect">
              <a:avLst/>
            </a:prstGeom>
            <a:noFill/>
            <a:ln w="412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22589" y="2864764"/>
              <a:ext cx="434928" cy="38768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2844064" y="2885481"/>
              <a:ext cx="372092" cy="348343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245918" y="2885481"/>
              <a:ext cx="197789" cy="176304"/>
              <a:chOff x="3404319" y="3077986"/>
              <a:chExt cx="197789" cy="176304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4319" y="3077986"/>
                <a:ext cx="197789" cy="176304"/>
              </a:xfrm>
              <a:prstGeom prst="rect">
                <a:avLst/>
              </a:prstGeom>
            </p:spPr>
          </p:pic>
          <p:sp>
            <p:nvSpPr>
              <p:cNvPr id="31" name="Rectangle 30"/>
              <p:cNvSpPr/>
              <p:nvPr/>
            </p:nvSpPr>
            <p:spPr>
              <a:xfrm>
                <a:off x="3417450" y="3077986"/>
                <a:ext cx="171528" cy="161265"/>
              </a:xfrm>
              <a:prstGeom prst="rect">
                <a:avLst/>
              </a:prstGeom>
              <a:noFill/>
              <a:ln w="158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471846" y="2887076"/>
              <a:ext cx="69339" cy="61807"/>
              <a:chOff x="3404319" y="3077986"/>
              <a:chExt cx="197789" cy="17630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4319" y="3077986"/>
                <a:ext cx="197789" cy="176304"/>
              </a:xfrm>
              <a:prstGeom prst="rect">
                <a:avLst/>
              </a:prstGeom>
            </p:spPr>
          </p:pic>
          <p:sp>
            <p:nvSpPr>
              <p:cNvPr id="35" name="Rectangle 34"/>
              <p:cNvSpPr/>
              <p:nvPr/>
            </p:nvSpPr>
            <p:spPr>
              <a:xfrm>
                <a:off x="3417450" y="3077986"/>
                <a:ext cx="171528" cy="161265"/>
              </a:xfrm>
              <a:prstGeom prst="rect">
                <a:avLst/>
              </a:prstGeom>
              <a:noFill/>
              <a:ln w="158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9930051" y="2078676"/>
            <a:ext cx="198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Low resolution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C00000"/>
                </a:solidFill>
              </a:rPr>
              <a:t>Strong features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930051" y="3977575"/>
            <a:ext cx="198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High resolution</a:t>
            </a:r>
            <a:r>
              <a:rPr lang="en-US" dirty="0" smtClean="0"/>
              <a:t>,</a:t>
            </a:r>
          </a:p>
          <a:p>
            <a:r>
              <a:rPr lang="en-US" b="1" dirty="0" smtClean="0"/>
              <a:t>       </a:t>
            </a:r>
            <a:r>
              <a:rPr lang="en-US" b="1" dirty="0" smtClean="0">
                <a:solidFill>
                  <a:srgbClr val="C00000"/>
                </a:solidFill>
              </a:rPr>
              <a:t>Strong</a:t>
            </a:r>
            <a:r>
              <a:rPr lang="en-US" dirty="0" smtClean="0">
                <a:solidFill>
                  <a:srgbClr val="C00000"/>
                </a:solidFill>
              </a:rPr>
              <a:t> features</a:t>
            </a:r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>
            <a:off x="8534400" y="2401842"/>
            <a:ext cx="1395651" cy="14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134020" y="2466076"/>
            <a:ext cx="0" cy="1511499"/>
          </a:xfrm>
          <a:prstGeom prst="straightConnector1">
            <a:avLst/>
          </a:prstGeom>
          <a:ln w="476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1609791" y="2711117"/>
            <a:ext cx="0" cy="1589623"/>
          </a:xfrm>
          <a:prstGeom prst="straightConnector1">
            <a:avLst/>
          </a:prstGeom>
          <a:ln w="47625" cmpd="dbl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1"/>
          </p:cNvCxnSpPr>
          <p:nvPr/>
        </p:nvCxnSpPr>
        <p:spPr>
          <a:xfrm flipH="1" flipV="1">
            <a:off x="8486275" y="3655459"/>
            <a:ext cx="1443776" cy="64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-33037" y="6501168"/>
            <a:ext cx="1224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 et al. Feature Pyramid Networks for Object Detection. CVPR 2017</a:t>
            </a:r>
            <a:r>
              <a:rPr lang="en-US" dirty="0"/>
              <a:t>. See also: </a:t>
            </a:r>
            <a:r>
              <a:rPr lang="en-US" dirty="0" err="1"/>
              <a:t>Shrivastava’s</a:t>
            </a:r>
            <a:r>
              <a:rPr lang="en-US" dirty="0"/>
              <a:t> </a:t>
            </a:r>
            <a:r>
              <a:rPr lang="en-US" dirty="0" smtClean="0"/>
              <a:t>TDM.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72877" y="3726596"/>
            <a:ext cx="138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FPN pyramid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4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9407</TotalTime>
  <Words>381</Words>
  <Application>Microsoft Macintosh PowerPoint</Application>
  <PresentationFormat>Widescreen</PresentationFormat>
  <Paragraphs>72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Cambria Math</vt:lpstr>
      <vt:lpstr>Mangal</vt:lpstr>
      <vt:lpstr>Arial</vt:lpstr>
      <vt:lpstr>Office Theme</vt:lpstr>
      <vt:lpstr>Backbone Enhancement: Improving Scale Invariance</vt:lpstr>
      <vt:lpstr>Improving Scale Invariance</vt:lpstr>
      <vt:lpstr>Improving Scale Invariance</vt:lpstr>
      <vt:lpstr>Improving Scale Invariance</vt:lpstr>
      <vt:lpstr>Compromise Feature Quality, but Fast (“Free”)</vt:lpstr>
      <vt:lpstr>Backbone + Feature Pyramid Network (FPN)</vt:lpstr>
      <vt:lpstr>FPN</vt:lpstr>
      <vt:lpstr>No Compromise on Feature Quality, still Fast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Instance-level Object Understand with Deep Learning</dc:title>
  <dc:creator>Ross Girshick</dc:creator>
  <cp:lastModifiedBy>Lisa Hendricks</cp:lastModifiedBy>
  <cp:revision>207</cp:revision>
  <dcterms:created xsi:type="dcterms:W3CDTF">2017-07-15T15:48:20Z</dcterms:created>
  <dcterms:modified xsi:type="dcterms:W3CDTF">2017-10-03T17:51:10Z</dcterms:modified>
</cp:coreProperties>
</file>