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86A5D9-6010-4BA5-AC8F-0C82F444365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TN"/>
          </a:p>
        </p:txBody>
      </p:sp>
      <p:sp>
        <p:nvSpPr>
          <p:cNvPr id="3" name="Sous-titre 2">
            <a:extLst>
              <a:ext uri="{FF2B5EF4-FFF2-40B4-BE49-F238E27FC236}">
                <a16:creationId xmlns:a16="http://schemas.microsoft.com/office/drawing/2014/main" id="{80F18B0B-F3A2-4F89-A4DC-3FC295EC0F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TN"/>
          </a:p>
        </p:txBody>
      </p:sp>
      <p:sp>
        <p:nvSpPr>
          <p:cNvPr id="4" name="Espace réservé de la date 3">
            <a:extLst>
              <a:ext uri="{FF2B5EF4-FFF2-40B4-BE49-F238E27FC236}">
                <a16:creationId xmlns:a16="http://schemas.microsoft.com/office/drawing/2014/main" id="{6D126E33-6B3E-44F1-8EA1-3A7454693DDD}"/>
              </a:ext>
            </a:extLst>
          </p:cNvPr>
          <p:cNvSpPr>
            <a:spLocks noGrp="1"/>
          </p:cNvSpPr>
          <p:nvPr>
            <p:ph type="dt" sz="half" idx="10"/>
          </p:nvPr>
        </p:nvSpPr>
        <p:spPr/>
        <p:txBody>
          <a:bodyPr/>
          <a:lstStyle/>
          <a:p>
            <a:fld id="{BFDB8810-C599-47EF-A83B-ADF20F4FCE53}" type="datetimeFigureOut">
              <a:rPr lang="fr-TN" smtClean="0"/>
              <a:t>25/03/2022</a:t>
            </a:fld>
            <a:endParaRPr lang="fr-TN"/>
          </a:p>
        </p:txBody>
      </p:sp>
      <p:sp>
        <p:nvSpPr>
          <p:cNvPr id="5" name="Espace réservé du pied de page 4">
            <a:extLst>
              <a:ext uri="{FF2B5EF4-FFF2-40B4-BE49-F238E27FC236}">
                <a16:creationId xmlns:a16="http://schemas.microsoft.com/office/drawing/2014/main" id="{5E9A969E-99FA-4116-BC31-B3078D572BD4}"/>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C6A18B08-F51E-44B8-8463-7406997A47C8}"/>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185498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05214-F224-4D6B-9F0D-812A0563DF64}"/>
              </a:ext>
            </a:extLst>
          </p:cNvPr>
          <p:cNvSpPr>
            <a:spLocks noGrp="1"/>
          </p:cNvSpPr>
          <p:nvPr>
            <p:ph type="title"/>
          </p:nvPr>
        </p:nvSpPr>
        <p:spPr/>
        <p:txBody>
          <a:bodyPr/>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B1B5C216-6F32-41E4-BD77-EE04746B048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D78A956F-E5EB-4F3C-B16F-45FAE36C49BA}"/>
              </a:ext>
            </a:extLst>
          </p:cNvPr>
          <p:cNvSpPr>
            <a:spLocks noGrp="1"/>
          </p:cNvSpPr>
          <p:nvPr>
            <p:ph type="dt" sz="half" idx="10"/>
          </p:nvPr>
        </p:nvSpPr>
        <p:spPr/>
        <p:txBody>
          <a:bodyPr/>
          <a:lstStyle/>
          <a:p>
            <a:fld id="{BFDB8810-C599-47EF-A83B-ADF20F4FCE53}" type="datetimeFigureOut">
              <a:rPr lang="fr-TN" smtClean="0"/>
              <a:t>25/03/2022</a:t>
            </a:fld>
            <a:endParaRPr lang="fr-TN"/>
          </a:p>
        </p:txBody>
      </p:sp>
      <p:sp>
        <p:nvSpPr>
          <p:cNvPr id="5" name="Espace réservé du pied de page 4">
            <a:extLst>
              <a:ext uri="{FF2B5EF4-FFF2-40B4-BE49-F238E27FC236}">
                <a16:creationId xmlns:a16="http://schemas.microsoft.com/office/drawing/2014/main" id="{6BB18E75-EDE5-404A-8E37-33EB0AB336A9}"/>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73D7C7F8-1D33-418F-8774-50A77EB07F62}"/>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136892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CE33ACC-3CBE-453E-B1E3-96E50C8D4779}"/>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9BD8CB0D-0D43-4ED7-B09D-455497ECE86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83DCC142-A410-4F25-B488-1809A597DE7B}"/>
              </a:ext>
            </a:extLst>
          </p:cNvPr>
          <p:cNvSpPr>
            <a:spLocks noGrp="1"/>
          </p:cNvSpPr>
          <p:nvPr>
            <p:ph type="dt" sz="half" idx="10"/>
          </p:nvPr>
        </p:nvSpPr>
        <p:spPr/>
        <p:txBody>
          <a:bodyPr/>
          <a:lstStyle/>
          <a:p>
            <a:fld id="{BFDB8810-C599-47EF-A83B-ADF20F4FCE53}" type="datetimeFigureOut">
              <a:rPr lang="fr-TN" smtClean="0"/>
              <a:t>25/03/2022</a:t>
            </a:fld>
            <a:endParaRPr lang="fr-TN"/>
          </a:p>
        </p:txBody>
      </p:sp>
      <p:sp>
        <p:nvSpPr>
          <p:cNvPr id="5" name="Espace réservé du pied de page 4">
            <a:extLst>
              <a:ext uri="{FF2B5EF4-FFF2-40B4-BE49-F238E27FC236}">
                <a16:creationId xmlns:a16="http://schemas.microsoft.com/office/drawing/2014/main" id="{73C36E50-93F5-4F86-8B2A-C8D8051F1D84}"/>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9A0DA47F-76D9-4FD6-964A-7FD07E1B85B1}"/>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392290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12A9CB-BADA-498E-86CD-9CBB22579AFE}"/>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1D1692B8-61D1-4319-A95F-972FCC2D712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2E85BA74-F5BB-492F-8DDF-B7D204F52C4F}"/>
              </a:ext>
            </a:extLst>
          </p:cNvPr>
          <p:cNvSpPr>
            <a:spLocks noGrp="1"/>
          </p:cNvSpPr>
          <p:nvPr>
            <p:ph type="dt" sz="half" idx="10"/>
          </p:nvPr>
        </p:nvSpPr>
        <p:spPr/>
        <p:txBody>
          <a:bodyPr/>
          <a:lstStyle/>
          <a:p>
            <a:fld id="{BFDB8810-C599-47EF-A83B-ADF20F4FCE53}" type="datetimeFigureOut">
              <a:rPr lang="fr-TN" smtClean="0"/>
              <a:t>25/03/2022</a:t>
            </a:fld>
            <a:endParaRPr lang="fr-TN"/>
          </a:p>
        </p:txBody>
      </p:sp>
      <p:sp>
        <p:nvSpPr>
          <p:cNvPr id="5" name="Espace réservé du pied de page 4">
            <a:extLst>
              <a:ext uri="{FF2B5EF4-FFF2-40B4-BE49-F238E27FC236}">
                <a16:creationId xmlns:a16="http://schemas.microsoft.com/office/drawing/2014/main" id="{FA047037-18F3-4A63-8F91-DE6B338DEA0C}"/>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ABAF0B43-6148-4ADB-BC89-1651EA1AA18B}"/>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129996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18FE7-F954-49E7-A5F0-673107A1077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TN"/>
          </a:p>
        </p:txBody>
      </p:sp>
      <p:sp>
        <p:nvSpPr>
          <p:cNvPr id="3" name="Espace réservé du texte 2">
            <a:extLst>
              <a:ext uri="{FF2B5EF4-FFF2-40B4-BE49-F238E27FC236}">
                <a16:creationId xmlns:a16="http://schemas.microsoft.com/office/drawing/2014/main" id="{5342D63A-37AC-4B70-A257-271E5AAC13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CC42421-0944-43FF-AC65-B035306B18DD}"/>
              </a:ext>
            </a:extLst>
          </p:cNvPr>
          <p:cNvSpPr>
            <a:spLocks noGrp="1"/>
          </p:cNvSpPr>
          <p:nvPr>
            <p:ph type="dt" sz="half" idx="10"/>
          </p:nvPr>
        </p:nvSpPr>
        <p:spPr/>
        <p:txBody>
          <a:bodyPr/>
          <a:lstStyle/>
          <a:p>
            <a:fld id="{BFDB8810-C599-47EF-A83B-ADF20F4FCE53}" type="datetimeFigureOut">
              <a:rPr lang="fr-TN" smtClean="0"/>
              <a:t>25/03/2022</a:t>
            </a:fld>
            <a:endParaRPr lang="fr-TN"/>
          </a:p>
        </p:txBody>
      </p:sp>
      <p:sp>
        <p:nvSpPr>
          <p:cNvPr id="5" name="Espace réservé du pied de page 4">
            <a:extLst>
              <a:ext uri="{FF2B5EF4-FFF2-40B4-BE49-F238E27FC236}">
                <a16:creationId xmlns:a16="http://schemas.microsoft.com/office/drawing/2014/main" id="{FC24EA79-2358-46B6-8B62-7EC83403C737}"/>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AEF2B839-67FC-4B49-A47C-BC24E63636F3}"/>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107329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4647CF-CD45-4283-8C48-7E61CE6CC128}"/>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6C5F1A5B-806C-4671-B273-0F16B9D4236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contenu 3">
            <a:extLst>
              <a:ext uri="{FF2B5EF4-FFF2-40B4-BE49-F238E27FC236}">
                <a16:creationId xmlns:a16="http://schemas.microsoft.com/office/drawing/2014/main" id="{EBC03004-9BA3-4206-9036-955769CBDEB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e la date 4">
            <a:extLst>
              <a:ext uri="{FF2B5EF4-FFF2-40B4-BE49-F238E27FC236}">
                <a16:creationId xmlns:a16="http://schemas.microsoft.com/office/drawing/2014/main" id="{FBA6303D-E773-4126-BF60-F321F43130CD}"/>
              </a:ext>
            </a:extLst>
          </p:cNvPr>
          <p:cNvSpPr>
            <a:spLocks noGrp="1"/>
          </p:cNvSpPr>
          <p:nvPr>
            <p:ph type="dt" sz="half" idx="10"/>
          </p:nvPr>
        </p:nvSpPr>
        <p:spPr/>
        <p:txBody>
          <a:bodyPr/>
          <a:lstStyle/>
          <a:p>
            <a:fld id="{BFDB8810-C599-47EF-A83B-ADF20F4FCE53}" type="datetimeFigureOut">
              <a:rPr lang="fr-TN" smtClean="0"/>
              <a:t>25/03/2022</a:t>
            </a:fld>
            <a:endParaRPr lang="fr-TN"/>
          </a:p>
        </p:txBody>
      </p:sp>
      <p:sp>
        <p:nvSpPr>
          <p:cNvPr id="6" name="Espace réservé du pied de page 5">
            <a:extLst>
              <a:ext uri="{FF2B5EF4-FFF2-40B4-BE49-F238E27FC236}">
                <a16:creationId xmlns:a16="http://schemas.microsoft.com/office/drawing/2014/main" id="{4901761B-C79F-4EC1-B8C3-17A8A46DDD08}"/>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F0BA7AE0-A743-4347-8513-85311136E15F}"/>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197003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99FBA0-4A34-4A3B-B981-052E784D86ED}"/>
              </a:ext>
            </a:extLst>
          </p:cNvPr>
          <p:cNvSpPr>
            <a:spLocks noGrp="1"/>
          </p:cNvSpPr>
          <p:nvPr>
            <p:ph type="title"/>
          </p:nvPr>
        </p:nvSpPr>
        <p:spPr>
          <a:xfrm>
            <a:off x="839788" y="365125"/>
            <a:ext cx="10515600" cy="1325563"/>
          </a:xfrm>
        </p:spPr>
        <p:txBody>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8BAEB6D7-6A3A-4230-A813-6CEBC9185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03C3C0D-5D4F-4162-B23A-00C568CD125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u texte 4">
            <a:extLst>
              <a:ext uri="{FF2B5EF4-FFF2-40B4-BE49-F238E27FC236}">
                <a16:creationId xmlns:a16="http://schemas.microsoft.com/office/drawing/2014/main" id="{AF356AA6-8F17-4845-A0FE-3C4DFB5329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0D94137-6DA6-47A9-95ED-1CE7AA20DF7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7" name="Espace réservé de la date 6">
            <a:extLst>
              <a:ext uri="{FF2B5EF4-FFF2-40B4-BE49-F238E27FC236}">
                <a16:creationId xmlns:a16="http://schemas.microsoft.com/office/drawing/2014/main" id="{C601D3AD-FCB9-4621-9077-BD06314E2BFF}"/>
              </a:ext>
            </a:extLst>
          </p:cNvPr>
          <p:cNvSpPr>
            <a:spLocks noGrp="1"/>
          </p:cNvSpPr>
          <p:nvPr>
            <p:ph type="dt" sz="half" idx="10"/>
          </p:nvPr>
        </p:nvSpPr>
        <p:spPr/>
        <p:txBody>
          <a:bodyPr/>
          <a:lstStyle/>
          <a:p>
            <a:fld id="{BFDB8810-C599-47EF-A83B-ADF20F4FCE53}" type="datetimeFigureOut">
              <a:rPr lang="fr-TN" smtClean="0"/>
              <a:t>25/03/2022</a:t>
            </a:fld>
            <a:endParaRPr lang="fr-TN"/>
          </a:p>
        </p:txBody>
      </p:sp>
      <p:sp>
        <p:nvSpPr>
          <p:cNvPr id="8" name="Espace réservé du pied de page 7">
            <a:extLst>
              <a:ext uri="{FF2B5EF4-FFF2-40B4-BE49-F238E27FC236}">
                <a16:creationId xmlns:a16="http://schemas.microsoft.com/office/drawing/2014/main" id="{53F5DB1E-0493-42DE-BD6B-5BDBD2A49664}"/>
              </a:ext>
            </a:extLst>
          </p:cNvPr>
          <p:cNvSpPr>
            <a:spLocks noGrp="1"/>
          </p:cNvSpPr>
          <p:nvPr>
            <p:ph type="ftr" sz="quarter" idx="11"/>
          </p:nvPr>
        </p:nvSpPr>
        <p:spPr/>
        <p:txBody>
          <a:bodyPr/>
          <a:lstStyle/>
          <a:p>
            <a:endParaRPr lang="fr-TN"/>
          </a:p>
        </p:txBody>
      </p:sp>
      <p:sp>
        <p:nvSpPr>
          <p:cNvPr id="9" name="Espace réservé du numéro de diapositive 8">
            <a:extLst>
              <a:ext uri="{FF2B5EF4-FFF2-40B4-BE49-F238E27FC236}">
                <a16:creationId xmlns:a16="http://schemas.microsoft.com/office/drawing/2014/main" id="{86FE8705-DBA2-42BD-A098-BE1829A15DF9}"/>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246188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E6AB9A-C00C-48D9-AC31-301A3EFD5A02}"/>
              </a:ext>
            </a:extLst>
          </p:cNvPr>
          <p:cNvSpPr>
            <a:spLocks noGrp="1"/>
          </p:cNvSpPr>
          <p:nvPr>
            <p:ph type="title"/>
          </p:nvPr>
        </p:nvSpPr>
        <p:spPr/>
        <p:txBody>
          <a:bodyPr/>
          <a:lstStyle/>
          <a:p>
            <a:r>
              <a:rPr lang="fr-FR"/>
              <a:t>Modifiez le style du titre</a:t>
            </a:r>
            <a:endParaRPr lang="fr-TN"/>
          </a:p>
        </p:txBody>
      </p:sp>
      <p:sp>
        <p:nvSpPr>
          <p:cNvPr id="3" name="Espace réservé de la date 2">
            <a:extLst>
              <a:ext uri="{FF2B5EF4-FFF2-40B4-BE49-F238E27FC236}">
                <a16:creationId xmlns:a16="http://schemas.microsoft.com/office/drawing/2014/main" id="{54556A1C-73CC-4472-BCFE-A498DBDDD3C8}"/>
              </a:ext>
            </a:extLst>
          </p:cNvPr>
          <p:cNvSpPr>
            <a:spLocks noGrp="1"/>
          </p:cNvSpPr>
          <p:nvPr>
            <p:ph type="dt" sz="half" idx="10"/>
          </p:nvPr>
        </p:nvSpPr>
        <p:spPr/>
        <p:txBody>
          <a:bodyPr/>
          <a:lstStyle/>
          <a:p>
            <a:fld id="{BFDB8810-C599-47EF-A83B-ADF20F4FCE53}" type="datetimeFigureOut">
              <a:rPr lang="fr-TN" smtClean="0"/>
              <a:t>25/03/2022</a:t>
            </a:fld>
            <a:endParaRPr lang="fr-TN"/>
          </a:p>
        </p:txBody>
      </p:sp>
      <p:sp>
        <p:nvSpPr>
          <p:cNvPr id="4" name="Espace réservé du pied de page 3">
            <a:extLst>
              <a:ext uri="{FF2B5EF4-FFF2-40B4-BE49-F238E27FC236}">
                <a16:creationId xmlns:a16="http://schemas.microsoft.com/office/drawing/2014/main" id="{02724C2C-7EC5-477E-85DE-DE80C7672406}"/>
              </a:ext>
            </a:extLst>
          </p:cNvPr>
          <p:cNvSpPr>
            <a:spLocks noGrp="1"/>
          </p:cNvSpPr>
          <p:nvPr>
            <p:ph type="ftr" sz="quarter" idx="11"/>
          </p:nvPr>
        </p:nvSpPr>
        <p:spPr/>
        <p:txBody>
          <a:bodyPr/>
          <a:lstStyle/>
          <a:p>
            <a:endParaRPr lang="fr-TN"/>
          </a:p>
        </p:txBody>
      </p:sp>
      <p:sp>
        <p:nvSpPr>
          <p:cNvPr id="5" name="Espace réservé du numéro de diapositive 4">
            <a:extLst>
              <a:ext uri="{FF2B5EF4-FFF2-40B4-BE49-F238E27FC236}">
                <a16:creationId xmlns:a16="http://schemas.microsoft.com/office/drawing/2014/main" id="{714AA049-F22B-4F70-B4A1-D526E4730D90}"/>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370816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CD9A28A-09A0-4F02-B35A-6B43A6DA2C0E}"/>
              </a:ext>
            </a:extLst>
          </p:cNvPr>
          <p:cNvSpPr>
            <a:spLocks noGrp="1"/>
          </p:cNvSpPr>
          <p:nvPr>
            <p:ph type="dt" sz="half" idx="10"/>
          </p:nvPr>
        </p:nvSpPr>
        <p:spPr/>
        <p:txBody>
          <a:bodyPr/>
          <a:lstStyle/>
          <a:p>
            <a:fld id="{BFDB8810-C599-47EF-A83B-ADF20F4FCE53}" type="datetimeFigureOut">
              <a:rPr lang="fr-TN" smtClean="0"/>
              <a:t>25/03/2022</a:t>
            </a:fld>
            <a:endParaRPr lang="fr-TN"/>
          </a:p>
        </p:txBody>
      </p:sp>
      <p:sp>
        <p:nvSpPr>
          <p:cNvPr id="3" name="Espace réservé du pied de page 2">
            <a:extLst>
              <a:ext uri="{FF2B5EF4-FFF2-40B4-BE49-F238E27FC236}">
                <a16:creationId xmlns:a16="http://schemas.microsoft.com/office/drawing/2014/main" id="{B32E05F0-B6C6-4590-A238-E85B8F08A8A9}"/>
              </a:ext>
            </a:extLst>
          </p:cNvPr>
          <p:cNvSpPr>
            <a:spLocks noGrp="1"/>
          </p:cNvSpPr>
          <p:nvPr>
            <p:ph type="ftr" sz="quarter" idx="11"/>
          </p:nvPr>
        </p:nvSpPr>
        <p:spPr/>
        <p:txBody>
          <a:bodyPr/>
          <a:lstStyle/>
          <a:p>
            <a:endParaRPr lang="fr-TN"/>
          </a:p>
        </p:txBody>
      </p:sp>
      <p:sp>
        <p:nvSpPr>
          <p:cNvPr id="4" name="Espace réservé du numéro de diapositive 3">
            <a:extLst>
              <a:ext uri="{FF2B5EF4-FFF2-40B4-BE49-F238E27FC236}">
                <a16:creationId xmlns:a16="http://schemas.microsoft.com/office/drawing/2014/main" id="{BCDBB6F9-A8C0-4D5D-B443-8EB3D19D08DE}"/>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175954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3D6806-6AC3-4B79-9798-C0273F87B43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du contenu 2">
            <a:extLst>
              <a:ext uri="{FF2B5EF4-FFF2-40B4-BE49-F238E27FC236}">
                <a16:creationId xmlns:a16="http://schemas.microsoft.com/office/drawing/2014/main" id="{82BB6951-1D5D-46DD-BC2F-DF6ED38B22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texte 3">
            <a:extLst>
              <a:ext uri="{FF2B5EF4-FFF2-40B4-BE49-F238E27FC236}">
                <a16:creationId xmlns:a16="http://schemas.microsoft.com/office/drawing/2014/main" id="{B9DBA7E0-0F64-46E9-848C-D3FDC15C2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324C758-E895-4917-92AC-03A086F22ABD}"/>
              </a:ext>
            </a:extLst>
          </p:cNvPr>
          <p:cNvSpPr>
            <a:spLocks noGrp="1"/>
          </p:cNvSpPr>
          <p:nvPr>
            <p:ph type="dt" sz="half" idx="10"/>
          </p:nvPr>
        </p:nvSpPr>
        <p:spPr/>
        <p:txBody>
          <a:bodyPr/>
          <a:lstStyle/>
          <a:p>
            <a:fld id="{BFDB8810-C599-47EF-A83B-ADF20F4FCE53}" type="datetimeFigureOut">
              <a:rPr lang="fr-TN" smtClean="0"/>
              <a:t>25/03/2022</a:t>
            </a:fld>
            <a:endParaRPr lang="fr-TN"/>
          </a:p>
        </p:txBody>
      </p:sp>
      <p:sp>
        <p:nvSpPr>
          <p:cNvPr id="6" name="Espace réservé du pied de page 5">
            <a:extLst>
              <a:ext uri="{FF2B5EF4-FFF2-40B4-BE49-F238E27FC236}">
                <a16:creationId xmlns:a16="http://schemas.microsoft.com/office/drawing/2014/main" id="{16A4906A-B0A8-4AC9-84F8-9C8AD3DB5D0B}"/>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893E061D-CD59-45B9-99ED-480403E94F16}"/>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128456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7A5C00-73D7-45B8-85A0-0DF3337E678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pour une image  2">
            <a:extLst>
              <a:ext uri="{FF2B5EF4-FFF2-40B4-BE49-F238E27FC236}">
                <a16:creationId xmlns:a16="http://schemas.microsoft.com/office/drawing/2014/main" id="{DA51FB85-80E0-4E34-8054-6947A2580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TN"/>
          </a:p>
        </p:txBody>
      </p:sp>
      <p:sp>
        <p:nvSpPr>
          <p:cNvPr id="4" name="Espace réservé du texte 3">
            <a:extLst>
              <a:ext uri="{FF2B5EF4-FFF2-40B4-BE49-F238E27FC236}">
                <a16:creationId xmlns:a16="http://schemas.microsoft.com/office/drawing/2014/main" id="{E019C3B0-6BA5-423F-9C0F-BF47C8EB0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EFF355A-059C-4F74-A432-611E3BE40502}"/>
              </a:ext>
            </a:extLst>
          </p:cNvPr>
          <p:cNvSpPr>
            <a:spLocks noGrp="1"/>
          </p:cNvSpPr>
          <p:nvPr>
            <p:ph type="dt" sz="half" idx="10"/>
          </p:nvPr>
        </p:nvSpPr>
        <p:spPr/>
        <p:txBody>
          <a:bodyPr/>
          <a:lstStyle/>
          <a:p>
            <a:fld id="{BFDB8810-C599-47EF-A83B-ADF20F4FCE53}" type="datetimeFigureOut">
              <a:rPr lang="fr-TN" smtClean="0"/>
              <a:t>25/03/2022</a:t>
            </a:fld>
            <a:endParaRPr lang="fr-TN"/>
          </a:p>
        </p:txBody>
      </p:sp>
      <p:sp>
        <p:nvSpPr>
          <p:cNvPr id="6" name="Espace réservé du pied de page 5">
            <a:extLst>
              <a:ext uri="{FF2B5EF4-FFF2-40B4-BE49-F238E27FC236}">
                <a16:creationId xmlns:a16="http://schemas.microsoft.com/office/drawing/2014/main" id="{91A5DD80-D9A2-4E42-BB22-38199AC51C3D}"/>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603ADC11-C0A7-4F89-9C8B-2A95EF22AE1C}"/>
              </a:ext>
            </a:extLst>
          </p:cNvPr>
          <p:cNvSpPr>
            <a:spLocks noGrp="1"/>
          </p:cNvSpPr>
          <p:nvPr>
            <p:ph type="sldNum" sz="quarter" idx="12"/>
          </p:nvPr>
        </p:nvSpPr>
        <p:spPr/>
        <p:txBody>
          <a:bodyPr/>
          <a:lstStyle/>
          <a:p>
            <a:fld id="{FD9DDF06-32AE-4619-A3D4-C0CB699C948F}" type="slidenum">
              <a:rPr lang="fr-TN" smtClean="0"/>
              <a:t>‹N°›</a:t>
            </a:fld>
            <a:endParaRPr lang="fr-TN"/>
          </a:p>
        </p:txBody>
      </p:sp>
    </p:spTree>
    <p:extLst>
      <p:ext uri="{BB962C8B-B14F-4D97-AF65-F5344CB8AC3E}">
        <p14:creationId xmlns:p14="http://schemas.microsoft.com/office/powerpoint/2010/main" val="203903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64A86A3-9270-43E4-B930-C169209E2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A97DFC98-ECE7-4154-8173-3B0888E72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53C2C186-55A9-4592-82FF-C61342BCE3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B8810-C599-47EF-A83B-ADF20F4FCE53}" type="datetimeFigureOut">
              <a:rPr lang="fr-TN" smtClean="0"/>
              <a:t>25/03/2022</a:t>
            </a:fld>
            <a:endParaRPr lang="fr-TN"/>
          </a:p>
        </p:txBody>
      </p:sp>
      <p:sp>
        <p:nvSpPr>
          <p:cNvPr id="5" name="Espace réservé du pied de page 4">
            <a:extLst>
              <a:ext uri="{FF2B5EF4-FFF2-40B4-BE49-F238E27FC236}">
                <a16:creationId xmlns:a16="http://schemas.microsoft.com/office/drawing/2014/main" id="{159A297D-AF26-480A-B6CB-3972CCCAF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TN"/>
          </a:p>
        </p:txBody>
      </p:sp>
      <p:sp>
        <p:nvSpPr>
          <p:cNvPr id="6" name="Espace réservé du numéro de diapositive 5">
            <a:extLst>
              <a:ext uri="{FF2B5EF4-FFF2-40B4-BE49-F238E27FC236}">
                <a16:creationId xmlns:a16="http://schemas.microsoft.com/office/drawing/2014/main" id="{833EA9B5-178C-48FC-A654-12DA244A8D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DDF06-32AE-4619-A3D4-C0CB699C948F}" type="slidenum">
              <a:rPr lang="fr-TN" smtClean="0"/>
              <a:t>‹N°›</a:t>
            </a:fld>
            <a:endParaRPr lang="fr-TN"/>
          </a:p>
        </p:txBody>
      </p:sp>
    </p:spTree>
    <p:extLst>
      <p:ext uri="{BB962C8B-B14F-4D97-AF65-F5344CB8AC3E}">
        <p14:creationId xmlns:p14="http://schemas.microsoft.com/office/powerpoint/2010/main" val="223324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A15DB-2935-404E-A3E1-62517B81AC3F}"/>
              </a:ext>
            </a:extLst>
          </p:cNvPr>
          <p:cNvSpPr>
            <a:spLocks noGrp="1"/>
          </p:cNvSpPr>
          <p:nvPr>
            <p:ph type="ctrTitle"/>
          </p:nvPr>
        </p:nvSpPr>
        <p:spPr>
          <a:xfrm>
            <a:off x="1524000" y="1122363"/>
            <a:ext cx="9144000" cy="944976"/>
          </a:xfrm>
        </p:spPr>
        <p:txBody>
          <a:bodyPr/>
          <a:lstStyle/>
          <a:p>
            <a:r>
              <a:rPr lang="fr-FR" b="1" dirty="0">
                <a:solidFill>
                  <a:schemeClr val="accent1">
                    <a:lumMod val="50000"/>
                  </a:schemeClr>
                </a:solidFill>
              </a:rPr>
              <a:t>RDBMS PRESENTATION</a:t>
            </a:r>
            <a:endParaRPr lang="fr-TN" b="1" dirty="0">
              <a:solidFill>
                <a:schemeClr val="accent1">
                  <a:lumMod val="50000"/>
                </a:schemeClr>
              </a:solidFill>
            </a:endParaRPr>
          </a:p>
        </p:txBody>
      </p:sp>
      <p:sp>
        <p:nvSpPr>
          <p:cNvPr id="3" name="Sous-titre 2">
            <a:extLst>
              <a:ext uri="{FF2B5EF4-FFF2-40B4-BE49-F238E27FC236}">
                <a16:creationId xmlns:a16="http://schemas.microsoft.com/office/drawing/2014/main" id="{6D9B7A22-322B-4CA1-867E-803300600421}"/>
              </a:ext>
            </a:extLst>
          </p:cNvPr>
          <p:cNvSpPr>
            <a:spLocks noGrp="1"/>
          </p:cNvSpPr>
          <p:nvPr>
            <p:ph type="subTitle" idx="1"/>
          </p:nvPr>
        </p:nvSpPr>
        <p:spPr>
          <a:xfrm>
            <a:off x="1524000" y="2199862"/>
            <a:ext cx="9144000" cy="636103"/>
          </a:xfrm>
        </p:spPr>
        <p:txBody>
          <a:bodyPr/>
          <a:lstStyle/>
          <a:p>
            <a:r>
              <a:rPr lang="en-US" b="1" i="0" dirty="0">
                <a:solidFill>
                  <a:srgbClr val="7030A0"/>
                </a:solidFill>
                <a:effectLst/>
                <a:latin typeface="Georgia" panose="02040502050405020303" pitchFamily="18" charset="0"/>
              </a:rPr>
              <a:t>What is a Relational Database (RDBMS)?</a:t>
            </a:r>
          </a:p>
          <a:p>
            <a:endParaRPr lang="fr-TN" dirty="0"/>
          </a:p>
        </p:txBody>
      </p:sp>
      <p:pic>
        <p:nvPicPr>
          <p:cNvPr id="2050" name="Picture 2" descr="What Is a Relational Database Management System (RDBMS)? | Vertabelo  Database Modeler">
            <a:extLst>
              <a:ext uri="{FF2B5EF4-FFF2-40B4-BE49-F238E27FC236}">
                <a16:creationId xmlns:a16="http://schemas.microsoft.com/office/drawing/2014/main" id="{749FE9F5-6C4F-44DA-905B-8860A5DCF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888" y="2968488"/>
            <a:ext cx="7810294" cy="320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8363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7EEF6F1-01E2-4443-933A-BED7802D2893}"/>
              </a:ext>
            </a:extLst>
          </p:cNvPr>
          <p:cNvSpPr>
            <a:spLocks noGrp="1"/>
          </p:cNvSpPr>
          <p:nvPr>
            <p:ph idx="1"/>
          </p:nvPr>
        </p:nvSpPr>
        <p:spPr>
          <a:xfrm>
            <a:off x="838200" y="715617"/>
            <a:ext cx="10515600" cy="3087757"/>
          </a:xfrm>
        </p:spPr>
        <p:txBody>
          <a:bodyPr>
            <a:normAutofit lnSpcReduction="10000"/>
          </a:bodyPr>
          <a:lstStyle/>
          <a:p>
            <a:r>
              <a:rPr lang="en-US" b="0" i="0" dirty="0">
                <a:solidFill>
                  <a:srgbClr val="161513"/>
                </a:solidFill>
                <a:effectLst/>
                <a:latin typeface="OracleSansVF"/>
              </a:rPr>
              <a:t>A relational database is a type of database that stores and provides access to data points that are related to one another. Relational databases are based on the relational model, an intuitive, straightforward way of representing data in tables. In a relational database, each row in the table is a record with a unique ID called the key. The columns of the table hold attributes of the data, and each record usually has a value for each attribute, making it easy to establish the relationships among data points.</a:t>
            </a:r>
            <a:endParaRPr lang="fr-TN" dirty="0"/>
          </a:p>
        </p:txBody>
      </p:sp>
      <p:pic>
        <p:nvPicPr>
          <p:cNvPr id="1026" name="Picture 2" descr="Database Schema Data Tables - Free vector graphic on Pixabay">
            <a:extLst>
              <a:ext uri="{FF2B5EF4-FFF2-40B4-BE49-F238E27FC236}">
                <a16:creationId xmlns:a16="http://schemas.microsoft.com/office/drawing/2014/main" id="{F2DA0F52-02C9-4219-B214-BF4AEBB84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920" y="3697356"/>
            <a:ext cx="3261691" cy="285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13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364185-AE15-4883-9314-4FDB0031B426}"/>
              </a:ext>
            </a:extLst>
          </p:cNvPr>
          <p:cNvSpPr>
            <a:spLocks noGrp="1"/>
          </p:cNvSpPr>
          <p:nvPr>
            <p:ph type="title"/>
          </p:nvPr>
        </p:nvSpPr>
        <p:spPr>
          <a:xfrm>
            <a:off x="838200" y="503584"/>
            <a:ext cx="10515600" cy="1094340"/>
          </a:xfrm>
        </p:spPr>
        <p:txBody>
          <a:bodyPr>
            <a:normAutofit fontScale="90000"/>
          </a:bodyPr>
          <a:lstStyle/>
          <a:p>
            <a:pPr algn="ctr" fontAlgn="ctr"/>
            <a:br>
              <a:rPr lang="en-US" b="0" i="0" dirty="0">
                <a:solidFill>
                  <a:srgbClr val="616161"/>
                </a:solidFill>
                <a:effectLst/>
                <a:latin typeface="Roboto" panose="02000000000000000000" pitchFamily="2" charset="0"/>
              </a:rPr>
            </a:br>
            <a:r>
              <a:rPr lang="en-US" sz="3600" b="1" i="0" dirty="0">
                <a:solidFill>
                  <a:srgbClr val="7030A0"/>
                </a:solidFill>
                <a:effectLst/>
                <a:latin typeface="Roboto" panose="02000000000000000000" pitchFamily="2" charset="0"/>
              </a:rPr>
              <a:t>What are the most popular RELATIONAL DATABASES</a:t>
            </a:r>
            <a:r>
              <a:rPr lang="en-US" b="1" i="0" dirty="0">
                <a:solidFill>
                  <a:srgbClr val="7030A0"/>
                </a:solidFill>
                <a:effectLst/>
                <a:latin typeface="Roboto" panose="02000000000000000000" pitchFamily="2" charset="0"/>
              </a:rPr>
              <a:t>:</a:t>
            </a:r>
            <a:br>
              <a:rPr lang="en-US" b="1" i="0" dirty="0">
                <a:solidFill>
                  <a:srgbClr val="7030A0"/>
                </a:solidFill>
                <a:effectLst/>
                <a:latin typeface="open sans" panose="020B0604020202020204" pitchFamily="34" charset="0"/>
              </a:rPr>
            </a:br>
            <a:endParaRPr lang="fr-TN" b="1" dirty="0">
              <a:solidFill>
                <a:srgbClr val="7030A0"/>
              </a:solidFill>
            </a:endParaRPr>
          </a:p>
        </p:txBody>
      </p:sp>
      <p:sp>
        <p:nvSpPr>
          <p:cNvPr id="3" name="Espace réservé du contenu 2">
            <a:extLst>
              <a:ext uri="{FF2B5EF4-FFF2-40B4-BE49-F238E27FC236}">
                <a16:creationId xmlns:a16="http://schemas.microsoft.com/office/drawing/2014/main" id="{79A4B33C-4F1C-4EC6-ACB3-768A9A3BFBFF}"/>
              </a:ext>
            </a:extLst>
          </p:cNvPr>
          <p:cNvSpPr>
            <a:spLocks noGrp="1"/>
          </p:cNvSpPr>
          <p:nvPr>
            <p:ph idx="1"/>
          </p:nvPr>
        </p:nvSpPr>
        <p:spPr/>
        <p:txBody>
          <a:bodyPr>
            <a:normAutofit fontScale="85000" lnSpcReduction="20000"/>
          </a:bodyPr>
          <a:lstStyle/>
          <a:p>
            <a:pPr algn="l"/>
            <a:r>
              <a:rPr lang="fr-FR" dirty="0">
                <a:solidFill>
                  <a:srgbClr val="212121"/>
                </a:solidFill>
                <a:latin typeface="open sans" panose="020B0606030504020204" pitchFamily="34" charset="0"/>
              </a:rPr>
              <a:t>This</a:t>
            </a:r>
            <a:r>
              <a:rPr lang="fr-FR" b="0" i="0" dirty="0">
                <a:solidFill>
                  <a:srgbClr val="212121"/>
                </a:solidFill>
                <a:effectLst/>
                <a:latin typeface="open sans" panose="020B0606030504020204" pitchFamily="34" charset="0"/>
              </a:rPr>
              <a:t> </a:t>
            </a:r>
            <a:r>
              <a:rPr lang="fr-FR" dirty="0">
                <a:solidFill>
                  <a:srgbClr val="212121"/>
                </a:solidFill>
                <a:latin typeface="open sans" panose="020B0606030504020204" pitchFamily="34" charset="0"/>
              </a:rPr>
              <a:t>is </a:t>
            </a:r>
            <a:r>
              <a:rPr lang="fr-FR" b="0" i="0" dirty="0">
                <a:solidFill>
                  <a:srgbClr val="212121"/>
                </a:solidFill>
                <a:effectLst/>
                <a:latin typeface="open sans" panose="020B0606030504020204" pitchFamily="34" charset="0"/>
              </a:rPr>
              <a:t>the list of the top </a:t>
            </a:r>
            <a:r>
              <a:rPr lang="fr-FR" dirty="0">
                <a:solidFill>
                  <a:srgbClr val="212121"/>
                </a:solidFill>
                <a:latin typeface="open sans" panose="020B0606030504020204" pitchFamily="34" charset="0"/>
              </a:rPr>
              <a:t>10 </a:t>
            </a:r>
            <a:r>
              <a:rPr lang="fr-FR" b="0" i="0" dirty="0">
                <a:solidFill>
                  <a:srgbClr val="212121"/>
                </a:solidFill>
                <a:effectLst/>
                <a:latin typeface="open sans" panose="020B0606030504020204" pitchFamily="34" charset="0"/>
              </a:rPr>
              <a:t>most popular RDBMSs :</a:t>
            </a:r>
          </a:p>
          <a:p>
            <a:pPr algn="l">
              <a:buFont typeface="+mj-lt"/>
              <a:buAutoNum type="arabicPeriod"/>
            </a:pPr>
            <a:r>
              <a:rPr lang="fr-FR" b="0" i="0" dirty="0">
                <a:solidFill>
                  <a:srgbClr val="212121"/>
                </a:solidFill>
                <a:effectLst/>
                <a:latin typeface="open sans" panose="020B0606030504020204" pitchFamily="34" charset="0"/>
              </a:rPr>
              <a:t>Oracle</a:t>
            </a:r>
          </a:p>
          <a:p>
            <a:pPr algn="l">
              <a:buFont typeface="+mj-lt"/>
              <a:buAutoNum type="arabicPeriod"/>
            </a:pPr>
            <a:r>
              <a:rPr lang="fr-FR" b="0" i="0" dirty="0">
                <a:solidFill>
                  <a:srgbClr val="212121"/>
                </a:solidFill>
                <a:effectLst/>
                <a:latin typeface="open sans" panose="020B0606030504020204" pitchFamily="34" charset="0"/>
              </a:rPr>
              <a:t>MySQL</a:t>
            </a:r>
          </a:p>
          <a:p>
            <a:pPr algn="l">
              <a:buFont typeface="+mj-lt"/>
              <a:buAutoNum type="arabicPeriod"/>
            </a:pPr>
            <a:r>
              <a:rPr lang="fr-FR" b="0" i="0" dirty="0">
                <a:solidFill>
                  <a:srgbClr val="212121"/>
                </a:solidFill>
                <a:effectLst/>
                <a:latin typeface="open sans" panose="020B0606030504020204" pitchFamily="34" charset="0"/>
              </a:rPr>
              <a:t>SQL Server</a:t>
            </a:r>
          </a:p>
          <a:p>
            <a:pPr algn="l">
              <a:buFont typeface="+mj-lt"/>
              <a:buAutoNum type="arabicPeriod"/>
            </a:pPr>
            <a:r>
              <a:rPr lang="fr-FR" b="0" i="0" dirty="0">
                <a:solidFill>
                  <a:srgbClr val="212121"/>
                </a:solidFill>
                <a:effectLst/>
                <a:latin typeface="open sans" panose="020B0606030504020204" pitchFamily="34" charset="0"/>
              </a:rPr>
              <a:t>PostgreSQL</a:t>
            </a:r>
          </a:p>
          <a:p>
            <a:pPr algn="l">
              <a:buFont typeface="+mj-lt"/>
              <a:buAutoNum type="arabicPeriod"/>
            </a:pPr>
            <a:r>
              <a:rPr lang="fr-FR" b="0" i="0" dirty="0">
                <a:solidFill>
                  <a:srgbClr val="212121"/>
                </a:solidFill>
                <a:effectLst/>
                <a:latin typeface="open sans" panose="020B0606030504020204" pitchFamily="34" charset="0"/>
              </a:rPr>
              <a:t>IBM DB2</a:t>
            </a:r>
          </a:p>
          <a:p>
            <a:pPr algn="l">
              <a:buFont typeface="+mj-lt"/>
              <a:buAutoNum type="arabicPeriod"/>
            </a:pPr>
            <a:r>
              <a:rPr lang="fr-FR" b="0" i="0" dirty="0">
                <a:solidFill>
                  <a:srgbClr val="212121"/>
                </a:solidFill>
                <a:effectLst/>
                <a:latin typeface="open sans" panose="020B0606030504020204" pitchFamily="34" charset="0"/>
              </a:rPr>
              <a:t>Microsoft Access</a:t>
            </a:r>
          </a:p>
          <a:p>
            <a:pPr algn="l">
              <a:buFont typeface="+mj-lt"/>
              <a:buAutoNum type="arabicPeriod"/>
            </a:pPr>
            <a:r>
              <a:rPr lang="fr-FR" b="0" i="0" dirty="0">
                <a:solidFill>
                  <a:srgbClr val="212121"/>
                </a:solidFill>
                <a:effectLst/>
                <a:latin typeface="open sans" panose="020B0606030504020204" pitchFamily="34" charset="0"/>
              </a:rPr>
              <a:t>SQLite</a:t>
            </a:r>
          </a:p>
          <a:p>
            <a:pPr algn="l">
              <a:buFont typeface="+mj-lt"/>
              <a:buAutoNum type="arabicPeriod"/>
            </a:pPr>
            <a:r>
              <a:rPr lang="fr-FR" b="0" i="0" dirty="0">
                <a:solidFill>
                  <a:srgbClr val="212121"/>
                </a:solidFill>
                <a:effectLst/>
                <a:latin typeface="open sans" panose="020B0606030504020204" pitchFamily="34" charset="0"/>
              </a:rPr>
              <a:t>Maria DB</a:t>
            </a:r>
          </a:p>
          <a:p>
            <a:pPr algn="l">
              <a:buFont typeface="+mj-lt"/>
              <a:buAutoNum type="arabicPeriod"/>
            </a:pPr>
            <a:r>
              <a:rPr lang="fr-FR" b="0" i="0" dirty="0">
                <a:solidFill>
                  <a:srgbClr val="212121"/>
                </a:solidFill>
                <a:effectLst/>
                <a:latin typeface="open sans" panose="020B0606030504020204" pitchFamily="34" charset="0"/>
              </a:rPr>
              <a:t>Informix</a:t>
            </a:r>
          </a:p>
          <a:p>
            <a:pPr algn="l">
              <a:buFont typeface="+mj-lt"/>
              <a:buAutoNum type="arabicPeriod"/>
            </a:pPr>
            <a:r>
              <a:rPr lang="fr-FR" b="0" i="0" dirty="0">
                <a:solidFill>
                  <a:srgbClr val="212121"/>
                </a:solidFill>
                <a:effectLst/>
                <a:latin typeface="open sans" panose="020B0606030504020204" pitchFamily="34" charset="0"/>
              </a:rPr>
              <a:t>Azure SQL</a:t>
            </a:r>
          </a:p>
          <a:p>
            <a:endParaRPr lang="fr-TN" dirty="0"/>
          </a:p>
        </p:txBody>
      </p:sp>
      <p:pic>
        <p:nvPicPr>
          <p:cNvPr id="6146" name="Picture 2" descr="What is the Difference Between SQL and MySQL? - Dev Playbook">
            <a:extLst>
              <a:ext uri="{FF2B5EF4-FFF2-40B4-BE49-F238E27FC236}">
                <a16:creationId xmlns:a16="http://schemas.microsoft.com/office/drawing/2014/main" id="{0BA44D9B-E318-4E80-8718-9B29CB5BC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3683" y="2266519"/>
            <a:ext cx="3906907" cy="2187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91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593EF-2713-4852-9641-48B92FD81BB8}"/>
              </a:ext>
            </a:extLst>
          </p:cNvPr>
          <p:cNvSpPr>
            <a:spLocks noGrp="1"/>
          </p:cNvSpPr>
          <p:nvPr>
            <p:ph type="title"/>
          </p:nvPr>
        </p:nvSpPr>
        <p:spPr>
          <a:xfrm>
            <a:off x="1191480" y="443948"/>
            <a:ext cx="3932237" cy="1086678"/>
          </a:xfrm>
        </p:spPr>
        <p:txBody>
          <a:bodyPr/>
          <a:lstStyle/>
          <a:p>
            <a:r>
              <a:rPr lang="fr-FR" sz="6000" b="1" u="sng" dirty="0">
                <a:solidFill>
                  <a:srgbClr val="7030A0"/>
                </a:solidFill>
              </a:rPr>
              <a:t>MySQL</a:t>
            </a:r>
            <a:r>
              <a:rPr lang="fr-FR" b="1" u="sng" dirty="0">
                <a:solidFill>
                  <a:srgbClr val="7030A0"/>
                </a:solidFill>
              </a:rPr>
              <a:t> :</a:t>
            </a:r>
            <a:endParaRPr lang="fr-TN" b="1" u="sng" dirty="0">
              <a:solidFill>
                <a:srgbClr val="7030A0"/>
              </a:solidFill>
            </a:endParaRPr>
          </a:p>
        </p:txBody>
      </p:sp>
      <p:sp>
        <p:nvSpPr>
          <p:cNvPr id="3" name="Espace réservé du contenu 2">
            <a:extLst>
              <a:ext uri="{FF2B5EF4-FFF2-40B4-BE49-F238E27FC236}">
                <a16:creationId xmlns:a16="http://schemas.microsoft.com/office/drawing/2014/main" id="{0C4FE35A-0B8B-4260-9DBA-85D1E29FA7A7}"/>
              </a:ext>
            </a:extLst>
          </p:cNvPr>
          <p:cNvSpPr>
            <a:spLocks noGrp="1"/>
          </p:cNvSpPr>
          <p:nvPr>
            <p:ph idx="1"/>
          </p:nvPr>
        </p:nvSpPr>
        <p:spPr>
          <a:xfrm>
            <a:off x="6096000" y="490330"/>
            <a:ext cx="5936966" cy="6122506"/>
          </a:xfrm>
        </p:spPr>
        <p:txBody>
          <a:bodyPr>
            <a:normAutofit fontScale="55000" lnSpcReduction="20000"/>
          </a:bodyPr>
          <a:lstStyle/>
          <a:p>
            <a:pPr algn="l"/>
            <a:endParaRPr lang="en-US" b="0" i="0" dirty="0">
              <a:solidFill>
                <a:srgbClr val="212121"/>
              </a:solidFill>
              <a:effectLst/>
              <a:latin typeface="open sans" panose="020B0606030504020204" pitchFamily="34" charset="0"/>
            </a:endParaRPr>
          </a:p>
          <a:p>
            <a:pPr algn="l"/>
            <a:endParaRPr lang="en-US" dirty="0">
              <a:solidFill>
                <a:srgbClr val="212121"/>
              </a:solidFill>
              <a:latin typeface="open sans" panose="020B0606030504020204" pitchFamily="34" charset="0"/>
            </a:endParaRPr>
          </a:p>
          <a:p>
            <a:pPr algn="l"/>
            <a:r>
              <a:rPr lang="en-US" sz="3300" b="0" i="0" dirty="0">
                <a:solidFill>
                  <a:srgbClr val="212121"/>
                </a:solidFill>
                <a:effectLst/>
                <a:latin typeface="+mj-lt"/>
              </a:rPr>
              <a:t>MySQL is the world’s most popular database that is open source and free. MySQL was acquired by Oracle as a part of Sun Microsystems acquisition in 2009.</a:t>
            </a:r>
          </a:p>
          <a:p>
            <a:pPr marL="0" indent="0" algn="l">
              <a:buNone/>
            </a:pPr>
            <a:r>
              <a:rPr lang="en-US" sz="3300" b="0" i="0" dirty="0">
                <a:solidFill>
                  <a:srgbClr val="212121"/>
                </a:solidFill>
                <a:effectLst/>
                <a:latin typeface="+mj-lt"/>
              </a:rPr>
              <a:t> </a:t>
            </a:r>
          </a:p>
          <a:p>
            <a:pPr algn="l"/>
            <a:r>
              <a:rPr lang="en-US" sz="3300" b="0" i="0" dirty="0">
                <a:solidFill>
                  <a:srgbClr val="212121"/>
                </a:solidFill>
                <a:effectLst/>
                <a:latin typeface="+mj-lt"/>
              </a:rPr>
              <a:t>In MySQL, the SQL part of “MySQL” stands for “Structured Query Language”. SQL is the most common standardized language used to access databases. Depending on your programming environment, you might enter SQL directly (for example, to generate reports), embed SQL statements into code written in another language, or use a language-specific API that hides the SQL syntax.</a:t>
            </a:r>
          </a:p>
          <a:p>
            <a:pPr marL="0" indent="0" algn="l">
              <a:buNone/>
            </a:pPr>
            <a:r>
              <a:rPr lang="en-US" sz="3300" b="0" i="0" dirty="0">
                <a:solidFill>
                  <a:srgbClr val="212121"/>
                </a:solidFill>
                <a:effectLst/>
                <a:latin typeface="+mj-lt"/>
              </a:rPr>
              <a:t> </a:t>
            </a:r>
          </a:p>
          <a:p>
            <a:pPr marL="0" indent="0" algn="l">
              <a:buNone/>
            </a:pPr>
            <a:r>
              <a:rPr lang="en-US" sz="3300" dirty="0">
                <a:solidFill>
                  <a:srgbClr val="212121"/>
                </a:solidFill>
                <a:latin typeface="+mj-lt"/>
              </a:rPr>
              <a:t>Features</a:t>
            </a:r>
            <a:r>
              <a:rPr lang="en-US" sz="3300" b="0" i="0" dirty="0">
                <a:solidFill>
                  <a:srgbClr val="212121"/>
                </a:solidFill>
                <a:effectLst/>
                <a:latin typeface="+mj-lt"/>
              </a:rPr>
              <a:t> of MySQL: </a:t>
            </a:r>
          </a:p>
          <a:p>
            <a:pPr algn="l">
              <a:buFont typeface="Arial" panose="020B0604020202020204" pitchFamily="34" charset="0"/>
              <a:buChar char="•"/>
            </a:pPr>
            <a:r>
              <a:rPr lang="en-US" sz="3300" b="0" i="0" dirty="0">
                <a:solidFill>
                  <a:srgbClr val="212121"/>
                </a:solidFill>
                <a:effectLst/>
                <a:latin typeface="+mj-lt"/>
              </a:rPr>
              <a:t>MySQL is a database management system.</a:t>
            </a:r>
          </a:p>
          <a:p>
            <a:pPr algn="l">
              <a:buFont typeface="Arial" panose="020B0604020202020204" pitchFamily="34" charset="0"/>
              <a:buChar char="•"/>
            </a:pPr>
            <a:r>
              <a:rPr lang="en-US" sz="3300" b="0" i="0" dirty="0">
                <a:solidFill>
                  <a:srgbClr val="212121"/>
                </a:solidFill>
                <a:effectLst/>
                <a:latin typeface="+mj-lt"/>
              </a:rPr>
              <a:t>MySQL databases are relational.</a:t>
            </a:r>
          </a:p>
          <a:p>
            <a:pPr algn="l">
              <a:buFont typeface="Arial" panose="020B0604020202020204" pitchFamily="34" charset="0"/>
              <a:buChar char="•"/>
            </a:pPr>
            <a:r>
              <a:rPr lang="en-US" sz="3300" b="0" i="0" dirty="0">
                <a:solidFill>
                  <a:srgbClr val="212121"/>
                </a:solidFill>
                <a:effectLst/>
                <a:latin typeface="+mj-lt"/>
              </a:rPr>
              <a:t>MySQL software is Open Source.</a:t>
            </a:r>
          </a:p>
          <a:p>
            <a:pPr algn="l">
              <a:buFont typeface="Arial" panose="020B0604020202020204" pitchFamily="34" charset="0"/>
              <a:buChar char="•"/>
            </a:pPr>
            <a:r>
              <a:rPr lang="en-US" sz="3300" b="0" i="0" dirty="0">
                <a:solidFill>
                  <a:srgbClr val="212121"/>
                </a:solidFill>
                <a:effectLst/>
                <a:latin typeface="+mj-lt"/>
              </a:rPr>
              <a:t>The MySQL Database Server is very fast, reliable, scalable, and easy to use.</a:t>
            </a:r>
          </a:p>
          <a:p>
            <a:pPr algn="l">
              <a:buFont typeface="Arial" panose="020B0604020202020204" pitchFamily="34" charset="0"/>
              <a:buChar char="•"/>
            </a:pPr>
            <a:r>
              <a:rPr lang="en-US" sz="3300" b="0" i="0" dirty="0">
                <a:solidFill>
                  <a:srgbClr val="212121"/>
                </a:solidFill>
                <a:effectLst/>
                <a:latin typeface="+mj-lt"/>
              </a:rPr>
              <a:t>MySQL Server works in client/server or embedded systems. </a:t>
            </a:r>
          </a:p>
          <a:p>
            <a:endParaRPr lang="fr-TN" dirty="0"/>
          </a:p>
        </p:txBody>
      </p:sp>
      <p:sp>
        <p:nvSpPr>
          <p:cNvPr id="6" name="Espace réservé du texte 3">
            <a:extLst>
              <a:ext uri="{FF2B5EF4-FFF2-40B4-BE49-F238E27FC236}">
                <a16:creationId xmlns:a16="http://schemas.microsoft.com/office/drawing/2014/main" id="{D8E9A032-8D5D-4A9D-8B2E-9B73E7AA5426}"/>
              </a:ext>
            </a:extLst>
          </p:cNvPr>
          <p:cNvSpPr>
            <a:spLocks noGrp="1"/>
          </p:cNvSpPr>
          <p:nvPr>
            <p:ph type="body" sz="half" idx="2"/>
          </p:nvPr>
        </p:nvSpPr>
        <p:spPr>
          <a:xfrm>
            <a:off x="604598" y="2929656"/>
            <a:ext cx="2296207" cy="2774401"/>
          </a:xfrm>
        </p:spPr>
        <p:txBody>
          <a:bodyPr/>
          <a:lstStyle/>
          <a:p>
            <a:endParaRPr lang="fr-TN" dirty="0"/>
          </a:p>
        </p:txBody>
      </p:sp>
      <p:pic>
        <p:nvPicPr>
          <p:cNvPr id="3076" name="Picture 4" descr="Connect to MySQL Server Using mysql Client &amp; MySQL Workbench">
            <a:extLst>
              <a:ext uri="{FF2B5EF4-FFF2-40B4-BE49-F238E27FC236}">
                <a16:creationId xmlns:a16="http://schemas.microsoft.com/office/drawing/2014/main" id="{1E3716F0-790E-4624-ABB8-D271D91BF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33" y="2001078"/>
            <a:ext cx="5791193" cy="386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53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593EF-2713-4852-9641-48B92FD81BB8}"/>
              </a:ext>
            </a:extLst>
          </p:cNvPr>
          <p:cNvSpPr>
            <a:spLocks noGrp="1"/>
          </p:cNvSpPr>
          <p:nvPr>
            <p:ph type="title"/>
          </p:nvPr>
        </p:nvSpPr>
        <p:spPr>
          <a:xfrm>
            <a:off x="415099" y="154948"/>
            <a:ext cx="3932237" cy="1192694"/>
          </a:xfrm>
        </p:spPr>
        <p:txBody>
          <a:bodyPr>
            <a:normAutofit/>
          </a:bodyPr>
          <a:lstStyle/>
          <a:p>
            <a:r>
              <a:rPr lang="fr-FR" sz="6000" b="1" u="sng" dirty="0">
                <a:solidFill>
                  <a:srgbClr val="7030A0"/>
                </a:solidFill>
              </a:rPr>
              <a:t>PostgreSQL</a:t>
            </a:r>
            <a:r>
              <a:rPr lang="fr-FR" sz="5400" b="1" u="sng" dirty="0">
                <a:solidFill>
                  <a:srgbClr val="7030A0"/>
                </a:solidFill>
              </a:rPr>
              <a:t>:</a:t>
            </a:r>
            <a:endParaRPr lang="fr-TN" sz="5400" b="1" u="sng" dirty="0">
              <a:solidFill>
                <a:srgbClr val="7030A0"/>
              </a:solidFill>
            </a:endParaRPr>
          </a:p>
        </p:txBody>
      </p:sp>
      <p:sp>
        <p:nvSpPr>
          <p:cNvPr id="3" name="Espace réservé du contenu 2">
            <a:extLst>
              <a:ext uri="{FF2B5EF4-FFF2-40B4-BE49-F238E27FC236}">
                <a16:creationId xmlns:a16="http://schemas.microsoft.com/office/drawing/2014/main" id="{0C4FE35A-0B8B-4260-9DBA-85D1E29FA7A7}"/>
              </a:ext>
            </a:extLst>
          </p:cNvPr>
          <p:cNvSpPr>
            <a:spLocks noGrp="1"/>
          </p:cNvSpPr>
          <p:nvPr>
            <p:ph idx="1"/>
          </p:nvPr>
        </p:nvSpPr>
        <p:spPr>
          <a:xfrm>
            <a:off x="5486399" y="318052"/>
            <a:ext cx="6135757" cy="6255025"/>
          </a:xfrm>
        </p:spPr>
        <p:txBody>
          <a:bodyPr>
            <a:normAutofit/>
          </a:bodyPr>
          <a:lstStyle/>
          <a:p>
            <a:pPr algn="l"/>
            <a:endParaRPr lang="en-US" b="0" i="0" dirty="0">
              <a:solidFill>
                <a:srgbClr val="212121"/>
              </a:solidFill>
              <a:effectLst/>
              <a:latin typeface="open sans" panose="020B0606030504020204" pitchFamily="34" charset="0"/>
            </a:endParaRPr>
          </a:p>
          <a:p>
            <a:pPr algn="l"/>
            <a:r>
              <a:rPr lang="en-US" sz="1800" b="0" i="0" dirty="0">
                <a:solidFill>
                  <a:srgbClr val="212121"/>
                </a:solidFill>
                <a:effectLst/>
                <a:latin typeface="+mj-lt"/>
              </a:rPr>
              <a:t>PostgreSQL is a powerful, open-source object-relational database system that uses and extends the SQL language combined with many features that safely store and scale the most complicated data workloads. The origins of PostgreSQL date back to 1986 as part of the POSTGRES project at the University of California at Berkeley and have more than 30 years of active development on the core platform. The current version of PostgreSQL is 11.4 was released on 20 June 2019. PostgreSQL is written in C language and managed by the PostgreSQL Global Development Group.</a:t>
            </a:r>
          </a:p>
          <a:p>
            <a:pPr marL="0" indent="0" algn="l">
              <a:buNone/>
            </a:pPr>
            <a:endParaRPr lang="en-US" sz="1800" b="0" i="0" dirty="0">
              <a:solidFill>
                <a:srgbClr val="212121"/>
              </a:solidFill>
              <a:effectLst/>
              <a:latin typeface="+mj-lt"/>
            </a:endParaRPr>
          </a:p>
          <a:p>
            <a:pPr marL="0" indent="0" algn="l">
              <a:buNone/>
            </a:pPr>
            <a:r>
              <a:rPr lang="en-US" sz="1800" b="0" i="0" dirty="0">
                <a:solidFill>
                  <a:srgbClr val="212121"/>
                </a:solidFill>
                <a:effectLst/>
                <a:latin typeface="+mj-lt"/>
              </a:rPr>
              <a:t>Features of PostgreSQL:</a:t>
            </a:r>
          </a:p>
          <a:p>
            <a:pPr marL="0" indent="0" algn="l">
              <a:buNone/>
            </a:pPr>
            <a:r>
              <a:rPr lang="en-US" sz="1800" b="0" i="0" dirty="0">
                <a:solidFill>
                  <a:srgbClr val="212121"/>
                </a:solidFill>
                <a:effectLst/>
                <a:latin typeface="+mj-lt"/>
              </a:rPr>
              <a:t> PostgreSQL is known for its architecture, reliability, data integrity, robust feature set, extensibility, and the dedication of the open-source community behind the software to consistently deliver performant and innovative solutions.</a:t>
            </a:r>
          </a:p>
          <a:p>
            <a:endParaRPr lang="fr-TN" dirty="0"/>
          </a:p>
        </p:txBody>
      </p:sp>
      <p:sp>
        <p:nvSpPr>
          <p:cNvPr id="4" name="Espace réservé du texte 3">
            <a:extLst>
              <a:ext uri="{FF2B5EF4-FFF2-40B4-BE49-F238E27FC236}">
                <a16:creationId xmlns:a16="http://schemas.microsoft.com/office/drawing/2014/main" id="{CC33F202-132F-4852-940B-0104E4DEDD1B}"/>
              </a:ext>
            </a:extLst>
          </p:cNvPr>
          <p:cNvSpPr>
            <a:spLocks noGrp="1"/>
          </p:cNvSpPr>
          <p:nvPr>
            <p:ph type="body" sz="half" idx="2"/>
          </p:nvPr>
        </p:nvSpPr>
        <p:spPr>
          <a:xfrm>
            <a:off x="1215728" y="3723861"/>
            <a:ext cx="1377428" cy="1349996"/>
          </a:xfrm>
        </p:spPr>
        <p:txBody>
          <a:bodyPr/>
          <a:lstStyle/>
          <a:p>
            <a:endParaRPr lang="fr-TN" dirty="0"/>
          </a:p>
        </p:txBody>
      </p:sp>
      <p:pic>
        <p:nvPicPr>
          <p:cNvPr id="4100" name="Picture 4" descr="Connexion à une instance de base de données exécutant le moteur de base de  données PostgreSQL - Amazon Relational Database Service">
            <a:extLst>
              <a:ext uri="{FF2B5EF4-FFF2-40B4-BE49-F238E27FC236}">
                <a16:creationId xmlns:a16="http://schemas.microsoft.com/office/drawing/2014/main" id="{28EBC90B-6055-4A15-ADF3-380708410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74" y="1828800"/>
            <a:ext cx="5034695" cy="3988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63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BCFBDB-D962-41DF-ADDF-C42AFF8716BE}"/>
              </a:ext>
            </a:extLst>
          </p:cNvPr>
          <p:cNvSpPr>
            <a:spLocks noGrp="1"/>
          </p:cNvSpPr>
          <p:nvPr>
            <p:ph type="title" idx="4294967295"/>
          </p:nvPr>
        </p:nvSpPr>
        <p:spPr>
          <a:xfrm>
            <a:off x="0" y="173038"/>
            <a:ext cx="4546600" cy="1138237"/>
          </a:xfrm>
        </p:spPr>
        <p:txBody>
          <a:bodyPr>
            <a:noAutofit/>
          </a:bodyPr>
          <a:lstStyle/>
          <a:p>
            <a:r>
              <a:rPr lang="fr-FR" sz="6000" b="1" u="sng" dirty="0">
                <a:solidFill>
                  <a:srgbClr val="7030A0"/>
                </a:solidFill>
              </a:rPr>
              <a:t>SQL SERVER:</a:t>
            </a:r>
            <a:endParaRPr lang="fr-TN" sz="6000" b="1" u="sng" dirty="0">
              <a:solidFill>
                <a:srgbClr val="7030A0"/>
              </a:solidFill>
            </a:endParaRPr>
          </a:p>
        </p:txBody>
      </p:sp>
      <p:sp>
        <p:nvSpPr>
          <p:cNvPr id="3" name="Espace réservé du contenu 2">
            <a:extLst>
              <a:ext uri="{FF2B5EF4-FFF2-40B4-BE49-F238E27FC236}">
                <a16:creationId xmlns:a16="http://schemas.microsoft.com/office/drawing/2014/main" id="{D591AE80-DC71-4FA4-ABB6-54C2A1DF0390}"/>
              </a:ext>
            </a:extLst>
          </p:cNvPr>
          <p:cNvSpPr>
            <a:spLocks noGrp="1"/>
          </p:cNvSpPr>
          <p:nvPr>
            <p:ph idx="4294967295"/>
          </p:nvPr>
        </p:nvSpPr>
        <p:spPr>
          <a:xfrm>
            <a:off x="5554663" y="0"/>
            <a:ext cx="6637337" cy="6745288"/>
          </a:xfrm>
        </p:spPr>
        <p:txBody>
          <a:bodyPr>
            <a:normAutofit/>
          </a:bodyPr>
          <a:lstStyle/>
          <a:p>
            <a:pPr algn="l"/>
            <a:endParaRPr lang="en-US" sz="5500" b="0" i="0" dirty="0">
              <a:solidFill>
                <a:srgbClr val="212121"/>
              </a:solidFill>
              <a:effectLst/>
              <a:latin typeface="open sans" panose="020B0606030504020204" pitchFamily="34" charset="0"/>
            </a:endParaRPr>
          </a:p>
          <a:p>
            <a:pPr algn="l"/>
            <a:r>
              <a:rPr lang="en-US" sz="1800" b="0" i="0" dirty="0">
                <a:solidFill>
                  <a:srgbClr val="212121"/>
                </a:solidFill>
                <a:effectLst/>
                <a:latin typeface="+mj-lt"/>
              </a:rPr>
              <a:t>SQL Server database developed by Microsoft is one of the most popular databases in the world. Initially launched in 1989 and written in C, C++, SQL Server is now widely used among major companies. SQL Server is also a part of Microsoft’s Azure cloud as Azure SQL Server. The current version of SQL Server is SQL Server 2019.</a:t>
            </a:r>
          </a:p>
          <a:p>
            <a:pPr marL="0" indent="0" algn="l">
              <a:buNone/>
            </a:pPr>
            <a:endParaRPr lang="en-US" sz="1800" b="0" i="0" dirty="0">
              <a:solidFill>
                <a:srgbClr val="212121"/>
              </a:solidFill>
              <a:effectLst/>
              <a:latin typeface="+mj-lt"/>
            </a:endParaRPr>
          </a:p>
          <a:p>
            <a:pPr marL="0" indent="0" algn="l">
              <a:buNone/>
            </a:pPr>
            <a:r>
              <a:rPr lang="en-US" sz="1800" dirty="0">
                <a:solidFill>
                  <a:srgbClr val="212121"/>
                </a:solidFill>
                <a:latin typeface="+mj-lt"/>
              </a:rPr>
              <a:t>Features of SQL SERVER</a:t>
            </a:r>
            <a:r>
              <a:rPr lang="en-US" sz="1800" b="0" i="0" dirty="0">
                <a:solidFill>
                  <a:srgbClr val="212121"/>
                </a:solidFill>
                <a:effectLst/>
                <a:latin typeface="+mj-lt"/>
              </a:rPr>
              <a:t>:</a:t>
            </a:r>
          </a:p>
          <a:p>
            <a:pPr algn="l">
              <a:buFont typeface="Arial" panose="020B0604020202020204" pitchFamily="34" charset="0"/>
              <a:buChar char="•"/>
            </a:pPr>
            <a:r>
              <a:rPr lang="en-US" sz="1600" b="0" i="0" dirty="0">
                <a:solidFill>
                  <a:srgbClr val="202124"/>
                </a:solidFill>
                <a:effectLst/>
                <a:latin typeface="arial" panose="020B0604020202020204" pitchFamily="34" charset="0"/>
              </a:rPr>
              <a:t>Intelligence across all your data. Break down data silos. </a:t>
            </a:r>
          </a:p>
          <a:p>
            <a:pPr algn="l">
              <a:buFont typeface="Arial" panose="020B0604020202020204" pitchFamily="34" charset="0"/>
              <a:buChar char="•"/>
            </a:pPr>
            <a:r>
              <a:rPr lang="en-US" sz="1600" b="0" i="0" dirty="0">
                <a:solidFill>
                  <a:srgbClr val="202124"/>
                </a:solidFill>
                <a:effectLst/>
                <a:latin typeface="arial" panose="020B0604020202020204" pitchFamily="34" charset="0"/>
              </a:rPr>
              <a:t>Choice of language and platform. Run SQL Server anywhere. </a:t>
            </a:r>
          </a:p>
          <a:p>
            <a:pPr algn="l">
              <a:buFont typeface="Arial" panose="020B0604020202020204" pitchFamily="34" charset="0"/>
              <a:buChar char="•"/>
            </a:pPr>
            <a:r>
              <a:rPr lang="en-US" sz="1600" b="0" i="0" dirty="0">
                <a:solidFill>
                  <a:srgbClr val="202124"/>
                </a:solidFill>
                <a:effectLst/>
                <a:latin typeface="arial" panose="020B0604020202020204" pitchFamily="34" charset="0"/>
              </a:rPr>
              <a:t>Industry-leading performance. </a:t>
            </a:r>
          </a:p>
          <a:p>
            <a:pPr algn="l">
              <a:buFont typeface="Arial" panose="020B0604020202020204" pitchFamily="34" charset="0"/>
              <a:buChar char="•"/>
            </a:pPr>
            <a:r>
              <a:rPr lang="en-US" sz="1600" b="0" i="0" dirty="0">
                <a:solidFill>
                  <a:srgbClr val="202124"/>
                </a:solidFill>
                <a:effectLst/>
                <a:latin typeface="arial" panose="020B0604020202020204" pitchFamily="34" charset="0"/>
              </a:rPr>
              <a:t>Most secured data platform. Fewest vulnerabilities for nine years.</a:t>
            </a:r>
          </a:p>
          <a:p>
            <a:pPr algn="l">
              <a:buFont typeface="Arial" panose="020B0604020202020204" pitchFamily="34" charset="0"/>
              <a:buChar char="•"/>
            </a:pPr>
            <a:r>
              <a:rPr lang="en-US" sz="1600" b="0" i="0" dirty="0">
                <a:solidFill>
                  <a:srgbClr val="202124"/>
                </a:solidFill>
                <a:effectLst/>
                <a:latin typeface="arial" panose="020B0604020202020204" pitchFamily="34" charset="0"/>
              </a:rPr>
              <a:t>Unparalleled high availability. </a:t>
            </a:r>
          </a:p>
          <a:p>
            <a:pPr algn="l">
              <a:buFont typeface="Arial" panose="020B0604020202020204" pitchFamily="34" charset="0"/>
              <a:buChar char="•"/>
            </a:pPr>
            <a:r>
              <a:rPr lang="en-US" sz="1600" b="0" i="0" dirty="0">
                <a:solidFill>
                  <a:srgbClr val="202124"/>
                </a:solidFill>
                <a:effectLst/>
                <a:latin typeface="arial" panose="020B0604020202020204" pitchFamily="34" charset="0"/>
              </a:rPr>
              <a:t>End-to-end mobile BI. </a:t>
            </a:r>
          </a:p>
          <a:p>
            <a:pPr algn="l">
              <a:buFont typeface="Arial" panose="020B0604020202020204" pitchFamily="34" charset="0"/>
              <a:buChar char="•"/>
            </a:pPr>
            <a:r>
              <a:rPr lang="en-US" sz="1600" b="0" i="0" dirty="0">
                <a:solidFill>
                  <a:srgbClr val="202124"/>
                </a:solidFill>
                <a:effectLst/>
                <a:latin typeface="arial" panose="020B0604020202020204" pitchFamily="34" charset="0"/>
              </a:rPr>
              <a:t>SQL Server on Azure</a:t>
            </a:r>
            <a:r>
              <a:rPr lang="en-US" sz="1800" b="0" i="0" dirty="0">
                <a:solidFill>
                  <a:srgbClr val="202124"/>
                </a:solidFill>
                <a:effectLst/>
                <a:latin typeface="arial" panose="020B0604020202020204" pitchFamily="34" charset="0"/>
              </a:rPr>
              <a:t>.</a:t>
            </a:r>
          </a:p>
          <a:p>
            <a:pPr marL="0" indent="0">
              <a:buNone/>
            </a:pPr>
            <a:endParaRPr lang="fr-TN" dirty="0"/>
          </a:p>
        </p:txBody>
      </p:sp>
      <p:pic>
        <p:nvPicPr>
          <p:cNvPr id="5122" name="Picture 2" descr="How to setup a SQL Server instance on my localhost? - TechTalk7">
            <a:extLst>
              <a:ext uri="{FF2B5EF4-FFF2-40B4-BE49-F238E27FC236}">
                <a16:creationId xmlns:a16="http://schemas.microsoft.com/office/drawing/2014/main" id="{D9AE6458-A411-425F-9FB9-361D29EF6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82" y="1815549"/>
            <a:ext cx="4733925" cy="3574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11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DE865-C8D8-4773-9032-3C08BE6E8ADE}"/>
              </a:ext>
            </a:extLst>
          </p:cNvPr>
          <p:cNvSpPr>
            <a:spLocks noGrp="1"/>
          </p:cNvSpPr>
          <p:nvPr>
            <p:ph type="title"/>
          </p:nvPr>
        </p:nvSpPr>
        <p:spPr>
          <a:xfrm>
            <a:off x="838200" y="1"/>
            <a:ext cx="10515600" cy="742121"/>
          </a:xfrm>
        </p:spPr>
        <p:txBody>
          <a:bodyPr>
            <a:normAutofit/>
          </a:bodyPr>
          <a:lstStyle/>
          <a:p>
            <a:r>
              <a:rPr lang="fr-FR" sz="3200" b="1" u="sng" dirty="0">
                <a:solidFill>
                  <a:srgbClr val="7030A0"/>
                </a:solidFill>
              </a:rPr>
              <a:t>COMPARISON BETWEEN MySQL, PostgreSQL, SQL SERVER:</a:t>
            </a:r>
            <a:endParaRPr lang="fr-TN" sz="3200" b="1" u="sng" dirty="0">
              <a:solidFill>
                <a:srgbClr val="7030A0"/>
              </a:solidFill>
            </a:endParaRPr>
          </a:p>
        </p:txBody>
      </p:sp>
      <p:graphicFrame>
        <p:nvGraphicFramePr>
          <p:cNvPr id="4" name="Tableau 2">
            <a:extLst>
              <a:ext uri="{FF2B5EF4-FFF2-40B4-BE49-F238E27FC236}">
                <a16:creationId xmlns:a16="http://schemas.microsoft.com/office/drawing/2014/main" id="{F7461A6A-270C-4423-B49E-9FC19B5D950E}"/>
              </a:ext>
            </a:extLst>
          </p:cNvPr>
          <p:cNvGraphicFramePr>
            <a:graphicFrameLocks noGrp="1"/>
          </p:cNvGraphicFramePr>
          <p:nvPr>
            <p:ph idx="1"/>
            <p:extLst>
              <p:ext uri="{D42A27DB-BD31-4B8C-83A1-F6EECF244321}">
                <p14:modId xmlns:p14="http://schemas.microsoft.com/office/powerpoint/2010/main" val="1040979908"/>
              </p:ext>
            </p:extLst>
          </p:nvPr>
        </p:nvGraphicFramePr>
        <p:xfrm>
          <a:off x="106018" y="742122"/>
          <a:ext cx="11953462" cy="5992991"/>
        </p:xfrm>
        <a:graphic>
          <a:graphicData uri="http://schemas.openxmlformats.org/drawingml/2006/table">
            <a:tbl>
              <a:tblPr firstRow="1" bandRow="1">
                <a:tableStyleId>{5C22544A-7EE6-4342-B048-85BDC9FD1C3A}</a:tableStyleId>
              </a:tblPr>
              <a:tblGrid>
                <a:gridCol w="3308315">
                  <a:extLst>
                    <a:ext uri="{9D8B030D-6E8A-4147-A177-3AD203B41FA5}">
                      <a16:colId xmlns:a16="http://schemas.microsoft.com/office/drawing/2014/main" val="3749053912"/>
                    </a:ext>
                  </a:extLst>
                </a:gridCol>
                <a:gridCol w="2668415">
                  <a:extLst>
                    <a:ext uri="{9D8B030D-6E8A-4147-A177-3AD203B41FA5}">
                      <a16:colId xmlns:a16="http://schemas.microsoft.com/office/drawing/2014/main" val="2643304211"/>
                    </a:ext>
                  </a:extLst>
                </a:gridCol>
                <a:gridCol w="2988366">
                  <a:extLst>
                    <a:ext uri="{9D8B030D-6E8A-4147-A177-3AD203B41FA5}">
                      <a16:colId xmlns:a16="http://schemas.microsoft.com/office/drawing/2014/main" val="480164347"/>
                    </a:ext>
                  </a:extLst>
                </a:gridCol>
                <a:gridCol w="2988366">
                  <a:extLst>
                    <a:ext uri="{9D8B030D-6E8A-4147-A177-3AD203B41FA5}">
                      <a16:colId xmlns:a16="http://schemas.microsoft.com/office/drawing/2014/main" val="1055617182"/>
                    </a:ext>
                  </a:extLst>
                </a:gridCol>
              </a:tblGrid>
              <a:tr h="361180">
                <a:tc>
                  <a:txBody>
                    <a:bodyPr/>
                    <a:lstStyle/>
                    <a:p>
                      <a:r>
                        <a:rPr lang="fr-FR" dirty="0"/>
                        <a:t>FEATURE</a:t>
                      </a:r>
                      <a:endParaRPr lang="fr-TN" dirty="0"/>
                    </a:p>
                  </a:txBody>
                  <a:tcPr/>
                </a:tc>
                <a:tc>
                  <a:txBody>
                    <a:bodyPr/>
                    <a:lstStyle/>
                    <a:p>
                      <a:r>
                        <a:rPr lang="fr-FR" dirty="0"/>
                        <a:t>MySQL</a:t>
                      </a:r>
                      <a:endParaRPr lang="fr-TN" dirty="0"/>
                    </a:p>
                  </a:txBody>
                  <a:tcPr/>
                </a:tc>
                <a:tc>
                  <a:txBody>
                    <a:bodyPr/>
                    <a:lstStyle/>
                    <a:p>
                      <a:r>
                        <a:rPr lang="fr-FR" dirty="0"/>
                        <a:t>PostgreSQL</a:t>
                      </a:r>
                      <a:endParaRPr lang="fr-TN" dirty="0"/>
                    </a:p>
                  </a:txBody>
                  <a:tcPr/>
                </a:tc>
                <a:tc>
                  <a:txBody>
                    <a:bodyPr/>
                    <a:lstStyle/>
                    <a:p>
                      <a:r>
                        <a:rPr lang="fr-FR" dirty="0"/>
                        <a:t>SQL SERVER</a:t>
                      </a:r>
                      <a:endParaRPr lang="fr-TN" dirty="0"/>
                    </a:p>
                  </a:txBody>
                  <a:tcPr/>
                </a:tc>
                <a:extLst>
                  <a:ext uri="{0D108BD9-81ED-4DB2-BD59-A6C34878D82A}">
                    <a16:rowId xmlns:a16="http://schemas.microsoft.com/office/drawing/2014/main" val="863304860"/>
                  </a:ext>
                </a:extLst>
              </a:tr>
              <a:tr h="300984">
                <a:tc>
                  <a:txBody>
                    <a:bodyPr/>
                    <a:lstStyle/>
                    <a:p>
                      <a:r>
                        <a:rPr lang="fr-FR" sz="1400" b="0" i="0" kern="1200" dirty="0">
                          <a:solidFill>
                            <a:schemeClr val="dk1"/>
                          </a:solidFill>
                          <a:effectLst/>
                          <a:latin typeface="+mn-lt"/>
                          <a:ea typeface="+mn-ea"/>
                          <a:cs typeface="+mn-cs"/>
                        </a:rPr>
                        <a:t>Install/Maintenance Process</a:t>
                      </a:r>
                      <a:endParaRPr lang="fr-TN" sz="1400" dirty="0"/>
                    </a:p>
                  </a:txBody>
                  <a:tcPr/>
                </a:tc>
                <a:tc>
                  <a:txBody>
                    <a:bodyPr/>
                    <a:lstStyle/>
                    <a:p>
                      <a:r>
                        <a:rPr lang="fr-FR" sz="1400" b="0" i="0" kern="1200" dirty="0">
                          <a:solidFill>
                            <a:schemeClr val="dk1"/>
                          </a:solidFill>
                          <a:effectLst/>
                          <a:latin typeface="+mn-lt"/>
                          <a:ea typeface="+mn-ea"/>
                          <a:cs typeface="+mn-cs"/>
                        </a:rPr>
                        <a:t>Easiest</a:t>
                      </a:r>
                      <a:endParaRPr lang="fr-TN" sz="1400" dirty="0"/>
                    </a:p>
                  </a:txBody>
                  <a:tcPr/>
                </a:tc>
                <a:tc>
                  <a:txBody>
                    <a:bodyPr/>
                    <a:lstStyle/>
                    <a:p>
                      <a:r>
                        <a:rPr lang="fr-FR" sz="1400" b="0" i="0" kern="1200" dirty="0">
                          <a:solidFill>
                            <a:schemeClr val="dk1"/>
                          </a:solidFill>
                          <a:effectLst/>
                          <a:latin typeface="+mn-lt"/>
                          <a:ea typeface="+mn-ea"/>
                          <a:cs typeface="+mn-cs"/>
                        </a:rPr>
                        <a:t>Medium</a:t>
                      </a:r>
                      <a:endParaRPr lang="fr-TN" sz="1400" dirty="0"/>
                    </a:p>
                  </a:txBody>
                  <a:tcPr/>
                </a:tc>
                <a:tc>
                  <a:txBody>
                    <a:bodyPr/>
                    <a:lstStyle/>
                    <a:p>
                      <a:r>
                        <a:rPr lang="fr-FR" sz="1400" b="0" i="0" kern="1200" dirty="0">
                          <a:solidFill>
                            <a:schemeClr val="dk1"/>
                          </a:solidFill>
                          <a:effectLst/>
                          <a:latin typeface="+mn-lt"/>
                          <a:ea typeface="+mn-ea"/>
                          <a:cs typeface="+mn-cs"/>
                        </a:rPr>
                        <a:t>Hardest </a:t>
                      </a:r>
                      <a:endParaRPr lang="fr-TN" sz="1400" dirty="0"/>
                    </a:p>
                  </a:txBody>
                  <a:tcPr/>
                </a:tc>
                <a:extLst>
                  <a:ext uri="{0D108BD9-81ED-4DB2-BD59-A6C34878D82A}">
                    <a16:rowId xmlns:a16="http://schemas.microsoft.com/office/drawing/2014/main" val="2287408695"/>
                  </a:ext>
                </a:extLst>
              </a:tr>
              <a:tr h="1029693">
                <a:tc>
                  <a:txBody>
                    <a:bodyPr/>
                    <a:lstStyle/>
                    <a:p>
                      <a:r>
                        <a:rPr lang="fr-FR" sz="1400" b="0" i="0" kern="1200" dirty="0">
                          <a:solidFill>
                            <a:schemeClr val="dk1"/>
                          </a:solidFill>
                          <a:effectLst/>
                          <a:latin typeface="+mn-lt"/>
                          <a:ea typeface="+mn-ea"/>
                          <a:cs typeface="+mn-cs"/>
                        </a:rPr>
                        <a:t>Cost</a:t>
                      </a:r>
                      <a:endParaRPr lang="fr-TN" sz="1400" dirty="0"/>
                    </a:p>
                  </a:txBody>
                  <a:tcPr/>
                </a:tc>
                <a:tc>
                  <a:txBody>
                    <a:bodyPr/>
                    <a:lstStyle/>
                    <a:p>
                      <a:r>
                        <a:rPr lang="en-US" sz="1400" b="0" i="0" kern="1200" dirty="0">
                          <a:solidFill>
                            <a:schemeClr val="dk1"/>
                          </a:solidFill>
                          <a:effectLst/>
                          <a:latin typeface="+mn-lt"/>
                          <a:ea typeface="+mn-ea"/>
                          <a:cs typeface="+mn-cs"/>
                        </a:rPr>
                        <a:t>Open source / Owned by Oracle and has several paid editions</a:t>
                      </a:r>
                      <a:endParaRPr lang="fr-TN" sz="1400" dirty="0"/>
                    </a:p>
                  </a:txBody>
                  <a:tcPr/>
                </a:tc>
                <a:tc>
                  <a:txBody>
                    <a:bodyPr/>
                    <a:lstStyle/>
                    <a:p>
                      <a:r>
                        <a:rPr lang="fr-FR" sz="1400" b="0" i="0" kern="1200" dirty="0">
                          <a:solidFill>
                            <a:schemeClr val="dk1"/>
                          </a:solidFill>
                          <a:effectLst/>
                          <a:latin typeface="+mn-lt"/>
                          <a:ea typeface="+mn-ea"/>
                          <a:cs typeface="+mn-cs"/>
                        </a:rPr>
                        <a:t>Completely free / Open source</a:t>
                      </a:r>
                      <a:endParaRPr lang="fr-TN" sz="1400" dirty="0"/>
                    </a:p>
                  </a:txBody>
                  <a:tcPr/>
                </a:tc>
                <a:tc>
                  <a:txBody>
                    <a:bodyPr/>
                    <a:lstStyle/>
                    <a:p>
                      <a:r>
                        <a:rPr lang="en-US" sz="1400" b="0" i="0" kern="1200" dirty="0">
                          <a:solidFill>
                            <a:schemeClr val="dk1"/>
                          </a:solidFill>
                          <a:effectLst/>
                          <a:latin typeface="+mn-lt"/>
                          <a:ea typeface="+mn-ea"/>
                          <a:cs typeface="+mn-cs"/>
                        </a:rPr>
                        <a:t>SQL Server Express is a free edition, but it is limited to using 1 processor, 1 GB memory and 10 GB database files. </a:t>
                      </a:r>
                      <a:endParaRPr lang="fr-TN" sz="1400" dirty="0"/>
                    </a:p>
                  </a:txBody>
                  <a:tcPr/>
                </a:tc>
                <a:extLst>
                  <a:ext uri="{0D108BD9-81ED-4DB2-BD59-A6C34878D82A}">
                    <a16:rowId xmlns:a16="http://schemas.microsoft.com/office/drawing/2014/main" val="1556571074"/>
                  </a:ext>
                </a:extLst>
              </a:tr>
              <a:tr h="643558">
                <a:tc>
                  <a:txBody>
                    <a:bodyPr/>
                    <a:lstStyle/>
                    <a:p>
                      <a:r>
                        <a:rPr lang="fr-FR" sz="1400" b="0" i="0" kern="1200" dirty="0">
                          <a:solidFill>
                            <a:schemeClr val="dk1"/>
                          </a:solidFill>
                          <a:effectLst/>
                          <a:latin typeface="+mn-lt"/>
                          <a:ea typeface="+mn-ea"/>
                          <a:cs typeface="+mn-cs"/>
                        </a:rPr>
                        <a:t>Memory to store tables</a:t>
                      </a:r>
                      <a:endParaRPr lang="fr-TN" sz="1400" dirty="0"/>
                    </a:p>
                  </a:txBody>
                  <a:tcPr/>
                </a:tc>
                <a:tc>
                  <a:txBody>
                    <a:bodyPr/>
                    <a:lstStyle/>
                    <a:p>
                      <a:r>
                        <a:rPr lang="en-US" sz="1400" b="0" i="0" kern="1200" dirty="0">
                          <a:solidFill>
                            <a:schemeClr val="dk1"/>
                          </a:solidFill>
                          <a:effectLst/>
                          <a:latin typeface="+mn-lt"/>
                          <a:ea typeface="+mn-ea"/>
                          <a:cs typeface="+mn-cs"/>
                        </a:rPr>
                        <a:t>MySQL has got an ability to store tables in memory. </a:t>
                      </a:r>
                      <a:endParaRPr lang="fr-TN" sz="1400" dirty="0"/>
                    </a:p>
                  </a:txBody>
                  <a:tcPr/>
                </a:tc>
                <a:tc>
                  <a:txBody>
                    <a:bodyPr/>
                    <a:lstStyle/>
                    <a:p>
                      <a:r>
                        <a:rPr lang="en-US" sz="1400" b="0" i="0" kern="1200" dirty="0">
                          <a:solidFill>
                            <a:schemeClr val="dk1"/>
                          </a:solidFill>
                          <a:effectLst/>
                          <a:latin typeface="+mn-lt"/>
                          <a:ea typeface="+mn-ea"/>
                          <a:cs typeface="+mn-cs"/>
                        </a:rPr>
                        <a:t>Does not offer any in-memory engine.</a:t>
                      </a:r>
                      <a:endParaRPr lang="fr-TN" sz="1400" dirty="0"/>
                    </a:p>
                  </a:txBody>
                  <a:tcPr/>
                </a:tc>
                <a:tc>
                  <a:txBody>
                    <a:bodyPr/>
                    <a:lstStyle/>
                    <a:p>
                      <a:r>
                        <a:rPr lang="en-US" sz="1400" b="0" i="0" kern="1200" dirty="0">
                          <a:solidFill>
                            <a:schemeClr val="dk1"/>
                          </a:solidFill>
                          <a:effectLst/>
                          <a:latin typeface="+mn-lt"/>
                          <a:ea typeface="+mn-ea"/>
                          <a:cs typeface="+mn-cs"/>
                        </a:rPr>
                        <a:t>In-memory OLTP is integrated into SQL Server’s database engine</a:t>
                      </a:r>
                      <a:endParaRPr lang="fr-TN" sz="1400" dirty="0"/>
                    </a:p>
                  </a:txBody>
                  <a:tcPr/>
                </a:tc>
                <a:extLst>
                  <a:ext uri="{0D108BD9-81ED-4DB2-BD59-A6C34878D82A}">
                    <a16:rowId xmlns:a16="http://schemas.microsoft.com/office/drawing/2014/main" val="683921776"/>
                  </a:ext>
                </a:extLst>
              </a:tr>
              <a:tr h="836626">
                <a:tc>
                  <a:txBody>
                    <a:bodyPr/>
                    <a:lstStyle/>
                    <a:p>
                      <a:r>
                        <a:rPr lang="fr-FR" sz="1400" b="0" i="0" kern="1200" dirty="0">
                          <a:solidFill>
                            <a:schemeClr val="dk1"/>
                          </a:solidFill>
                          <a:effectLst/>
                          <a:latin typeface="+mn-lt"/>
                          <a:ea typeface="+mn-ea"/>
                          <a:cs typeface="+mn-cs"/>
                        </a:rPr>
                        <a:t>JSON data type</a:t>
                      </a:r>
                      <a:endParaRPr lang="fr-TN" sz="1400" dirty="0"/>
                    </a:p>
                  </a:txBody>
                  <a:tcPr/>
                </a:tc>
                <a:tc>
                  <a:txBody>
                    <a:bodyPr/>
                    <a:lstStyle/>
                    <a:p>
                      <a:r>
                        <a:rPr lang="en-US" sz="1400" b="0" i="0" kern="1200" dirty="0">
                          <a:solidFill>
                            <a:schemeClr val="dk1"/>
                          </a:solidFill>
                          <a:effectLst/>
                          <a:latin typeface="+mn-lt"/>
                          <a:ea typeface="+mn-ea"/>
                          <a:cs typeface="+mn-cs"/>
                        </a:rPr>
                        <a:t>MySQL has JSON data type support and also supports in place partial updates.</a:t>
                      </a:r>
                      <a:endParaRPr lang="fr-TN" sz="1400" dirty="0"/>
                    </a:p>
                  </a:txBody>
                  <a:tcPr/>
                </a:tc>
                <a:tc>
                  <a:txBody>
                    <a:bodyPr/>
                    <a:lstStyle/>
                    <a:p>
                      <a:r>
                        <a:rPr lang="en-US" sz="1400" b="0" i="0" kern="1200" dirty="0">
                          <a:solidFill>
                            <a:schemeClr val="dk1"/>
                          </a:solidFill>
                          <a:effectLst/>
                          <a:latin typeface="+mn-lt"/>
                          <a:ea typeface="+mn-ea"/>
                          <a:cs typeface="+mn-cs"/>
                        </a:rPr>
                        <a:t>PostgreSQL supports JSON data type and supports partial updates.</a:t>
                      </a:r>
                      <a:endParaRPr lang="fr-TN" sz="1400" dirty="0"/>
                    </a:p>
                  </a:txBody>
                  <a:tcPr/>
                </a:tc>
                <a:tc>
                  <a:txBody>
                    <a:bodyPr/>
                    <a:lstStyle/>
                    <a:p>
                      <a:r>
                        <a:rPr lang="en-US" sz="1400" b="0" i="0" kern="1200" dirty="0">
                          <a:solidFill>
                            <a:schemeClr val="dk1"/>
                          </a:solidFill>
                          <a:effectLst/>
                          <a:latin typeface="+mn-lt"/>
                          <a:ea typeface="+mn-ea"/>
                          <a:cs typeface="+mn-cs"/>
                        </a:rPr>
                        <a:t>SQL Server supports JSON data type and supports partial updates.</a:t>
                      </a:r>
                      <a:endParaRPr lang="fr-TN" sz="1400" dirty="0"/>
                    </a:p>
                  </a:txBody>
                  <a:tcPr/>
                </a:tc>
                <a:extLst>
                  <a:ext uri="{0D108BD9-81ED-4DB2-BD59-A6C34878D82A}">
                    <a16:rowId xmlns:a16="http://schemas.microsoft.com/office/drawing/2014/main" val="41115290"/>
                  </a:ext>
                </a:extLst>
              </a:tr>
              <a:tr h="511672">
                <a:tc>
                  <a:txBody>
                    <a:bodyPr/>
                    <a:lstStyle/>
                    <a:p>
                      <a:r>
                        <a:rPr lang="fr-FR" sz="1400" b="0" i="0" kern="1200" dirty="0">
                          <a:solidFill>
                            <a:schemeClr val="dk1"/>
                          </a:solidFill>
                          <a:effectLst/>
                          <a:latin typeface="+mn-lt"/>
                          <a:ea typeface="+mn-ea"/>
                          <a:cs typeface="+mn-cs"/>
                        </a:rPr>
                        <a:t>Language</a:t>
                      </a:r>
                      <a:endParaRPr lang="fr-TN" sz="1400" dirty="0"/>
                    </a:p>
                  </a:txBody>
                  <a:tcPr/>
                </a:tc>
                <a:tc>
                  <a:txBody>
                    <a:bodyPr/>
                    <a:lstStyle/>
                    <a:p>
                      <a:r>
                        <a:rPr lang="en-US" sz="1400" b="0" i="0" kern="1200" dirty="0">
                          <a:solidFill>
                            <a:schemeClr val="dk1"/>
                          </a:solidFill>
                          <a:effectLst/>
                          <a:latin typeface="+mn-lt"/>
                          <a:ea typeface="+mn-ea"/>
                          <a:cs typeface="+mn-cs"/>
                        </a:rPr>
                        <a:t>Written in C, has a few C++ modules</a:t>
                      </a:r>
                      <a:endParaRPr lang="fr-TN" sz="1400" dirty="0"/>
                    </a:p>
                  </a:txBody>
                  <a:tcPr/>
                </a:tc>
                <a:tc>
                  <a:txBody>
                    <a:bodyPr/>
                    <a:lstStyle/>
                    <a:p>
                      <a:r>
                        <a:rPr lang="fr-FR" sz="1400" b="0" i="0" kern="1200" dirty="0">
                          <a:solidFill>
                            <a:schemeClr val="dk1"/>
                          </a:solidFill>
                          <a:effectLst/>
                          <a:latin typeface="+mn-lt"/>
                          <a:ea typeface="+mn-ea"/>
                          <a:cs typeface="+mn-cs"/>
                        </a:rPr>
                        <a:t>Written in C</a:t>
                      </a:r>
                      <a:endParaRPr lang="fr-TN" sz="1400" dirty="0"/>
                    </a:p>
                  </a:txBody>
                  <a:tcPr/>
                </a:tc>
                <a:tc>
                  <a:txBody>
                    <a:bodyPr/>
                    <a:lstStyle/>
                    <a:p>
                      <a:r>
                        <a:rPr lang="en-US" sz="1400" b="0" i="0" kern="1200" dirty="0">
                          <a:solidFill>
                            <a:schemeClr val="dk1"/>
                          </a:solidFill>
                          <a:effectLst/>
                          <a:latin typeface="+mn-lt"/>
                          <a:ea typeface="+mn-ea"/>
                          <a:cs typeface="+mn-cs"/>
                        </a:rPr>
                        <a:t>Mostly C++ with a few exceptions</a:t>
                      </a:r>
                      <a:endParaRPr lang="fr-TN" sz="1400" dirty="0"/>
                    </a:p>
                  </a:txBody>
                  <a:tcPr/>
                </a:tc>
                <a:extLst>
                  <a:ext uri="{0D108BD9-81ED-4DB2-BD59-A6C34878D82A}">
                    <a16:rowId xmlns:a16="http://schemas.microsoft.com/office/drawing/2014/main" val="51967318"/>
                  </a:ext>
                </a:extLst>
              </a:tr>
              <a:tr h="1029693">
                <a:tc>
                  <a:txBody>
                    <a:bodyPr/>
                    <a:lstStyle/>
                    <a:p>
                      <a:r>
                        <a:rPr lang="fr-FR" sz="1400" b="0" i="0" kern="1200" dirty="0">
                          <a:solidFill>
                            <a:schemeClr val="dk1"/>
                          </a:solidFill>
                          <a:effectLst/>
                          <a:latin typeface="+mn-lt"/>
                          <a:ea typeface="+mn-ea"/>
                          <a:cs typeface="+mn-cs"/>
                        </a:rPr>
                        <a:t>Join algorithms</a:t>
                      </a:r>
                      <a:endParaRPr lang="fr-TN" sz="1400" dirty="0"/>
                    </a:p>
                  </a:txBody>
                  <a:tcPr/>
                </a:tc>
                <a:tc>
                  <a:txBody>
                    <a:bodyPr/>
                    <a:lstStyle/>
                    <a:p>
                      <a:r>
                        <a:rPr lang="en-US" sz="1400" b="0" i="0" kern="1200" dirty="0">
                          <a:solidFill>
                            <a:schemeClr val="dk1"/>
                          </a:solidFill>
                          <a:effectLst/>
                          <a:latin typeface="+mn-lt"/>
                          <a:ea typeface="+mn-ea"/>
                          <a:cs typeface="+mn-cs"/>
                        </a:rPr>
                        <a:t>MySQL executes joins between tables using only a nested-loop algorithm or variations of it.</a:t>
                      </a:r>
                      <a:endParaRPr lang="fr-TN" sz="1400" dirty="0"/>
                    </a:p>
                  </a:txBody>
                  <a:tcPr/>
                </a:tc>
                <a:tc>
                  <a:txBody>
                    <a:bodyPr/>
                    <a:lstStyle/>
                    <a:p>
                      <a:r>
                        <a:rPr lang="en-US" sz="1400" b="0" i="0" kern="1200" dirty="0">
                          <a:solidFill>
                            <a:schemeClr val="dk1"/>
                          </a:solidFill>
                          <a:effectLst/>
                          <a:latin typeface="+mn-lt"/>
                          <a:ea typeface="+mn-ea"/>
                          <a:cs typeface="+mn-cs"/>
                        </a:rPr>
                        <a:t>Supports nested-loop joins, Hash joins and merge joins algorithms.</a:t>
                      </a:r>
                      <a:endParaRPr lang="fr-TN" sz="1400" dirty="0"/>
                    </a:p>
                  </a:txBody>
                  <a:tcPr/>
                </a:tc>
                <a:tc>
                  <a:txBody>
                    <a:bodyPr/>
                    <a:lstStyle/>
                    <a:p>
                      <a:r>
                        <a:rPr lang="en-US" sz="1400" b="0" i="0" kern="1200" dirty="0">
                          <a:solidFill>
                            <a:schemeClr val="dk1"/>
                          </a:solidFill>
                          <a:effectLst/>
                          <a:latin typeface="+mn-lt"/>
                          <a:ea typeface="+mn-ea"/>
                          <a:cs typeface="+mn-cs"/>
                        </a:rPr>
                        <a:t>Supports nested-loop joins, hash joins and merge joins algorithms.</a:t>
                      </a:r>
                      <a:endParaRPr lang="fr-TN" sz="1400" dirty="0"/>
                    </a:p>
                  </a:txBody>
                  <a:tcPr/>
                </a:tc>
                <a:extLst>
                  <a:ext uri="{0D108BD9-81ED-4DB2-BD59-A6C34878D82A}">
                    <a16:rowId xmlns:a16="http://schemas.microsoft.com/office/drawing/2014/main" val="3757370658"/>
                  </a:ext>
                </a:extLst>
              </a:tr>
              <a:tr h="1264701">
                <a:tc>
                  <a:txBody>
                    <a:bodyPr/>
                    <a:lstStyle/>
                    <a:p>
                      <a:r>
                        <a:rPr lang="fr-FR" sz="1400" b="0" i="0" kern="1200" dirty="0">
                          <a:solidFill>
                            <a:schemeClr val="dk1"/>
                          </a:solidFill>
                          <a:effectLst/>
                          <a:latin typeface="+mn-lt"/>
                          <a:ea typeface="+mn-ea"/>
                          <a:cs typeface="+mn-cs"/>
                        </a:rPr>
                        <a:t>Vacuum / Defragmentation</a:t>
                      </a:r>
                      <a:endParaRPr lang="fr-TN" sz="1400" dirty="0"/>
                    </a:p>
                  </a:txBody>
                  <a:tcPr/>
                </a:tc>
                <a:tc>
                  <a:txBody>
                    <a:bodyPr/>
                    <a:lstStyle/>
                    <a:p>
                      <a:r>
                        <a:rPr lang="en-US" sz="1400" b="0" i="0" kern="1200" dirty="0">
                          <a:solidFill>
                            <a:schemeClr val="dk1"/>
                          </a:solidFill>
                          <a:effectLst/>
                          <a:latin typeface="+mn-lt"/>
                          <a:ea typeface="+mn-ea"/>
                          <a:cs typeface="+mn-cs"/>
                        </a:rPr>
                        <a:t>Vacuuming and index compaction are very efficient.</a:t>
                      </a:r>
                      <a:endParaRPr lang="fr-TN" sz="1400" dirty="0"/>
                    </a:p>
                  </a:txBody>
                  <a:tcPr/>
                </a:tc>
                <a:tc>
                  <a:txBody>
                    <a:bodyPr/>
                    <a:lstStyle/>
                    <a:p>
                      <a:r>
                        <a:rPr lang="en-US" sz="1400" b="0" i="0" kern="1200" dirty="0">
                          <a:solidFill>
                            <a:schemeClr val="dk1"/>
                          </a:solidFill>
                          <a:effectLst/>
                          <a:latin typeface="+mn-lt"/>
                          <a:ea typeface="+mn-ea"/>
                          <a:cs typeface="+mn-cs"/>
                        </a:rPr>
                        <a:t>Vacuum performs full tables scans to find the deleted rows and quite heavy process/might impact users’ workload.</a:t>
                      </a:r>
                      <a:endParaRPr lang="fr-TN" sz="1400" dirty="0"/>
                    </a:p>
                  </a:txBody>
                  <a:tcPr/>
                </a:tc>
                <a:tc>
                  <a:txBody>
                    <a:bodyPr/>
                    <a:lstStyle/>
                    <a:p>
                      <a:r>
                        <a:rPr lang="en-US" sz="1400" b="0" i="0" kern="1200" dirty="0">
                          <a:solidFill>
                            <a:schemeClr val="dk1"/>
                          </a:solidFill>
                          <a:effectLst/>
                          <a:latin typeface="+mn-lt"/>
                          <a:ea typeface="+mn-ea"/>
                          <a:cs typeface="+mn-cs"/>
                        </a:rPr>
                        <a:t>In-memory garbage collector might add max ~15% overhead, usually much less.</a:t>
                      </a:r>
                      <a:endParaRPr lang="fr-TN" sz="1400" dirty="0"/>
                    </a:p>
                  </a:txBody>
                  <a:tcPr/>
                </a:tc>
                <a:extLst>
                  <a:ext uri="{0D108BD9-81ED-4DB2-BD59-A6C34878D82A}">
                    <a16:rowId xmlns:a16="http://schemas.microsoft.com/office/drawing/2014/main" val="4138730337"/>
                  </a:ext>
                </a:extLst>
              </a:tr>
            </a:tbl>
          </a:graphicData>
        </a:graphic>
      </p:graphicFrame>
    </p:spTree>
    <p:extLst>
      <p:ext uri="{BB962C8B-B14F-4D97-AF65-F5344CB8AC3E}">
        <p14:creationId xmlns:p14="http://schemas.microsoft.com/office/powerpoint/2010/main" val="1484550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110</TotalTime>
  <Words>795</Words>
  <Application>Microsoft Office PowerPoint</Application>
  <PresentationFormat>Grand écran</PresentationFormat>
  <Paragraphs>79</Paragraphs>
  <Slides>7</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7</vt:i4>
      </vt:variant>
    </vt:vector>
  </HeadingPairs>
  <TitlesOfParts>
    <vt:vector size="16" baseType="lpstr">
      <vt:lpstr>arial</vt:lpstr>
      <vt:lpstr>arial</vt:lpstr>
      <vt:lpstr>Calibri</vt:lpstr>
      <vt:lpstr>Calibri Light</vt:lpstr>
      <vt:lpstr>Georgia</vt:lpstr>
      <vt:lpstr>open sans</vt:lpstr>
      <vt:lpstr>OracleSansVF</vt:lpstr>
      <vt:lpstr>Roboto</vt:lpstr>
      <vt:lpstr>Thème Office</vt:lpstr>
      <vt:lpstr>RDBMS PRESENTATION</vt:lpstr>
      <vt:lpstr>Présentation PowerPoint</vt:lpstr>
      <vt:lpstr> What are the most popular RELATIONAL DATABASES: </vt:lpstr>
      <vt:lpstr>MySQL :</vt:lpstr>
      <vt:lpstr>PostgreSQL:</vt:lpstr>
      <vt:lpstr>SQL SERVER:</vt:lpstr>
      <vt:lpstr>COMPARISON BETWEEN MySQL, PostgreSQL, SQL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PRESENTATION</dc:title>
  <dc:creator>21628810117</dc:creator>
  <cp:lastModifiedBy>Boubaker Dhibi</cp:lastModifiedBy>
  <cp:revision>10</cp:revision>
  <dcterms:created xsi:type="dcterms:W3CDTF">2022-03-21T11:58:59Z</dcterms:created>
  <dcterms:modified xsi:type="dcterms:W3CDTF">2022-03-25T00:21:54Z</dcterms:modified>
</cp:coreProperties>
</file>