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7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8" r:id="rId12"/>
    <p:sldId id="281" r:id="rId13"/>
    <p:sldId id="279" r:id="rId14"/>
    <p:sldId id="280" r:id="rId15"/>
    <p:sldId id="275" r:id="rId16"/>
    <p:sldId id="268" r:id="rId17"/>
    <p:sldId id="269" r:id="rId18"/>
    <p:sldId id="272" r:id="rId19"/>
    <p:sldId id="271" r:id="rId20"/>
    <p:sldId id="274" r:id="rId21"/>
    <p:sldId id="273" r:id="rId22"/>
    <p:sldId id="267" r:id="rId23"/>
    <p:sldId id="290" r:id="rId24"/>
    <p:sldId id="282" r:id="rId25"/>
    <p:sldId id="284" r:id="rId26"/>
    <p:sldId id="285" r:id="rId27"/>
    <p:sldId id="283" r:id="rId28"/>
    <p:sldId id="289" r:id="rId29"/>
    <p:sldId id="286" r:id="rId30"/>
    <p:sldId id="287" r:id="rId31"/>
    <p:sldId id="257" r:id="rId32"/>
    <p:sldId id="25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C522E-6C56-924D-9DCD-7A12441128E8}" type="datetimeFigureOut">
              <a:rPr lang="en-US" smtClean="0"/>
              <a:t>7/1/22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1E69-4DFD-1A4B-BABF-BF075EF9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2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67DF-1303-DF43-9D13-3E55BB733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5330D-2BAC-2D42-BD7B-D84E74908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6FB34-92EA-5947-A5A8-7F1EDA26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A255-0767-3940-B4A6-3B946B24612C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0075B-38D7-6349-8720-7C35FDB9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A987E-EAE9-874F-A7F1-D3F4666F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44F9-0E90-2949-A494-88E0D955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0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4FF3-116D-BB44-BE3E-EF9615DE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BEB9F-5D8B-4C41-A719-E8B4D89B9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A66EA-CB32-AF41-8BB4-BF1BEAA6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A255-0767-3940-B4A6-3B946B24612C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02EED-35AF-DF48-B2A6-D70C4A1E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83362-5B3F-2D44-8C48-560D25C4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44F9-0E90-2949-A494-88E0D955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E7DB2-D8B0-9649-8A46-21A926ADE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94879-A054-7644-A8F6-D6F8F13C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9CD64-A192-7B47-9A02-1A42B560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A255-0767-3940-B4A6-3B946B24612C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3B1B8-2E34-1546-B48A-B6494902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42C4-D143-3747-9BDD-9924476B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44F9-0E90-2949-A494-88E0D955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2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953A-FC89-974E-B141-BA6ABDBA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231B3-FB23-8B4B-9F75-2A303AF8B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53A49-54B1-CE4D-A5D1-E3C98DC5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A255-0767-3940-B4A6-3B946B24612C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AAFAA-0AFC-AA48-B965-4A960AC4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9605A-6B02-A345-8420-83504BD5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44F9-0E90-2949-A494-88E0D955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2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159F-9839-AE41-A526-B338FE17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B7089-9A02-6D45-B23E-9F194E296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4CD2-8583-544A-A4DE-729D863F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A255-0767-3940-B4A6-3B946B24612C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F0385-A817-D849-9615-3DA0B1B8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670C-6648-3844-A32D-8A940307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44F9-0E90-2949-A494-88E0D955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3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FDDC-C764-624E-B10C-2B96892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24AEB-812E-A547-81DF-DE6682AE7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D0C35-E80D-6049-A74E-07ED0F29E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C2F62-0C28-E94D-AFCC-52E305C1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A255-0767-3940-B4A6-3B946B24612C}" type="datetimeFigureOut">
              <a:rPr lang="en-US" smtClean="0"/>
              <a:t>7/1/22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718FF-77A4-D641-A007-B350A18A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1FE2A-8962-914A-B051-0B9D7D10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44F9-0E90-2949-A494-88E0D955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3C96-C48E-6E42-943B-95538D23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93A37-DEF5-CF43-8DDF-C447181BD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1B3A2-4439-B84D-A25A-ED02D3997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46C86-C68E-304B-A62C-90811BBB3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EFCD2-C127-1B40-9651-1DC6B5FAC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D99C4-9D2A-6743-8C87-05E7A334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A255-0767-3940-B4A6-3B946B24612C}" type="datetimeFigureOut">
              <a:rPr lang="en-US" smtClean="0"/>
              <a:t>7/1/22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50E1D-6419-C845-8E1B-F8A246BA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56BC8-3FAE-8647-9DC5-F341271B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44F9-0E90-2949-A494-88E0D955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0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3C08-94AA-C04B-8884-5509ABA4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9EFC9-2D65-444A-A34F-03417002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A255-0767-3940-B4A6-3B946B24612C}" type="datetimeFigureOut">
              <a:rPr lang="en-US" smtClean="0"/>
              <a:t>7/1/22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1F07A-4348-AE41-9FA9-44F6AB56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440C9-6490-2A41-9C01-9F6600BD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44F9-0E90-2949-A494-88E0D955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487F1-3DD8-3D47-89B8-0E7A0FE8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A255-0767-3940-B4A6-3B946B24612C}" type="datetimeFigureOut">
              <a:rPr lang="en-US" smtClean="0"/>
              <a:t>7/1/22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0435F-6F25-0C44-8E24-C3F32D67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F4D9E-CCF9-BE48-9EAC-40916C24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44F9-0E90-2949-A494-88E0D955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3E6-38A8-DE45-B068-35CD5D13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31FF-2023-E949-8F65-4357EA5D4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106FB-5DF0-A348-9C82-26AD151C1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4D412-2053-8446-9AD8-9BFFCA6B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A255-0767-3940-B4A6-3B946B24612C}" type="datetimeFigureOut">
              <a:rPr lang="en-US" smtClean="0"/>
              <a:t>7/1/22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882EF-C4CA-3049-A6DA-E5039B48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8E502-DD2A-7248-9E2A-2891DF34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44F9-0E90-2949-A494-88E0D955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7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6124-E45D-C045-9FAD-66411573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60E0C-FB6C-794C-A22B-BD5049FE2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B48DC-01E7-3546-84D6-463434E70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D9F1A-D1E0-A740-8DF8-4646A02D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A255-0767-3940-B4A6-3B946B24612C}" type="datetimeFigureOut">
              <a:rPr lang="en-US" smtClean="0"/>
              <a:t>7/1/22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FB0F5-65DF-9547-BFF2-4A503F3C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76CD1-C2E7-D044-96E9-041E2441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44F9-0E90-2949-A494-88E0D955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9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CFA04-850E-5F4F-B791-BDBE645DB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6703A-7A84-3349-BC21-BC0B0B2A0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15E46-2F09-3944-9C24-CF234C6D8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2A255-0767-3940-B4A6-3B946B24612C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5745-CD8F-6346-BD33-4B7EAA41C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C1106-A769-234E-B1AB-8EB2D989E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44F9-0E90-2949-A494-88E0D95570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3F1AC-E1BF-CB4F-BEB8-96B7181A4385}"/>
              </a:ext>
            </a:extLst>
          </p:cNvPr>
          <p:cNvSpPr txBox="1"/>
          <p:nvPr userDrawn="1"/>
        </p:nvSpPr>
        <p:spPr>
          <a:xfrm>
            <a:off x="10627213" y="6492875"/>
            <a:ext cx="15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Winfred Gatua</a:t>
            </a:r>
          </a:p>
        </p:txBody>
      </p:sp>
    </p:spTree>
    <p:extLst>
      <p:ext uri="{BB962C8B-B14F-4D97-AF65-F5344CB8AC3E}">
        <p14:creationId xmlns:p14="http://schemas.microsoft.com/office/powerpoint/2010/main" val="184577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ship.mastersportal.com/international-distinction-award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holars4dev.com/about/" TargetMode="External"/><Relationship Id="rId2" Type="http://schemas.openxmlformats.org/officeDocument/2006/relationships/hyperlink" Target="https://www.scholarshipporta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indamasters.com/" TargetMode="External"/><Relationship Id="rId5" Type="http://schemas.openxmlformats.org/officeDocument/2006/relationships/hyperlink" Target="https://www.scholarships.com/" TargetMode="External"/><Relationship Id="rId4" Type="http://schemas.openxmlformats.org/officeDocument/2006/relationships/hyperlink" Target="https://ec.europa.eu/info/education/study-or-teach-abroad/scholarships-and-student-finance/find-scholarship_en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udyinholland.nl/finances" TargetMode="External"/><Relationship Id="rId3" Type="http://schemas.openxmlformats.org/officeDocument/2006/relationships/hyperlink" Target="https://studyinaustria.at/en/study/scholarships/" TargetMode="External"/><Relationship Id="rId7" Type="http://schemas.openxmlformats.org/officeDocument/2006/relationships/hyperlink" Target="https://studyinsweden.se/scholarships" TargetMode="External"/><Relationship Id="rId2" Type="http://schemas.openxmlformats.org/officeDocument/2006/relationships/hyperlink" Target="https://www.findaph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udy-in-germany.de/en/plan-your-studies/financing-and-scholarships_27633.php" TargetMode="External"/><Relationship Id="rId5" Type="http://schemas.openxmlformats.org/officeDocument/2006/relationships/hyperlink" Target="https://www.campusfrance.org/en/bursaries-foreign-students" TargetMode="External"/><Relationship Id="rId4" Type="http://schemas.openxmlformats.org/officeDocument/2006/relationships/hyperlink" Target="https://studyindenmark.dk/study-options/tuition-fees-scholarships" TargetMode="External"/><Relationship Id="rId9" Type="http://schemas.openxmlformats.org/officeDocument/2006/relationships/hyperlink" Target="https://study-uk.britishcouncil.org/scholarship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acommunity.org/resources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tiff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C296-8595-A040-8002-BFC0419BD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5305"/>
            <a:ext cx="12192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Preparing for Grad school and Winning Scholarships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CB8E7-6F20-B147-ABD7-06EB4480A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93807"/>
            <a:ext cx="12192000" cy="236399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Ms. Winfred Gatua</a:t>
            </a:r>
          </a:p>
          <a:p>
            <a:endParaRPr lang="en-US" sz="3200" dirty="0"/>
          </a:p>
          <a:p>
            <a:r>
              <a:rPr lang="en-US" sz="3200" dirty="0"/>
              <a:t>Wellcome Trust Fellow</a:t>
            </a:r>
          </a:p>
          <a:p>
            <a:endParaRPr lang="en-US" sz="3200" dirty="0"/>
          </a:p>
          <a:p>
            <a:r>
              <a:rPr lang="en-US" sz="3200" dirty="0"/>
              <a:t>1</a:t>
            </a:r>
            <a:r>
              <a:rPr lang="en-US" sz="3200" baseline="30000" dirty="0"/>
              <a:t>st</a:t>
            </a:r>
            <a:r>
              <a:rPr lang="en-US" sz="3200" dirty="0"/>
              <a:t> July 2022</a:t>
            </a:r>
          </a:p>
        </p:txBody>
      </p:sp>
    </p:spTree>
    <p:extLst>
      <p:ext uri="{BB962C8B-B14F-4D97-AF65-F5344CB8AC3E}">
        <p14:creationId xmlns:p14="http://schemas.microsoft.com/office/powerpoint/2010/main" val="101893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C977-01F0-1043-BD49-AD0C353A8C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904565"/>
            <a:ext cx="12192000" cy="87153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Scholarship application tips</a:t>
            </a:r>
          </a:p>
        </p:txBody>
      </p:sp>
    </p:spTree>
    <p:extLst>
      <p:ext uri="{BB962C8B-B14F-4D97-AF65-F5344CB8AC3E}">
        <p14:creationId xmlns:p14="http://schemas.microsoft.com/office/powerpoint/2010/main" val="290393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B768-586E-D347-884D-8D5347C2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6056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What is scholarship, grant and student loan?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424D-C453-5542-93A0-E431A555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3944"/>
            <a:ext cx="12192000" cy="6215801"/>
          </a:xfrm>
        </p:spPr>
        <p:txBody>
          <a:bodyPr/>
          <a:lstStyle/>
          <a:p>
            <a:r>
              <a:rPr lang="en-GB" b="1" dirty="0"/>
              <a:t>Scholarship</a:t>
            </a:r>
            <a:r>
              <a:rPr lang="en-GB" dirty="0"/>
              <a:t> is “an amount of money given by a school, college, university, or other organisation to pay for the studies of a person with great ability but little money.” </a:t>
            </a:r>
          </a:p>
          <a:p>
            <a:endParaRPr lang="en-GB" dirty="0"/>
          </a:p>
          <a:p>
            <a:r>
              <a:rPr lang="en-GB" b="1" dirty="0"/>
              <a:t>Scholarships and grants are  gift aid</a:t>
            </a:r>
            <a:r>
              <a:rPr lang="en-GB" dirty="0"/>
              <a:t>, which means students </a:t>
            </a:r>
            <a:r>
              <a:rPr lang="en-GB" b="1" dirty="0"/>
              <a:t>do not need to pay </a:t>
            </a:r>
            <a:r>
              <a:rPr lang="en-GB" dirty="0"/>
              <a:t>the money back. However, </a:t>
            </a:r>
            <a:r>
              <a:rPr lang="en-GB" b="1" dirty="0"/>
              <a:t>grants are usually need-based</a:t>
            </a:r>
            <a:r>
              <a:rPr lang="en-GB" dirty="0"/>
              <a:t>, and often go to young people who cannot afford the costs of their studies. </a:t>
            </a:r>
          </a:p>
          <a:p>
            <a:endParaRPr lang="en-GB" dirty="0"/>
          </a:p>
          <a:p>
            <a:r>
              <a:rPr lang="en-GB" dirty="0"/>
              <a:t>In contrast, most scholarships are awarded based on academic, athletic, or artistic abilities.</a:t>
            </a:r>
          </a:p>
          <a:p>
            <a:endParaRPr lang="en-GB" dirty="0"/>
          </a:p>
          <a:p>
            <a:r>
              <a:rPr lang="en-GB" dirty="0"/>
              <a:t>Unlike scholarships, </a:t>
            </a:r>
            <a:r>
              <a:rPr lang="en-GB" b="1" dirty="0"/>
              <a:t>student loans </a:t>
            </a:r>
            <a:r>
              <a:rPr lang="en-GB" dirty="0"/>
              <a:t>are a form of financial aid that needs to be </a:t>
            </a:r>
            <a:r>
              <a:rPr lang="en-GB" b="1" dirty="0"/>
              <a:t>paid back</a:t>
            </a:r>
            <a:r>
              <a:rPr lang="en-GB" dirty="0"/>
              <a:t>, sometimes with interest.</a:t>
            </a:r>
          </a:p>
        </p:txBody>
      </p:sp>
    </p:spTree>
    <p:extLst>
      <p:ext uri="{BB962C8B-B14F-4D97-AF65-F5344CB8AC3E}">
        <p14:creationId xmlns:p14="http://schemas.microsoft.com/office/powerpoint/2010/main" val="60068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B768-586E-D347-884D-8D5347C2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6056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Types of Scholarships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424D-C453-5542-93A0-E431A555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3944"/>
            <a:ext cx="12192000" cy="6215801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GB" dirty="0"/>
              <a:t>Scholarships for excellent academic results (also called merit scholarships)</a:t>
            </a:r>
          </a:p>
          <a:p>
            <a:pPr fontAlgn="base"/>
            <a:endParaRPr lang="en-GB" dirty="0"/>
          </a:p>
          <a:p>
            <a:pPr fontAlgn="base"/>
            <a:r>
              <a:rPr lang="en-GB" dirty="0"/>
              <a:t>Scholarships for research, artistic, or athletic achievements</a:t>
            </a:r>
          </a:p>
          <a:p>
            <a:pPr fontAlgn="base"/>
            <a:endParaRPr lang="en-GB" dirty="0"/>
          </a:p>
          <a:p>
            <a:pPr fontAlgn="base"/>
            <a:r>
              <a:rPr lang="en-GB" dirty="0"/>
              <a:t>Scholarships for students from low income countries</a:t>
            </a:r>
          </a:p>
          <a:p>
            <a:pPr fontAlgn="base"/>
            <a:endParaRPr lang="en-GB" dirty="0"/>
          </a:p>
          <a:p>
            <a:pPr fontAlgn="base"/>
            <a:r>
              <a:rPr lang="en-GB" dirty="0"/>
              <a:t>Scholarships for under-represented groups (e.g. women, Hispanic and African-American students, citizens from developing countries)</a:t>
            </a:r>
          </a:p>
          <a:p>
            <a:pPr fontAlgn="base"/>
            <a:endParaRPr lang="en-GB" dirty="0"/>
          </a:p>
          <a:p>
            <a:pPr fontAlgn="base"/>
            <a:r>
              <a:rPr lang="en-GB" dirty="0"/>
              <a:t>Scholarships for all international students (e.g. </a:t>
            </a:r>
            <a:r>
              <a:rPr lang="en-GB" dirty="0">
                <a:hlinkClick r:id="rId2" tooltip="Studyportals Scholarship: International Distinction Awards"/>
              </a:rPr>
              <a:t>the Studyportals Scholarship: International Distinction Awards</a:t>
            </a:r>
            <a:r>
              <a:rPr lang="en-GB" dirty="0"/>
              <a:t>)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54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C546-4438-1242-8C18-7C6B095B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Who can apply?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C0D0-ED9C-1D41-B83B-93D941B9E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81037"/>
            <a:ext cx="12191999" cy="6176962"/>
          </a:xfrm>
        </p:spPr>
        <p:txBody>
          <a:bodyPr/>
          <a:lstStyle/>
          <a:p>
            <a:r>
              <a:rPr lang="en-GB" dirty="0"/>
              <a:t>Anyone who meets the application requirements can apply</a:t>
            </a:r>
          </a:p>
          <a:p>
            <a:endParaRPr lang="en-GB" dirty="0"/>
          </a:p>
          <a:p>
            <a:r>
              <a:rPr lang="en-GB" b="1" dirty="0"/>
              <a:t>NB: </a:t>
            </a:r>
            <a:r>
              <a:rPr lang="en-GB" dirty="0"/>
              <a:t>Different scholarships may target different students</a:t>
            </a:r>
          </a:p>
          <a:p>
            <a:endParaRPr lang="en-GB" dirty="0"/>
          </a:p>
          <a:p>
            <a:r>
              <a:rPr lang="en-GB" dirty="0"/>
              <a:t>May be open to domestic and or international 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03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C546-4438-1242-8C18-7C6B095B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Common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C0D0-ED9C-1D41-B83B-93D941B9E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81037"/>
            <a:ext cx="12191999" cy="6176962"/>
          </a:xfrm>
        </p:spPr>
        <p:txBody>
          <a:bodyPr/>
          <a:lstStyle/>
          <a:p>
            <a:pPr fontAlgn="base"/>
            <a:r>
              <a:rPr lang="en-GB" dirty="0"/>
              <a:t>Registration or application form</a:t>
            </a:r>
          </a:p>
          <a:p>
            <a:pPr fontAlgn="base"/>
            <a:endParaRPr lang="en-GB" dirty="0"/>
          </a:p>
          <a:p>
            <a:pPr fontAlgn="base"/>
            <a:r>
              <a:rPr lang="en-GB" dirty="0"/>
              <a:t>Letter of motivation or personal essay</a:t>
            </a:r>
          </a:p>
          <a:p>
            <a:pPr fontAlgn="base"/>
            <a:endParaRPr lang="en-GB" dirty="0"/>
          </a:p>
          <a:p>
            <a:pPr fontAlgn="base"/>
            <a:r>
              <a:rPr lang="en-GB" dirty="0"/>
              <a:t>Letter(s) of recommendation</a:t>
            </a:r>
          </a:p>
          <a:p>
            <a:pPr fontAlgn="base"/>
            <a:endParaRPr lang="en-GB" dirty="0"/>
          </a:p>
          <a:p>
            <a:pPr fontAlgn="base"/>
            <a:r>
              <a:rPr lang="en-GB" dirty="0"/>
              <a:t>Letter of acceptance from an academic institution</a:t>
            </a:r>
          </a:p>
          <a:p>
            <a:pPr fontAlgn="base"/>
            <a:endParaRPr lang="en-GB" dirty="0"/>
          </a:p>
          <a:p>
            <a:pPr fontAlgn="base"/>
            <a:r>
              <a:rPr lang="en-GB" dirty="0"/>
              <a:t>Proof of low income, official financial statements</a:t>
            </a:r>
          </a:p>
          <a:p>
            <a:pPr fontAlgn="base"/>
            <a:endParaRPr lang="en-GB" dirty="0"/>
          </a:p>
          <a:p>
            <a:pPr fontAlgn="base"/>
            <a:r>
              <a:rPr lang="en-GB" dirty="0"/>
              <a:t>Proof of extraordinary academic or athletic achievement and Curriculum Vitae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992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C977-01F0-1043-BD49-AD0C353A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368"/>
          </a:xfrm>
        </p:spPr>
        <p:txBody>
          <a:bodyPr/>
          <a:lstStyle/>
          <a:p>
            <a:pPr algn="ctr"/>
            <a:r>
              <a:rPr lang="en-GB" b="1" dirty="0"/>
              <a:t>1. Apply as early as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CB2BB-8A6B-1541-9805-2476C064E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1369"/>
            <a:ext cx="12192000" cy="5986631"/>
          </a:xfrm>
        </p:spPr>
        <p:txBody>
          <a:bodyPr>
            <a:normAutofit/>
          </a:bodyPr>
          <a:lstStyle/>
          <a:p>
            <a:endParaRPr lang="en-GB" b="1" dirty="0"/>
          </a:p>
          <a:p>
            <a:r>
              <a:rPr lang="en-US" dirty="0"/>
              <a:t>Remember the funding is limited</a:t>
            </a:r>
          </a:p>
          <a:p>
            <a:endParaRPr lang="en-US" dirty="0"/>
          </a:p>
          <a:p>
            <a:r>
              <a:rPr lang="en-US" dirty="0"/>
              <a:t>Gives you ample time to review your application </a:t>
            </a:r>
          </a:p>
          <a:p>
            <a:endParaRPr lang="en-US" dirty="0"/>
          </a:p>
          <a:p>
            <a:r>
              <a:rPr lang="en-US" dirty="0"/>
              <a:t>Beat the odds of deadline</a:t>
            </a:r>
          </a:p>
        </p:txBody>
      </p:sp>
    </p:spTree>
    <p:extLst>
      <p:ext uri="{BB962C8B-B14F-4D97-AF65-F5344CB8AC3E}">
        <p14:creationId xmlns:p14="http://schemas.microsoft.com/office/powerpoint/2010/main" val="1389845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C977-01F0-1043-BD49-AD0C353A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6672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/>
              <a:t>2. Check university websites for opportunities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CB2BB-8A6B-1541-9805-2476C064E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46672"/>
            <a:ext cx="12191999" cy="5911327"/>
          </a:xfrm>
        </p:spPr>
        <p:txBody>
          <a:bodyPr>
            <a:normAutofit/>
          </a:bodyPr>
          <a:lstStyle/>
          <a:p>
            <a:r>
              <a:rPr lang="en-GB" dirty="0"/>
              <a:t>If you know which universities you want to study at, then the institution websites are a good place to start your scholarship search</a:t>
            </a:r>
          </a:p>
          <a:p>
            <a:endParaRPr lang="en-GB" dirty="0"/>
          </a:p>
          <a:p>
            <a:r>
              <a:rPr lang="en-GB" dirty="0"/>
              <a:t>In addition, find financial aid and funding from other institutions</a:t>
            </a:r>
            <a:endParaRPr lang="en-US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96408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C977-01F0-1043-BD49-AD0C353A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3. Search for other scholarship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CB2BB-8A6B-1541-9805-2476C064E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81037"/>
            <a:ext cx="12113111" cy="6064008"/>
          </a:xfrm>
        </p:spPr>
        <p:txBody>
          <a:bodyPr>
            <a:normAutofit/>
          </a:bodyPr>
          <a:lstStyle/>
          <a:p>
            <a:r>
              <a:rPr lang="en-GB" dirty="0"/>
              <a:t>Looking beyond universities to find alternative scholarship providers</a:t>
            </a:r>
          </a:p>
          <a:p>
            <a:endParaRPr lang="en-GB" b="1" dirty="0"/>
          </a:p>
          <a:p>
            <a:r>
              <a:rPr lang="en-GB" dirty="0"/>
              <a:t>E.g., </a:t>
            </a:r>
            <a:r>
              <a:rPr lang="en-GB" b="1" dirty="0"/>
              <a:t>QS scholarship scheme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Talk to people and search using various resources, such as libraries, internet or books, for available funding opportunities</a:t>
            </a:r>
            <a:endParaRPr lang="en-GB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20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C977-01F0-1043-BD49-AD0C353A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4. Pay close attention to the application essay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CB2BB-8A6B-1541-9805-2476C064E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81038"/>
            <a:ext cx="12191999" cy="6176960"/>
          </a:xfrm>
        </p:spPr>
        <p:txBody>
          <a:bodyPr>
            <a:normAutofit/>
          </a:bodyPr>
          <a:lstStyle/>
          <a:p>
            <a:r>
              <a:rPr lang="en-GB" dirty="0"/>
              <a:t> Ensure each scholarship application you write is well-targeted for the opportunity in question</a:t>
            </a:r>
          </a:p>
          <a:p>
            <a:endParaRPr lang="en-GB" dirty="0"/>
          </a:p>
          <a:p>
            <a:r>
              <a:rPr lang="en-GB" dirty="0"/>
              <a:t>Take you time to understand the topic in question</a:t>
            </a:r>
          </a:p>
          <a:p>
            <a:endParaRPr lang="en-GB" dirty="0"/>
          </a:p>
          <a:p>
            <a:r>
              <a:rPr lang="en-GB" dirty="0"/>
              <a:t>Identify all the key words, take time to understand them and strictly stick to the question when you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31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C977-01F0-1043-BD49-AD0C353A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2126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/>
              <a:t>5.  Get someone else to read your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CB2BB-8A6B-1541-9805-2476C064E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82126"/>
            <a:ext cx="12192000" cy="5975873"/>
          </a:xfrm>
        </p:spPr>
        <p:txBody>
          <a:bodyPr>
            <a:normAutofit/>
          </a:bodyPr>
          <a:lstStyle/>
          <a:p>
            <a:endParaRPr lang="en-GB" b="1" dirty="0"/>
          </a:p>
          <a:p>
            <a:r>
              <a:rPr lang="en-GB" dirty="0"/>
              <a:t>Helping you identify typos or other errors; constructive feedback can also help you become more aware of your own relevant strengths and achievements</a:t>
            </a:r>
          </a:p>
          <a:p>
            <a:endParaRPr lang="en-GB" b="1" dirty="0"/>
          </a:p>
          <a:p>
            <a:r>
              <a:rPr lang="en-GB" b="1" dirty="0"/>
              <a:t>Personal experience: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My applications have been greatly improved after sharing with someone and getting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5633-5D57-2C4A-89B0-435510F6EB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79376"/>
            <a:ext cx="12192000" cy="6992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Preparing for Graduate school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0B2D91-2D5F-2E44-2EA7-EE5F9E559374}"/>
              </a:ext>
            </a:extLst>
          </p:cNvPr>
          <p:cNvSpPr txBox="1"/>
          <p:nvPr/>
        </p:nvSpPr>
        <p:spPr>
          <a:xfrm>
            <a:off x="0" y="407212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Lack of publications </a:t>
            </a:r>
            <a:r>
              <a:rPr lang="en-US" sz="2400" b="1" dirty="0"/>
              <a:t>should not deter </a:t>
            </a:r>
            <a:r>
              <a:rPr lang="en-US" sz="2400" dirty="0"/>
              <a:t>you from applying for the MSc, PhD positions and job vacancies.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99.99% of the opportunities do not require a list of publications.</a:t>
            </a:r>
          </a:p>
        </p:txBody>
      </p:sp>
    </p:spTree>
    <p:extLst>
      <p:ext uri="{BB962C8B-B14F-4D97-AF65-F5344CB8AC3E}">
        <p14:creationId xmlns:p14="http://schemas.microsoft.com/office/powerpoint/2010/main" val="1814919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C977-01F0-1043-BD49-AD0C353A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6. Manage your time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CB2BB-8A6B-1541-9805-2476C064E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81037"/>
            <a:ext cx="12192001" cy="6176962"/>
          </a:xfrm>
        </p:spPr>
        <p:txBody>
          <a:bodyPr>
            <a:normAutofit/>
          </a:bodyPr>
          <a:lstStyle/>
          <a:p>
            <a:endParaRPr lang="en-GB" b="1" dirty="0"/>
          </a:p>
          <a:p>
            <a:r>
              <a:rPr lang="en-GB" dirty="0"/>
              <a:t>Time management is especially critical if you’re </a:t>
            </a:r>
            <a:r>
              <a:rPr lang="en-GB" b="1" dirty="0"/>
              <a:t>juggling multiple scholarship applications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Make a calendar of all the deadlines and give yourself plenty of time to work on each application, and ensuring you submit all the required documents</a:t>
            </a:r>
          </a:p>
          <a:p>
            <a:pPr marL="0" indent="0">
              <a:buNone/>
            </a:pPr>
            <a:r>
              <a:rPr lang="en-GB" dirty="0"/>
              <a:t> </a:t>
            </a:r>
          </a:p>
          <a:p>
            <a:r>
              <a:rPr lang="en-GB" dirty="0"/>
              <a:t>Be </a:t>
            </a:r>
            <a:r>
              <a:rPr lang="en-GB" b="1" dirty="0"/>
              <a:t>patient</a:t>
            </a:r>
            <a:r>
              <a:rPr lang="en-GB" dirty="0"/>
              <a:t>, </a:t>
            </a:r>
            <a:r>
              <a:rPr lang="en-GB" b="1" dirty="0"/>
              <a:t>keep applying</a:t>
            </a:r>
            <a:r>
              <a:rPr lang="en-GB" dirty="0"/>
              <a:t>, and make sure you manage your time well, so you meet all the deadlines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1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C977-01F0-1043-BD49-AD0C353A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7. Apply, apply, apply!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CB2BB-8A6B-1541-9805-2476C064E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81037"/>
            <a:ext cx="12191999" cy="6176962"/>
          </a:xfrm>
        </p:spPr>
        <p:txBody>
          <a:bodyPr>
            <a:normAutofit/>
          </a:bodyPr>
          <a:lstStyle/>
          <a:p>
            <a:r>
              <a:rPr lang="en-GB" b="1" dirty="0"/>
              <a:t>Stop doubting yourself and start applying!</a:t>
            </a:r>
          </a:p>
          <a:p>
            <a:endParaRPr lang="en-GB" b="1" dirty="0"/>
          </a:p>
          <a:p>
            <a:r>
              <a:rPr lang="en-GB" b="1" dirty="0"/>
              <a:t>They are competitive yes </a:t>
            </a:r>
          </a:p>
          <a:p>
            <a:endParaRPr lang="en-GB" b="1" dirty="0"/>
          </a:p>
          <a:p>
            <a:r>
              <a:rPr lang="en-GB" dirty="0"/>
              <a:t>However, putting in the effort was one of the best decisions I ever made</a:t>
            </a:r>
          </a:p>
          <a:p>
            <a:endParaRPr lang="en-GB" b="1" dirty="0"/>
          </a:p>
          <a:p>
            <a:r>
              <a:rPr lang="en-GB" dirty="0"/>
              <a:t>Received plenty of rejection letters before meeting with success, proving that it’s important – and worthwhile – to keep on applying. You never know which scholarship application will be the one that succeeds</a:t>
            </a:r>
          </a:p>
          <a:p>
            <a:endParaRPr lang="en-GB" dirty="0"/>
          </a:p>
          <a:p>
            <a:r>
              <a:rPr lang="en-GB" b="1" dirty="0"/>
              <a:t>Do not give up on your dreams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94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FCD5-D363-5845-B1A8-BEA9DCBE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"/>
            <a:ext cx="12191999" cy="51636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Mistakes to avoid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40D2-8677-894B-9B73-ABF2B1C1E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6368"/>
            <a:ext cx="12192000" cy="6341631"/>
          </a:xfrm>
        </p:spPr>
        <p:txBody>
          <a:bodyPr/>
          <a:lstStyle/>
          <a:p>
            <a:pPr fontAlgn="base"/>
            <a:r>
              <a:rPr lang="en-GB" dirty="0"/>
              <a:t>Not following directions</a:t>
            </a:r>
          </a:p>
          <a:p>
            <a:pPr fontAlgn="base"/>
            <a:endParaRPr lang="en-GB" dirty="0"/>
          </a:p>
          <a:p>
            <a:pPr fontAlgn="base"/>
            <a:r>
              <a:rPr lang="en-GB" dirty="0"/>
              <a:t>Not paying attention to the deadline and missing it</a:t>
            </a:r>
          </a:p>
          <a:p>
            <a:pPr fontAlgn="base"/>
            <a:endParaRPr lang="en-GB" dirty="0"/>
          </a:p>
          <a:p>
            <a:pPr fontAlgn="base"/>
            <a:r>
              <a:rPr lang="en-GB" dirty="0"/>
              <a:t>Not typing your application or sending in a sloppy application</a:t>
            </a:r>
          </a:p>
          <a:p>
            <a:pPr fontAlgn="base"/>
            <a:endParaRPr lang="en-GB" dirty="0"/>
          </a:p>
          <a:p>
            <a:pPr fontAlgn="base"/>
            <a:r>
              <a:rPr lang="en-GB" dirty="0"/>
              <a:t>Forgetting to spell check and to proofread</a:t>
            </a:r>
          </a:p>
          <a:p>
            <a:pPr fontAlgn="base"/>
            <a:endParaRPr lang="en-GB" dirty="0"/>
          </a:p>
          <a:p>
            <a:pPr fontAlgn="base"/>
            <a:r>
              <a:rPr lang="en-GB" dirty="0"/>
              <a:t>Not including information such as a transcript or recommendation</a:t>
            </a:r>
          </a:p>
          <a:p>
            <a:pPr fontAlgn="base"/>
            <a:endParaRPr lang="en-GB" dirty="0"/>
          </a:p>
          <a:p>
            <a:pPr fontAlgn="base"/>
            <a:r>
              <a:rPr lang="en-GB" dirty="0"/>
              <a:t>Not answering the essay question or another question asked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1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A891-AAB2-6348-A1C8-C60670B1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530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Shortlisted for opportunities. 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F3AA-DC19-644C-9408-F38BB51DC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85308"/>
            <a:ext cx="12191999" cy="6072691"/>
          </a:xfrm>
        </p:spPr>
        <p:txBody>
          <a:bodyPr/>
          <a:lstStyle/>
          <a:p>
            <a:r>
              <a:rPr lang="en-US" dirty="0"/>
              <a:t>Interview preparation tips</a:t>
            </a:r>
          </a:p>
          <a:p>
            <a:endParaRPr lang="en-US" dirty="0"/>
          </a:p>
          <a:p>
            <a:r>
              <a:rPr lang="en-US" dirty="0"/>
              <a:t>Prepare well, failure to prepare is a preparation to fail</a:t>
            </a:r>
          </a:p>
          <a:p>
            <a:endParaRPr lang="en-US" dirty="0"/>
          </a:p>
          <a:p>
            <a:r>
              <a:rPr lang="en-US" dirty="0"/>
              <a:t>Prepare common interview questions</a:t>
            </a:r>
          </a:p>
          <a:p>
            <a:endParaRPr lang="en-US" dirty="0"/>
          </a:p>
          <a:p>
            <a:r>
              <a:rPr lang="en-US" dirty="0"/>
              <a:t>Prepare domain specific questions</a:t>
            </a:r>
          </a:p>
          <a:p>
            <a:endParaRPr lang="en-US" dirty="0"/>
          </a:p>
          <a:p>
            <a:r>
              <a:rPr lang="en-US" dirty="0"/>
              <a:t>Be punctual</a:t>
            </a:r>
          </a:p>
          <a:p>
            <a:endParaRPr lang="en-US" b="1" dirty="0"/>
          </a:p>
          <a:p>
            <a:r>
              <a:rPr lang="en-US" b="1" dirty="0"/>
              <a:t>EMBRACE GOOGLE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9933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FCD5-D363-5845-B1A8-BEA9DCBE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"/>
            <a:ext cx="12191999" cy="51636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40D2-8677-894B-9B73-ABF2B1C1E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6368"/>
            <a:ext cx="12192000" cy="6341631"/>
          </a:xfrm>
        </p:spPr>
        <p:txBody>
          <a:bodyPr/>
          <a:lstStyle/>
          <a:p>
            <a:pPr fontAlgn="base"/>
            <a:r>
              <a:rPr lang="en-GB" dirty="0">
                <a:hlinkClick r:id="rId2" tooltip="Scholarshipportal.com"/>
              </a:rPr>
              <a:t>Scholarshipportal.com</a:t>
            </a:r>
            <a:r>
              <a:rPr lang="en-GB" dirty="0"/>
              <a:t> </a:t>
            </a:r>
          </a:p>
          <a:p>
            <a:pPr fontAlgn="base"/>
            <a:endParaRPr lang="en-GB" dirty="0"/>
          </a:p>
          <a:p>
            <a:pPr fontAlgn="base"/>
            <a:r>
              <a:rPr lang="en-GB" dirty="0">
                <a:hlinkClick r:id="rId3" tooltip="Scholarships for Development"/>
              </a:rPr>
              <a:t>Scholarships for Development</a:t>
            </a:r>
            <a:r>
              <a:rPr lang="en-GB" dirty="0"/>
              <a:t> – website providing financial aid programmes especially focused on students from developing countries</a:t>
            </a:r>
          </a:p>
          <a:p>
            <a:pPr fontAlgn="base"/>
            <a:endParaRPr lang="en-GB" dirty="0"/>
          </a:p>
          <a:p>
            <a:pPr fontAlgn="base"/>
            <a:r>
              <a:rPr lang="en-GB" dirty="0">
                <a:hlinkClick r:id="rId4" tooltip="Official EU scholarship page"/>
              </a:rPr>
              <a:t>Official EU scholarship page</a:t>
            </a:r>
            <a:r>
              <a:rPr lang="en-GB" dirty="0"/>
              <a:t> – list of scholarships available for studies in Europe</a:t>
            </a:r>
          </a:p>
          <a:p>
            <a:pPr marL="0" indent="0" fontAlgn="base">
              <a:buNone/>
            </a:pPr>
            <a:endParaRPr lang="en-GB" dirty="0"/>
          </a:p>
          <a:p>
            <a:pPr fontAlgn="base"/>
            <a:r>
              <a:rPr lang="en-GB" dirty="0">
                <a:hlinkClick r:id="rId5" tooltip="Scholarships.com"/>
              </a:rPr>
              <a:t>Scholarships.com</a:t>
            </a:r>
            <a:r>
              <a:rPr lang="en-GB" dirty="0"/>
              <a:t> – database with over 3.5 million scholarships and grants</a:t>
            </a:r>
          </a:p>
          <a:p>
            <a:pPr fontAlgn="base"/>
            <a:endParaRPr lang="en-GB" dirty="0"/>
          </a:p>
          <a:p>
            <a:pPr fontAlgn="base"/>
            <a:r>
              <a:rPr lang="en-GB" dirty="0">
                <a:hlinkClick r:id="rId6"/>
              </a:rPr>
              <a:t>https://www.findamasters.com</a:t>
            </a:r>
            <a:r>
              <a:rPr lang="en-GB" dirty="0"/>
              <a:t> (Masters)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85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FCD5-D363-5845-B1A8-BEA9DCBE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"/>
            <a:ext cx="12191999" cy="51636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40D2-8677-894B-9B73-ABF2B1C1E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6368"/>
            <a:ext cx="12192000" cy="6341631"/>
          </a:xfrm>
        </p:spPr>
        <p:txBody>
          <a:bodyPr/>
          <a:lstStyle/>
          <a:p>
            <a:pPr fontAlgn="base"/>
            <a:r>
              <a:rPr lang="en-GB" dirty="0">
                <a:hlinkClick r:id="rId2"/>
              </a:rPr>
              <a:t>https://www.findaphd.com</a:t>
            </a:r>
            <a:r>
              <a:rPr lang="en-GB" dirty="0"/>
              <a:t>   (PhDs)</a:t>
            </a:r>
          </a:p>
          <a:p>
            <a:pPr fontAlgn="base"/>
            <a:endParaRPr lang="en-GB" dirty="0"/>
          </a:p>
          <a:p>
            <a:pPr marL="0" indent="0" fontAlgn="base">
              <a:buNone/>
            </a:pPr>
            <a:r>
              <a:rPr lang="en-GB" b="1" dirty="0"/>
              <a:t>	Study abroad by individual countries</a:t>
            </a:r>
          </a:p>
          <a:p>
            <a:pPr marL="0" indent="0" fontAlgn="base">
              <a:buNone/>
            </a:pPr>
            <a:endParaRPr lang="en-GB" b="1" dirty="0"/>
          </a:p>
          <a:p>
            <a:pPr fontAlgn="base"/>
            <a:r>
              <a:rPr lang="en-GB" dirty="0"/>
              <a:t>official info about </a:t>
            </a:r>
            <a:r>
              <a:rPr lang="en-GB" dirty="0">
                <a:hlinkClick r:id="rId3" tooltip="Scholarships in Austria"/>
              </a:rPr>
              <a:t>scholarships in Austria</a:t>
            </a:r>
            <a:endParaRPr lang="en-GB" dirty="0"/>
          </a:p>
          <a:p>
            <a:pPr fontAlgn="base"/>
            <a:r>
              <a:rPr lang="en-GB" dirty="0"/>
              <a:t>official info about </a:t>
            </a:r>
            <a:r>
              <a:rPr lang="en-GB" dirty="0">
                <a:hlinkClick r:id="rId4" tooltip="Scholarships in Denmark"/>
              </a:rPr>
              <a:t>scholarships in Denmark</a:t>
            </a:r>
            <a:endParaRPr lang="en-GB" dirty="0"/>
          </a:p>
          <a:p>
            <a:pPr fontAlgn="base"/>
            <a:r>
              <a:rPr lang="en-GB" dirty="0"/>
              <a:t>official info about </a:t>
            </a:r>
            <a:r>
              <a:rPr lang="en-GB" dirty="0">
                <a:hlinkClick r:id="rId5" tooltip="Scholarships in France"/>
              </a:rPr>
              <a:t>scholarships in France</a:t>
            </a:r>
            <a:endParaRPr lang="en-GB" dirty="0"/>
          </a:p>
          <a:p>
            <a:pPr fontAlgn="base"/>
            <a:r>
              <a:rPr lang="en-GB" dirty="0"/>
              <a:t>official info about </a:t>
            </a:r>
            <a:r>
              <a:rPr lang="en-GB" dirty="0">
                <a:hlinkClick r:id="rId6" tooltip="Scholarships in Germany"/>
              </a:rPr>
              <a:t>scholarships in Germany</a:t>
            </a:r>
            <a:endParaRPr lang="en-GB" dirty="0"/>
          </a:p>
          <a:p>
            <a:pPr fontAlgn="base"/>
            <a:r>
              <a:rPr lang="en-GB" dirty="0"/>
              <a:t>official info about </a:t>
            </a:r>
            <a:r>
              <a:rPr lang="en-GB" dirty="0">
                <a:hlinkClick r:id="rId7" tooltip="Scholarships in Sweden"/>
              </a:rPr>
              <a:t>scholarships in Sweden</a:t>
            </a:r>
            <a:endParaRPr lang="en-GB" dirty="0"/>
          </a:p>
          <a:p>
            <a:pPr fontAlgn="base"/>
            <a:r>
              <a:rPr lang="en-GB" dirty="0"/>
              <a:t>official info about </a:t>
            </a:r>
            <a:r>
              <a:rPr lang="en-GB" dirty="0">
                <a:hlinkClick r:id="rId8" tooltip="Scholarships in the Netherlands"/>
              </a:rPr>
              <a:t>scholarships in the Netherlands</a:t>
            </a:r>
            <a:endParaRPr lang="en-GB" dirty="0"/>
          </a:p>
          <a:p>
            <a:pPr fontAlgn="base"/>
            <a:r>
              <a:rPr lang="en-GB" dirty="0"/>
              <a:t>official info about </a:t>
            </a:r>
            <a:r>
              <a:rPr lang="en-GB" dirty="0">
                <a:hlinkClick r:id="rId9" tooltip="Scholarships in the UK"/>
              </a:rPr>
              <a:t>scholarships in the 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141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FCD5-D363-5845-B1A8-BEA9DCBE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"/>
            <a:ext cx="12191999" cy="51636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Continue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40D2-8677-894B-9B73-ABF2B1C1E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6368"/>
            <a:ext cx="12192000" cy="6341631"/>
          </a:xfrm>
        </p:spPr>
        <p:txBody>
          <a:bodyPr/>
          <a:lstStyle/>
          <a:p>
            <a:pPr fontAlgn="base"/>
            <a:r>
              <a:rPr lang="en-GB" dirty="0"/>
              <a:t>New Life Research Foundation (NELIREF) – Scholarships (Facebook, twitter)</a:t>
            </a:r>
          </a:p>
          <a:p>
            <a:pPr marL="0" indent="0" fontAlgn="base">
              <a:buNone/>
            </a:pPr>
            <a:endParaRPr lang="en-GB" dirty="0"/>
          </a:p>
          <a:p>
            <a:pPr fontAlgn="base"/>
            <a:r>
              <a:rPr lang="en-GB" dirty="0"/>
              <a:t>Be found where communications happen (LinkedIn, twitter, Facebook)</a:t>
            </a:r>
          </a:p>
          <a:p>
            <a:pPr fontAlgn="base"/>
            <a:endParaRPr lang="en-GB" dirty="0"/>
          </a:p>
          <a:p>
            <a:pPr fontAlgn="base"/>
            <a:r>
              <a:rPr lang="en-GB" dirty="0"/>
              <a:t>NB: </a:t>
            </a:r>
            <a:r>
              <a:rPr lang="en-GB" b="1" dirty="0"/>
              <a:t>Consider local scholarships (In country or regional)</a:t>
            </a:r>
          </a:p>
          <a:p>
            <a:pPr fontAlgn="base"/>
            <a:r>
              <a:rPr lang="en-GB" b="1" dirty="0"/>
              <a:t>Examples:</a:t>
            </a:r>
          </a:p>
          <a:p>
            <a:pPr fontAlgn="base"/>
            <a:r>
              <a:rPr lang="en-GB" b="1" dirty="0"/>
              <a:t>PAUSTI, EANBIT,  WACCBIP, BECA, The Deltas, AAS, SACCAB,DELGEME, CAFGEN, MAWAZO, MOEST-Kenya etc</a:t>
            </a:r>
          </a:p>
          <a:p>
            <a:pPr fontAlgn="base"/>
            <a:endParaRPr lang="en-GB" b="1" dirty="0"/>
          </a:p>
          <a:p>
            <a:pPr fontAlgn="base"/>
            <a:r>
              <a:rPr lang="en-GB" b="1" dirty="0"/>
              <a:t>Never </a:t>
            </a:r>
            <a:r>
              <a:rPr lang="en-GB" dirty="0"/>
              <a:t>ignore local scholarships, they can set you on high (</a:t>
            </a:r>
            <a:r>
              <a:rPr lang="en-GB" b="1" dirty="0"/>
              <a:t>IDeAL and EANBiT</a:t>
            </a:r>
            <a:r>
              <a:rPr lang="en-GB" dirty="0"/>
              <a:t>) for scholarships abroad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17435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FCD5-D363-5845-B1A8-BEA9DCBE38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515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hlinkClick r:id="rId2"/>
              </a:rPr>
              <a:t>Must visit site</a:t>
            </a:r>
            <a:endParaRPr lang="en-US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32A33-1750-6B42-93CB-A87008C68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18" y="515939"/>
            <a:ext cx="8276408" cy="59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19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A45B00-6E8F-3247-B462-EEA04CAA8AC1}"/>
              </a:ext>
            </a:extLst>
          </p:cNvPr>
          <p:cNvSpPr txBox="1"/>
          <p:nvPr/>
        </p:nvSpPr>
        <p:spPr>
          <a:xfrm>
            <a:off x="3345628" y="0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Acknowledgement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81865-383D-6444-85A1-19F4B950B798}"/>
              </a:ext>
            </a:extLst>
          </p:cNvPr>
          <p:cNvSpPr txBox="1"/>
          <p:nvPr/>
        </p:nvSpPr>
        <p:spPr>
          <a:xfrm>
            <a:off x="178722" y="851912"/>
            <a:ext cx="3423181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Advisors and mentors</a:t>
            </a:r>
          </a:p>
          <a:p>
            <a:r>
              <a:rPr lang="en-US" sz="2800" dirty="0"/>
              <a:t>Prof. Tom Gaunt</a:t>
            </a:r>
          </a:p>
          <a:p>
            <a:r>
              <a:rPr lang="en-US" sz="2800" dirty="0"/>
              <a:t>Prof. Deborah Lawlor</a:t>
            </a:r>
          </a:p>
          <a:p>
            <a:r>
              <a:rPr lang="en-US" sz="2800" dirty="0"/>
              <a:t>Prof. James Nokes</a:t>
            </a:r>
          </a:p>
          <a:p>
            <a:r>
              <a:rPr lang="en-US" sz="2800" dirty="0"/>
              <a:t>Prof. Santie deVilliers</a:t>
            </a:r>
          </a:p>
          <a:p>
            <a:r>
              <a:rPr lang="en-US" sz="2800" dirty="0"/>
              <a:t>Dr Charles Agoti</a:t>
            </a:r>
          </a:p>
          <a:p>
            <a:r>
              <a:rPr lang="en-US" sz="2800" dirty="0"/>
              <a:t>Dr Caleb </a:t>
            </a:r>
            <a:r>
              <a:rPr lang="en-US" sz="2800" dirty="0" err="1"/>
              <a:t>Kibet</a:t>
            </a:r>
            <a:endParaRPr lang="en-US" sz="2800" dirty="0"/>
          </a:p>
          <a:p>
            <a:r>
              <a:rPr lang="en-US" sz="2800" dirty="0"/>
              <a:t>Dr Jie Zheng</a:t>
            </a:r>
          </a:p>
          <a:p>
            <a:r>
              <a:rPr lang="en-US" sz="2800" dirty="0"/>
              <a:t>Dr Yi Liu</a:t>
            </a:r>
          </a:p>
          <a:p>
            <a:r>
              <a:rPr lang="en-US" sz="2800" dirty="0"/>
              <a:t>Dr Atunga Nyachieo</a:t>
            </a:r>
          </a:p>
          <a:p>
            <a:r>
              <a:rPr lang="en-US" sz="2800" dirty="0"/>
              <a:t>Dr Emily Ng’etich</a:t>
            </a:r>
          </a:p>
          <a:p>
            <a:r>
              <a:rPr lang="en-US" sz="2800" dirty="0"/>
              <a:t>Dr Veronica Ngure</a:t>
            </a:r>
          </a:p>
          <a:p>
            <a:r>
              <a:rPr lang="en-US" sz="2800" dirty="0"/>
              <a:t>Tobias Ambundo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721AD-62BD-3C4B-8308-A6C68964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28" y="803093"/>
            <a:ext cx="1792179" cy="1788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A4C577-9D83-404D-9D4D-77E8BDBE0206}"/>
              </a:ext>
            </a:extLst>
          </p:cNvPr>
          <p:cNvSpPr txBox="1"/>
          <p:nvPr/>
        </p:nvSpPr>
        <p:spPr>
          <a:xfrm>
            <a:off x="4054177" y="2591723"/>
            <a:ext cx="2237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Evans Mudibo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C95BF-0A1E-6840-8928-BBD51BE61603}"/>
              </a:ext>
            </a:extLst>
          </p:cNvPr>
          <p:cNvSpPr txBox="1"/>
          <p:nvPr/>
        </p:nvSpPr>
        <p:spPr>
          <a:xfrm>
            <a:off x="3655924" y="3893790"/>
            <a:ext cx="43591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Mom, Family and Colleagues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7F31A-26B2-704E-BA5A-7CE5ED7B9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405" y="531672"/>
            <a:ext cx="1586101" cy="766616"/>
          </a:xfrm>
          <a:prstGeom prst="rect">
            <a:avLst/>
          </a:prstGeom>
        </p:spPr>
      </p:pic>
      <p:pic>
        <p:nvPicPr>
          <p:cNvPr id="8" name="Picture 2" descr="kenya universities">
            <a:extLst>
              <a:ext uri="{FF2B5EF4-FFF2-40B4-BE49-F238E27FC236}">
                <a16:creationId xmlns:a16="http://schemas.microsoft.com/office/drawing/2014/main" id="{C3B891C9-FBC5-9246-90F4-DA0D8D86C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059" y="5220944"/>
            <a:ext cx="2051897" cy="87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ome">
            <a:extLst>
              <a:ext uri="{FF2B5EF4-FFF2-40B4-BE49-F238E27FC236}">
                <a16:creationId xmlns:a16="http://schemas.microsoft.com/office/drawing/2014/main" id="{1003C212-2F3C-0649-A00F-572F888247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49"/>
          <a:stretch/>
        </p:blipFill>
        <p:spPr bwMode="auto">
          <a:xfrm>
            <a:off x="10279956" y="3522706"/>
            <a:ext cx="1586101" cy="87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2ACD337-18A4-F143-BA4C-3B57A0425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2" t="3452" r="33026" b="-3452"/>
          <a:stretch/>
        </p:blipFill>
        <p:spPr bwMode="auto">
          <a:xfrm>
            <a:off x="10001449" y="255913"/>
            <a:ext cx="1711192" cy="119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ogarty International Center Advisory Board Meets 7 Feb ...">
            <a:extLst>
              <a:ext uri="{FF2B5EF4-FFF2-40B4-BE49-F238E27FC236}">
                <a16:creationId xmlns:a16="http://schemas.microsoft.com/office/drawing/2014/main" id="{4FB6B226-35BA-3F44-9C17-D2CDECC3A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524" y="1898550"/>
            <a:ext cx="1896432" cy="108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227CE2-79CC-0545-AE56-9066D3996EC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85674" y="4692304"/>
            <a:ext cx="3621308" cy="4979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72B929-D037-2E46-80EF-666B77DEE9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1893" y="1423606"/>
            <a:ext cx="2105568" cy="418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AF0757-7645-844D-AA4B-453F1403617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63" y="2054550"/>
            <a:ext cx="1003730" cy="10802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06AB59-0A75-C34A-9493-993EB66CDF7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803" y="2149432"/>
            <a:ext cx="818337" cy="8183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34E09E-D66F-4844-BF36-88C322C71DD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5" b="19052"/>
          <a:stretch/>
        </p:blipFill>
        <p:spPr>
          <a:xfrm>
            <a:off x="4282893" y="5392206"/>
            <a:ext cx="2295137" cy="1408428"/>
          </a:xfrm>
          <a:prstGeom prst="rect">
            <a:avLst/>
          </a:prstGeom>
        </p:spPr>
      </p:pic>
      <p:pic>
        <p:nvPicPr>
          <p:cNvPr id="17" name="Picture 2" descr="A short history – IPR">
            <a:extLst>
              <a:ext uri="{FF2B5EF4-FFF2-40B4-BE49-F238E27FC236}">
                <a16:creationId xmlns:a16="http://schemas.microsoft.com/office/drawing/2014/main" id="{BD1EF7CA-A7AA-934A-928A-0F24D475A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262" y="3154351"/>
            <a:ext cx="1550469" cy="140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VACANCY ANNOUNCEMENT">
            <a:extLst>
              <a:ext uri="{FF2B5EF4-FFF2-40B4-BE49-F238E27FC236}">
                <a16:creationId xmlns:a16="http://schemas.microsoft.com/office/drawing/2014/main" id="{7BA8C004-F926-B549-980B-1BF1025A1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892" y="5484355"/>
            <a:ext cx="2663126" cy="6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iversity of Bristol – Logos Download">
            <a:extLst>
              <a:ext uri="{FF2B5EF4-FFF2-40B4-BE49-F238E27FC236}">
                <a16:creationId xmlns:a16="http://schemas.microsoft.com/office/drawing/2014/main" id="{75980437-3A02-78D9-7D7B-39366988A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563" y="6161758"/>
            <a:ext cx="2107261" cy="63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371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FB7715-7C71-C84B-B1D3-12821779BF99}"/>
              </a:ext>
            </a:extLst>
          </p:cNvPr>
          <p:cNvSpPr txBox="1"/>
          <p:nvPr/>
        </p:nvSpPr>
        <p:spPr>
          <a:xfrm>
            <a:off x="2969112" y="4873214"/>
            <a:ext cx="6927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A1156-0383-714A-9F58-1321BD9B19FC}"/>
              </a:ext>
            </a:extLst>
          </p:cNvPr>
          <p:cNvSpPr/>
          <p:nvPr/>
        </p:nvSpPr>
        <p:spPr>
          <a:xfrm>
            <a:off x="2049502" y="2176081"/>
            <a:ext cx="8767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https://www.linkedin.com/in/winfred-gatua-0b2317101/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6A5D8-A5AB-814E-B555-8B7E1FF4E3FE}"/>
              </a:ext>
            </a:extLst>
          </p:cNvPr>
          <p:cNvSpPr txBox="1"/>
          <p:nvPr/>
        </p:nvSpPr>
        <p:spPr>
          <a:xfrm>
            <a:off x="691150" y="2163805"/>
            <a:ext cx="149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LinkedIn: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90971-6B0A-1949-9B76-6FBB1F733B1F}"/>
              </a:ext>
            </a:extLst>
          </p:cNvPr>
          <p:cNvSpPr/>
          <p:nvPr/>
        </p:nvSpPr>
        <p:spPr>
          <a:xfrm>
            <a:off x="2049502" y="2686157"/>
            <a:ext cx="1962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@gatuaprof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60A66-3684-774B-AA32-1E4C0AD6E891}"/>
              </a:ext>
            </a:extLst>
          </p:cNvPr>
          <p:cNvSpPr txBox="1"/>
          <p:nvPr/>
        </p:nvSpPr>
        <p:spPr>
          <a:xfrm>
            <a:off x="691149" y="2704069"/>
            <a:ext cx="127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Twitter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0889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5633-5D57-2C4A-89B0-435510F6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99882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/>
              <a:t>Do I know what I want to study?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73B6-C06E-E744-8B72-4E0DA9D5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9882"/>
            <a:ext cx="12192000" cy="615811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/>
              <a:t>Have a clear sense of the field of interest</a:t>
            </a:r>
          </a:p>
          <a:p>
            <a:endParaRPr lang="en-US" sz="3200" dirty="0"/>
          </a:p>
          <a:p>
            <a:r>
              <a:rPr lang="en-US" sz="3200" dirty="0"/>
              <a:t>You must be confident that you are capable to study the field without boredom</a:t>
            </a:r>
          </a:p>
          <a:p>
            <a:endParaRPr lang="en-US" sz="3200" dirty="0"/>
          </a:p>
          <a:p>
            <a:r>
              <a:rPr lang="en-US" sz="3200" dirty="0"/>
              <a:t>More specific interests, stronger applications</a:t>
            </a:r>
          </a:p>
          <a:p>
            <a:endParaRPr lang="en-US" sz="3200" dirty="0"/>
          </a:p>
          <a:p>
            <a:r>
              <a:rPr lang="en-US" sz="3200" dirty="0"/>
              <a:t>Not sure about your interest take time to meditate on topic of interest</a:t>
            </a:r>
          </a:p>
        </p:txBody>
      </p:sp>
    </p:spTree>
    <p:extLst>
      <p:ext uri="{BB962C8B-B14F-4D97-AF65-F5344CB8AC3E}">
        <p14:creationId xmlns:p14="http://schemas.microsoft.com/office/powerpoint/2010/main" val="45713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6B2634-B748-2548-991F-12004494C644}"/>
              </a:ext>
            </a:extLst>
          </p:cNvPr>
          <p:cNvSpPr/>
          <p:nvPr/>
        </p:nvSpPr>
        <p:spPr>
          <a:xfrm>
            <a:off x="1787497" y="1383261"/>
            <a:ext cx="83191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https://www.rhodeshouse.ox.ac.uk/scholarships/apply/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8C2CDB-8DCE-3B46-B15D-35289FD6DF78}"/>
              </a:ext>
            </a:extLst>
          </p:cNvPr>
          <p:cNvSpPr/>
          <p:nvPr/>
        </p:nvSpPr>
        <p:spPr>
          <a:xfrm>
            <a:off x="1787497" y="2260030"/>
            <a:ext cx="75411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292929"/>
                </a:solidFill>
              </a:rPr>
              <a:t>Wellcome International Master’s Fellowships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C2106-C997-374E-BA9D-316BB1C9F1B6}"/>
              </a:ext>
            </a:extLst>
          </p:cNvPr>
          <p:cNvSpPr txBox="1"/>
          <p:nvPr/>
        </p:nvSpPr>
        <p:spPr>
          <a:xfrm>
            <a:off x="3929381" y="0"/>
            <a:ext cx="4333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Open Opportunities</a:t>
            </a:r>
          </a:p>
        </p:txBody>
      </p:sp>
    </p:spTree>
    <p:extLst>
      <p:ext uri="{BB962C8B-B14F-4D97-AF65-F5344CB8AC3E}">
        <p14:creationId xmlns:p14="http://schemas.microsoft.com/office/powerpoint/2010/main" val="2903058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A126-71D7-8C41-8B83-FE27F235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121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Excelling in Graduate 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A589-9D4F-4B4F-8F11-8CCF17BBC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11218"/>
            <a:ext cx="12191999" cy="5846781"/>
          </a:xfrm>
        </p:spPr>
        <p:txBody>
          <a:bodyPr/>
          <a:lstStyle/>
          <a:p>
            <a:r>
              <a:rPr lang="en-US" dirty="0"/>
              <a:t>Get organized way before the semester starts rolling</a:t>
            </a:r>
          </a:p>
          <a:p>
            <a:endParaRPr lang="en-US" dirty="0"/>
          </a:p>
          <a:p>
            <a:r>
              <a:rPr lang="en-US" dirty="0"/>
              <a:t>Know what time you are active and get to know the leaders in your field</a:t>
            </a:r>
          </a:p>
          <a:p>
            <a:endParaRPr lang="en-US" dirty="0"/>
          </a:p>
          <a:p>
            <a:r>
              <a:rPr lang="en-US" dirty="0"/>
              <a:t>Read the materials (text books) way before</a:t>
            </a:r>
          </a:p>
          <a:p>
            <a:endParaRPr lang="en-US" dirty="0"/>
          </a:p>
          <a:p>
            <a:r>
              <a:rPr lang="en-US" dirty="0"/>
              <a:t>Get the syllabus/ curriculum way before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37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6EA8-10CC-284B-BC52-BEE58EA8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3641"/>
          </a:xfrm>
        </p:spPr>
        <p:txBody>
          <a:bodyPr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0423-B5CA-9744-87C5-DAAE2C324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3642"/>
            <a:ext cx="12192000" cy="5954357"/>
          </a:xfrm>
        </p:spPr>
        <p:txBody>
          <a:bodyPr/>
          <a:lstStyle/>
          <a:p>
            <a:r>
              <a:rPr lang="en-US" dirty="0"/>
              <a:t>Establish a self-care routine</a:t>
            </a:r>
          </a:p>
          <a:p>
            <a:endParaRPr lang="en-US" dirty="0"/>
          </a:p>
          <a:p>
            <a:r>
              <a:rPr lang="en-US" dirty="0"/>
              <a:t>Take time to write down your goals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above keeps you motivated like, why are you in grad school</a:t>
            </a:r>
          </a:p>
          <a:p>
            <a:endParaRPr lang="en-US" dirty="0"/>
          </a:p>
          <a:p>
            <a:r>
              <a:rPr lang="en-US" dirty="0"/>
              <a:t>Set goals for your semester to ensure that you accomplish each on at a time and on time</a:t>
            </a:r>
          </a:p>
        </p:txBody>
      </p:sp>
    </p:spTree>
    <p:extLst>
      <p:ext uri="{BB962C8B-B14F-4D97-AF65-F5344CB8AC3E}">
        <p14:creationId xmlns:p14="http://schemas.microsoft.com/office/powerpoint/2010/main" val="210964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D491-6ACC-1140-B1AF-2C4C0D20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1" cy="1012428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What are my prospects after grad school?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2B334-755A-BB40-BD58-27D632B8C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2428"/>
            <a:ext cx="12192000" cy="5845572"/>
          </a:xfrm>
        </p:spPr>
        <p:txBody>
          <a:bodyPr/>
          <a:lstStyle/>
          <a:p>
            <a:r>
              <a:rPr lang="en-US" sz="3200" dirty="0"/>
              <a:t>You may not want to think about it now, however, it is very crucial in deciding on grad school</a:t>
            </a:r>
          </a:p>
          <a:p>
            <a:endParaRPr lang="en-US" sz="3200" dirty="0"/>
          </a:p>
          <a:p>
            <a:r>
              <a:rPr lang="en-US" sz="3200" dirty="0"/>
              <a:t>Research what you will be able to do with your degree after graduation</a:t>
            </a:r>
          </a:p>
          <a:p>
            <a:endParaRPr lang="en-US" sz="3200" dirty="0"/>
          </a:p>
          <a:p>
            <a:r>
              <a:rPr lang="en-US" sz="3200" b="1" dirty="0"/>
              <a:t>Academia or industry?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0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250B-E04C-0547-9087-E12A52A1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8946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Am I financially prepared?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611AC-B5B2-9548-AC28-99A1E103D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78946"/>
            <a:ext cx="12191999" cy="5879054"/>
          </a:xfrm>
        </p:spPr>
        <p:txBody>
          <a:bodyPr>
            <a:normAutofit/>
          </a:bodyPr>
          <a:lstStyle/>
          <a:p>
            <a:r>
              <a:rPr lang="en-US" dirty="0"/>
              <a:t>Most PhD programmes are fully funded</a:t>
            </a:r>
          </a:p>
          <a:p>
            <a:endParaRPr lang="en-US" dirty="0"/>
          </a:p>
          <a:p>
            <a:r>
              <a:rPr lang="en-US" dirty="0"/>
              <a:t>Master’s programmes offer less financial assistance</a:t>
            </a:r>
          </a:p>
          <a:p>
            <a:endParaRPr lang="en-US" dirty="0"/>
          </a:p>
          <a:p>
            <a:r>
              <a:rPr lang="en-US" dirty="0"/>
              <a:t>May require you to obtain student loans to cover tuition and or cost of living</a:t>
            </a:r>
          </a:p>
          <a:p>
            <a:endParaRPr lang="en-US" dirty="0"/>
          </a:p>
          <a:p>
            <a:r>
              <a:rPr lang="en-US" dirty="0"/>
              <a:t>Many schools offer, financial aid, merit scholarships, teaching assistantships and student loans with manageable interest rates</a:t>
            </a:r>
          </a:p>
          <a:p>
            <a:endParaRPr lang="en-US" dirty="0"/>
          </a:p>
          <a:p>
            <a:r>
              <a:rPr lang="en-US" dirty="0"/>
              <a:t>You may consider a part-time while holding a job to cover expenses</a:t>
            </a:r>
          </a:p>
        </p:txBody>
      </p:sp>
    </p:spTree>
    <p:extLst>
      <p:ext uri="{BB962C8B-B14F-4D97-AF65-F5344CB8AC3E}">
        <p14:creationId xmlns:p14="http://schemas.microsoft.com/office/powerpoint/2010/main" val="42134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FE98-1128-2B4A-B55A-0AD33DB1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46673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How much time do I need to apply?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5604-65D2-6644-A187-D2E6DFD5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4250"/>
            <a:ext cx="11353800" cy="5803750"/>
          </a:xfrm>
        </p:spPr>
        <p:txBody>
          <a:bodyPr>
            <a:noAutofit/>
          </a:bodyPr>
          <a:lstStyle/>
          <a:p>
            <a:r>
              <a:rPr lang="en-US" dirty="0"/>
              <a:t>PhD deadlines, </a:t>
            </a:r>
            <a:r>
              <a:rPr lang="en-US" b="1" dirty="0"/>
              <a:t>December - January</a:t>
            </a:r>
          </a:p>
          <a:p>
            <a:endParaRPr lang="en-US" dirty="0"/>
          </a:p>
          <a:p>
            <a:r>
              <a:rPr lang="en-US" dirty="0"/>
              <a:t>Masters' deadlines, </a:t>
            </a:r>
            <a:r>
              <a:rPr lang="en-US" b="1" dirty="0"/>
              <a:t>January, - March </a:t>
            </a:r>
            <a:r>
              <a:rPr lang="en-US" dirty="0"/>
              <a:t>(Varies depending on location)</a:t>
            </a:r>
          </a:p>
          <a:p>
            <a:endParaRPr lang="en-US" dirty="0"/>
          </a:p>
          <a:p>
            <a:r>
              <a:rPr lang="en-US" b="1" dirty="0"/>
              <a:t>NB: </a:t>
            </a:r>
            <a:r>
              <a:rPr lang="en-US" dirty="0"/>
              <a:t>You need couple of months to get your applications in order</a:t>
            </a:r>
          </a:p>
          <a:p>
            <a:r>
              <a:rPr lang="en-US" b="1" dirty="0"/>
              <a:t>Tasks:</a:t>
            </a:r>
          </a:p>
          <a:p>
            <a:pPr lvl="1"/>
            <a:r>
              <a:rPr lang="en-US" sz="2800" dirty="0"/>
              <a:t>Taking GRE and other required standardized tests</a:t>
            </a:r>
          </a:p>
          <a:p>
            <a:pPr lvl="1"/>
            <a:r>
              <a:rPr lang="en-US" sz="2800" dirty="0"/>
              <a:t>Asking professors for recommendations</a:t>
            </a:r>
          </a:p>
          <a:p>
            <a:pPr lvl="1"/>
            <a:r>
              <a:rPr lang="en-US" sz="2800" dirty="0"/>
              <a:t>Writing your statement of purpose</a:t>
            </a:r>
          </a:p>
          <a:p>
            <a:pPr lvl="1"/>
            <a:r>
              <a:rPr lang="en-US" sz="2800" dirty="0"/>
              <a:t>Researching grad schools</a:t>
            </a:r>
          </a:p>
          <a:p>
            <a:pPr lvl="1"/>
            <a:r>
              <a:rPr lang="en-US" sz="2800" dirty="0"/>
              <a:t>Deciding where you apply</a:t>
            </a:r>
          </a:p>
          <a:p>
            <a:pPr lvl="1"/>
            <a:r>
              <a:rPr lang="en-US" sz="2800" b="1" dirty="0"/>
              <a:t>NB</a:t>
            </a:r>
            <a:r>
              <a:rPr lang="en-US" sz="2800" dirty="0"/>
              <a:t>: Start preparations in July/September</a:t>
            </a:r>
          </a:p>
        </p:txBody>
      </p:sp>
    </p:spTree>
    <p:extLst>
      <p:ext uri="{BB962C8B-B14F-4D97-AF65-F5344CB8AC3E}">
        <p14:creationId xmlns:p14="http://schemas.microsoft.com/office/powerpoint/2010/main" val="268120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3268-51B6-3043-A9CF-9E8DBE0B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9553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Should I panic if I've been out of school for several years? 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CEDEA-E336-BA46-B104-64C525FE3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29552"/>
            <a:ext cx="12191999" cy="5728447"/>
          </a:xfrm>
        </p:spPr>
        <p:txBody>
          <a:bodyPr/>
          <a:lstStyle/>
          <a:p>
            <a:r>
              <a:rPr lang="en-US" dirty="0"/>
              <a:t>No way</a:t>
            </a:r>
          </a:p>
          <a:p>
            <a:endParaRPr lang="en-US" dirty="0"/>
          </a:p>
          <a:p>
            <a:r>
              <a:rPr lang="en-US" dirty="0"/>
              <a:t>Many programs take candidates who have taken some time to put their careers in perspective</a:t>
            </a:r>
          </a:p>
          <a:p>
            <a:endParaRPr lang="en-US" dirty="0"/>
          </a:p>
          <a:p>
            <a:r>
              <a:rPr lang="en-US" dirty="0"/>
              <a:t>If you are really nervous, you can ease your transition by taking a class or two as a non-matriculated student in your field of study before heading back to the classroom fulltime</a:t>
            </a:r>
          </a:p>
        </p:txBody>
      </p:sp>
    </p:spTree>
    <p:extLst>
      <p:ext uri="{BB962C8B-B14F-4D97-AF65-F5344CB8AC3E}">
        <p14:creationId xmlns:p14="http://schemas.microsoft.com/office/powerpoint/2010/main" val="399794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F1BD-A7B5-D941-9C39-2AE6593E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942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How to Choose a Grad School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D252-D763-5C46-8F77-1A05D2BDB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69942"/>
            <a:ext cx="12191999" cy="5788058"/>
          </a:xfrm>
        </p:spPr>
        <p:txBody>
          <a:bodyPr>
            <a:normAutofit/>
          </a:bodyPr>
          <a:lstStyle/>
          <a:p>
            <a:r>
              <a:rPr lang="en-US" dirty="0"/>
              <a:t>List down the prospective graduate schools in order of priority</a:t>
            </a:r>
          </a:p>
          <a:p>
            <a:endParaRPr lang="en-US" dirty="0"/>
          </a:p>
          <a:p>
            <a:r>
              <a:rPr lang="en-US" dirty="0"/>
              <a:t>Keep career in mind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quality of the faculty </a:t>
            </a:r>
            <a:r>
              <a:rPr lang="en-US" dirty="0"/>
              <a:t>is key for masters and PhD programmes find a specific professor you would like to work with 1-6 years </a:t>
            </a:r>
          </a:p>
          <a:p>
            <a:endParaRPr lang="en-US" dirty="0"/>
          </a:p>
          <a:p>
            <a:r>
              <a:rPr lang="en-US" dirty="0"/>
              <a:t>Network with faculty members with whom you are interested working with</a:t>
            </a:r>
          </a:p>
          <a:p>
            <a:endParaRPr lang="en-US" dirty="0"/>
          </a:p>
          <a:p>
            <a:r>
              <a:rPr lang="en-US" dirty="0"/>
              <a:t>Make a connection with those faculty professors, it will be a boost to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257285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A14A-D0D2-504A-827D-12F80ADC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939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D170-AB06-B34D-8AC8-3B6FFC8F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9398"/>
            <a:ext cx="12192000" cy="6298601"/>
          </a:xfrm>
        </p:spPr>
        <p:txBody>
          <a:bodyPr/>
          <a:lstStyle/>
          <a:p>
            <a:r>
              <a:rPr lang="en-US" b="1" dirty="0"/>
              <a:t>Consult actual graduate students</a:t>
            </a:r>
          </a:p>
          <a:p>
            <a:r>
              <a:rPr lang="en-US" dirty="0"/>
              <a:t>Get to know the department, quality of education, their advisors, are they happy being in that institution? </a:t>
            </a:r>
          </a:p>
          <a:p>
            <a:endParaRPr lang="en-US" dirty="0"/>
          </a:p>
          <a:p>
            <a:r>
              <a:rPr lang="en-US" b="1" dirty="0"/>
              <a:t>Consider program resources and facilities</a:t>
            </a:r>
          </a:p>
          <a:p>
            <a:r>
              <a:rPr lang="en-US" b="1" dirty="0"/>
              <a:t>Does the institution have adequate facilities?</a:t>
            </a:r>
          </a:p>
          <a:p>
            <a:endParaRPr lang="en-US" b="1" dirty="0"/>
          </a:p>
          <a:p>
            <a:r>
              <a:rPr lang="en-US" dirty="0"/>
              <a:t>How are the labs and other resources like the library, grants, teaching assistantships and summer fellowships</a:t>
            </a:r>
          </a:p>
          <a:p>
            <a:endParaRPr lang="en-US" dirty="0"/>
          </a:p>
          <a:p>
            <a:r>
              <a:rPr lang="en-US" dirty="0"/>
              <a:t>For PhD students, you may want to know are the classes offered relevant to your interests and will they compliment your research?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2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4240</TotalTime>
  <Words>1591</Words>
  <Application>Microsoft Macintosh PowerPoint</Application>
  <PresentationFormat>Widescreen</PresentationFormat>
  <Paragraphs>257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Preparing for Grad school and Winning Scholarships</vt:lpstr>
      <vt:lpstr>Preparing for Graduate school</vt:lpstr>
      <vt:lpstr>Do I know what I want to study? </vt:lpstr>
      <vt:lpstr>What are my prospects after grad school? </vt:lpstr>
      <vt:lpstr>Am I financially prepared? </vt:lpstr>
      <vt:lpstr>How much time do I need to apply? </vt:lpstr>
      <vt:lpstr>Should I panic if I've been out of school for several years?  </vt:lpstr>
      <vt:lpstr>How to Choose a Grad School </vt:lpstr>
      <vt:lpstr>Continue</vt:lpstr>
      <vt:lpstr>Scholarship application tips</vt:lpstr>
      <vt:lpstr>What is scholarship, grant and student loan?</vt:lpstr>
      <vt:lpstr>Types of Scholarships</vt:lpstr>
      <vt:lpstr>Who can apply?</vt:lpstr>
      <vt:lpstr>Common requirements</vt:lpstr>
      <vt:lpstr>1. Apply as early as possible</vt:lpstr>
      <vt:lpstr>2. Check university websites for opportunities</vt:lpstr>
      <vt:lpstr>3. Search for other scholarship providers</vt:lpstr>
      <vt:lpstr>4. Pay close attention to the application essay topic</vt:lpstr>
      <vt:lpstr>5.  Get someone else to read your application</vt:lpstr>
      <vt:lpstr>6. Manage your time well</vt:lpstr>
      <vt:lpstr>7. Apply, apply, apply!</vt:lpstr>
      <vt:lpstr>Mistakes to avoid</vt:lpstr>
      <vt:lpstr>Shortlisted for opportunities. What next?</vt:lpstr>
      <vt:lpstr>Websites</vt:lpstr>
      <vt:lpstr>Continue</vt:lpstr>
      <vt:lpstr>Continue </vt:lpstr>
      <vt:lpstr>Must visit site</vt:lpstr>
      <vt:lpstr>PowerPoint Presentation</vt:lpstr>
      <vt:lpstr>PowerPoint Presentation</vt:lpstr>
      <vt:lpstr>PowerPoint Presentation</vt:lpstr>
      <vt:lpstr>Excelling in Graduate School</vt:lpstr>
      <vt:lpstr>Continue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Winfred Gatua</cp:lastModifiedBy>
  <cp:revision>48</cp:revision>
  <dcterms:created xsi:type="dcterms:W3CDTF">2021-06-09T14:38:36Z</dcterms:created>
  <dcterms:modified xsi:type="dcterms:W3CDTF">2022-07-01T12:47:11Z</dcterms:modified>
</cp:coreProperties>
</file>