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83" r:id="rId6"/>
    <p:sldId id="284" r:id="rId7"/>
    <p:sldId id="285" r:id="rId8"/>
    <p:sldId id="286" r:id="rId9"/>
    <p:sldId id="288" r:id="rId10"/>
    <p:sldId id="290" r:id="rId11"/>
    <p:sldId id="287" r:id="rId12"/>
    <p:sldId id="291"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3" d="100"/>
          <a:sy n="63" d="100"/>
        </p:scale>
        <p:origin x="7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9/24/2020</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2360295"/>
            <a:ext cx="9144000" cy="1790700"/>
          </a:xfrm>
        </p:spPr>
        <p:txBody>
          <a:bodyPr anchor="ctr" anchorCtr="0"/>
          <a:lstStyle/>
          <a:p>
            <a:pPr algn="ctr"/>
            <a:r>
              <a:rPr lang="en-US" b="1" dirty="0"/>
              <a:t>IBM Data Science Capstone</a:t>
            </a:r>
            <a:br>
              <a:rPr lang="en-US" b="1" dirty="0"/>
            </a:br>
            <a:r>
              <a:rPr lang="en-US" sz="2800" b="1" dirty="0"/>
              <a:t>Car Accident Severity – Machine Learning Prediction Models</a:t>
            </a:r>
            <a:endParaRPr lang="en-US" b="1"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81E68B-68F7-4A31-8F8C-B96999461B8F}"/>
              </a:ext>
            </a:extLst>
          </p:cNvPr>
          <p:cNvSpPr>
            <a:spLocks noGrp="1"/>
          </p:cNvSpPr>
          <p:nvPr>
            <p:ph idx="1"/>
          </p:nvPr>
        </p:nvSpPr>
        <p:spPr/>
        <p:txBody>
          <a:bodyPr/>
          <a:lstStyle/>
          <a:p>
            <a:pPr marL="342900" lvl="0" indent="-342900">
              <a:lnSpc>
                <a:spcPct val="128000"/>
              </a:lnSpc>
              <a:spcBef>
                <a:spcPts val="0"/>
              </a:spcBef>
              <a:spcAft>
                <a:spcPts val="0"/>
              </a:spcAft>
              <a:buSzPct val="100000"/>
              <a:buFont typeface="Verdana" panose="020B0604030504040204" pitchFamily="34" charset="0"/>
              <a:buChar char="-"/>
            </a:pPr>
            <a:r>
              <a:rPr lang="en-IN" sz="2000" dirty="0">
                <a:solidFill>
                  <a:prstClr val="black"/>
                </a:solidFill>
              </a:rPr>
              <a:t>The trained models were evaluated and reported by using the Jaccard Score, F1 Score and the Log Loss.</a:t>
            </a:r>
          </a:p>
          <a:p>
            <a:pPr marL="342900" lvl="0" indent="-342900">
              <a:lnSpc>
                <a:spcPct val="128000"/>
              </a:lnSpc>
              <a:spcBef>
                <a:spcPts val="0"/>
              </a:spcBef>
              <a:spcAft>
                <a:spcPts val="0"/>
              </a:spcAft>
              <a:buSzPct val="100000"/>
              <a:buFont typeface="Verdana" panose="020B0604030504040204" pitchFamily="34" charset="0"/>
              <a:buChar char="-"/>
            </a:pPr>
            <a:r>
              <a:rPr lang="en-IN" sz="2000" dirty="0">
                <a:solidFill>
                  <a:prstClr val="black"/>
                </a:solidFill>
              </a:rPr>
              <a:t>Following table summarizes the results. Based on these results, all the four models have similar performance. </a:t>
            </a:r>
          </a:p>
          <a:p>
            <a:pPr marL="342900" lvl="0" indent="-342900">
              <a:lnSpc>
                <a:spcPct val="128000"/>
              </a:lnSpc>
              <a:spcBef>
                <a:spcPts val="0"/>
              </a:spcBef>
              <a:spcAft>
                <a:spcPts val="0"/>
              </a:spcAft>
              <a:buSzPct val="100000"/>
              <a:buFont typeface="Verdana" panose="020B0604030504040204" pitchFamily="34" charset="0"/>
              <a:buChar char="-"/>
            </a:pPr>
            <a:r>
              <a:rPr lang="en-IN" sz="2000" dirty="0">
                <a:solidFill>
                  <a:prstClr val="black"/>
                </a:solidFill>
              </a:rPr>
              <a:t>The accuracy of the models has room for improvement.</a:t>
            </a:r>
          </a:p>
          <a:p>
            <a:endParaRPr lang="en-US" dirty="0"/>
          </a:p>
        </p:txBody>
      </p:sp>
      <p:sp>
        <p:nvSpPr>
          <p:cNvPr id="3" name="Title 2">
            <a:extLst>
              <a:ext uri="{FF2B5EF4-FFF2-40B4-BE49-F238E27FC236}">
                <a16:creationId xmlns:a16="http://schemas.microsoft.com/office/drawing/2014/main" id="{C1592023-1AEB-4438-8D28-66EF9C7F1E8B}"/>
              </a:ext>
            </a:extLst>
          </p:cNvPr>
          <p:cNvSpPr>
            <a:spLocks noGrp="1"/>
          </p:cNvSpPr>
          <p:nvPr>
            <p:ph type="title"/>
          </p:nvPr>
        </p:nvSpPr>
        <p:spPr/>
        <p:txBody>
          <a:bodyPr/>
          <a:lstStyle/>
          <a:p>
            <a:r>
              <a:rPr lang="en-US" dirty="0"/>
              <a:t>Evaluation and Conclusion</a:t>
            </a:r>
          </a:p>
        </p:txBody>
      </p:sp>
      <p:pic>
        <p:nvPicPr>
          <p:cNvPr id="4" name="Picture 3">
            <a:extLst>
              <a:ext uri="{FF2B5EF4-FFF2-40B4-BE49-F238E27FC236}">
                <a16:creationId xmlns:a16="http://schemas.microsoft.com/office/drawing/2014/main" id="{BCE6F1A7-F026-4A4D-848A-B66EA71B307D}"/>
              </a:ext>
            </a:extLst>
          </p:cNvPr>
          <p:cNvPicPr>
            <a:picLocks noChangeAspect="1"/>
          </p:cNvPicPr>
          <p:nvPr/>
        </p:nvPicPr>
        <p:blipFill>
          <a:blip r:embed="rId2"/>
          <a:stretch>
            <a:fillRect/>
          </a:stretch>
        </p:blipFill>
        <p:spPr>
          <a:xfrm>
            <a:off x="4192660" y="4214812"/>
            <a:ext cx="3806676" cy="2194560"/>
          </a:xfrm>
          <a:prstGeom prst="rect">
            <a:avLst/>
          </a:prstGeom>
        </p:spPr>
      </p:pic>
    </p:spTree>
    <p:extLst>
      <p:ext uri="{BB962C8B-B14F-4D97-AF65-F5344CB8AC3E}">
        <p14:creationId xmlns:p14="http://schemas.microsoft.com/office/powerpoint/2010/main" val="167816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8959AC-5DF7-4B33-AE9C-C581BD9BA4F0}"/>
              </a:ext>
            </a:extLst>
          </p:cNvPr>
          <p:cNvSpPr>
            <a:spLocks noGrp="1"/>
          </p:cNvSpPr>
          <p:nvPr>
            <p:ph idx="1"/>
          </p:nvPr>
        </p:nvSpPr>
        <p:spPr/>
        <p:txBody>
          <a:bodyPr>
            <a:normAutofit fontScale="85000" lnSpcReduction="10000"/>
          </a:bodyPr>
          <a:lstStyle/>
          <a:p>
            <a:pPr marL="342900" indent="-342900">
              <a:lnSpc>
                <a:spcPct val="128000"/>
              </a:lnSpc>
              <a:spcBef>
                <a:spcPts val="0"/>
              </a:spcBef>
              <a:spcAft>
                <a:spcPts val="0"/>
              </a:spcAft>
              <a:buSzPct val="100000"/>
              <a:buFont typeface="Verdana" panose="020B0604030504040204" pitchFamily="34" charset="0"/>
              <a:buChar char="-"/>
            </a:pPr>
            <a:r>
              <a:rPr lang="en-US" sz="2400" dirty="0"/>
              <a:t>1.35 million people die in road accidents worldwide every year that is 3,700 deaths a day. An additional 20-50 million suffer non-fatal injuries, often resulting in long-term disabilities. Also, fatal car wrecks and road accidents cost countries worldwide about 3% of their GDP.</a:t>
            </a:r>
          </a:p>
          <a:p>
            <a:pPr>
              <a:lnSpc>
                <a:spcPct val="128000"/>
              </a:lnSpc>
              <a:spcBef>
                <a:spcPts val="0"/>
              </a:spcBef>
              <a:spcAft>
                <a:spcPts val="0"/>
              </a:spcAft>
              <a:buSzPct val="100000"/>
              <a:buNone/>
            </a:pPr>
            <a:endParaRPr lang="en-US" sz="2400" dirty="0"/>
          </a:p>
          <a:p>
            <a:pPr marL="342900" indent="-342900">
              <a:lnSpc>
                <a:spcPct val="128000"/>
              </a:lnSpc>
              <a:spcBef>
                <a:spcPts val="0"/>
              </a:spcBef>
              <a:spcAft>
                <a:spcPts val="0"/>
              </a:spcAft>
              <a:buSzPct val="100000"/>
              <a:buFont typeface="Verdana" panose="020B0604030504040204" pitchFamily="34" charset="0"/>
              <a:buChar char="-"/>
            </a:pPr>
            <a:r>
              <a:rPr lang="en-US" sz="2400" dirty="0"/>
              <a:t>Several factors influence the occurrence and severity of car accidents including behavioral, environmental and situational factors. </a:t>
            </a:r>
          </a:p>
          <a:p>
            <a:pPr marL="342900" indent="-342900">
              <a:lnSpc>
                <a:spcPct val="128000"/>
              </a:lnSpc>
              <a:spcBef>
                <a:spcPts val="0"/>
              </a:spcBef>
              <a:spcAft>
                <a:spcPts val="0"/>
              </a:spcAft>
              <a:buSzPct val="100000"/>
              <a:buFont typeface="Verdana" panose="020B0604030504040204" pitchFamily="34" charset="0"/>
              <a:buChar char="-"/>
            </a:pPr>
            <a:endParaRPr lang="en-US" sz="2400" dirty="0"/>
          </a:p>
          <a:p>
            <a:pPr marL="342900" indent="-342900">
              <a:lnSpc>
                <a:spcPct val="128000"/>
              </a:lnSpc>
              <a:spcBef>
                <a:spcPts val="0"/>
              </a:spcBef>
              <a:spcAft>
                <a:spcPts val="0"/>
              </a:spcAft>
              <a:buSzPct val="100000"/>
              <a:buFont typeface="Verdana" panose="020B0604030504040204" pitchFamily="34" charset="0"/>
              <a:buChar char="-"/>
            </a:pPr>
            <a:r>
              <a:rPr lang="en-US" sz="2400" dirty="0"/>
              <a:t>Due to the availability of large amount of accident related data it is possible to build machine learning models to predict the severity of car accidents.</a:t>
            </a:r>
          </a:p>
          <a:p>
            <a:pPr marL="342900" indent="-342900">
              <a:lnSpc>
                <a:spcPct val="128000"/>
              </a:lnSpc>
              <a:spcBef>
                <a:spcPts val="0"/>
              </a:spcBef>
              <a:spcAft>
                <a:spcPts val="0"/>
              </a:spcAft>
              <a:buSzPct val="100000"/>
              <a:buFont typeface="Verdana" panose="020B0604030504040204" pitchFamily="34" charset="0"/>
              <a:buChar char="-"/>
            </a:pPr>
            <a:endParaRPr lang="en-US" sz="2400" dirty="0"/>
          </a:p>
          <a:p>
            <a:pPr marL="342900" indent="-342900">
              <a:lnSpc>
                <a:spcPct val="128000"/>
              </a:lnSpc>
              <a:spcBef>
                <a:spcPts val="0"/>
              </a:spcBef>
              <a:spcAft>
                <a:spcPts val="0"/>
              </a:spcAft>
              <a:buSzPct val="100000"/>
              <a:buFont typeface="Verdana" panose="020B0604030504040204" pitchFamily="34" charset="0"/>
              <a:buChar char="-"/>
            </a:pPr>
            <a:r>
              <a:rPr lang="en-US" sz="2400" dirty="0"/>
              <a:t>Many institutions including local governments, police departments, healthcare institutions, rescue groups, insurance companies may benefit from such predictive models.</a:t>
            </a:r>
          </a:p>
        </p:txBody>
      </p:sp>
      <p:sp>
        <p:nvSpPr>
          <p:cNvPr id="3" name="Title 2">
            <a:extLst>
              <a:ext uri="{FF2B5EF4-FFF2-40B4-BE49-F238E27FC236}">
                <a16:creationId xmlns:a16="http://schemas.microsoft.com/office/drawing/2014/main" id="{EA8162B9-D04D-4CDF-87B7-56E97EC945CC}"/>
              </a:ext>
            </a:extLst>
          </p:cNvPr>
          <p:cNvSpPr>
            <a:spLocks noGrp="1"/>
          </p:cNvSpPr>
          <p:nvPr>
            <p:ph type="title"/>
          </p:nvPr>
        </p:nvSpPr>
        <p:spPr/>
        <p:txBody>
          <a:bodyPr>
            <a:normAutofit/>
          </a:bodyPr>
          <a:lstStyle/>
          <a:p>
            <a:r>
              <a:rPr lang="en-US" dirty="0"/>
              <a:t>Introduction and Business Problem</a:t>
            </a:r>
          </a:p>
        </p:txBody>
      </p:sp>
    </p:spTree>
    <p:extLst>
      <p:ext uri="{BB962C8B-B14F-4D97-AF65-F5344CB8AC3E}">
        <p14:creationId xmlns:p14="http://schemas.microsoft.com/office/powerpoint/2010/main" val="117994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00BFE4-92DE-4F08-91FA-95D4887E106C}"/>
              </a:ext>
            </a:extLst>
          </p:cNvPr>
          <p:cNvSpPr>
            <a:spLocks noGrp="1"/>
          </p:cNvSpPr>
          <p:nvPr>
            <p:ph idx="1"/>
          </p:nvPr>
        </p:nvSpPr>
        <p:spPr/>
        <p:txBody>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t>Supervised machine learning models were built and evaluated. K-Nearest </a:t>
            </a:r>
            <a:r>
              <a:rPr lang="en-US" sz="2000" dirty="0" err="1"/>
              <a:t>Neighbours</a:t>
            </a:r>
            <a:r>
              <a:rPr lang="en-US" sz="2000" dirty="0"/>
              <a:t>, Decision Tree, Support Vector Machines and Logistic Regression were implemented.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p>
          <a:p>
            <a:pPr marL="342900" lvl="0" indent="-342900">
              <a:lnSpc>
                <a:spcPct val="128000"/>
              </a:lnSpc>
              <a:spcBef>
                <a:spcPts val="0"/>
              </a:spcBef>
              <a:spcAft>
                <a:spcPts val="0"/>
              </a:spcAft>
              <a:buSzPct val="100000"/>
              <a:buFont typeface="Verdana" panose="020B0604030504040204" pitchFamily="34" charset="0"/>
              <a:buChar char="-"/>
            </a:pPr>
            <a:r>
              <a:rPr lang="en-US" sz="2000" dirty="0"/>
              <a:t>Cross-Industry standard process for Data Mining (CRISP-DM) was followed throughout the process.</a:t>
            </a:r>
          </a:p>
        </p:txBody>
      </p:sp>
      <p:sp>
        <p:nvSpPr>
          <p:cNvPr id="3" name="Title 2">
            <a:extLst>
              <a:ext uri="{FF2B5EF4-FFF2-40B4-BE49-F238E27FC236}">
                <a16:creationId xmlns:a16="http://schemas.microsoft.com/office/drawing/2014/main" id="{B7DEF005-823F-4DA3-9156-9BD4759E5238}"/>
              </a:ext>
            </a:extLst>
          </p:cNvPr>
          <p:cNvSpPr>
            <a:spLocks noGrp="1"/>
          </p:cNvSpPr>
          <p:nvPr>
            <p:ph type="title"/>
          </p:nvPr>
        </p:nvSpPr>
        <p:spPr/>
        <p:txBody>
          <a:bodyPr/>
          <a:lstStyle/>
          <a:p>
            <a:r>
              <a:rPr lang="en-US" dirty="0"/>
              <a:t>Approach to Tackle the Problem</a:t>
            </a:r>
          </a:p>
        </p:txBody>
      </p:sp>
      <p:pic>
        <p:nvPicPr>
          <p:cNvPr id="5" name="Picture 4">
            <a:extLst>
              <a:ext uri="{FF2B5EF4-FFF2-40B4-BE49-F238E27FC236}">
                <a16:creationId xmlns:a16="http://schemas.microsoft.com/office/drawing/2014/main" id="{529FCE03-154A-4B76-A4CB-CE65BDF8C7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5895" y="3525203"/>
            <a:ext cx="6316786" cy="2651760"/>
          </a:xfrm>
          <a:prstGeom prst="rect">
            <a:avLst/>
          </a:prstGeom>
          <a:noFill/>
          <a:ln>
            <a:noFill/>
          </a:ln>
        </p:spPr>
      </p:pic>
    </p:spTree>
    <p:extLst>
      <p:ext uri="{BB962C8B-B14F-4D97-AF65-F5344CB8AC3E}">
        <p14:creationId xmlns:p14="http://schemas.microsoft.com/office/powerpoint/2010/main" val="243466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9A0B80-B36B-4E2A-98AD-FD7511D56AA2}"/>
              </a:ext>
            </a:extLst>
          </p:cNvPr>
          <p:cNvSpPr>
            <a:spLocks noGrp="1"/>
          </p:cNvSpPr>
          <p:nvPr>
            <p:ph idx="1"/>
          </p:nvPr>
        </p:nvSpPr>
        <p:spPr/>
        <p:txBody>
          <a:bodyPr>
            <a:normAutofit lnSpcReduction="10000"/>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Collision data collected by the Seattle Police Department (SPD) and recorded by the Traffic Records team was used.  The data covers 214,050 collision records spanning from October 2003 to September 2020.</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The data has 40 attributes including the dependent variable “SEVERITYCODE” which represents the severity of the collision represented by the following codes and their respective severity: </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3 for fatality</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2b for serious injury</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2 for injury</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1 for prop damage</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0 for unknown</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p:txBody>
      </p:sp>
      <p:sp>
        <p:nvSpPr>
          <p:cNvPr id="3" name="Title 2">
            <a:extLst>
              <a:ext uri="{FF2B5EF4-FFF2-40B4-BE49-F238E27FC236}">
                <a16:creationId xmlns:a16="http://schemas.microsoft.com/office/drawing/2014/main" id="{4B4BA3DF-6EE6-419B-8620-B6D17FDBC11E}"/>
              </a:ext>
            </a:extLst>
          </p:cNvPr>
          <p:cNvSpPr>
            <a:spLocks noGrp="1"/>
          </p:cNvSpPr>
          <p:nvPr>
            <p:ph type="title"/>
          </p:nvPr>
        </p:nvSpPr>
        <p:spPr/>
        <p:txBody>
          <a:bodyPr/>
          <a:lstStyle/>
          <a:p>
            <a:r>
              <a:rPr lang="en-US" dirty="0"/>
              <a:t>Data Collection and Understanding</a:t>
            </a:r>
          </a:p>
        </p:txBody>
      </p:sp>
    </p:spTree>
    <p:extLst>
      <p:ext uri="{BB962C8B-B14F-4D97-AF65-F5344CB8AC3E}">
        <p14:creationId xmlns:p14="http://schemas.microsoft.com/office/powerpoint/2010/main" val="128790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9A0B80-B36B-4E2A-98AD-FD7511D56AA2}"/>
              </a:ext>
            </a:extLst>
          </p:cNvPr>
          <p:cNvSpPr>
            <a:spLocks noGrp="1"/>
          </p:cNvSpPr>
          <p:nvPr>
            <p:ph idx="1"/>
          </p:nvPr>
        </p:nvSpPr>
        <p:spPr/>
        <p:txBody>
          <a:bodyPr>
            <a:normAutofit/>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Following data understanding, a subset of the attributes related to the occurrence and severity of the collisions were selected.</a:t>
            </a:r>
          </a:p>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The following attributes of interest were considered to train the model. As part of the “Data Preparation”, balancing unbalance data and cleaning the dataset will be performed if required.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p:txBody>
      </p:sp>
      <p:sp>
        <p:nvSpPr>
          <p:cNvPr id="3" name="Title 2">
            <a:extLst>
              <a:ext uri="{FF2B5EF4-FFF2-40B4-BE49-F238E27FC236}">
                <a16:creationId xmlns:a16="http://schemas.microsoft.com/office/drawing/2014/main" id="{4B4BA3DF-6EE6-419B-8620-B6D17FDBC11E}"/>
              </a:ext>
            </a:extLst>
          </p:cNvPr>
          <p:cNvSpPr>
            <a:spLocks noGrp="1"/>
          </p:cNvSpPr>
          <p:nvPr>
            <p:ph type="title"/>
          </p:nvPr>
        </p:nvSpPr>
        <p:spPr/>
        <p:txBody>
          <a:bodyPr/>
          <a:lstStyle/>
          <a:p>
            <a:r>
              <a:rPr lang="en-US" dirty="0"/>
              <a:t>Data Collection and Understanding (cont’d)</a:t>
            </a:r>
          </a:p>
        </p:txBody>
      </p:sp>
      <p:graphicFrame>
        <p:nvGraphicFramePr>
          <p:cNvPr id="7" name="Table 6">
            <a:extLst>
              <a:ext uri="{FF2B5EF4-FFF2-40B4-BE49-F238E27FC236}">
                <a16:creationId xmlns:a16="http://schemas.microsoft.com/office/drawing/2014/main" id="{A2BED1F0-3694-4943-8569-0AF31ED27047}"/>
              </a:ext>
            </a:extLst>
          </p:cNvPr>
          <p:cNvGraphicFramePr>
            <a:graphicFrameLocks noGrp="1"/>
          </p:cNvGraphicFramePr>
          <p:nvPr>
            <p:extLst>
              <p:ext uri="{D42A27DB-BD31-4B8C-83A1-F6EECF244321}">
                <p14:modId xmlns:p14="http://schemas.microsoft.com/office/powerpoint/2010/main" val="4276344424"/>
              </p:ext>
            </p:extLst>
          </p:nvPr>
        </p:nvGraphicFramePr>
        <p:xfrm>
          <a:off x="3127373" y="3494722"/>
          <a:ext cx="5937250" cy="2914650"/>
        </p:xfrm>
        <a:graphic>
          <a:graphicData uri="http://schemas.openxmlformats.org/drawingml/2006/table">
            <a:tbl>
              <a:tblPr firstRow="1" firstCol="1" bandRow="1"/>
              <a:tblGrid>
                <a:gridCol w="1368425">
                  <a:extLst>
                    <a:ext uri="{9D8B030D-6E8A-4147-A177-3AD203B41FA5}">
                      <a16:colId xmlns:a16="http://schemas.microsoft.com/office/drawing/2014/main" val="4029818169"/>
                    </a:ext>
                  </a:extLst>
                </a:gridCol>
                <a:gridCol w="4568825">
                  <a:extLst>
                    <a:ext uri="{9D8B030D-6E8A-4147-A177-3AD203B41FA5}">
                      <a16:colId xmlns:a16="http://schemas.microsoft.com/office/drawing/2014/main" val="1328653791"/>
                    </a:ext>
                  </a:extLst>
                </a:gridCol>
              </a:tblGrid>
              <a:tr h="0">
                <a:tc>
                  <a:txBody>
                    <a:bodyPr/>
                    <a:lstStyle/>
                    <a:p>
                      <a:pPr marL="0" marR="0">
                        <a:lnSpc>
                          <a:spcPct val="107000"/>
                        </a:lnSpc>
                        <a:spcBef>
                          <a:spcPts val="0"/>
                        </a:spcBef>
                        <a:spcAft>
                          <a:spcPts val="0"/>
                        </a:spcAft>
                      </a:pPr>
                      <a:r>
                        <a:rPr lang="en-AE" sz="1100" b="1">
                          <a:effectLst/>
                          <a:latin typeface="Calibri" panose="020F0502020204030204" pitchFamily="34" charset="0"/>
                          <a:ea typeface="Calibri" panose="020F0502020204030204" pitchFamily="34" charset="0"/>
                          <a:cs typeface="Calibri" panose="020F0502020204030204" pitchFamily="34" charset="0"/>
                        </a:rPr>
                        <a:t>Attribute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b="1">
                          <a:effectLst/>
                          <a:latin typeface="Calibri" panose="020F0502020204030204" pitchFamily="34" charset="0"/>
                          <a:ea typeface="Calibri" panose="020F0502020204030204" pitchFamily="34" charset="0"/>
                          <a:cs typeface="Calibri" panose="020F0502020204030204" pitchFamily="34" charset="0"/>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803401"/>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ADDRTYPE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Collision address type: Alley, Block, or Intersection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4016545"/>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PERSONCOUNT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The total number of people involved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2202616"/>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PEDCOUNT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The number of pedestrians involved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4847998"/>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PEDCYLCOUNT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The number of bicycles involved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125465"/>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VEHCOUNT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The number of vehicles involved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613569"/>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INJURIES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number of total injuries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036395"/>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FATALITIES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number of fatalities in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3862620"/>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INCDTTM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date and time of the incident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184846"/>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JUNCTIONTYPE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Category of junction at which collision took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6880707"/>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INATTENTIONIND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Whether or not collision was due to inattention (Y/N)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4186414"/>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UNDERINFL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Whether or not a driver involved was under the influence of drugs or alcohol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469840"/>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WEATHER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A description of the weather conditions during the time of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873773"/>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ROADCOND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condition of the road during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480737"/>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LIGHTCOND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The light conditions during the collision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6525658"/>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SPEEDING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Whether or not speeding was a factor in the collision (Y/N)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731869"/>
                  </a:ext>
                </a:extLst>
              </a:tr>
              <a:tr h="0">
                <a:tc>
                  <a:txBody>
                    <a:bodyPr/>
                    <a:lstStyle/>
                    <a:p>
                      <a:pPr marL="0" marR="0">
                        <a:lnSpc>
                          <a:spcPct val="107000"/>
                        </a:lnSpc>
                        <a:spcBef>
                          <a:spcPts val="0"/>
                        </a:spcBef>
                        <a:spcAft>
                          <a:spcPts val="0"/>
                        </a:spcAft>
                      </a:pPr>
                      <a:r>
                        <a:rPr lang="en-AE" sz="1100">
                          <a:effectLst/>
                          <a:latin typeface="Calibri" panose="020F0502020204030204" pitchFamily="34" charset="0"/>
                          <a:ea typeface="Calibri" panose="020F0502020204030204" pitchFamily="34" charset="0"/>
                          <a:cs typeface="Calibri" panose="020F0502020204030204" pitchFamily="34" charset="0"/>
                        </a:rPr>
                        <a:t>HITPARKEDCAR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Whether or not the collision involved hitting a parked car (Y/N)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741918"/>
                  </a:ext>
                </a:extLst>
              </a:tr>
            </a:tbl>
          </a:graphicData>
        </a:graphic>
      </p:graphicFrame>
    </p:spTree>
    <p:extLst>
      <p:ext uri="{BB962C8B-B14F-4D97-AF65-F5344CB8AC3E}">
        <p14:creationId xmlns:p14="http://schemas.microsoft.com/office/powerpoint/2010/main" val="135370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3A6FBD-0A6C-4A54-A597-26610585E7BD}"/>
              </a:ext>
            </a:extLst>
          </p:cNvPr>
          <p:cNvSpPr>
            <a:spLocks noGrp="1"/>
          </p:cNvSpPr>
          <p:nvPr>
            <p:ph idx="1"/>
          </p:nvPr>
        </p:nvSpPr>
        <p:spPr/>
        <p:txBody>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Comprehensive data visualization was conducted on the dataset. Following are some of the observations:</a:t>
            </a:r>
          </a:p>
          <a:p>
            <a:pPr marL="744538" lvl="1" indent="-342900">
              <a:lnSpc>
                <a:spcPct val="128000"/>
              </a:lnSpc>
              <a:spcBef>
                <a:spcPts val="0"/>
              </a:spcBef>
              <a:spcAft>
                <a:spcPts val="0"/>
              </a:spcAft>
              <a:buSzPct val="100000"/>
              <a:buFont typeface="Verdana" panose="020B0604030504040204" pitchFamily="34" charset="0"/>
              <a:buChar char="-"/>
            </a:pPr>
            <a:r>
              <a:rPr lang="en-US" sz="1800" dirty="0">
                <a:solidFill>
                  <a:prstClr val="black"/>
                </a:solidFill>
              </a:rPr>
              <a:t>Very high percentage of the accidents occur around midnight.</a:t>
            </a:r>
          </a:p>
          <a:p>
            <a:pPr marL="744538" lvl="1" indent="-342900">
              <a:lnSpc>
                <a:spcPct val="128000"/>
              </a:lnSpc>
              <a:spcBef>
                <a:spcPts val="0"/>
              </a:spcBef>
              <a:spcAft>
                <a:spcPts val="0"/>
              </a:spcAft>
              <a:buSzPct val="100000"/>
              <a:buFont typeface="Verdana" panose="020B0604030504040204" pitchFamily="34" charset="0"/>
              <a:buChar char="-"/>
            </a:pPr>
            <a:r>
              <a:rPr lang="en-US" sz="1800" dirty="0">
                <a:solidFill>
                  <a:prstClr val="black"/>
                </a:solidFill>
              </a:rPr>
              <a:t>Majority of accidents involve 2-4 vehicles</a:t>
            </a:r>
          </a:p>
        </p:txBody>
      </p:sp>
      <p:sp>
        <p:nvSpPr>
          <p:cNvPr id="3" name="Title 2">
            <a:extLst>
              <a:ext uri="{FF2B5EF4-FFF2-40B4-BE49-F238E27FC236}">
                <a16:creationId xmlns:a16="http://schemas.microsoft.com/office/drawing/2014/main" id="{05A046B8-99F5-4200-98E8-3534871EB2A4}"/>
              </a:ext>
            </a:extLst>
          </p:cNvPr>
          <p:cNvSpPr>
            <a:spLocks noGrp="1"/>
          </p:cNvSpPr>
          <p:nvPr>
            <p:ph type="title"/>
          </p:nvPr>
        </p:nvSpPr>
        <p:spPr/>
        <p:txBody>
          <a:bodyPr/>
          <a:lstStyle/>
          <a:p>
            <a:r>
              <a:rPr lang="en-US" dirty="0"/>
              <a:t>Data Visualization </a:t>
            </a:r>
          </a:p>
        </p:txBody>
      </p:sp>
      <p:pic>
        <p:nvPicPr>
          <p:cNvPr id="4" name="Picture 3">
            <a:extLst>
              <a:ext uri="{FF2B5EF4-FFF2-40B4-BE49-F238E27FC236}">
                <a16:creationId xmlns:a16="http://schemas.microsoft.com/office/drawing/2014/main" id="{B0712061-E4C0-4B94-9F49-9E1ADB828707}"/>
              </a:ext>
            </a:extLst>
          </p:cNvPr>
          <p:cNvPicPr>
            <a:picLocks noChangeAspect="1"/>
          </p:cNvPicPr>
          <p:nvPr/>
        </p:nvPicPr>
        <p:blipFill>
          <a:blip r:embed="rId2"/>
          <a:stretch>
            <a:fillRect/>
          </a:stretch>
        </p:blipFill>
        <p:spPr>
          <a:xfrm>
            <a:off x="993140" y="3819006"/>
            <a:ext cx="4812979" cy="2468880"/>
          </a:xfrm>
          <a:prstGeom prst="rect">
            <a:avLst/>
          </a:prstGeom>
        </p:spPr>
      </p:pic>
      <p:pic>
        <p:nvPicPr>
          <p:cNvPr id="5" name="Picture 4">
            <a:extLst>
              <a:ext uri="{FF2B5EF4-FFF2-40B4-BE49-F238E27FC236}">
                <a16:creationId xmlns:a16="http://schemas.microsoft.com/office/drawing/2014/main" id="{67CB1260-E61F-46B5-AFA3-376F1C813105}"/>
              </a:ext>
            </a:extLst>
          </p:cNvPr>
          <p:cNvPicPr>
            <a:picLocks noChangeAspect="1"/>
          </p:cNvPicPr>
          <p:nvPr/>
        </p:nvPicPr>
        <p:blipFill>
          <a:blip r:embed="rId3"/>
          <a:stretch>
            <a:fillRect/>
          </a:stretch>
        </p:blipFill>
        <p:spPr>
          <a:xfrm>
            <a:off x="6847839" y="3819006"/>
            <a:ext cx="4096097" cy="2468880"/>
          </a:xfrm>
          <a:prstGeom prst="rect">
            <a:avLst/>
          </a:prstGeom>
        </p:spPr>
      </p:pic>
    </p:spTree>
    <p:extLst>
      <p:ext uri="{BB962C8B-B14F-4D97-AF65-F5344CB8AC3E}">
        <p14:creationId xmlns:p14="http://schemas.microsoft.com/office/powerpoint/2010/main" val="317688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3A6FBD-0A6C-4A54-A597-26610585E7BD}"/>
              </a:ext>
            </a:extLst>
          </p:cNvPr>
          <p:cNvSpPr>
            <a:spLocks noGrp="1"/>
          </p:cNvSpPr>
          <p:nvPr>
            <p:ph idx="1"/>
          </p:nvPr>
        </p:nvSpPr>
        <p:spPr/>
        <p:txBody>
          <a:bodyPr/>
          <a:lstStyle/>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Comprehensive data visualization was conducted on the dataset. Following are some of the observations:</a:t>
            </a:r>
          </a:p>
          <a:p>
            <a:pPr marL="744538" lvl="1" indent="-342900">
              <a:lnSpc>
                <a:spcPct val="128000"/>
              </a:lnSpc>
              <a:spcBef>
                <a:spcPts val="0"/>
              </a:spcBef>
              <a:spcAft>
                <a:spcPts val="0"/>
              </a:spcAft>
              <a:buSzPct val="100000"/>
              <a:buFont typeface="Verdana" panose="020B0604030504040204" pitchFamily="34" charset="0"/>
              <a:buChar char="-"/>
            </a:pPr>
            <a:r>
              <a:rPr lang="en-US" sz="1800" dirty="0">
                <a:solidFill>
                  <a:prstClr val="black"/>
                </a:solidFill>
              </a:rPr>
              <a:t>Number and severity of collisions whilst driving under the influence of alcohol and drugs are low.</a:t>
            </a:r>
          </a:p>
          <a:p>
            <a:pPr marL="744538" lvl="1" indent="-342900">
              <a:lnSpc>
                <a:spcPct val="128000"/>
              </a:lnSpc>
              <a:spcBef>
                <a:spcPts val="0"/>
              </a:spcBef>
              <a:spcAft>
                <a:spcPts val="0"/>
              </a:spcAft>
              <a:buSzPct val="100000"/>
              <a:buFont typeface="Verdana" panose="020B0604030504040204" pitchFamily="34" charset="0"/>
              <a:buChar char="-"/>
            </a:pPr>
            <a:r>
              <a:rPr lang="en-US" sz="1800" dirty="0">
                <a:solidFill>
                  <a:prstClr val="black"/>
                </a:solidFill>
              </a:rPr>
              <a:t>Number and severity of collisions were not hugely impacted by weather conditions.</a:t>
            </a:r>
          </a:p>
        </p:txBody>
      </p:sp>
      <p:sp>
        <p:nvSpPr>
          <p:cNvPr id="3" name="Title 2">
            <a:extLst>
              <a:ext uri="{FF2B5EF4-FFF2-40B4-BE49-F238E27FC236}">
                <a16:creationId xmlns:a16="http://schemas.microsoft.com/office/drawing/2014/main" id="{05A046B8-99F5-4200-98E8-3534871EB2A4}"/>
              </a:ext>
            </a:extLst>
          </p:cNvPr>
          <p:cNvSpPr>
            <a:spLocks noGrp="1"/>
          </p:cNvSpPr>
          <p:nvPr>
            <p:ph type="title"/>
          </p:nvPr>
        </p:nvSpPr>
        <p:spPr/>
        <p:txBody>
          <a:bodyPr/>
          <a:lstStyle/>
          <a:p>
            <a:r>
              <a:rPr lang="en-US" dirty="0"/>
              <a:t>Data Visualization (Cont’d)</a:t>
            </a:r>
          </a:p>
        </p:txBody>
      </p:sp>
      <p:pic>
        <p:nvPicPr>
          <p:cNvPr id="6" name="Content Placeholder 3">
            <a:extLst>
              <a:ext uri="{FF2B5EF4-FFF2-40B4-BE49-F238E27FC236}">
                <a16:creationId xmlns:a16="http://schemas.microsoft.com/office/drawing/2014/main" id="{5E013152-23DB-49FF-8303-699D452A8A68}"/>
              </a:ext>
            </a:extLst>
          </p:cNvPr>
          <p:cNvPicPr>
            <a:picLocks noChangeAspect="1"/>
          </p:cNvPicPr>
          <p:nvPr/>
        </p:nvPicPr>
        <p:blipFill>
          <a:blip r:embed="rId2"/>
          <a:stretch>
            <a:fillRect/>
          </a:stretch>
        </p:blipFill>
        <p:spPr>
          <a:xfrm>
            <a:off x="1528993" y="3300412"/>
            <a:ext cx="3303617" cy="3108960"/>
          </a:xfrm>
          <a:prstGeom prst="rect">
            <a:avLst/>
          </a:prstGeom>
        </p:spPr>
      </p:pic>
      <p:pic>
        <p:nvPicPr>
          <p:cNvPr id="7" name="Picture 6">
            <a:extLst>
              <a:ext uri="{FF2B5EF4-FFF2-40B4-BE49-F238E27FC236}">
                <a16:creationId xmlns:a16="http://schemas.microsoft.com/office/drawing/2014/main" id="{FFD984EC-F9E6-4D00-AF47-62316C0A975D}"/>
              </a:ext>
            </a:extLst>
          </p:cNvPr>
          <p:cNvPicPr>
            <a:picLocks noChangeAspect="1"/>
          </p:cNvPicPr>
          <p:nvPr/>
        </p:nvPicPr>
        <p:blipFill>
          <a:blip r:embed="rId3"/>
          <a:stretch>
            <a:fillRect/>
          </a:stretch>
        </p:blipFill>
        <p:spPr>
          <a:xfrm>
            <a:off x="6229041" y="3300412"/>
            <a:ext cx="4252295" cy="3108960"/>
          </a:xfrm>
          <a:prstGeom prst="rect">
            <a:avLst/>
          </a:prstGeom>
        </p:spPr>
      </p:pic>
    </p:spTree>
    <p:extLst>
      <p:ext uri="{BB962C8B-B14F-4D97-AF65-F5344CB8AC3E}">
        <p14:creationId xmlns:p14="http://schemas.microsoft.com/office/powerpoint/2010/main" val="226777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9A0B80-B36B-4E2A-98AD-FD7511D56AA2}"/>
              </a:ext>
            </a:extLst>
          </p:cNvPr>
          <p:cNvSpPr>
            <a:spLocks noGrp="1"/>
          </p:cNvSpPr>
          <p:nvPr>
            <p:ph idx="1"/>
          </p:nvPr>
        </p:nvSpPr>
        <p:spPr/>
        <p:txBody>
          <a:bodyPr>
            <a:normAutofit/>
          </a:bodyPr>
          <a:lstStyle/>
          <a:p>
            <a:pPr marL="342900" indent="-342900">
              <a:lnSpc>
                <a:spcPct val="128000"/>
              </a:lnSpc>
              <a:spcBef>
                <a:spcPts val="0"/>
              </a:spcBef>
              <a:spcAft>
                <a:spcPts val="0"/>
              </a:spcAft>
              <a:buSzPct val="100000"/>
              <a:buFont typeface="Verdana" panose="020B0604030504040204" pitchFamily="34" charset="0"/>
              <a:buChar char="-"/>
            </a:pPr>
            <a:r>
              <a:rPr lang="en-IN" sz="2000" dirty="0"/>
              <a:t>As the dataset was imbalanced, balancing of the dataset was conducted.</a:t>
            </a:r>
          </a:p>
          <a:p>
            <a:pPr marL="342900" indent="-342900">
              <a:lnSpc>
                <a:spcPct val="128000"/>
              </a:lnSpc>
              <a:spcBef>
                <a:spcPts val="0"/>
              </a:spcBef>
              <a:spcAft>
                <a:spcPts val="0"/>
              </a:spcAft>
              <a:buSzPct val="100000"/>
              <a:buFont typeface="Verdana" panose="020B0604030504040204" pitchFamily="34" charset="0"/>
              <a:buChar char="-"/>
            </a:pPr>
            <a:endParaRPr lang="en-IN" sz="2000" dirty="0">
              <a:solidFill>
                <a:prstClr val="black"/>
              </a:solidFill>
            </a:endParaRPr>
          </a:p>
          <a:p>
            <a:pPr marL="342900" indent="-342900">
              <a:lnSpc>
                <a:spcPct val="128000"/>
              </a:lnSpc>
              <a:spcBef>
                <a:spcPts val="0"/>
              </a:spcBef>
              <a:spcAft>
                <a:spcPts val="0"/>
              </a:spcAft>
              <a:buSzPct val="100000"/>
              <a:buFont typeface="Verdana" panose="020B0604030504040204" pitchFamily="34" charset="0"/>
              <a:buChar char="-"/>
            </a:pPr>
            <a:r>
              <a:rPr lang="en-IN" sz="2000" dirty="0">
                <a:solidFill>
                  <a:prstClr val="black"/>
                </a:solidFill>
              </a:rPr>
              <a:t>Binary Encoding and One Hot Encoding of the relevant data was implemented.</a:t>
            </a:r>
          </a:p>
          <a:p>
            <a:pPr marL="34290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Missing Data of certain attributes were filled and the rest of the </a:t>
            </a:r>
            <a:r>
              <a:rPr lang="en-IN" sz="2000" dirty="0">
                <a:solidFill>
                  <a:prstClr val="black"/>
                </a:solidFill>
              </a:rPr>
              <a:t>records with missing data were dropped.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Feature selection of the data was conducted.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a:p>
            <a:pPr marL="342900" lvl="0"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Dataset was normalized.</a:t>
            </a:r>
          </a:p>
          <a:p>
            <a:pPr marL="342900" lvl="0" indent="-342900">
              <a:lnSpc>
                <a:spcPct val="128000"/>
              </a:lnSpc>
              <a:spcBef>
                <a:spcPts val="0"/>
              </a:spcBef>
              <a:spcAft>
                <a:spcPts val="0"/>
              </a:spcAft>
              <a:buSzPct val="100000"/>
              <a:buFont typeface="Verdana" panose="020B0604030504040204" pitchFamily="34" charset="0"/>
              <a:buChar char="-"/>
            </a:pPr>
            <a:endParaRPr lang="en-US" sz="2000" dirty="0">
              <a:solidFill>
                <a:prstClr val="black"/>
              </a:solidFill>
            </a:endParaRPr>
          </a:p>
        </p:txBody>
      </p:sp>
      <p:sp>
        <p:nvSpPr>
          <p:cNvPr id="3" name="Title 2">
            <a:extLst>
              <a:ext uri="{FF2B5EF4-FFF2-40B4-BE49-F238E27FC236}">
                <a16:creationId xmlns:a16="http://schemas.microsoft.com/office/drawing/2014/main" id="{4B4BA3DF-6EE6-419B-8620-B6D17FDBC11E}"/>
              </a:ext>
            </a:extLst>
          </p:cNvPr>
          <p:cNvSpPr>
            <a:spLocks noGrp="1"/>
          </p:cNvSpPr>
          <p:nvPr>
            <p:ph type="title"/>
          </p:nvPr>
        </p:nvSpPr>
        <p:spPr/>
        <p:txBody>
          <a:bodyPr/>
          <a:lstStyle/>
          <a:p>
            <a:r>
              <a:rPr lang="en-US" dirty="0"/>
              <a:t>Data Preparation and Cleaning</a:t>
            </a:r>
          </a:p>
        </p:txBody>
      </p:sp>
    </p:spTree>
    <p:extLst>
      <p:ext uri="{BB962C8B-B14F-4D97-AF65-F5344CB8AC3E}">
        <p14:creationId xmlns:p14="http://schemas.microsoft.com/office/powerpoint/2010/main" val="395526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9A0B80-B36B-4E2A-98AD-FD7511D56AA2}"/>
              </a:ext>
            </a:extLst>
          </p:cNvPr>
          <p:cNvSpPr>
            <a:spLocks noGrp="1"/>
          </p:cNvSpPr>
          <p:nvPr>
            <p:ph idx="1"/>
          </p:nvPr>
        </p:nvSpPr>
        <p:spPr/>
        <p:txBody>
          <a:bodyPr>
            <a:normAutofit/>
          </a:bodyPr>
          <a:lstStyle/>
          <a:p>
            <a:pPr marL="342900" indent="-342900">
              <a:lnSpc>
                <a:spcPct val="128000"/>
              </a:lnSpc>
              <a:spcBef>
                <a:spcPts val="0"/>
              </a:spcBef>
              <a:spcAft>
                <a:spcPts val="0"/>
              </a:spcAft>
              <a:buSzPct val="100000"/>
              <a:buFont typeface="Verdana" panose="020B0604030504040204" pitchFamily="34" charset="0"/>
              <a:buChar char="-"/>
            </a:pPr>
            <a:r>
              <a:rPr lang="en-IN" sz="2000" dirty="0"/>
              <a:t>Train/Test Data was split to 0.8/0.2 ratio.</a:t>
            </a:r>
          </a:p>
          <a:p>
            <a:pPr marL="342900" indent="-342900">
              <a:lnSpc>
                <a:spcPct val="128000"/>
              </a:lnSpc>
              <a:spcBef>
                <a:spcPts val="0"/>
              </a:spcBef>
              <a:spcAft>
                <a:spcPts val="0"/>
              </a:spcAft>
              <a:buSzPct val="100000"/>
              <a:buFont typeface="Verdana" panose="020B0604030504040204" pitchFamily="34" charset="0"/>
              <a:buChar char="-"/>
            </a:pPr>
            <a:endParaRPr lang="en-IN" sz="2000" dirty="0"/>
          </a:p>
          <a:p>
            <a:pPr marL="342900" indent="-342900">
              <a:lnSpc>
                <a:spcPct val="128000"/>
              </a:lnSpc>
              <a:spcBef>
                <a:spcPts val="0"/>
              </a:spcBef>
              <a:spcAft>
                <a:spcPts val="0"/>
              </a:spcAft>
              <a:buSzPct val="100000"/>
              <a:buFont typeface="Verdana" panose="020B0604030504040204" pitchFamily="34" charset="0"/>
              <a:buChar char="-"/>
            </a:pPr>
            <a:r>
              <a:rPr lang="en-IN" sz="2000" dirty="0"/>
              <a:t>Accuracy scores were calculated for the following models that were trained.</a:t>
            </a:r>
          </a:p>
          <a:p>
            <a:pPr marL="744538" lvl="1" indent="-342900">
              <a:lnSpc>
                <a:spcPct val="128000"/>
              </a:lnSpc>
              <a:spcBef>
                <a:spcPts val="0"/>
              </a:spcBef>
              <a:spcAft>
                <a:spcPts val="0"/>
              </a:spcAft>
              <a:buSzPct val="100000"/>
              <a:buFont typeface="Verdana" panose="020B0604030504040204" pitchFamily="34" charset="0"/>
              <a:buChar char="-"/>
            </a:pPr>
            <a:r>
              <a:rPr lang="en-IN" sz="2000" dirty="0"/>
              <a:t>K-Nearest </a:t>
            </a:r>
            <a:r>
              <a:rPr lang="en-IN" sz="2000" dirty="0" err="1"/>
              <a:t>Neighbors</a:t>
            </a:r>
            <a:r>
              <a:rPr lang="en-IN" sz="2000" dirty="0"/>
              <a:t> (KNN): Accuracy score of </a:t>
            </a:r>
            <a:endParaRPr lang="en-US" sz="2000" dirty="0">
              <a:solidFill>
                <a:prstClr val="black"/>
              </a:solidFill>
            </a:endParaRP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Decision Tree: Accuracy of </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Support Vector Machine: Accuracy of </a:t>
            </a:r>
          </a:p>
          <a:p>
            <a:pPr marL="744538" lvl="1" indent="-342900">
              <a:lnSpc>
                <a:spcPct val="128000"/>
              </a:lnSpc>
              <a:spcBef>
                <a:spcPts val="0"/>
              </a:spcBef>
              <a:spcAft>
                <a:spcPts val="0"/>
              </a:spcAft>
              <a:buSzPct val="100000"/>
              <a:buFont typeface="Verdana" panose="020B0604030504040204" pitchFamily="34" charset="0"/>
              <a:buChar char="-"/>
            </a:pPr>
            <a:r>
              <a:rPr lang="en-US" sz="2000" dirty="0">
                <a:solidFill>
                  <a:prstClr val="black"/>
                </a:solidFill>
              </a:rPr>
              <a:t>Logistic Regression: Accuracy of </a:t>
            </a:r>
            <a:endParaRPr lang="en-IN" sz="2000" dirty="0"/>
          </a:p>
        </p:txBody>
      </p:sp>
      <p:sp>
        <p:nvSpPr>
          <p:cNvPr id="3" name="Title 2">
            <a:extLst>
              <a:ext uri="{FF2B5EF4-FFF2-40B4-BE49-F238E27FC236}">
                <a16:creationId xmlns:a16="http://schemas.microsoft.com/office/drawing/2014/main" id="{4B4BA3DF-6EE6-419B-8620-B6D17FDBC11E}"/>
              </a:ext>
            </a:extLst>
          </p:cNvPr>
          <p:cNvSpPr>
            <a:spLocks noGrp="1"/>
          </p:cNvSpPr>
          <p:nvPr>
            <p:ph type="title"/>
          </p:nvPr>
        </p:nvSpPr>
        <p:spPr/>
        <p:txBody>
          <a:bodyPr/>
          <a:lstStyle/>
          <a:p>
            <a:r>
              <a:rPr lang="en-US" dirty="0"/>
              <a:t>Modeling</a:t>
            </a:r>
          </a:p>
        </p:txBody>
      </p:sp>
    </p:spTree>
    <p:extLst>
      <p:ext uri="{BB962C8B-B14F-4D97-AF65-F5344CB8AC3E}">
        <p14:creationId xmlns:p14="http://schemas.microsoft.com/office/powerpoint/2010/main" val="1981038022"/>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A56FF6-92BD-46DE-9059-01B9F08E8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735</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Verdana</vt:lpstr>
      <vt:lpstr>Get Started with 3D</vt:lpstr>
      <vt:lpstr>IBM Data Science Capstone Car Accident Severity – Machine Learning Prediction Models</vt:lpstr>
      <vt:lpstr>Introduction and Business Problem</vt:lpstr>
      <vt:lpstr>Approach to Tackle the Problem</vt:lpstr>
      <vt:lpstr>Data Collection and Understanding</vt:lpstr>
      <vt:lpstr>Data Collection and Understanding (cont’d)</vt:lpstr>
      <vt:lpstr>Data Visualization </vt:lpstr>
      <vt:lpstr>Data Visualization (Cont’d)</vt:lpstr>
      <vt:lpstr>Data Preparation and Cleaning</vt:lpstr>
      <vt:lpstr>Modeling</vt:lpstr>
      <vt:lpstr>Evaluation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2020-09-23T22:45:08Z</dcterms:created>
  <dcterms:modified xsi:type="dcterms:W3CDTF">2020-09-24T00:49:03Z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