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KITTI</c:v>
                </c:pt>
                <c:pt idx="1">
                  <c:v>nuScene</c:v>
                </c:pt>
                <c:pt idx="2">
                  <c:v>Waymo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8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70-4EB2-B793-9D205BCEF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5231919"/>
        <c:axId val="1135221935"/>
      </c:barChart>
      <c:catAx>
        <c:axId val="113523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221935"/>
        <c:crosses val="autoZero"/>
        <c:auto val="1"/>
        <c:lblAlgn val="ctr"/>
        <c:lblOffset val="100"/>
        <c:noMultiLvlLbl val="0"/>
      </c:catAx>
      <c:valAx>
        <c:axId val="113522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23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E6A3B-BF35-4A83-89DA-AA63F12959C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F4134-D39E-4DD5-90F0-623970E41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2C73-3AFD-4E86-A333-CC66D2E93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14E60-E5BD-405E-82A4-0E4BC064D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3244-17DA-4193-AE0D-89B5918D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DB95-BB7F-425E-A044-0C970C700063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D0C2-B604-41A7-99BF-658280BF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EC4E-8E1A-4D65-B709-AC8C79F3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B329-E0E4-4518-80C0-36C21B1C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05B2-6BEC-4EA5-BA29-A6E66DC06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8A60-DD90-4E7B-A8AE-828DC0B4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B169-9174-47D2-91C4-9647CE6B4C14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98967-2627-4F57-A6F7-6AAAB014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5FCB-C888-48C5-B749-D88B24FC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6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CD4A8-80CD-4EE4-BAB7-1051C6998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A9EC6-C4F9-40AF-88B5-C0F088914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000A-BD6F-4061-8B3A-2738D63C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F06-7512-4F8B-AB78-34DA2424C69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78947-0093-41CD-9B0B-266689E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547B-4388-404E-A1CB-99D57DDC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C66C-F064-4DF3-B99B-E25E31EF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6011-1E80-4BD1-9FCB-65E42A26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6ACC-0003-4EDA-9BD5-C86729F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574CC-47DC-4B06-B5BA-E4311A0CFAE6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7EB0-593A-421C-BB49-410174C3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470E-EDF4-42BE-A9BD-8EA8E46F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00AF-58D0-42FB-BB80-380DB46F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55F78-6554-433E-BC1B-DBD8EA24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9499-743D-4056-A8C0-CE7D9B4B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FD17-6DF2-477A-AB7D-A83E1A090AA4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0649-5005-4F89-A210-9DD5D902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6732-C2E3-4F54-BA25-11FDA72B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0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E4A-01C2-4119-BC7B-E86C1E3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7098-3615-4FF0-A6D4-13B143225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C5CD-1005-4664-AB5A-A1D0449FF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49D1-45F1-4B10-8CE4-2A235109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3C0FD-6573-42AF-8C33-232C1A258CDC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03AF-2C94-4391-88A7-92A9FBB5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D100-BD73-4B00-B5D5-3CBFA7FB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6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7C22-8A59-4881-A8D7-BA249491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63AB0-6861-49E3-839B-4D827C422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B5E75-B7B3-49F9-82CE-725825A9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16445-AEFA-4ACF-8EE2-5E42420CC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433F4-4D70-4C2D-9323-A6ED198CB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71E3-ED48-4105-9F5C-8649BF7E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B6254-609E-4CC2-A561-0C4989B7C6FD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ACB59-6006-4ADA-8159-9981C00D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E2E5E-8668-4629-868B-9BE15A79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1A80-05DC-48EE-99B9-8CACF0EC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85180-73BD-465A-AFE7-C3F80900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68DA-3C58-4E23-8DFF-160F5C3AD990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A25C0-4C54-45DE-BBBD-C1543B40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4BB8C-E7D8-4B4C-8DBF-ECE698A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58583-F9D9-4DAD-A0B4-06F7001DE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310C2-FEB6-4548-9B99-3E61847F20E5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A690B-BAB2-4491-BD70-173C2839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0A840-5731-4455-90BB-00A69F6E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3277-B91C-44E5-B787-8FF6A233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21AB-37DB-4534-A686-E8A945AD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45D47-1F52-483A-A30F-FA5A48B48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D6ABB-5010-4991-B23E-E965D496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E494-5C18-48C9-9B93-252873055076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6C1E1-303B-45EF-BBBB-BEE16DE8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68B9-ACC0-4B7D-A6CC-5A8DB280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C844-D955-4583-8840-5B46CDC1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C6A02-8268-492B-84F1-2C8BFBCA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1A8A2-C647-451C-943B-697697939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E53E-1115-4B3E-A534-264E17E7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CAA4-24A8-4988-BE40-727C3671C1B0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4E56-3DFD-491C-B1D3-F75D002A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B56A-EB7E-4ACB-83D2-172B2CBB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1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6925D-40A4-473F-9D2F-4A1580046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7853-005C-4F46-9A32-645998C83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3699-EADA-4198-9B35-EF6FA19A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9012-1961-4769-803A-10619CAB5944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BCA6-C84B-44A7-9871-C69366D0E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E7226-CCA0-4B01-B417-CCFF42704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1607-281E-431D-A3B0-8248C3523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8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B883-04B5-4610-88A0-E0488C88F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7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Bahnschrift SemiLight Condensed" panose="020B0502040204020203" pitchFamily="34" charset="0"/>
              </a:rPr>
              <a:t>Deep Learning-Based Sensor Fusion for 3D Object Detection in Autonomous Vehicles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ED087-1D22-40B4-AB92-7A0FDF02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2032"/>
            <a:ext cx="9144000" cy="1655762"/>
          </a:xfrm>
        </p:spPr>
        <p:txBody>
          <a:bodyPr/>
          <a:lstStyle/>
          <a:p>
            <a:r>
              <a:rPr lang="en-US" dirty="0">
                <a:latin typeface="Bahnschrift SemiLight Condensed" panose="020B0502040204020203" pitchFamily="34" charset="0"/>
              </a:rPr>
              <a:t>Supervised By: Dr. </a:t>
            </a:r>
            <a:r>
              <a:rPr lang="en-US" dirty="0">
                <a:effectLst/>
                <a:latin typeface="Bahnschrift SemiLight Condensed" panose="020B0502040204020203" pitchFamily="34" charset="0"/>
              </a:rPr>
              <a:t>Catherine Malak </a:t>
            </a:r>
            <a:r>
              <a:rPr lang="en-US" dirty="0" err="1">
                <a:effectLst/>
                <a:latin typeface="Bahnschrift SemiLight Condensed" panose="020B0502040204020203" pitchFamily="34" charset="0"/>
              </a:rPr>
              <a:t>Noshy</a:t>
            </a:r>
            <a:r>
              <a:rPr lang="en-US" dirty="0">
                <a:effectLst/>
                <a:latin typeface="Bahnschrift SemiLight Condensed" panose="020B0502040204020203" pitchFamily="34" charset="0"/>
              </a:rPr>
              <a:t> Ibrahim Elias</a:t>
            </a:r>
          </a:p>
          <a:p>
            <a:r>
              <a:rPr lang="en-US" dirty="0">
                <a:latin typeface="Bahnschrift SemiLight Condensed" panose="020B0502040204020203" pitchFamily="34" charset="0"/>
              </a:rPr>
              <a:t>Presented By: Abdelrahman </a:t>
            </a:r>
            <a:r>
              <a:rPr lang="en-US" dirty="0" err="1">
                <a:latin typeface="Bahnschrift SemiLight Condensed" panose="020B0502040204020203" pitchFamily="34" charset="0"/>
              </a:rPr>
              <a:t>Zidan</a:t>
            </a:r>
            <a:endParaRPr lang="en-US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F9C1-840D-43A0-9DE0-032A6EF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E14-2FBB-4C11-9DEB-A95661E6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7D00-03FC-4068-991E-F707510F7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24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/>
              <a:t>Objectives</a:t>
            </a:r>
          </a:p>
          <a:p>
            <a:pPr>
              <a:lnSpc>
                <a:spcPct val="150000"/>
              </a:lnSpc>
            </a:pPr>
            <a:r>
              <a:rPr lang="en-US" dirty="0"/>
              <a:t>Contribution</a:t>
            </a:r>
          </a:p>
          <a:p>
            <a:pPr>
              <a:lnSpc>
                <a:spcPct val="150000"/>
              </a:lnSpc>
            </a:pPr>
            <a:r>
              <a:rPr lang="en-US" dirty="0"/>
              <a:t>What’s Next?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09D7C-3A7E-443B-BDAF-27BD482A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942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6F30-7F69-4065-B4E8-7DC254B6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53FA-4AF5-432E-A098-574B43A02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Gap: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Hazardous Weather Conditions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Small 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3D vs 2D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D4116-5273-4B70-9CE9-6B32B07C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196-2EF0-4660-BB1F-915028BD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A0AB-F111-4517-880B-ACA96144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Datasets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EB375-B389-454A-BD02-B3D1F15E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615D788-758B-4DD3-B5C5-1D763B98B8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722226"/>
              </p:ext>
            </p:extLst>
          </p:nvPr>
        </p:nvGraphicFramePr>
        <p:xfrm>
          <a:off x="2974535" y="1825625"/>
          <a:ext cx="8128000" cy="4885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09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4DAE-39D8-47A4-9B69-28693BBF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3113-5694-4B7D-9457-CFCE01B7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Sparse point clouds in LiDAR affect 3D object detection</a:t>
            </a:r>
          </a:p>
          <a:p>
            <a:pPr>
              <a:lnSpc>
                <a:spcPct val="100000"/>
              </a:lnSpc>
            </a:pPr>
            <a:r>
              <a:rPr lang="en-US" dirty="0"/>
              <a:t>Limited exploration of 3D sparse points &amp; dense 2D pixel interaction</a:t>
            </a:r>
          </a:p>
          <a:p>
            <a:pPr>
              <a:lnSpc>
                <a:spcPct val="100000"/>
              </a:lnSpc>
            </a:pPr>
            <a:r>
              <a:rPr lang="en-US" dirty="0"/>
              <a:t>Most research only examines sensor fusion between two sensors, not three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FC3B7-9DFF-4619-93D2-B5B3BB9F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3009D-F437-422D-98D2-9C3C93415B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t="30864" r="1792" b="20549"/>
          <a:stretch/>
        </p:blipFill>
        <p:spPr>
          <a:xfrm>
            <a:off x="838200" y="3534327"/>
            <a:ext cx="10515601" cy="282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8FB352-4137-4077-936B-049AC53BDBC5}"/>
              </a:ext>
            </a:extLst>
          </p:cNvPr>
          <p:cNvSpPr txBox="1"/>
          <p:nvPr/>
        </p:nvSpPr>
        <p:spPr>
          <a:xfrm>
            <a:off x="2358886" y="6356870"/>
            <a:ext cx="544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https://www.youtube.com/watch?v=fjo00OLBzX0</a:t>
            </a:r>
          </a:p>
        </p:txBody>
      </p:sp>
    </p:spTree>
    <p:extLst>
      <p:ext uri="{BB962C8B-B14F-4D97-AF65-F5344CB8AC3E}">
        <p14:creationId xmlns:p14="http://schemas.microsoft.com/office/powerpoint/2010/main" val="303810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59B5-633D-49CA-AED7-4D4CA94E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3FF7-0D6D-4BFB-A53B-084A954B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Explore sensor fusion between </a:t>
            </a:r>
            <a:r>
              <a:rPr lang="en-US" dirty="0" err="1"/>
              <a:t>LiDARs</a:t>
            </a:r>
            <a:r>
              <a:rPr lang="en-US" dirty="0"/>
              <a:t>, RADARs, and Cameras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and apply Deep Learning models for: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Sensor Fusion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3D Object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 models using existing datasets like </a:t>
            </a:r>
            <a:r>
              <a:rPr lang="en-US" dirty="0" err="1"/>
              <a:t>nuScenes</a:t>
            </a:r>
            <a:r>
              <a:rPr lang="en-US" dirty="0"/>
              <a:t> and KITTI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57C7B-96E8-4F42-B407-31157B99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5EC9-4344-471E-B63E-AC952C33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DE1B-9C5B-4867-8D46-2C050EB7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new multi-sensor fusion model</a:t>
            </a:r>
          </a:p>
          <a:p>
            <a:pPr>
              <a:lnSpc>
                <a:spcPct val="150000"/>
              </a:lnSpc>
            </a:pPr>
            <a:r>
              <a:rPr lang="en-US" dirty="0"/>
              <a:t>Compare with existing benchmarks for 3D object detection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 sensor feature alignment and model optimization for better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41358-F434-4B1F-97A3-6FEAEA5A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01B3-4972-454E-AB85-348476B0B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A72F-834A-4802-B4DD-332840DC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202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Explore Deep Learning Fundamentals</a:t>
            </a:r>
          </a:p>
          <a:p>
            <a:pPr>
              <a:lnSpc>
                <a:spcPct val="150000"/>
              </a:lnSpc>
            </a:pPr>
            <a:r>
              <a:rPr lang="en-US" dirty="0"/>
              <a:t>Study the Most Suitable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Deep Dive into all 3 Sensors (LiDAR, Radar, Camera)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58AA7-4BD1-4330-8FE3-B1303343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45FF3-B0AE-4334-A93E-4EE55F385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226" y="1826616"/>
            <a:ext cx="6102213" cy="3474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1F7A45-F2A5-4A83-A8CA-D4123A1A9C4E}"/>
              </a:ext>
            </a:extLst>
          </p:cNvPr>
          <p:cNvSpPr txBox="1"/>
          <p:nvPr/>
        </p:nvSpPr>
        <p:spPr>
          <a:xfrm>
            <a:off x="7089913" y="5205964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https://www.linkedin.com/pulse/sensor-fusion-essential-piece-autonomy-nakul-maan</a:t>
            </a:r>
          </a:p>
        </p:txBody>
      </p:sp>
    </p:spTree>
    <p:extLst>
      <p:ext uri="{BB962C8B-B14F-4D97-AF65-F5344CB8AC3E}">
        <p14:creationId xmlns:p14="http://schemas.microsoft.com/office/powerpoint/2010/main" val="343259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5320-D9CC-4B9F-B6F2-783CB9523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9652"/>
            <a:ext cx="9144000" cy="9386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E9C6-8428-4743-BA82-0A43C3A5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1607-281E-431D-A3B0-8248C35239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2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SemiLight Condensed</vt:lpstr>
      <vt:lpstr>Calibri</vt:lpstr>
      <vt:lpstr>Calibri Light</vt:lpstr>
      <vt:lpstr>Office Theme</vt:lpstr>
      <vt:lpstr>Deep Learning-Based Sensor Fusion for 3D Object Detection in Autonomous Vehicles</vt:lpstr>
      <vt:lpstr>Outline</vt:lpstr>
      <vt:lpstr>Literature Review</vt:lpstr>
      <vt:lpstr>Literature Review</vt:lpstr>
      <vt:lpstr>Problem Formulation</vt:lpstr>
      <vt:lpstr>Objectives</vt:lpstr>
      <vt:lpstr>Contribution</vt:lpstr>
      <vt:lpstr>What’s Next?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Sensor Fusion for 3D Object Detection in Autonomous Vehicles</dc:title>
  <dc:creator>hp</dc:creator>
  <cp:lastModifiedBy>hp</cp:lastModifiedBy>
  <cp:revision>1</cp:revision>
  <dcterms:created xsi:type="dcterms:W3CDTF">2025-03-06T02:18:58Z</dcterms:created>
  <dcterms:modified xsi:type="dcterms:W3CDTF">2025-03-06T02:53:50Z</dcterms:modified>
</cp:coreProperties>
</file>