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04A9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480780"/>
            <a:ext cx="18288000" cy="6806565"/>
          </a:xfrm>
          <a:custGeom>
            <a:avLst/>
            <a:gdLst/>
            <a:ahLst/>
            <a:cxnLst/>
            <a:rect l="l" t="t" r="r" b="b"/>
            <a:pathLst>
              <a:path w="18288000" h="6806565">
                <a:moveTo>
                  <a:pt x="18287998" y="6806219"/>
                </a:moveTo>
                <a:lnTo>
                  <a:pt x="0" y="680621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80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7635" y="7064120"/>
            <a:ext cx="998219" cy="998219"/>
          </a:xfrm>
          <a:custGeom>
            <a:avLst/>
            <a:gdLst/>
            <a:ahLst/>
            <a:cxnLst/>
            <a:rect l="l" t="t" r="r" b="b"/>
            <a:pathLst>
              <a:path w="998219" h="998220">
                <a:moveTo>
                  <a:pt x="587641" y="557009"/>
                </a:moveTo>
                <a:lnTo>
                  <a:pt x="571550" y="516521"/>
                </a:lnTo>
                <a:lnTo>
                  <a:pt x="524573" y="497573"/>
                </a:lnTo>
                <a:lnTo>
                  <a:pt x="524573" y="496531"/>
                </a:lnTo>
                <a:lnTo>
                  <a:pt x="565581" y="473430"/>
                </a:lnTo>
                <a:lnTo>
                  <a:pt x="580110" y="432422"/>
                </a:lnTo>
                <a:lnTo>
                  <a:pt x="578650" y="418833"/>
                </a:lnTo>
                <a:lnTo>
                  <a:pt x="577443" y="415544"/>
                </a:lnTo>
                <a:lnTo>
                  <a:pt x="574268" y="406882"/>
                </a:lnTo>
                <a:lnTo>
                  <a:pt x="544055" y="380771"/>
                </a:lnTo>
                <a:lnTo>
                  <a:pt x="493687" y="371678"/>
                </a:lnTo>
                <a:lnTo>
                  <a:pt x="470179" y="373240"/>
                </a:lnTo>
                <a:lnTo>
                  <a:pt x="448360" y="377939"/>
                </a:lnTo>
                <a:lnTo>
                  <a:pt x="428231" y="385813"/>
                </a:lnTo>
                <a:lnTo>
                  <a:pt x="409841" y="396862"/>
                </a:lnTo>
                <a:lnTo>
                  <a:pt x="435025" y="434238"/>
                </a:lnTo>
                <a:lnTo>
                  <a:pt x="442810" y="429514"/>
                </a:lnTo>
                <a:lnTo>
                  <a:pt x="450240" y="425513"/>
                </a:lnTo>
                <a:lnTo>
                  <a:pt x="489788" y="415544"/>
                </a:lnTo>
                <a:lnTo>
                  <a:pt x="505802" y="417347"/>
                </a:lnTo>
                <a:lnTo>
                  <a:pt x="517232" y="422783"/>
                </a:lnTo>
                <a:lnTo>
                  <a:pt x="524103" y="431863"/>
                </a:lnTo>
                <a:lnTo>
                  <a:pt x="526389" y="444614"/>
                </a:lnTo>
                <a:lnTo>
                  <a:pt x="525513" y="453428"/>
                </a:lnTo>
                <a:lnTo>
                  <a:pt x="494919" y="477189"/>
                </a:lnTo>
                <a:lnTo>
                  <a:pt x="469023" y="479145"/>
                </a:lnTo>
                <a:lnTo>
                  <a:pt x="449300" y="479145"/>
                </a:lnTo>
                <a:lnTo>
                  <a:pt x="449300" y="520674"/>
                </a:lnTo>
                <a:lnTo>
                  <a:pt x="468769" y="520674"/>
                </a:lnTo>
                <a:lnTo>
                  <a:pt x="483806" y="521119"/>
                </a:lnTo>
                <a:lnTo>
                  <a:pt x="522211" y="532726"/>
                </a:lnTo>
                <a:lnTo>
                  <a:pt x="530542" y="553897"/>
                </a:lnTo>
                <a:lnTo>
                  <a:pt x="529755" y="563333"/>
                </a:lnTo>
                <a:lnTo>
                  <a:pt x="501472" y="590003"/>
                </a:lnTo>
                <a:lnTo>
                  <a:pt x="478104" y="592302"/>
                </a:lnTo>
                <a:lnTo>
                  <a:pt x="469303" y="592010"/>
                </a:lnTo>
                <a:lnTo>
                  <a:pt x="425284" y="582218"/>
                </a:lnTo>
                <a:lnTo>
                  <a:pt x="409587" y="575437"/>
                </a:lnTo>
                <a:lnTo>
                  <a:pt x="409587" y="621639"/>
                </a:lnTo>
                <a:lnTo>
                  <a:pt x="426364" y="627621"/>
                </a:lnTo>
                <a:lnTo>
                  <a:pt x="444360" y="631926"/>
                </a:lnTo>
                <a:lnTo>
                  <a:pt x="463537" y="634517"/>
                </a:lnTo>
                <a:lnTo>
                  <a:pt x="483819" y="635393"/>
                </a:lnTo>
                <a:lnTo>
                  <a:pt x="507314" y="634085"/>
                </a:lnTo>
                <a:lnTo>
                  <a:pt x="545757" y="623671"/>
                </a:lnTo>
                <a:lnTo>
                  <a:pt x="579348" y="592302"/>
                </a:lnTo>
                <a:lnTo>
                  <a:pt x="585939" y="574484"/>
                </a:lnTo>
                <a:lnTo>
                  <a:pt x="587641" y="557009"/>
                </a:lnTo>
                <a:close/>
              </a:path>
              <a:path w="998219" h="998220">
                <a:moveTo>
                  <a:pt x="997737" y="498868"/>
                </a:moveTo>
                <a:lnTo>
                  <a:pt x="995451" y="450951"/>
                </a:lnTo>
                <a:lnTo>
                  <a:pt x="988733" y="404177"/>
                </a:lnTo>
                <a:lnTo>
                  <a:pt x="977785" y="358952"/>
                </a:lnTo>
                <a:lnTo>
                  <a:pt x="968146" y="330923"/>
                </a:lnTo>
                <a:lnTo>
                  <a:pt x="968146" y="498868"/>
                </a:lnTo>
                <a:lnTo>
                  <a:pt x="965720" y="546785"/>
                </a:lnTo>
                <a:lnTo>
                  <a:pt x="958596" y="593331"/>
                </a:lnTo>
                <a:lnTo>
                  <a:pt x="947013" y="638263"/>
                </a:lnTo>
                <a:lnTo>
                  <a:pt x="931214" y="681367"/>
                </a:lnTo>
                <a:lnTo>
                  <a:pt x="911428" y="722376"/>
                </a:lnTo>
                <a:lnTo>
                  <a:pt x="887895" y="761072"/>
                </a:lnTo>
                <a:lnTo>
                  <a:pt x="860856" y="797204"/>
                </a:lnTo>
                <a:lnTo>
                  <a:pt x="830554" y="830541"/>
                </a:lnTo>
                <a:lnTo>
                  <a:pt x="797217" y="860856"/>
                </a:lnTo>
                <a:lnTo>
                  <a:pt x="761072" y="887895"/>
                </a:lnTo>
                <a:lnTo>
                  <a:pt x="722376" y="911428"/>
                </a:lnTo>
                <a:lnTo>
                  <a:pt x="681367" y="931214"/>
                </a:lnTo>
                <a:lnTo>
                  <a:pt x="638276" y="947013"/>
                </a:lnTo>
                <a:lnTo>
                  <a:pt x="593331" y="958596"/>
                </a:lnTo>
                <a:lnTo>
                  <a:pt x="546785" y="965720"/>
                </a:lnTo>
                <a:lnTo>
                  <a:pt x="498868" y="968146"/>
                </a:lnTo>
                <a:lnTo>
                  <a:pt x="450951" y="965720"/>
                </a:lnTo>
                <a:lnTo>
                  <a:pt x="404406" y="958596"/>
                </a:lnTo>
                <a:lnTo>
                  <a:pt x="359473" y="947013"/>
                </a:lnTo>
                <a:lnTo>
                  <a:pt x="316382" y="931214"/>
                </a:lnTo>
                <a:lnTo>
                  <a:pt x="275361" y="911428"/>
                </a:lnTo>
                <a:lnTo>
                  <a:pt x="236664" y="887895"/>
                </a:lnTo>
                <a:lnTo>
                  <a:pt x="200533" y="860856"/>
                </a:lnTo>
                <a:lnTo>
                  <a:pt x="167195" y="830541"/>
                </a:lnTo>
                <a:lnTo>
                  <a:pt x="136880" y="797204"/>
                </a:lnTo>
                <a:lnTo>
                  <a:pt x="109842" y="761072"/>
                </a:lnTo>
                <a:lnTo>
                  <a:pt x="86309" y="722376"/>
                </a:lnTo>
                <a:lnTo>
                  <a:pt x="66535" y="681367"/>
                </a:lnTo>
                <a:lnTo>
                  <a:pt x="50723" y="638263"/>
                </a:lnTo>
                <a:lnTo>
                  <a:pt x="39141" y="593331"/>
                </a:lnTo>
                <a:lnTo>
                  <a:pt x="32029" y="546849"/>
                </a:lnTo>
                <a:lnTo>
                  <a:pt x="29591" y="498868"/>
                </a:lnTo>
                <a:lnTo>
                  <a:pt x="32016" y="450951"/>
                </a:lnTo>
                <a:lnTo>
                  <a:pt x="39141" y="404406"/>
                </a:lnTo>
                <a:lnTo>
                  <a:pt x="50723" y="359460"/>
                </a:lnTo>
                <a:lnTo>
                  <a:pt x="66535" y="316369"/>
                </a:lnTo>
                <a:lnTo>
                  <a:pt x="86309" y="275361"/>
                </a:lnTo>
                <a:lnTo>
                  <a:pt x="109842" y="236664"/>
                </a:lnTo>
                <a:lnTo>
                  <a:pt x="136880" y="200533"/>
                </a:lnTo>
                <a:lnTo>
                  <a:pt x="167195" y="167182"/>
                </a:lnTo>
                <a:lnTo>
                  <a:pt x="200533" y="136880"/>
                </a:lnTo>
                <a:lnTo>
                  <a:pt x="236664" y="109842"/>
                </a:lnTo>
                <a:lnTo>
                  <a:pt x="275361" y="86309"/>
                </a:lnTo>
                <a:lnTo>
                  <a:pt x="316382" y="66522"/>
                </a:lnTo>
                <a:lnTo>
                  <a:pt x="359473" y="50723"/>
                </a:lnTo>
                <a:lnTo>
                  <a:pt x="404406" y="39141"/>
                </a:lnTo>
                <a:lnTo>
                  <a:pt x="450951" y="32016"/>
                </a:lnTo>
                <a:lnTo>
                  <a:pt x="498868" y="29591"/>
                </a:lnTo>
                <a:lnTo>
                  <a:pt x="546785" y="32016"/>
                </a:lnTo>
                <a:lnTo>
                  <a:pt x="593331" y="39141"/>
                </a:lnTo>
                <a:lnTo>
                  <a:pt x="638276" y="50723"/>
                </a:lnTo>
                <a:lnTo>
                  <a:pt x="681367" y="66522"/>
                </a:lnTo>
                <a:lnTo>
                  <a:pt x="722376" y="86309"/>
                </a:lnTo>
                <a:lnTo>
                  <a:pt x="761072" y="109842"/>
                </a:lnTo>
                <a:lnTo>
                  <a:pt x="797217" y="136880"/>
                </a:lnTo>
                <a:lnTo>
                  <a:pt x="830554" y="167182"/>
                </a:lnTo>
                <a:lnTo>
                  <a:pt x="860856" y="200533"/>
                </a:lnTo>
                <a:lnTo>
                  <a:pt x="887895" y="236664"/>
                </a:lnTo>
                <a:lnTo>
                  <a:pt x="911428" y="275361"/>
                </a:lnTo>
                <a:lnTo>
                  <a:pt x="931214" y="316369"/>
                </a:lnTo>
                <a:lnTo>
                  <a:pt x="947013" y="359460"/>
                </a:lnTo>
                <a:lnTo>
                  <a:pt x="958596" y="404406"/>
                </a:lnTo>
                <a:lnTo>
                  <a:pt x="965708" y="450888"/>
                </a:lnTo>
                <a:lnTo>
                  <a:pt x="968146" y="498868"/>
                </a:lnTo>
                <a:lnTo>
                  <a:pt x="968146" y="330923"/>
                </a:lnTo>
                <a:lnTo>
                  <a:pt x="944067" y="273824"/>
                </a:lnTo>
                <a:lnTo>
                  <a:pt x="921702" y="234340"/>
                </a:lnTo>
                <a:lnTo>
                  <a:pt x="895972" y="197167"/>
                </a:lnTo>
                <a:lnTo>
                  <a:pt x="867054" y="162547"/>
                </a:lnTo>
                <a:lnTo>
                  <a:pt x="835190" y="130683"/>
                </a:lnTo>
                <a:lnTo>
                  <a:pt x="800569" y="101765"/>
                </a:lnTo>
                <a:lnTo>
                  <a:pt x="763409" y="76034"/>
                </a:lnTo>
                <a:lnTo>
                  <a:pt x="723912" y="53682"/>
                </a:lnTo>
                <a:lnTo>
                  <a:pt x="682294" y="34912"/>
                </a:lnTo>
                <a:lnTo>
                  <a:pt x="666800" y="29591"/>
                </a:lnTo>
                <a:lnTo>
                  <a:pt x="638784" y="19951"/>
                </a:lnTo>
                <a:lnTo>
                  <a:pt x="593559" y="9004"/>
                </a:lnTo>
                <a:lnTo>
                  <a:pt x="546862" y="2286"/>
                </a:lnTo>
                <a:lnTo>
                  <a:pt x="498868" y="0"/>
                </a:lnTo>
                <a:lnTo>
                  <a:pt x="450888" y="2286"/>
                </a:lnTo>
                <a:lnTo>
                  <a:pt x="404177" y="9004"/>
                </a:lnTo>
                <a:lnTo>
                  <a:pt x="358965" y="19951"/>
                </a:lnTo>
                <a:lnTo>
                  <a:pt x="315442" y="34912"/>
                </a:lnTo>
                <a:lnTo>
                  <a:pt x="273837" y="53682"/>
                </a:lnTo>
                <a:lnTo>
                  <a:pt x="234340" y="76034"/>
                </a:lnTo>
                <a:lnTo>
                  <a:pt x="197180" y="101765"/>
                </a:lnTo>
                <a:lnTo>
                  <a:pt x="162560" y="130683"/>
                </a:lnTo>
                <a:lnTo>
                  <a:pt x="130683" y="162547"/>
                </a:lnTo>
                <a:lnTo>
                  <a:pt x="101777" y="197167"/>
                </a:lnTo>
                <a:lnTo>
                  <a:pt x="76034" y="234340"/>
                </a:lnTo>
                <a:lnTo>
                  <a:pt x="53682" y="273824"/>
                </a:lnTo>
                <a:lnTo>
                  <a:pt x="34925" y="315442"/>
                </a:lnTo>
                <a:lnTo>
                  <a:pt x="19964" y="358952"/>
                </a:lnTo>
                <a:lnTo>
                  <a:pt x="9017" y="404177"/>
                </a:lnTo>
                <a:lnTo>
                  <a:pt x="2298" y="450888"/>
                </a:lnTo>
                <a:lnTo>
                  <a:pt x="0" y="498868"/>
                </a:lnTo>
                <a:lnTo>
                  <a:pt x="2286" y="546785"/>
                </a:lnTo>
                <a:lnTo>
                  <a:pt x="9017" y="593559"/>
                </a:lnTo>
                <a:lnTo>
                  <a:pt x="19964" y="638771"/>
                </a:lnTo>
                <a:lnTo>
                  <a:pt x="34925" y="682294"/>
                </a:lnTo>
                <a:lnTo>
                  <a:pt x="53682" y="723900"/>
                </a:lnTo>
                <a:lnTo>
                  <a:pt x="76034" y="763397"/>
                </a:lnTo>
                <a:lnTo>
                  <a:pt x="101777" y="800557"/>
                </a:lnTo>
                <a:lnTo>
                  <a:pt x="130683" y="835177"/>
                </a:lnTo>
                <a:lnTo>
                  <a:pt x="162560" y="867054"/>
                </a:lnTo>
                <a:lnTo>
                  <a:pt x="197180" y="895959"/>
                </a:lnTo>
                <a:lnTo>
                  <a:pt x="234340" y="921702"/>
                </a:lnTo>
                <a:lnTo>
                  <a:pt x="273837" y="944054"/>
                </a:lnTo>
                <a:lnTo>
                  <a:pt x="315442" y="962812"/>
                </a:lnTo>
                <a:lnTo>
                  <a:pt x="358965" y="977773"/>
                </a:lnTo>
                <a:lnTo>
                  <a:pt x="404177" y="988720"/>
                </a:lnTo>
                <a:lnTo>
                  <a:pt x="450888" y="995451"/>
                </a:lnTo>
                <a:lnTo>
                  <a:pt x="498868" y="997737"/>
                </a:lnTo>
                <a:lnTo>
                  <a:pt x="546862" y="995451"/>
                </a:lnTo>
                <a:lnTo>
                  <a:pt x="593559" y="988720"/>
                </a:lnTo>
                <a:lnTo>
                  <a:pt x="638784" y="977773"/>
                </a:lnTo>
                <a:lnTo>
                  <a:pt x="682294" y="962812"/>
                </a:lnTo>
                <a:lnTo>
                  <a:pt x="723912" y="944054"/>
                </a:lnTo>
                <a:lnTo>
                  <a:pt x="763409" y="921702"/>
                </a:lnTo>
                <a:lnTo>
                  <a:pt x="800569" y="895959"/>
                </a:lnTo>
                <a:lnTo>
                  <a:pt x="835190" y="867054"/>
                </a:lnTo>
                <a:lnTo>
                  <a:pt x="867054" y="835177"/>
                </a:lnTo>
                <a:lnTo>
                  <a:pt x="895972" y="800557"/>
                </a:lnTo>
                <a:lnTo>
                  <a:pt x="921702" y="763397"/>
                </a:lnTo>
                <a:lnTo>
                  <a:pt x="944067" y="723900"/>
                </a:lnTo>
                <a:lnTo>
                  <a:pt x="962825" y="682294"/>
                </a:lnTo>
                <a:lnTo>
                  <a:pt x="977785" y="638771"/>
                </a:lnTo>
                <a:lnTo>
                  <a:pt x="988733" y="593559"/>
                </a:lnTo>
                <a:lnTo>
                  <a:pt x="995451" y="546849"/>
                </a:lnTo>
                <a:lnTo>
                  <a:pt x="997737" y="498868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214904" y="4129264"/>
            <a:ext cx="998219" cy="998219"/>
          </a:xfrm>
          <a:custGeom>
            <a:avLst/>
            <a:gdLst/>
            <a:ahLst/>
            <a:cxnLst/>
            <a:rect l="l" t="t" r="r" b="b"/>
            <a:pathLst>
              <a:path w="998220" h="998220">
                <a:moveTo>
                  <a:pt x="589965" y="585812"/>
                </a:moveTo>
                <a:lnTo>
                  <a:pt x="478104" y="585812"/>
                </a:lnTo>
                <a:lnTo>
                  <a:pt x="478104" y="583476"/>
                </a:lnTo>
                <a:lnTo>
                  <a:pt x="511073" y="552335"/>
                </a:lnTo>
                <a:lnTo>
                  <a:pt x="526351" y="538175"/>
                </a:lnTo>
                <a:lnTo>
                  <a:pt x="539127" y="525691"/>
                </a:lnTo>
                <a:lnTo>
                  <a:pt x="568528" y="489712"/>
                </a:lnTo>
                <a:lnTo>
                  <a:pt x="582320" y="449491"/>
                </a:lnTo>
                <a:lnTo>
                  <a:pt x="582701" y="440715"/>
                </a:lnTo>
                <a:lnTo>
                  <a:pt x="582066" y="430885"/>
                </a:lnTo>
                <a:lnTo>
                  <a:pt x="560349" y="390563"/>
                </a:lnTo>
                <a:lnTo>
                  <a:pt x="524103" y="373329"/>
                </a:lnTo>
                <a:lnTo>
                  <a:pt x="501459" y="371157"/>
                </a:lnTo>
                <a:lnTo>
                  <a:pt x="492556" y="371398"/>
                </a:lnTo>
                <a:lnTo>
                  <a:pt x="454291" y="379298"/>
                </a:lnTo>
                <a:lnTo>
                  <a:pt x="418947" y="400583"/>
                </a:lnTo>
                <a:lnTo>
                  <a:pt x="409841" y="408012"/>
                </a:lnTo>
                <a:lnTo>
                  <a:pt x="439166" y="442798"/>
                </a:lnTo>
                <a:lnTo>
                  <a:pt x="446709" y="436905"/>
                </a:lnTo>
                <a:lnTo>
                  <a:pt x="454126" y="431698"/>
                </a:lnTo>
                <a:lnTo>
                  <a:pt x="490181" y="417017"/>
                </a:lnTo>
                <a:lnTo>
                  <a:pt x="497573" y="416585"/>
                </a:lnTo>
                <a:lnTo>
                  <a:pt x="507174" y="416585"/>
                </a:lnTo>
                <a:lnTo>
                  <a:pt x="514705" y="419176"/>
                </a:lnTo>
                <a:lnTo>
                  <a:pt x="520407" y="424103"/>
                </a:lnTo>
                <a:lnTo>
                  <a:pt x="526122" y="429298"/>
                </a:lnTo>
                <a:lnTo>
                  <a:pt x="528980" y="436829"/>
                </a:lnTo>
                <a:lnTo>
                  <a:pt x="528980" y="453961"/>
                </a:lnTo>
                <a:lnTo>
                  <a:pt x="506818" y="495020"/>
                </a:lnTo>
                <a:lnTo>
                  <a:pt x="474992" y="528967"/>
                </a:lnTo>
                <a:lnTo>
                  <a:pt x="410616" y="594118"/>
                </a:lnTo>
                <a:lnTo>
                  <a:pt x="410616" y="631748"/>
                </a:lnTo>
                <a:lnTo>
                  <a:pt x="589965" y="631748"/>
                </a:lnTo>
                <a:lnTo>
                  <a:pt x="589965" y="585812"/>
                </a:lnTo>
                <a:close/>
              </a:path>
              <a:path w="998220" h="998220">
                <a:moveTo>
                  <a:pt x="997737" y="498856"/>
                </a:moveTo>
                <a:lnTo>
                  <a:pt x="995451" y="450951"/>
                </a:lnTo>
                <a:lnTo>
                  <a:pt x="988720" y="404177"/>
                </a:lnTo>
                <a:lnTo>
                  <a:pt x="977785" y="358952"/>
                </a:lnTo>
                <a:lnTo>
                  <a:pt x="968146" y="330911"/>
                </a:lnTo>
                <a:lnTo>
                  <a:pt x="968146" y="498856"/>
                </a:lnTo>
                <a:lnTo>
                  <a:pt x="965720" y="546773"/>
                </a:lnTo>
                <a:lnTo>
                  <a:pt x="958596" y="593318"/>
                </a:lnTo>
                <a:lnTo>
                  <a:pt x="947013" y="638263"/>
                </a:lnTo>
                <a:lnTo>
                  <a:pt x="931214" y="681355"/>
                </a:lnTo>
                <a:lnTo>
                  <a:pt x="911428" y="722376"/>
                </a:lnTo>
                <a:lnTo>
                  <a:pt x="887895" y="761060"/>
                </a:lnTo>
                <a:lnTo>
                  <a:pt x="860856" y="797204"/>
                </a:lnTo>
                <a:lnTo>
                  <a:pt x="830554" y="830541"/>
                </a:lnTo>
                <a:lnTo>
                  <a:pt x="797204" y="860844"/>
                </a:lnTo>
                <a:lnTo>
                  <a:pt x="761072" y="887895"/>
                </a:lnTo>
                <a:lnTo>
                  <a:pt x="722376" y="911415"/>
                </a:lnTo>
                <a:lnTo>
                  <a:pt x="681367" y="931202"/>
                </a:lnTo>
                <a:lnTo>
                  <a:pt x="638263" y="947000"/>
                </a:lnTo>
                <a:lnTo>
                  <a:pt x="593331" y="958583"/>
                </a:lnTo>
                <a:lnTo>
                  <a:pt x="546785" y="965708"/>
                </a:lnTo>
                <a:lnTo>
                  <a:pt x="498868" y="968133"/>
                </a:lnTo>
                <a:lnTo>
                  <a:pt x="450951" y="965708"/>
                </a:lnTo>
                <a:lnTo>
                  <a:pt x="404406" y="958583"/>
                </a:lnTo>
                <a:lnTo>
                  <a:pt x="359460" y="947000"/>
                </a:lnTo>
                <a:lnTo>
                  <a:pt x="316369" y="931202"/>
                </a:lnTo>
                <a:lnTo>
                  <a:pt x="275361" y="911415"/>
                </a:lnTo>
                <a:lnTo>
                  <a:pt x="236664" y="887895"/>
                </a:lnTo>
                <a:lnTo>
                  <a:pt x="200533" y="860844"/>
                </a:lnTo>
                <a:lnTo>
                  <a:pt x="167182" y="830541"/>
                </a:lnTo>
                <a:lnTo>
                  <a:pt x="136880" y="797204"/>
                </a:lnTo>
                <a:lnTo>
                  <a:pt x="109842" y="761060"/>
                </a:lnTo>
                <a:lnTo>
                  <a:pt x="86309" y="722376"/>
                </a:lnTo>
                <a:lnTo>
                  <a:pt x="66522" y="681355"/>
                </a:lnTo>
                <a:lnTo>
                  <a:pt x="50723" y="638263"/>
                </a:lnTo>
                <a:lnTo>
                  <a:pt x="39141" y="593318"/>
                </a:lnTo>
                <a:lnTo>
                  <a:pt x="32029" y="546849"/>
                </a:lnTo>
                <a:lnTo>
                  <a:pt x="29591" y="498856"/>
                </a:lnTo>
                <a:lnTo>
                  <a:pt x="32016" y="450951"/>
                </a:lnTo>
                <a:lnTo>
                  <a:pt x="39141" y="404393"/>
                </a:lnTo>
                <a:lnTo>
                  <a:pt x="50723" y="359460"/>
                </a:lnTo>
                <a:lnTo>
                  <a:pt x="66522" y="316369"/>
                </a:lnTo>
                <a:lnTo>
                  <a:pt x="86309" y="275348"/>
                </a:lnTo>
                <a:lnTo>
                  <a:pt x="109842" y="236664"/>
                </a:lnTo>
                <a:lnTo>
                  <a:pt x="136880" y="200520"/>
                </a:lnTo>
                <a:lnTo>
                  <a:pt x="167182" y="167182"/>
                </a:lnTo>
                <a:lnTo>
                  <a:pt x="200533" y="136867"/>
                </a:lnTo>
                <a:lnTo>
                  <a:pt x="236664" y="109829"/>
                </a:lnTo>
                <a:lnTo>
                  <a:pt x="275361" y="86309"/>
                </a:lnTo>
                <a:lnTo>
                  <a:pt x="316369" y="66522"/>
                </a:lnTo>
                <a:lnTo>
                  <a:pt x="359460" y="50711"/>
                </a:lnTo>
                <a:lnTo>
                  <a:pt x="404406" y="39128"/>
                </a:lnTo>
                <a:lnTo>
                  <a:pt x="450951" y="32016"/>
                </a:lnTo>
                <a:lnTo>
                  <a:pt x="498868" y="29578"/>
                </a:lnTo>
                <a:lnTo>
                  <a:pt x="546785" y="32016"/>
                </a:lnTo>
                <a:lnTo>
                  <a:pt x="593331" y="39128"/>
                </a:lnTo>
                <a:lnTo>
                  <a:pt x="638263" y="50711"/>
                </a:lnTo>
                <a:lnTo>
                  <a:pt x="681367" y="66522"/>
                </a:lnTo>
                <a:lnTo>
                  <a:pt x="722376" y="86309"/>
                </a:lnTo>
                <a:lnTo>
                  <a:pt x="761072" y="109829"/>
                </a:lnTo>
                <a:lnTo>
                  <a:pt x="797204" y="136867"/>
                </a:lnTo>
                <a:lnTo>
                  <a:pt x="830554" y="167182"/>
                </a:lnTo>
                <a:lnTo>
                  <a:pt x="860856" y="200520"/>
                </a:lnTo>
                <a:lnTo>
                  <a:pt x="887895" y="236664"/>
                </a:lnTo>
                <a:lnTo>
                  <a:pt x="911428" y="275348"/>
                </a:lnTo>
                <a:lnTo>
                  <a:pt x="931214" y="316369"/>
                </a:lnTo>
                <a:lnTo>
                  <a:pt x="947013" y="359460"/>
                </a:lnTo>
                <a:lnTo>
                  <a:pt x="958596" y="404393"/>
                </a:lnTo>
                <a:lnTo>
                  <a:pt x="965708" y="450875"/>
                </a:lnTo>
                <a:lnTo>
                  <a:pt x="968146" y="498856"/>
                </a:lnTo>
                <a:lnTo>
                  <a:pt x="968146" y="330911"/>
                </a:lnTo>
                <a:lnTo>
                  <a:pt x="944054" y="273824"/>
                </a:lnTo>
                <a:lnTo>
                  <a:pt x="921702" y="234327"/>
                </a:lnTo>
                <a:lnTo>
                  <a:pt x="895959" y="197167"/>
                </a:lnTo>
                <a:lnTo>
                  <a:pt x="867054" y="162547"/>
                </a:lnTo>
                <a:lnTo>
                  <a:pt x="835177" y="130670"/>
                </a:lnTo>
                <a:lnTo>
                  <a:pt x="800557" y="101765"/>
                </a:lnTo>
                <a:lnTo>
                  <a:pt x="763397" y="76022"/>
                </a:lnTo>
                <a:lnTo>
                  <a:pt x="723912" y="53670"/>
                </a:lnTo>
                <a:lnTo>
                  <a:pt x="682294" y="34912"/>
                </a:lnTo>
                <a:lnTo>
                  <a:pt x="638771" y="19951"/>
                </a:lnTo>
                <a:lnTo>
                  <a:pt x="593559" y="9004"/>
                </a:lnTo>
                <a:lnTo>
                  <a:pt x="546849" y="2286"/>
                </a:lnTo>
                <a:lnTo>
                  <a:pt x="498868" y="0"/>
                </a:lnTo>
                <a:lnTo>
                  <a:pt x="450888" y="2286"/>
                </a:lnTo>
                <a:lnTo>
                  <a:pt x="404177" y="9004"/>
                </a:lnTo>
                <a:lnTo>
                  <a:pt x="358965" y="19951"/>
                </a:lnTo>
                <a:lnTo>
                  <a:pt x="315442" y="34912"/>
                </a:lnTo>
                <a:lnTo>
                  <a:pt x="273824" y="53670"/>
                </a:lnTo>
                <a:lnTo>
                  <a:pt x="234340" y="76022"/>
                </a:lnTo>
                <a:lnTo>
                  <a:pt x="197180" y="101765"/>
                </a:lnTo>
                <a:lnTo>
                  <a:pt x="162547" y="130670"/>
                </a:lnTo>
                <a:lnTo>
                  <a:pt x="130683" y="162547"/>
                </a:lnTo>
                <a:lnTo>
                  <a:pt x="101777" y="197167"/>
                </a:lnTo>
                <a:lnTo>
                  <a:pt x="76034" y="234327"/>
                </a:lnTo>
                <a:lnTo>
                  <a:pt x="53682" y="273824"/>
                </a:lnTo>
                <a:lnTo>
                  <a:pt x="34912" y="315429"/>
                </a:lnTo>
                <a:lnTo>
                  <a:pt x="19951" y="358952"/>
                </a:lnTo>
                <a:lnTo>
                  <a:pt x="9004" y="404177"/>
                </a:lnTo>
                <a:lnTo>
                  <a:pt x="2286" y="450875"/>
                </a:lnTo>
                <a:lnTo>
                  <a:pt x="0" y="498856"/>
                </a:lnTo>
                <a:lnTo>
                  <a:pt x="2286" y="546773"/>
                </a:lnTo>
                <a:lnTo>
                  <a:pt x="9004" y="593547"/>
                </a:lnTo>
                <a:lnTo>
                  <a:pt x="19951" y="638771"/>
                </a:lnTo>
                <a:lnTo>
                  <a:pt x="34912" y="682294"/>
                </a:lnTo>
                <a:lnTo>
                  <a:pt x="53682" y="723900"/>
                </a:lnTo>
                <a:lnTo>
                  <a:pt x="76034" y="763397"/>
                </a:lnTo>
                <a:lnTo>
                  <a:pt x="101777" y="800557"/>
                </a:lnTo>
                <a:lnTo>
                  <a:pt x="130683" y="835177"/>
                </a:lnTo>
                <a:lnTo>
                  <a:pt x="162547" y="867041"/>
                </a:lnTo>
                <a:lnTo>
                  <a:pt x="197180" y="895959"/>
                </a:lnTo>
                <a:lnTo>
                  <a:pt x="234340" y="921689"/>
                </a:lnTo>
                <a:lnTo>
                  <a:pt x="273824" y="944054"/>
                </a:lnTo>
                <a:lnTo>
                  <a:pt x="315442" y="962812"/>
                </a:lnTo>
                <a:lnTo>
                  <a:pt x="358965" y="977773"/>
                </a:lnTo>
                <a:lnTo>
                  <a:pt x="404177" y="988720"/>
                </a:lnTo>
                <a:lnTo>
                  <a:pt x="450888" y="995438"/>
                </a:lnTo>
                <a:lnTo>
                  <a:pt x="498868" y="997724"/>
                </a:lnTo>
                <a:lnTo>
                  <a:pt x="546849" y="995438"/>
                </a:lnTo>
                <a:lnTo>
                  <a:pt x="593559" y="988720"/>
                </a:lnTo>
                <a:lnTo>
                  <a:pt x="638771" y="977773"/>
                </a:lnTo>
                <a:lnTo>
                  <a:pt x="666800" y="968133"/>
                </a:lnTo>
                <a:lnTo>
                  <a:pt x="682294" y="962812"/>
                </a:lnTo>
                <a:lnTo>
                  <a:pt x="723912" y="944054"/>
                </a:lnTo>
                <a:lnTo>
                  <a:pt x="763397" y="921689"/>
                </a:lnTo>
                <a:lnTo>
                  <a:pt x="800557" y="895959"/>
                </a:lnTo>
                <a:lnTo>
                  <a:pt x="835177" y="867041"/>
                </a:lnTo>
                <a:lnTo>
                  <a:pt x="867054" y="835177"/>
                </a:lnTo>
                <a:lnTo>
                  <a:pt x="895959" y="800557"/>
                </a:lnTo>
                <a:lnTo>
                  <a:pt x="921702" y="763397"/>
                </a:lnTo>
                <a:lnTo>
                  <a:pt x="944054" y="723900"/>
                </a:lnTo>
                <a:lnTo>
                  <a:pt x="962825" y="682294"/>
                </a:lnTo>
                <a:lnTo>
                  <a:pt x="977785" y="638771"/>
                </a:lnTo>
                <a:lnTo>
                  <a:pt x="988720" y="593547"/>
                </a:lnTo>
                <a:lnTo>
                  <a:pt x="995451" y="546849"/>
                </a:lnTo>
                <a:lnTo>
                  <a:pt x="997737" y="498856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62936" y="7064120"/>
            <a:ext cx="998219" cy="998219"/>
          </a:xfrm>
          <a:custGeom>
            <a:avLst/>
            <a:gdLst/>
            <a:ahLst/>
            <a:cxnLst/>
            <a:rect l="l" t="t" r="r" b="b"/>
            <a:pathLst>
              <a:path w="998220" h="998220">
                <a:moveTo>
                  <a:pt x="595947" y="536498"/>
                </a:moveTo>
                <a:lnTo>
                  <a:pt x="565061" y="536498"/>
                </a:lnTo>
                <a:lnTo>
                  <a:pt x="565061" y="437095"/>
                </a:lnTo>
                <a:lnTo>
                  <a:pt x="565061" y="375056"/>
                </a:lnTo>
                <a:lnTo>
                  <a:pt x="515226" y="375056"/>
                </a:lnTo>
                <a:lnTo>
                  <a:pt x="513930" y="376974"/>
                </a:lnTo>
                <a:lnTo>
                  <a:pt x="513930" y="437095"/>
                </a:lnTo>
                <a:lnTo>
                  <a:pt x="513664" y="439432"/>
                </a:lnTo>
                <a:lnTo>
                  <a:pt x="512038" y="479501"/>
                </a:lnTo>
                <a:lnTo>
                  <a:pt x="511848" y="536244"/>
                </a:lnTo>
                <a:lnTo>
                  <a:pt x="450075" y="536244"/>
                </a:lnTo>
                <a:lnTo>
                  <a:pt x="497052" y="465124"/>
                </a:lnTo>
                <a:lnTo>
                  <a:pt x="512622" y="437095"/>
                </a:lnTo>
                <a:lnTo>
                  <a:pt x="513930" y="437095"/>
                </a:lnTo>
                <a:lnTo>
                  <a:pt x="513930" y="376974"/>
                </a:lnTo>
                <a:lnTo>
                  <a:pt x="402577" y="540918"/>
                </a:lnTo>
                <a:lnTo>
                  <a:pt x="402577" y="578548"/>
                </a:lnTo>
                <a:lnTo>
                  <a:pt x="512114" y="578548"/>
                </a:lnTo>
                <a:lnTo>
                  <a:pt x="512114" y="631761"/>
                </a:lnTo>
                <a:lnTo>
                  <a:pt x="565061" y="631761"/>
                </a:lnTo>
                <a:lnTo>
                  <a:pt x="565061" y="578548"/>
                </a:lnTo>
                <a:lnTo>
                  <a:pt x="595947" y="578548"/>
                </a:lnTo>
                <a:lnTo>
                  <a:pt x="595947" y="536498"/>
                </a:lnTo>
                <a:close/>
              </a:path>
              <a:path w="998220" h="998220">
                <a:moveTo>
                  <a:pt x="997737" y="498868"/>
                </a:moveTo>
                <a:lnTo>
                  <a:pt x="995451" y="450951"/>
                </a:lnTo>
                <a:lnTo>
                  <a:pt x="988733" y="404177"/>
                </a:lnTo>
                <a:lnTo>
                  <a:pt x="977785" y="358952"/>
                </a:lnTo>
                <a:lnTo>
                  <a:pt x="968146" y="330923"/>
                </a:lnTo>
                <a:lnTo>
                  <a:pt x="968146" y="498868"/>
                </a:lnTo>
                <a:lnTo>
                  <a:pt x="965720" y="546785"/>
                </a:lnTo>
                <a:lnTo>
                  <a:pt x="958596" y="593331"/>
                </a:lnTo>
                <a:lnTo>
                  <a:pt x="947013" y="638263"/>
                </a:lnTo>
                <a:lnTo>
                  <a:pt x="931214" y="681367"/>
                </a:lnTo>
                <a:lnTo>
                  <a:pt x="911428" y="722376"/>
                </a:lnTo>
                <a:lnTo>
                  <a:pt x="887895" y="761072"/>
                </a:lnTo>
                <a:lnTo>
                  <a:pt x="860856" y="797204"/>
                </a:lnTo>
                <a:lnTo>
                  <a:pt x="830554" y="830541"/>
                </a:lnTo>
                <a:lnTo>
                  <a:pt x="797217" y="860856"/>
                </a:lnTo>
                <a:lnTo>
                  <a:pt x="761072" y="887895"/>
                </a:lnTo>
                <a:lnTo>
                  <a:pt x="722376" y="911428"/>
                </a:lnTo>
                <a:lnTo>
                  <a:pt x="681367" y="931214"/>
                </a:lnTo>
                <a:lnTo>
                  <a:pt x="638276" y="947013"/>
                </a:lnTo>
                <a:lnTo>
                  <a:pt x="593331" y="958596"/>
                </a:lnTo>
                <a:lnTo>
                  <a:pt x="546785" y="965720"/>
                </a:lnTo>
                <a:lnTo>
                  <a:pt x="498868" y="968146"/>
                </a:lnTo>
                <a:lnTo>
                  <a:pt x="450951" y="965720"/>
                </a:lnTo>
                <a:lnTo>
                  <a:pt x="404406" y="958596"/>
                </a:lnTo>
                <a:lnTo>
                  <a:pt x="359473" y="947013"/>
                </a:lnTo>
                <a:lnTo>
                  <a:pt x="316369" y="931214"/>
                </a:lnTo>
                <a:lnTo>
                  <a:pt x="275361" y="911428"/>
                </a:lnTo>
                <a:lnTo>
                  <a:pt x="236664" y="887895"/>
                </a:lnTo>
                <a:lnTo>
                  <a:pt x="200533" y="860856"/>
                </a:lnTo>
                <a:lnTo>
                  <a:pt x="167195" y="830541"/>
                </a:lnTo>
                <a:lnTo>
                  <a:pt x="136880" y="797204"/>
                </a:lnTo>
                <a:lnTo>
                  <a:pt x="109842" y="761072"/>
                </a:lnTo>
                <a:lnTo>
                  <a:pt x="86309" y="722376"/>
                </a:lnTo>
                <a:lnTo>
                  <a:pt x="66522" y="681367"/>
                </a:lnTo>
                <a:lnTo>
                  <a:pt x="50723" y="638263"/>
                </a:lnTo>
                <a:lnTo>
                  <a:pt x="39141" y="593331"/>
                </a:lnTo>
                <a:lnTo>
                  <a:pt x="32029" y="546849"/>
                </a:lnTo>
                <a:lnTo>
                  <a:pt x="29591" y="498868"/>
                </a:lnTo>
                <a:lnTo>
                  <a:pt x="32016" y="450951"/>
                </a:lnTo>
                <a:lnTo>
                  <a:pt x="39141" y="404406"/>
                </a:lnTo>
                <a:lnTo>
                  <a:pt x="50723" y="359460"/>
                </a:lnTo>
                <a:lnTo>
                  <a:pt x="66522" y="316369"/>
                </a:lnTo>
                <a:lnTo>
                  <a:pt x="86309" y="275361"/>
                </a:lnTo>
                <a:lnTo>
                  <a:pt x="109842" y="236664"/>
                </a:lnTo>
                <a:lnTo>
                  <a:pt x="136880" y="200533"/>
                </a:lnTo>
                <a:lnTo>
                  <a:pt x="167195" y="167182"/>
                </a:lnTo>
                <a:lnTo>
                  <a:pt x="200533" y="136880"/>
                </a:lnTo>
                <a:lnTo>
                  <a:pt x="236664" y="109842"/>
                </a:lnTo>
                <a:lnTo>
                  <a:pt x="275361" y="86309"/>
                </a:lnTo>
                <a:lnTo>
                  <a:pt x="316369" y="66522"/>
                </a:lnTo>
                <a:lnTo>
                  <a:pt x="359473" y="50723"/>
                </a:lnTo>
                <a:lnTo>
                  <a:pt x="404406" y="39141"/>
                </a:lnTo>
                <a:lnTo>
                  <a:pt x="450951" y="32016"/>
                </a:lnTo>
                <a:lnTo>
                  <a:pt x="498868" y="29591"/>
                </a:lnTo>
                <a:lnTo>
                  <a:pt x="546785" y="32016"/>
                </a:lnTo>
                <a:lnTo>
                  <a:pt x="593331" y="39141"/>
                </a:lnTo>
                <a:lnTo>
                  <a:pt x="638276" y="50723"/>
                </a:lnTo>
                <a:lnTo>
                  <a:pt x="681367" y="66522"/>
                </a:lnTo>
                <a:lnTo>
                  <a:pt x="722376" y="86309"/>
                </a:lnTo>
                <a:lnTo>
                  <a:pt x="761072" y="109842"/>
                </a:lnTo>
                <a:lnTo>
                  <a:pt x="797217" y="136880"/>
                </a:lnTo>
                <a:lnTo>
                  <a:pt x="830554" y="167182"/>
                </a:lnTo>
                <a:lnTo>
                  <a:pt x="860856" y="200533"/>
                </a:lnTo>
                <a:lnTo>
                  <a:pt x="887895" y="236664"/>
                </a:lnTo>
                <a:lnTo>
                  <a:pt x="911428" y="275361"/>
                </a:lnTo>
                <a:lnTo>
                  <a:pt x="931214" y="316369"/>
                </a:lnTo>
                <a:lnTo>
                  <a:pt x="947013" y="359460"/>
                </a:lnTo>
                <a:lnTo>
                  <a:pt x="958596" y="404406"/>
                </a:lnTo>
                <a:lnTo>
                  <a:pt x="965708" y="450888"/>
                </a:lnTo>
                <a:lnTo>
                  <a:pt x="968146" y="498868"/>
                </a:lnTo>
                <a:lnTo>
                  <a:pt x="968146" y="330923"/>
                </a:lnTo>
                <a:lnTo>
                  <a:pt x="944067" y="273824"/>
                </a:lnTo>
                <a:lnTo>
                  <a:pt x="921702" y="234340"/>
                </a:lnTo>
                <a:lnTo>
                  <a:pt x="895972" y="197167"/>
                </a:lnTo>
                <a:lnTo>
                  <a:pt x="867054" y="162547"/>
                </a:lnTo>
                <a:lnTo>
                  <a:pt x="835190" y="130683"/>
                </a:lnTo>
                <a:lnTo>
                  <a:pt x="800569" y="101765"/>
                </a:lnTo>
                <a:lnTo>
                  <a:pt x="763409" y="76034"/>
                </a:lnTo>
                <a:lnTo>
                  <a:pt x="723912" y="53682"/>
                </a:lnTo>
                <a:lnTo>
                  <a:pt x="682294" y="34912"/>
                </a:lnTo>
                <a:lnTo>
                  <a:pt x="666800" y="29591"/>
                </a:lnTo>
                <a:lnTo>
                  <a:pt x="638784" y="19951"/>
                </a:lnTo>
                <a:lnTo>
                  <a:pt x="593559" y="9004"/>
                </a:lnTo>
                <a:lnTo>
                  <a:pt x="546862" y="2286"/>
                </a:lnTo>
                <a:lnTo>
                  <a:pt x="498868" y="0"/>
                </a:lnTo>
                <a:lnTo>
                  <a:pt x="450888" y="2286"/>
                </a:lnTo>
                <a:lnTo>
                  <a:pt x="404177" y="9004"/>
                </a:lnTo>
                <a:lnTo>
                  <a:pt x="358965" y="19951"/>
                </a:lnTo>
                <a:lnTo>
                  <a:pt x="315442" y="34912"/>
                </a:lnTo>
                <a:lnTo>
                  <a:pt x="273837" y="53682"/>
                </a:lnTo>
                <a:lnTo>
                  <a:pt x="234340" y="76034"/>
                </a:lnTo>
                <a:lnTo>
                  <a:pt x="197180" y="101765"/>
                </a:lnTo>
                <a:lnTo>
                  <a:pt x="162560" y="130683"/>
                </a:lnTo>
                <a:lnTo>
                  <a:pt x="130683" y="162547"/>
                </a:lnTo>
                <a:lnTo>
                  <a:pt x="101777" y="197167"/>
                </a:lnTo>
                <a:lnTo>
                  <a:pt x="76034" y="234340"/>
                </a:lnTo>
                <a:lnTo>
                  <a:pt x="53682" y="273824"/>
                </a:lnTo>
                <a:lnTo>
                  <a:pt x="34925" y="315442"/>
                </a:lnTo>
                <a:lnTo>
                  <a:pt x="19964" y="358952"/>
                </a:lnTo>
                <a:lnTo>
                  <a:pt x="9017" y="404177"/>
                </a:lnTo>
                <a:lnTo>
                  <a:pt x="2298" y="450888"/>
                </a:lnTo>
                <a:lnTo>
                  <a:pt x="0" y="498868"/>
                </a:lnTo>
                <a:lnTo>
                  <a:pt x="2286" y="546785"/>
                </a:lnTo>
                <a:lnTo>
                  <a:pt x="9017" y="593559"/>
                </a:lnTo>
                <a:lnTo>
                  <a:pt x="19964" y="638771"/>
                </a:lnTo>
                <a:lnTo>
                  <a:pt x="34925" y="682294"/>
                </a:lnTo>
                <a:lnTo>
                  <a:pt x="53682" y="723900"/>
                </a:lnTo>
                <a:lnTo>
                  <a:pt x="76034" y="763397"/>
                </a:lnTo>
                <a:lnTo>
                  <a:pt x="101777" y="800557"/>
                </a:lnTo>
                <a:lnTo>
                  <a:pt x="130683" y="835177"/>
                </a:lnTo>
                <a:lnTo>
                  <a:pt x="162560" y="867054"/>
                </a:lnTo>
                <a:lnTo>
                  <a:pt x="197180" y="895959"/>
                </a:lnTo>
                <a:lnTo>
                  <a:pt x="234340" y="921702"/>
                </a:lnTo>
                <a:lnTo>
                  <a:pt x="273837" y="944054"/>
                </a:lnTo>
                <a:lnTo>
                  <a:pt x="315442" y="962812"/>
                </a:lnTo>
                <a:lnTo>
                  <a:pt x="358965" y="977773"/>
                </a:lnTo>
                <a:lnTo>
                  <a:pt x="404177" y="988720"/>
                </a:lnTo>
                <a:lnTo>
                  <a:pt x="450888" y="995451"/>
                </a:lnTo>
                <a:lnTo>
                  <a:pt x="498868" y="997737"/>
                </a:lnTo>
                <a:lnTo>
                  <a:pt x="546862" y="995451"/>
                </a:lnTo>
                <a:lnTo>
                  <a:pt x="593559" y="988720"/>
                </a:lnTo>
                <a:lnTo>
                  <a:pt x="638784" y="977773"/>
                </a:lnTo>
                <a:lnTo>
                  <a:pt x="682294" y="962812"/>
                </a:lnTo>
                <a:lnTo>
                  <a:pt x="723912" y="944054"/>
                </a:lnTo>
                <a:lnTo>
                  <a:pt x="763409" y="921702"/>
                </a:lnTo>
                <a:lnTo>
                  <a:pt x="800569" y="895959"/>
                </a:lnTo>
                <a:lnTo>
                  <a:pt x="835190" y="867054"/>
                </a:lnTo>
                <a:lnTo>
                  <a:pt x="867054" y="835177"/>
                </a:lnTo>
                <a:lnTo>
                  <a:pt x="895972" y="800557"/>
                </a:lnTo>
                <a:lnTo>
                  <a:pt x="921702" y="763397"/>
                </a:lnTo>
                <a:lnTo>
                  <a:pt x="944067" y="723900"/>
                </a:lnTo>
                <a:lnTo>
                  <a:pt x="962825" y="682294"/>
                </a:lnTo>
                <a:lnTo>
                  <a:pt x="977785" y="638771"/>
                </a:lnTo>
                <a:lnTo>
                  <a:pt x="988733" y="593559"/>
                </a:lnTo>
                <a:lnTo>
                  <a:pt x="995451" y="546849"/>
                </a:lnTo>
                <a:lnTo>
                  <a:pt x="997737" y="498868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47635" y="4129264"/>
            <a:ext cx="998219" cy="998219"/>
          </a:xfrm>
          <a:custGeom>
            <a:avLst/>
            <a:gdLst/>
            <a:ahLst/>
            <a:cxnLst/>
            <a:rect l="l" t="t" r="r" b="b"/>
            <a:pathLst>
              <a:path w="998219" h="998220">
                <a:moveTo>
                  <a:pt x="544817" y="374789"/>
                </a:moveTo>
                <a:lnTo>
                  <a:pt x="500164" y="374789"/>
                </a:lnTo>
                <a:lnTo>
                  <a:pt x="417372" y="440715"/>
                </a:lnTo>
                <a:lnTo>
                  <a:pt x="443585" y="473430"/>
                </a:lnTo>
                <a:lnTo>
                  <a:pt x="473176" y="449808"/>
                </a:lnTo>
                <a:lnTo>
                  <a:pt x="476237" y="447230"/>
                </a:lnTo>
                <a:lnTo>
                  <a:pt x="480377" y="443407"/>
                </a:lnTo>
                <a:lnTo>
                  <a:pt x="485584" y="438378"/>
                </a:lnTo>
                <a:lnTo>
                  <a:pt x="491858" y="432155"/>
                </a:lnTo>
                <a:lnTo>
                  <a:pt x="491083" y="458889"/>
                </a:lnTo>
                <a:lnTo>
                  <a:pt x="490562" y="483285"/>
                </a:lnTo>
                <a:lnTo>
                  <a:pt x="490562" y="631748"/>
                </a:lnTo>
                <a:lnTo>
                  <a:pt x="544817" y="631748"/>
                </a:lnTo>
                <a:lnTo>
                  <a:pt x="544817" y="432155"/>
                </a:lnTo>
                <a:lnTo>
                  <a:pt x="544817" y="374789"/>
                </a:lnTo>
                <a:close/>
              </a:path>
              <a:path w="998219" h="998220">
                <a:moveTo>
                  <a:pt x="997737" y="498856"/>
                </a:moveTo>
                <a:lnTo>
                  <a:pt x="995451" y="450951"/>
                </a:lnTo>
                <a:lnTo>
                  <a:pt x="988733" y="404177"/>
                </a:lnTo>
                <a:lnTo>
                  <a:pt x="977785" y="358952"/>
                </a:lnTo>
                <a:lnTo>
                  <a:pt x="968146" y="330911"/>
                </a:lnTo>
                <a:lnTo>
                  <a:pt x="968146" y="498856"/>
                </a:lnTo>
                <a:lnTo>
                  <a:pt x="965720" y="546773"/>
                </a:lnTo>
                <a:lnTo>
                  <a:pt x="958596" y="593318"/>
                </a:lnTo>
                <a:lnTo>
                  <a:pt x="947013" y="638263"/>
                </a:lnTo>
                <a:lnTo>
                  <a:pt x="931214" y="681355"/>
                </a:lnTo>
                <a:lnTo>
                  <a:pt x="911428" y="722376"/>
                </a:lnTo>
                <a:lnTo>
                  <a:pt x="887895" y="761060"/>
                </a:lnTo>
                <a:lnTo>
                  <a:pt x="860856" y="797204"/>
                </a:lnTo>
                <a:lnTo>
                  <a:pt x="830554" y="830541"/>
                </a:lnTo>
                <a:lnTo>
                  <a:pt x="797217" y="860844"/>
                </a:lnTo>
                <a:lnTo>
                  <a:pt x="761072" y="887895"/>
                </a:lnTo>
                <a:lnTo>
                  <a:pt x="722376" y="911415"/>
                </a:lnTo>
                <a:lnTo>
                  <a:pt x="681367" y="931202"/>
                </a:lnTo>
                <a:lnTo>
                  <a:pt x="638276" y="947000"/>
                </a:lnTo>
                <a:lnTo>
                  <a:pt x="593331" y="958583"/>
                </a:lnTo>
                <a:lnTo>
                  <a:pt x="546785" y="965708"/>
                </a:lnTo>
                <a:lnTo>
                  <a:pt x="498868" y="968133"/>
                </a:lnTo>
                <a:lnTo>
                  <a:pt x="450951" y="965708"/>
                </a:lnTo>
                <a:lnTo>
                  <a:pt x="404406" y="958583"/>
                </a:lnTo>
                <a:lnTo>
                  <a:pt x="359473" y="947000"/>
                </a:lnTo>
                <a:lnTo>
                  <a:pt x="316382" y="931202"/>
                </a:lnTo>
                <a:lnTo>
                  <a:pt x="275361" y="911415"/>
                </a:lnTo>
                <a:lnTo>
                  <a:pt x="236664" y="887895"/>
                </a:lnTo>
                <a:lnTo>
                  <a:pt x="200533" y="860844"/>
                </a:lnTo>
                <a:lnTo>
                  <a:pt x="167195" y="830541"/>
                </a:lnTo>
                <a:lnTo>
                  <a:pt x="136880" y="797204"/>
                </a:lnTo>
                <a:lnTo>
                  <a:pt x="109842" y="761060"/>
                </a:lnTo>
                <a:lnTo>
                  <a:pt x="86309" y="722376"/>
                </a:lnTo>
                <a:lnTo>
                  <a:pt x="66535" y="681355"/>
                </a:lnTo>
                <a:lnTo>
                  <a:pt x="50723" y="638263"/>
                </a:lnTo>
                <a:lnTo>
                  <a:pt x="39141" y="593318"/>
                </a:lnTo>
                <a:lnTo>
                  <a:pt x="32029" y="546849"/>
                </a:lnTo>
                <a:lnTo>
                  <a:pt x="29591" y="498856"/>
                </a:lnTo>
                <a:lnTo>
                  <a:pt x="32016" y="450951"/>
                </a:lnTo>
                <a:lnTo>
                  <a:pt x="39141" y="404393"/>
                </a:lnTo>
                <a:lnTo>
                  <a:pt x="50723" y="359460"/>
                </a:lnTo>
                <a:lnTo>
                  <a:pt x="66535" y="316369"/>
                </a:lnTo>
                <a:lnTo>
                  <a:pt x="86309" y="275348"/>
                </a:lnTo>
                <a:lnTo>
                  <a:pt x="109842" y="236664"/>
                </a:lnTo>
                <a:lnTo>
                  <a:pt x="136880" y="200520"/>
                </a:lnTo>
                <a:lnTo>
                  <a:pt x="167195" y="167182"/>
                </a:lnTo>
                <a:lnTo>
                  <a:pt x="200533" y="136867"/>
                </a:lnTo>
                <a:lnTo>
                  <a:pt x="236664" y="109829"/>
                </a:lnTo>
                <a:lnTo>
                  <a:pt x="275361" y="86309"/>
                </a:lnTo>
                <a:lnTo>
                  <a:pt x="316382" y="66522"/>
                </a:lnTo>
                <a:lnTo>
                  <a:pt x="359473" y="50711"/>
                </a:lnTo>
                <a:lnTo>
                  <a:pt x="404406" y="39128"/>
                </a:lnTo>
                <a:lnTo>
                  <a:pt x="450951" y="32016"/>
                </a:lnTo>
                <a:lnTo>
                  <a:pt x="498868" y="29578"/>
                </a:lnTo>
                <a:lnTo>
                  <a:pt x="546785" y="32016"/>
                </a:lnTo>
                <a:lnTo>
                  <a:pt x="593331" y="39128"/>
                </a:lnTo>
                <a:lnTo>
                  <a:pt x="638276" y="50711"/>
                </a:lnTo>
                <a:lnTo>
                  <a:pt x="681367" y="66522"/>
                </a:lnTo>
                <a:lnTo>
                  <a:pt x="722376" y="86309"/>
                </a:lnTo>
                <a:lnTo>
                  <a:pt x="761072" y="109829"/>
                </a:lnTo>
                <a:lnTo>
                  <a:pt x="797217" y="136867"/>
                </a:lnTo>
                <a:lnTo>
                  <a:pt x="830554" y="167182"/>
                </a:lnTo>
                <a:lnTo>
                  <a:pt x="860856" y="200520"/>
                </a:lnTo>
                <a:lnTo>
                  <a:pt x="887895" y="236664"/>
                </a:lnTo>
                <a:lnTo>
                  <a:pt x="911428" y="275348"/>
                </a:lnTo>
                <a:lnTo>
                  <a:pt x="931214" y="316369"/>
                </a:lnTo>
                <a:lnTo>
                  <a:pt x="947013" y="359460"/>
                </a:lnTo>
                <a:lnTo>
                  <a:pt x="958596" y="404393"/>
                </a:lnTo>
                <a:lnTo>
                  <a:pt x="965708" y="450875"/>
                </a:lnTo>
                <a:lnTo>
                  <a:pt x="968146" y="498856"/>
                </a:lnTo>
                <a:lnTo>
                  <a:pt x="968146" y="330911"/>
                </a:lnTo>
                <a:lnTo>
                  <a:pt x="944067" y="273824"/>
                </a:lnTo>
                <a:lnTo>
                  <a:pt x="921702" y="234327"/>
                </a:lnTo>
                <a:lnTo>
                  <a:pt x="895972" y="197167"/>
                </a:lnTo>
                <a:lnTo>
                  <a:pt x="867054" y="162547"/>
                </a:lnTo>
                <a:lnTo>
                  <a:pt x="835190" y="130670"/>
                </a:lnTo>
                <a:lnTo>
                  <a:pt x="800569" y="101765"/>
                </a:lnTo>
                <a:lnTo>
                  <a:pt x="763409" y="76022"/>
                </a:lnTo>
                <a:lnTo>
                  <a:pt x="723912" y="53670"/>
                </a:lnTo>
                <a:lnTo>
                  <a:pt x="682294" y="34912"/>
                </a:lnTo>
                <a:lnTo>
                  <a:pt x="638784" y="19951"/>
                </a:lnTo>
                <a:lnTo>
                  <a:pt x="593559" y="9004"/>
                </a:lnTo>
                <a:lnTo>
                  <a:pt x="546862" y="2286"/>
                </a:lnTo>
                <a:lnTo>
                  <a:pt x="498868" y="0"/>
                </a:lnTo>
                <a:lnTo>
                  <a:pt x="450888" y="2286"/>
                </a:lnTo>
                <a:lnTo>
                  <a:pt x="404177" y="9004"/>
                </a:lnTo>
                <a:lnTo>
                  <a:pt x="358965" y="19951"/>
                </a:lnTo>
                <a:lnTo>
                  <a:pt x="315442" y="34912"/>
                </a:lnTo>
                <a:lnTo>
                  <a:pt x="273837" y="53670"/>
                </a:lnTo>
                <a:lnTo>
                  <a:pt x="234340" y="76022"/>
                </a:lnTo>
                <a:lnTo>
                  <a:pt x="197180" y="101765"/>
                </a:lnTo>
                <a:lnTo>
                  <a:pt x="162560" y="130670"/>
                </a:lnTo>
                <a:lnTo>
                  <a:pt x="130683" y="162547"/>
                </a:lnTo>
                <a:lnTo>
                  <a:pt x="101777" y="197167"/>
                </a:lnTo>
                <a:lnTo>
                  <a:pt x="76034" y="234327"/>
                </a:lnTo>
                <a:lnTo>
                  <a:pt x="53682" y="273824"/>
                </a:lnTo>
                <a:lnTo>
                  <a:pt x="34925" y="315429"/>
                </a:lnTo>
                <a:lnTo>
                  <a:pt x="19964" y="358952"/>
                </a:lnTo>
                <a:lnTo>
                  <a:pt x="9017" y="404177"/>
                </a:lnTo>
                <a:lnTo>
                  <a:pt x="2298" y="450875"/>
                </a:lnTo>
                <a:lnTo>
                  <a:pt x="0" y="498856"/>
                </a:lnTo>
                <a:lnTo>
                  <a:pt x="2286" y="546773"/>
                </a:lnTo>
                <a:lnTo>
                  <a:pt x="9017" y="593547"/>
                </a:lnTo>
                <a:lnTo>
                  <a:pt x="19964" y="638771"/>
                </a:lnTo>
                <a:lnTo>
                  <a:pt x="34925" y="682294"/>
                </a:lnTo>
                <a:lnTo>
                  <a:pt x="53682" y="723900"/>
                </a:lnTo>
                <a:lnTo>
                  <a:pt x="76034" y="763397"/>
                </a:lnTo>
                <a:lnTo>
                  <a:pt x="101777" y="800557"/>
                </a:lnTo>
                <a:lnTo>
                  <a:pt x="130683" y="835177"/>
                </a:lnTo>
                <a:lnTo>
                  <a:pt x="162560" y="867041"/>
                </a:lnTo>
                <a:lnTo>
                  <a:pt x="197180" y="895959"/>
                </a:lnTo>
                <a:lnTo>
                  <a:pt x="234340" y="921689"/>
                </a:lnTo>
                <a:lnTo>
                  <a:pt x="273837" y="944054"/>
                </a:lnTo>
                <a:lnTo>
                  <a:pt x="315442" y="962812"/>
                </a:lnTo>
                <a:lnTo>
                  <a:pt x="358965" y="977773"/>
                </a:lnTo>
                <a:lnTo>
                  <a:pt x="404177" y="988720"/>
                </a:lnTo>
                <a:lnTo>
                  <a:pt x="450888" y="995438"/>
                </a:lnTo>
                <a:lnTo>
                  <a:pt x="498868" y="997724"/>
                </a:lnTo>
                <a:lnTo>
                  <a:pt x="546862" y="995438"/>
                </a:lnTo>
                <a:lnTo>
                  <a:pt x="593559" y="988720"/>
                </a:lnTo>
                <a:lnTo>
                  <a:pt x="638784" y="977773"/>
                </a:lnTo>
                <a:lnTo>
                  <a:pt x="666800" y="968133"/>
                </a:lnTo>
                <a:lnTo>
                  <a:pt x="682294" y="962812"/>
                </a:lnTo>
                <a:lnTo>
                  <a:pt x="723912" y="944054"/>
                </a:lnTo>
                <a:lnTo>
                  <a:pt x="763409" y="921689"/>
                </a:lnTo>
                <a:lnTo>
                  <a:pt x="800569" y="895959"/>
                </a:lnTo>
                <a:lnTo>
                  <a:pt x="835190" y="867041"/>
                </a:lnTo>
                <a:lnTo>
                  <a:pt x="867054" y="835177"/>
                </a:lnTo>
                <a:lnTo>
                  <a:pt x="895972" y="800557"/>
                </a:lnTo>
                <a:lnTo>
                  <a:pt x="921702" y="763397"/>
                </a:lnTo>
                <a:lnTo>
                  <a:pt x="944067" y="723900"/>
                </a:lnTo>
                <a:lnTo>
                  <a:pt x="962825" y="682294"/>
                </a:lnTo>
                <a:lnTo>
                  <a:pt x="977785" y="638771"/>
                </a:lnTo>
                <a:lnTo>
                  <a:pt x="988733" y="593547"/>
                </a:lnTo>
                <a:lnTo>
                  <a:pt x="995451" y="546849"/>
                </a:lnTo>
                <a:lnTo>
                  <a:pt x="997737" y="498856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0929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3753389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13724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6519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288134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4625439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497489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369539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7241588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8113638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8985688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8288000" y="0"/>
                </a:lnTo>
                <a:lnTo>
                  <a:pt x="0" y="0"/>
                </a:lnTo>
                <a:lnTo>
                  <a:pt x="0" y="9857740"/>
                </a:lnTo>
                <a:lnTo>
                  <a:pt x="0" y="9944951"/>
                </a:lnTo>
                <a:lnTo>
                  <a:pt x="0" y="10287000"/>
                </a:lnTo>
                <a:lnTo>
                  <a:pt x="30734" y="10287000"/>
                </a:lnTo>
                <a:lnTo>
                  <a:pt x="18288000" y="10287000"/>
                </a:lnTo>
                <a:lnTo>
                  <a:pt x="18288000" y="9944951"/>
                </a:lnTo>
                <a:lnTo>
                  <a:pt x="18288000" y="985774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2510" y="387976"/>
            <a:ext cx="14282978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8228" y="4739707"/>
            <a:ext cx="14651543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04A9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009287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753387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137237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65188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881337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625437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497486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369536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7241586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13636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985686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5" name="object 1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288000" y="0"/>
                  </a:lnTo>
                  <a:lnTo>
                    <a:pt x="0" y="0"/>
                  </a:lnTo>
                  <a:lnTo>
                    <a:pt x="0" y="9857727"/>
                  </a:lnTo>
                  <a:lnTo>
                    <a:pt x="0" y="9944938"/>
                  </a:lnTo>
                  <a:lnTo>
                    <a:pt x="0" y="10287000"/>
                  </a:lnTo>
                  <a:lnTo>
                    <a:pt x="30734" y="10287000"/>
                  </a:lnTo>
                  <a:lnTo>
                    <a:pt x="18288000" y="10287000"/>
                  </a:lnTo>
                  <a:lnTo>
                    <a:pt x="18288000" y="9944938"/>
                  </a:lnTo>
                  <a:lnTo>
                    <a:pt x="18288000" y="9857727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00799" cy="3390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9368" y="1954075"/>
              <a:ext cx="5429249" cy="14382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7422" y="0"/>
              <a:ext cx="6019799" cy="365759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04968" y="4782851"/>
            <a:ext cx="116782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50">
                <a:solidFill>
                  <a:srgbClr val="FEFEFE"/>
                </a:solidFill>
              </a:rPr>
              <a:t>PARALLÉLISME</a:t>
            </a:r>
            <a:r>
              <a:rPr dirty="0" sz="3400" spc="265">
                <a:solidFill>
                  <a:srgbClr val="FEFEFE"/>
                </a:solidFill>
              </a:rPr>
              <a:t> </a:t>
            </a:r>
            <a:r>
              <a:rPr dirty="0" sz="3400" spc="215">
                <a:solidFill>
                  <a:srgbClr val="FEFEFE"/>
                </a:solidFill>
              </a:rPr>
              <a:t>ET</a:t>
            </a:r>
            <a:r>
              <a:rPr dirty="0" sz="3400" spc="270">
                <a:solidFill>
                  <a:srgbClr val="FEFEFE"/>
                </a:solidFill>
              </a:rPr>
              <a:t> </a:t>
            </a:r>
            <a:r>
              <a:rPr dirty="0" sz="3400" spc="195">
                <a:solidFill>
                  <a:srgbClr val="FEFEFE"/>
                </a:solidFill>
              </a:rPr>
              <a:t>ALGORITHMIQUE</a:t>
            </a:r>
            <a:r>
              <a:rPr dirty="0" sz="3400" spc="270">
                <a:solidFill>
                  <a:srgbClr val="FEFEFE"/>
                </a:solidFill>
              </a:rPr>
              <a:t> </a:t>
            </a:r>
            <a:r>
              <a:rPr dirty="0" sz="3400" spc="225">
                <a:solidFill>
                  <a:srgbClr val="FEFEFE"/>
                </a:solidFill>
              </a:rPr>
              <a:t>RÉPARTIE</a:t>
            </a:r>
            <a:r>
              <a:rPr dirty="0" sz="3400" spc="270">
                <a:solidFill>
                  <a:srgbClr val="FEFEFE"/>
                </a:solidFill>
              </a:rPr>
              <a:t> </a:t>
            </a:r>
            <a:r>
              <a:rPr dirty="0" sz="3400" spc="-420">
                <a:solidFill>
                  <a:srgbClr val="FEFEFE"/>
                </a:solidFill>
              </a:rPr>
              <a:t>:</a:t>
            </a:r>
            <a:endParaRPr sz="3400"/>
          </a:p>
        </p:txBody>
      </p:sp>
      <p:sp>
        <p:nvSpPr>
          <p:cNvPr id="20" name="object 20"/>
          <p:cNvSpPr txBox="1"/>
          <p:nvPr/>
        </p:nvSpPr>
        <p:spPr>
          <a:xfrm>
            <a:off x="1288942" y="5662294"/>
            <a:ext cx="15719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9380" algn="l"/>
                <a:tab pos="3881120" algn="l"/>
                <a:tab pos="6084570" algn="l"/>
                <a:tab pos="6673215" algn="l"/>
                <a:tab pos="7996555" algn="l"/>
                <a:tab pos="10687685" algn="l"/>
                <a:tab pos="11224260" algn="l"/>
                <a:tab pos="11813540" algn="l"/>
                <a:tab pos="14121765" algn="l"/>
              </a:tabLst>
            </a:pPr>
            <a:r>
              <a:rPr dirty="0" sz="2400" spc="40">
                <a:solidFill>
                  <a:srgbClr val="FFDE58"/>
                </a:solidFill>
                <a:latin typeface="Microsoft Sans Serif"/>
                <a:cs typeface="Microsoft Sans Serif"/>
              </a:rPr>
              <a:t>PROJET	</a:t>
            </a:r>
            <a:r>
              <a:rPr dirty="0" sz="2400" spc="175">
                <a:solidFill>
                  <a:srgbClr val="FFDE58"/>
                </a:solidFill>
                <a:latin typeface="Microsoft Sans Serif"/>
                <a:cs typeface="Microsoft Sans Serif"/>
              </a:rPr>
              <a:t>:ALGORITHME	</a:t>
            </a:r>
            <a:r>
              <a:rPr dirty="0" sz="2400" spc="195">
                <a:solidFill>
                  <a:srgbClr val="FFDE58"/>
                </a:solidFill>
                <a:latin typeface="Microsoft Sans Serif"/>
                <a:cs typeface="Microsoft Sans Serif"/>
              </a:rPr>
              <a:t>D’ELECTION	</a:t>
            </a:r>
            <a:r>
              <a:rPr dirty="0" sz="2400" spc="100">
                <a:solidFill>
                  <a:srgbClr val="FFDE58"/>
                </a:solidFill>
                <a:latin typeface="Microsoft Sans Serif"/>
                <a:cs typeface="Microsoft Sans Serif"/>
              </a:rPr>
              <a:t>DE	</a:t>
            </a:r>
            <a:r>
              <a:rPr dirty="0" sz="2400" spc="235">
                <a:solidFill>
                  <a:srgbClr val="FFDE58"/>
                </a:solidFill>
                <a:latin typeface="Microsoft Sans Serif"/>
                <a:cs typeface="Microsoft Sans Serif"/>
              </a:rPr>
              <a:t>DOLEV	</a:t>
            </a:r>
            <a:r>
              <a:rPr dirty="0" sz="2400" spc="195">
                <a:solidFill>
                  <a:srgbClr val="FFDE58"/>
                </a:solidFill>
                <a:latin typeface="Microsoft Sans Serif"/>
                <a:cs typeface="Microsoft Sans Serif"/>
              </a:rPr>
              <a:t>KLAWE-RODEH	</a:t>
            </a:r>
            <a:r>
              <a:rPr dirty="0" sz="2400" spc="30">
                <a:solidFill>
                  <a:srgbClr val="FFDE58"/>
                </a:solidFill>
                <a:latin typeface="Microsoft Sans Serif"/>
                <a:cs typeface="Microsoft Sans Serif"/>
              </a:rPr>
              <a:t>ET	</a:t>
            </a:r>
            <a:r>
              <a:rPr dirty="0" sz="2400" spc="100">
                <a:solidFill>
                  <a:srgbClr val="FFDE58"/>
                </a:solidFill>
                <a:latin typeface="Microsoft Sans Serif"/>
                <a:cs typeface="Microsoft Sans Serif"/>
              </a:rPr>
              <a:t>DE	</a:t>
            </a:r>
            <a:r>
              <a:rPr dirty="0" sz="2400" spc="105">
                <a:solidFill>
                  <a:srgbClr val="FFDE58"/>
                </a:solidFill>
                <a:latin typeface="Microsoft Sans Serif"/>
                <a:cs typeface="Microsoft Sans Serif"/>
              </a:rPr>
              <a:t>HIRSCHBERG	</a:t>
            </a:r>
            <a:r>
              <a:rPr dirty="0" sz="2400" spc="170">
                <a:solidFill>
                  <a:srgbClr val="FFDE58"/>
                </a:solidFill>
                <a:latin typeface="Microsoft Sans Serif"/>
                <a:cs typeface="Microsoft Sans Serif"/>
              </a:rPr>
              <a:t>SINCLAIR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896" y="8158716"/>
            <a:ext cx="5038090" cy="9245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379730">
              <a:lnSpc>
                <a:spcPts val="3529"/>
              </a:lnSpc>
              <a:spcBef>
                <a:spcPts val="114"/>
              </a:spcBef>
            </a:pPr>
            <a:r>
              <a:rPr dirty="0" sz="3100" spc="204" b="1">
                <a:solidFill>
                  <a:srgbClr val="FFFFFF"/>
                </a:solidFill>
                <a:latin typeface="Tahoma"/>
                <a:cs typeface="Tahoma"/>
              </a:rPr>
              <a:t>RÉALISÉ</a:t>
            </a:r>
            <a:r>
              <a:rPr dirty="0" sz="3100" spc="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260" b="1">
                <a:solidFill>
                  <a:srgbClr val="FFFFFF"/>
                </a:solidFill>
                <a:latin typeface="Tahoma"/>
                <a:cs typeface="Tahoma"/>
              </a:rPr>
              <a:t>PAR</a:t>
            </a:r>
            <a:r>
              <a:rPr dirty="0" sz="3100" spc="229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-380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100">
              <a:latin typeface="Tahoma"/>
              <a:cs typeface="Tahoma"/>
            </a:endParaRPr>
          </a:p>
          <a:p>
            <a:pPr algn="ctr">
              <a:lnSpc>
                <a:spcPts val="3529"/>
              </a:lnSpc>
            </a:pPr>
            <a:r>
              <a:rPr dirty="0" sz="3100" spc="220" b="1">
                <a:solidFill>
                  <a:srgbClr val="FFFFFF"/>
                </a:solidFill>
                <a:latin typeface="Tahoma"/>
                <a:cs typeface="Tahoma"/>
              </a:rPr>
              <a:t>BOUJBAIR </a:t>
            </a:r>
            <a:r>
              <a:rPr dirty="0" sz="3100" spc="320" b="1">
                <a:solidFill>
                  <a:srgbClr val="FFFFFF"/>
                </a:solidFill>
                <a:latin typeface="Tahoma"/>
                <a:cs typeface="Tahoma"/>
              </a:rPr>
              <a:t>OUSSAMAE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07006" y="8077920"/>
            <a:ext cx="4098290" cy="10756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4925" marR="5080" indent="-22860">
              <a:lnSpc>
                <a:spcPts val="3900"/>
              </a:lnSpc>
              <a:spcBef>
                <a:spcPts val="620"/>
              </a:spcBef>
            </a:pPr>
            <a:r>
              <a:rPr dirty="0" sz="3650" spc="335" b="1">
                <a:solidFill>
                  <a:srgbClr val="FFFFFF"/>
                </a:solidFill>
                <a:latin typeface="Tahoma"/>
                <a:cs typeface="Tahoma"/>
              </a:rPr>
              <a:t>ENCADRÉ</a:t>
            </a:r>
            <a:r>
              <a:rPr dirty="0" sz="3650" spc="2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290" b="1">
                <a:solidFill>
                  <a:srgbClr val="FFFFFF"/>
                </a:solidFill>
                <a:latin typeface="Tahoma"/>
                <a:cs typeface="Tahoma"/>
              </a:rPr>
              <a:t>PAR</a:t>
            </a:r>
            <a:r>
              <a:rPr dirty="0" sz="3650" spc="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-455" b="1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dirty="0" sz="3650" spc="-10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295" b="1">
                <a:solidFill>
                  <a:srgbClr val="FFFFFF"/>
                </a:solidFill>
                <a:latin typeface="Tahoma"/>
                <a:cs typeface="Tahoma"/>
              </a:rPr>
              <a:t>PR.NAJA</a:t>
            </a:r>
            <a:r>
              <a:rPr dirty="0" sz="3650" spc="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50" spc="195" b="1">
                <a:solidFill>
                  <a:srgbClr val="FFFFFF"/>
                </a:solidFill>
                <a:latin typeface="Tahoma"/>
                <a:cs typeface="Tahoma"/>
              </a:rPr>
              <a:t>NAJIB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3380" y="9245269"/>
            <a:ext cx="2557145" cy="6807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 indent="135255">
              <a:lnSpc>
                <a:spcPts val="2420"/>
              </a:lnSpc>
              <a:spcBef>
                <a:spcPts val="445"/>
              </a:spcBef>
            </a:pPr>
            <a:r>
              <a:rPr dirty="0" sz="2250" spc="-204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r>
              <a:rPr dirty="0" sz="2250" spc="-2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50" spc="200" b="1">
                <a:solidFill>
                  <a:srgbClr val="FFFFFF"/>
                </a:solidFill>
                <a:latin typeface="Tahoma"/>
                <a:cs typeface="Tahoma"/>
              </a:rPr>
              <a:t>MARS </a:t>
            </a:r>
            <a:r>
              <a:rPr dirty="0" sz="2250" spc="110" b="1">
                <a:solidFill>
                  <a:srgbClr val="FFFFFF"/>
                </a:solidFill>
                <a:latin typeface="Tahoma"/>
                <a:cs typeface="Tahoma"/>
              </a:rPr>
              <a:t>2022 </a:t>
            </a:r>
            <a:r>
              <a:rPr dirty="0" sz="225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50" spc="195" b="1">
                <a:solidFill>
                  <a:srgbClr val="FFFFFF"/>
                </a:solidFill>
                <a:latin typeface="Tahoma"/>
                <a:cs typeface="Tahoma"/>
              </a:rPr>
              <a:t>RABAT,</a:t>
            </a:r>
            <a:r>
              <a:rPr dirty="0" sz="2250" spc="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50" spc="220" b="1">
                <a:solidFill>
                  <a:srgbClr val="FFFFFF"/>
                </a:solidFill>
                <a:latin typeface="Tahoma"/>
                <a:cs typeface="Tahoma"/>
              </a:rPr>
              <a:t>MAROC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094509"/>
            <a:ext cx="11109960" cy="1701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750"/>
              </a:lnSpc>
            </a:pPr>
            <a:r>
              <a:rPr dirty="0" sz="5350" spc="225"/>
              <a:t>Etude</a:t>
            </a:r>
            <a:r>
              <a:rPr dirty="0" sz="5350" spc="-240"/>
              <a:t> </a:t>
            </a:r>
            <a:r>
              <a:rPr dirty="0" sz="5350" spc="210"/>
              <a:t>de</a:t>
            </a:r>
            <a:r>
              <a:rPr dirty="0" sz="5350" spc="-240"/>
              <a:t> </a:t>
            </a:r>
            <a:r>
              <a:rPr dirty="0" sz="5350" spc="180"/>
              <a:t>quelques</a:t>
            </a:r>
            <a:r>
              <a:rPr dirty="0" sz="5350" spc="-240"/>
              <a:t> </a:t>
            </a:r>
            <a:r>
              <a:rPr dirty="0" sz="5350" spc="155"/>
              <a:t>algorithmes </a:t>
            </a:r>
            <a:r>
              <a:rPr dirty="0" sz="5350" spc="-1555"/>
              <a:t> </a:t>
            </a:r>
            <a:r>
              <a:rPr dirty="0" sz="5350" spc="145"/>
              <a:t>d’election</a:t>
            </a:r>
            <a:r>
              <a:rPr dirty="0" sz="5350" spc="-229"/>
              <a:t> </a:t>
            </a:r>
            <a:r>
              <a:rPr dirty="0" sz="5350" spc="-655"/>
              <a:t>: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028700" y="7209632"/>
            <a:ext cx="17259300" cy="76200"/>
          </a:xfrm>
          <a:custGeom>
            <a:avLst/>
            <a:gdLst/>
            <a:ahLst/>
            <a:cxnLst/>
            <a:rect l="l" t="t" r="r" b="b"/>
            <a:pathLst>
              <a:path w="17259300" h="76200">
                <a:moveTo>
                  <a:pt x="17259299" y="76199"/>
                </a:moveTo>
                <a:lnTo>
                  <a:pt x="0" y="76199"/>
                </a:lnTo>
                <a:lnTo>
                  <a:pt x="0" y="0"/>
                </a:lnTo>
                <a:lnTo>
                  <a:pt x="17259299" y="0"/>
                </a:lnTo>
                <a:lnTo>
                  <a:pt x="17259299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288000" y="0"/>
                  </a:lnTo>
                  <a:lnTo>
                    <a:pt x="0" y="0"/>
                  </a:lnTo>
                  <a:lnTo>
                    <a:pt x="0" y="615276"/>
                  </a:lnTo>
                  <a:lnTo>
                    <a:pt x="0" y="10287000"/>
                  </a:lnTo>
                  <a:lnTo>
                    <a:pt x="30734" y="10287000"/>
                  </a:lnTo>
                  <a:lnTo>
                    <a:pt x="18288000" y="10287000"/>
                  </a:lnTo>
                  <a:lnTo>
                    <a:pt x="18288000" y="10207828"/>
                  </a:lnTo>
                  <a:lnTo>
                    <a:pt x="18288000" y="615276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9220199"/>
              <a:ext cx="16230600" cy="76200"/>
            </a:xfrm>
            <a:custGeom>
              <a:avLst/>
              <a:gdLst/>
              <a:ahLst/>
              <a:cxnLst/>
              <a:rect l="l" t="t" r="r" b="b"/>
              <a:pathLst>
                <a:path w="16230600" h="76200">
                  <a:moveTo>
                    <a:pt x="16230598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7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7768" y="6138886"/>
              <a:ext cx="8750231" cy="26098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05" y="1708146"/>
            <a:ext cx="10031095" cy="15506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130"/>
              </a:lnSpc>
            </a:pPr>
            <a:r>
              <a:rPr dirty="0" sz="4900" spc="175"/>
              <a:t>Algorithme</a:t>
            </a:r>
            <a:r>
              <a:rPr dirty="0" sz="4900" spc="-225"/>
              <a:t> </a:t>
            </a:r>
            <a:r>
              <a:rPr dirty="0" sz="4900" spc="120"/>
              <a:t>d’election</a:t>
            </a:r>
            <a:r>
              <a:rPr dirty="0" sz="4900" spc="-225"/>
              <a:t> </a:t>
            </a:r>
            <a:r>
              <a:rPr dirty="0" sz="4900" spc="175"/>
              <a:t>de</a:t>
            </a:r>
            <a:r>
              <a:rPr dirty="0" sz="4900" spc="-225"/>
              <a:t> </a:t>
            </a:r>
            <a:r>
              <a:rPr dirty="0" sz="4900" spc="80"/>
              <a:t>Dolev </a:t>
            </a:r>
            <a:r>
              <a:rPr dirty="0" sz="4900" spc="-1420"/>
              <a:t> </a:t>
            </a:r>
            <a:r>
              <a:rPr dirty="0" sz="4900" spc="120"/>
              <a:t>Klawe-Rodeh</a:t>
            </a:r>
            <a:endParaRPr sz="4900"/>
          </a:p>
        </p:txBody>
      </p:sp>
      <p:sp>
        <p:nvSpPr>
          <p:cNvPr id="7" name="object 7"/>
          <p:cNvSpPr txBox="1"/>
          <p:nvPr/>
        </p:nvSpPr>
        <p:spPr>
          <a:xfrm>
            <a:off x="67305" y="5101930"/>
            <a:ext cx="10160635" cy="1272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575"/>
              </a:lnSpc>
              <a:spcBef>
                <a:spcPts val="95"/>
              </a:spcBef>
            </a:pPr>
            <a:r>
              <a:rPr dirty="0" sz="3000" spc="90" b="1">
                <a:solidFill>
                  <a:srgbClr val="FFFFFF"/>
                </a:solidFill>
                <a:latin typeface="Tahoma"/>
                <a:cs typeface="Tahoma"/>
              </a:rPr>
              <a:t>Idée</a:t>
            </a:r>
            <a:r>
              <a:rPr dirty="0" sz="3000" spc="2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200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3000" spc="245" b="1">
                <a:solidFill>
                  <a:srgbClr val="FFFFFF"/>
                </a:solidFill>
                <a:latin typeface="Tahoma"/>
                <a:cs typeface="Tahoma"/>
              </a:rPr>
              <a:t> l’algorithme</a:t>
            </a:r>
            <a:r>
              <a:rPr dirty="0" sz="3000" spc="2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375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 marL="608965">
              <a:lnSpc>
                <a:spcPts val="3035"/>
              </a:lnSpc>
            </a:pPr>
            <a:r>
              <a:rPr dirty="0" sz="2550" spc="33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550" spc="335">
                <a:solidFill>
                  <a:srgbClr val="FFFFFF"/>
                </a:solidFill>
                <a:latin typeface="Tahoma"/>
                <a:cs typeface="Tahoma"/>
              </a:rPr>
              <a:t>L’algorithme</a:t>
            </a:r>
            <a:r>
              <a:rPr dirty="0" sz="255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265">
                <a:solidFill>
                  <a:srgbClr val="FFFFFF"/>
                </a:solidFill>
                <a:latin typeface="Tahoma"/>
                <a:cs typeface="Tahoma"/>
              </a:rPr>
              <a:t>n´ecessite</a:t>
            </a:r>
            <a:r>
              <a:rPr dirty="0" sz="255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37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dirty="0" sz="255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254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dirty="0" sz="255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365">
                <a:solidFill>
                  <a:srgbClr val="FFFFFF"/>
                </a:solidFill>
                <a:latin typeface="Tahoma"/>
                <a:cs typeface="Tahoma"/>
              </a:rPr>
              <a:t>canaux</a:t>
            </a:r>
            <a:r>
              <a:rPr dirty="0" sz="255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325">
                <a:solidFill>
                  <a:srgbClr val="FFFFFF"/>
                </a:solidFill>
                <a:latin typeface="Tahoma"/>
                <a:cs typeface="Tahoma"/>
              </a:rPr>
              <a:t>soient</a:t>
            </a:r>
            <a:r>
              <a:rPr dirty="0" sz="255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180">
                <a:solidFill>
                  <a:srgbClr val="FFFFFF"/>
                </a:solidFill>
                <a:latin typeface="Tahoma"/>
                <a:cs typeface="Tahoma"/>
              </a:rPr>
              <a:t>FIFO.</a:t>
            </a:r>
            <a:endParaRPr sz="2550">
              <a:latin typeface="Tahoma"/>
              <a:cs typeface="Tahoma"/>
            </a:endParaRPr>
          </a:p>
          <a:p>
            <a:pPr marL="530860">
              <a:lnSpc>
                <a:spcPct val="100000"/>
              </a:lnSpc>
              <a:spcBef>
                <a:spcPts val="25"/>
              </a:spcBef>
            </a:pPr>
            <a:r>
              <a:rPr dirty="0" sz="2650" spc="35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2650" spc="355">
                <a:solidFill>
                  <a:srgbClr val="FFFFFF"/>
                </a:solidFill>
                <a:latin typeface="Tahoma"/>
                <a:cs typeface="Tahoma"/>
              </a:rPr>
              <a:t>L’algorithme</a:t>
            </a:r>
            <a:r>
              <a:rPr dirty="0" sz="265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85">
                <a:solidFill>
                  <a:srgbClr val="FFFFFF"/>
                </a:solidFill>
                <a:latin typeface="Tahoma"/>
                <a:cs typeface="Tahoma"/>
              </a:rPr>
              <a:t>calcule</a:t>
            </a:r>
            <a:r>
              <a:rPr dirty="0" sz="265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90">
                <a:solidFill>
                  <a:srgbClr val="FFFFFF"/>
                </a:solidFill>
                <a:latin typeface="Tahoma"/>
                <a:cs typeface="Tahoma"/>
              </a:rPr>
              <a:t>d’abord</a:t>
            </a:r>
            <a:r>
              <a:rPr dirty="0" sz="265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275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dirty="0" sz="265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60">
                <a:solidFill>
                  <a:srgbClr val="FFFFFF"/>
                </a:solidFill>
                <a:latin typeface="Tahoma"/>
                <a:cs typeface="Tahoma"/>
              </a:rPr>
              <a:t>plus</a:t>
            </a:r>
            <a:r>
              <a:rPr dirty="0" sz="265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370">
                <a:solidFill>
                  <a:srgbClr val="FFFFFF"/>
                </a:solidFill>
                <a:latin typeface="Tahoma"/>
                <a:cs typeface="Tahoma"/>
              </a:rPr>
              <a:t>petit</a:t>
            </a:r>
            <a:r>
              <a:rPr dirty="0" sz="265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50" spc="85">
                <a:solidFill>
                  <a:srgbClr val="FFFFFF"/>
                </a:solidFill>
                <a:latin typeface="Tahoma"/>
                <a:cs typeface="Tahoma"/>
              </a:rPr>
              <a:t>ID.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005" y="3996892"/>
            <a:ext cx="11868785" cy="83185"/>
          </a:xfrm>
          <a:custGeom>
            <a:avLst/>
            <a:gdLst/>
            <a:ahLst/>
            <a:cxnLst/>
            <a:rect l="l" t="t" r="r" b="b"/>
            <a:pathLst>
              <a:path w="11868785" h="83185">
                <a:moveTo>
                  <a:pt x="11868303" y="82995"/>
                </a:moveTo>
                <a:lnTo>
                  <a:pt x="0" y="82995"/>
                </a:lnTo>
                <a:lnTo>
                  <a:pt x="0" y="0"/>
                </a:lnTo>
                <a:lnTo>
                  <a:pt x="11868303" y="0"/>
                </a:lnTo>
                <a:lnTo>
                  <a:pt x="11868303" y="82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628" y="0"/>
            <a:ext cx="10620374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730750"/>
            <a:ext cx="11689715" cy="8445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160"/>
              <a:t>pseudo-code</a:t>
            </a:r>
            <a:r>
              <a:rPr dirty="0" sz="5350" spc="-225"/>
              <a:t> </a:t>
            </a:r>
            <a:r>
              <a:rPr dirty="0" sz="5350" spc="-55"/>
              <a:t>(voir</a:t>
            </a:r>
            <a:r>
              <a:rPr dirty="0" sz="5350" spc="-225"/>
              <a:t> </a:t>
            </a:r>
            <a:r>
              <a:rPr dirty="0" sz="5350" spc="105"/>
              <a:t>le</a:t>
            </a:r>
            <a:r>
              <a:rPr dirty="0" sz="5350" spc="-225"/>
              <a:t> </a:t>
            </a:r>
            <a:r>
              <a:rPr dirty="0" sz="5350" spc="155"/>
              <a:t>rapport</a:t>
            </a:r>
            <a:r>
              <a:rPr dirty="0" sz="5350" spc="-225"/>
              <a:t> </a:t>
            </a:r>
            <a:r>
              <a:rPr dirty="0" sz="5350" spc="70"/>
              <a:t>pdf)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1028700" y="5988617"/>
            <a:ext cx="17259300" cy="76200"/>
          </a:xfrm>
          <a:custGeom>
            <a:avLst/>
            <a:gdLst/>
            <a:ahLst/>
            <a:cxnLst/>
            <a:rect l="l" t="t" r="r" b="b"/>
            <a:pathLst>
              <a:path w="17259300" h="76200">
                <a:moveTo>
                  <a:pt x="17259299" y="76199"/>
                </a:moveTo>
                <a:lnTo>
                  <a:pt x="0" y="76199"/>
                </a:lnTo>
                <a:lnTo>
                  <a:pt x="0" y="0"/>
                </a:lnTo>
                <a:lnTo>
                  <a:pt x="17259299" y="0"/>
                </a:lnTo>
                <a:lnTo>
                  <a:pt x="17259299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699" y="9220199"/>
              <a:ext cx="16230600" cy="76200"/>
            </a:xfrm>
            <a:custGeom>
              <a:avLst/>
              <a:gdLst/>
              <a:ahLst/>
              <a:cxnLst/>
              <a:rect l="l" t="t" r="r" b="b"/>
              <a:pathLst>
                <a:path w="16230600" h="76200">
                  <a:moveTo>
                    <a:pt x="16230598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7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227" y="5750992"/>
              <a:ext cx="15411449" cy="29813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14883"/>
            <a:ext cx="8869045" cy="253619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580"/>
              </a:lnSpc>
              <a:spcBef>
                <a:spcPts val="340"/>
              </a:spcBef>
            </a:pPr>
            <a:r>
              <a:rPr dirty="0" sz="5500" spc="525"/>
              <a:t>Algorithme</a:t>
            </a:r>
            <a:r>
              <a:rPr dirty="0" sz="5500" spc="459"/>
              <a:t> d’election </a:t>
            </a:r>
            <a:r>
              <a:rPr dirty="0" sz="5500" spc="-1595"/>
              <a:t> </a:t>
            </a:r>
            <a:r>
              <a:rPr dirty="0" sz="5500" spc="380"/>
              <a:t>de</a:t>
            </a:r>
            <a:r>
              <a:rPr dirty="0" sz="5500" spc="470"/>
              <a:t> </a:t>
            </a:r>
            <a:r>
              <a:rPr dirty="0" sz="5500" spc="459"/>
              <a:t>Hirschberg</a:t>
            </a:r>
            <a:r>
              <a:rPr dirty="0" sz="5500" spc="470"/>
              <a:t> </a:t>
            </a:r>
            <a:r>
              <a:rPr dirty="0" sz="5500" spc="280"/>
              <a:t>et</a:t>
            </a:r>
            <a:endParaRPr sz="5500"/>
          </a:p>
          <a:p>
            <a:pPr marL="12700">
              <a:lnSpc>
                <a:spcPts val="6365"/>
              </a:lnSpc>
            </a:pPr>
            <a:r>
              <a:rPr dirty="0" sz="5500" spc="430"/>
              <a:t>Sinclair</a:t>
            </a:r>
            <a:r>
              <a:rPr dirty="0" sz="5500" spc="455"/>
              <a:t> </a:t>
            </a:r>
            <a:r>
              <a:rPr dirty="0" sz="5500" spc="90"/>
              <a:t>1980</a:t>
            </a:r>
            <a:r>
              <a:rPr dirty="0" sz="5500" spc="455"/>
              <a:t> </a:t>
            </a:r>
            <a:r>
              <a:rPr dirty="0" sz="5500" spc="-680"/>
              <a:t>:</a:t>
            </a:r>
            <a:endParaRPr sz="5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8153" y="3610689"/>
            <a:ext cx="3943350" cy="5819775"/>
          </a:xfrm>
          <a:custGeom>
            <a:avLst/>
            <a:gdLst/>
            <a:ahLst/>
            <a:cxnLst/>
            <a:rect l="l" t="t" r="r" b="b"/>
            <a:pathLst>
              <a:path w="3943350" h="5819775">
                <a:moveTo>
                  <a:pt x="3943349" y="5819774"/>
                </a:moveTo>
                <a:lnTo>
                  <a:pt x="0" y="5819774"/>
                </a:lnTo>
                <a:lnTo>
                  <a:pt x="0" y="0"/>
                </a:lnTo>
                <a:lnTo>
                  <a:pt x="3943349" y="0"/>
                </a:lnTo>
                <a:lnTo>
                  <a:pt x="3943349" y="5819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9381" y="4555561"/>
            <a:ext cx="304228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395">
                <a:solidFill>
                  <a:srgbClr val="004A94"/>
                </a:solidFill>
                <a:latin typeface="Tahoma"/>
                <a:cs typeface="Tahoma"/>
              </a:rPr>
              <a:t>DÉFINITION: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881" y="5392620"/>
            <a:ext cx="3289300" cy="28257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790"/>
              </a:spcBef>
            </a:pPr>
            <a:r>
              <a:rPr dirty="0" sz="2050" spc="50">
                <a:solidFill>
                  <a:srgbClr val="004A94"/>
                </a:solidFill>
                <a:latin typeface="Verdana"/>
                <a:cs typeface="Verdana"/>
              </a:rPr>
              <a:t>L</a:t>
            </a:r>
            <a:r>
              <a:rPr dirty="0" sz="1850" spc="50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050" spc="5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050" spc="-10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50">
                <a:solidFill>
                  <a:srgbClr val="004A94"/>
                </a:solidFill>
                <a:latin typeface="Verdana"/>
                <a:cs typeface="Verdana"/>
              </a:rPr>
              <a:t>Hirschberg</a:t>
            </a:r>
            <a:endParaRPr sz="2050">
              <a:latin typeface="Verdana"/>
              <a:cs typeface="Verdana"/>
            </a:endParaRPr>
          </a:p>
          <a:p>
            <a:pPr marL="262890" marR="255904" indent="340360">
              <a:lnSpc>
                <a:spcPct val="128000"/>
              </a:lnSpc>
            </a:pPr>
            <a:r>
              <a:rPr dirty="0" sz="1850" spc="310">
                <a:solidFill>
                  <a:srgbClr val="004A94"/>
                </a:solidFill>
                <a:latin typeface="Microsoft Sans Serif"/>
                <a:cs typeface="Microsoft Sans Serif"/>
              </a:rPr>
              <a:t>– </a:t>
            </a:r>
            <a:r>
              <a:rPr dirty="0" sz="2050" spc="25">
                <a:solidFill>
                  <a:srgbClr val="004A94"/>
                </a:solidFill>
                <a:latin typeface="Verdana"/>
                <a:cs typeface="Verdana"/>
              </a:rPr>
              <a:t>Sinclair </a:t>
            </a:r>
            <a:r>
              <a:rPr dirty="0" sz="2050" spc="-10">
                <a:solidFill>
                  <a:srgbClr val="004A94"/>
                </a:solidFill>
                <a:latin typeface="Verdana"/>
                <a:cs typeface="Verdana"/>
              </a:rPr>
              <a:t>est </a:t>
            </a:r>
            <a:r>
              <a:rPr dirty="0" sz="2050" spc="95">
                <a:solidFill>
                  <a:srgbClr val="004A94"/>
                </a:solidFill>
                <a:latin typeface="Verdana"/>
                <a:cs typeface="Verdana"/>
              </a:rPr>
              <a:t>un </a:t>
            </a:r>
            <a:r>
              <a:rPr dirty="0" sz="2050" spc="10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6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050" spc="-13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45">
                <a:solidFill>
                  <a:srgbClr val="004A94"/>
                </a:solidFill>
                <a:latin typeface="Verdana"/>
                <a:cs typeface="Verdana"/>
              </a:rPr>
              <a:t>distribue</a:t>
            </a:r>
            <a:endParaRPr sz="2050">
              <a:latin typeface="Verdana"/>
              <a:cs typeface="Verdana"/>
            </a:endParaRPr>
          </a:p>
          <a:p>
            <a:pPr algn="ctr" marL="12700" marR="5080">
              <a:lnSpc>
                <a:spcPct val="128000"/>
              </a:lnSpc>
            </a:pPr>
            <a:r>
              <a:rPr dirty="0" sz="2050" spc="110">
                <a:solidFill>
                  <a:srgbClr val="004A94"/>
                </a:solidFill>
                <a:latin typeface="Verdana"/>
                <a:cs typeface="Verdana"/>
              </a:rPr>
              <a:t>conçu</a:t>
            </a:r>
            <a:r>
              <a:rPr dirty="0" sz="205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70">
                <a:solidFill>
                  <a:srgbClr val="004A94"/>
                </a:solidFill>
                <a:latin typeface="Verdana"/>
                <a:cs typeface="Verdana"/>
              </a:rPr>
              <a:t>pour</a:t>
            </a:r>
            <a:r>
              <a:rPr dirty="0" sz="205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35">
                <a:solidFill>
                  <a:srgbClr val="004A94"/>
                </a:solidFill>
                <a:latin typeface="Verdana"/>
                <a:cs typeface="Verdana"/>
              </a:rPr>
              <a:t>le</a:t>
            </a:r>
            <a:r>
              <a:rPr dirty="0" sz="205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90">
                <a:solidFill>
                  <a:srgbClr val="004A94"/>
                </a:solidFill>
                <a:latin typeface="Verdana"/>
                <a:cs typeface="Verdana"/>
              </a:rPr>
              <a:t>problème </a:t>
            </a:r>
            <a:r>
              <a:rPr dirty="0" sz="2050" spc="-7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80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1850" spc="80">
                <a:solidFill>
                  <a:srgbClr val="004A94"/>
                </a:solidFill>
                <a:latin typeface="Microsoft Sans Serif"/>
                <a:cs typeface="Microsoft Sans Serif"/>
              </a:rPr>
              <a:t>’´</a:t>
            </a:r>
            <a:r>
              <a:rPr dirty="0" sz="2050" spc="80">
                <a:solidFill>
                  <a:srgbClr val="004A94"/>
                </a:solidFill>
                <a:latin typeface="Verdana"/>
                <a:cs typeface="Verdana"/>
              </a:rPr>
              <a:t>élection </a:t>
            </a:r>
            <a:r>
              <a:rPr dirty="0" sz="2050" spc="105">
                <a:solidFill>
                  <a:srgbClr val="004A94"/>
                </a:solidFill>
                <a:latin typeface="Verdana"/>
                <a:cs typeface="Verdana"/>
              </a:rPr>
              <a:t>de </a:t>
            </a:r>
            <a:r>
              <a:rPr dirty="0" sz="2050" spc="40">
                <a:solidFill>
                  <a:srgbClr val="004A94"/>
                </a:solidFill>
                <a:latin typeface="Verdana"/>
                <a:cs typeface="Verdana"/>
              </a:rPr>
              <a:t>leader </a:t>
            </a:r>
            <a:r>
              <a:rPr dirty="0" sz="2050" spc="4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50">
                <a:solidFill>
                  <a:srgbClr val="004A94"/>
                </a:solidFill>
                <a:latin typeface="Verdana"/>
                <a:cs typeface="Verdana"/>
              </a:rPr>
              <a:t>dans </a:t>
            </a:r>
            <a:r>
              <a:rPr dirty="0" sz="2050" spc="95">
                <a:solidFill>
                  <a:srgbClr val="004A94"/>
                </a:solidFill>
                <a:latin typeface="Verdana"/>
                <a:cs typeface="Verdana"/>
              </a:rPr>
              <a:t>un </a:t>
            </a:r>
            <a:r>
              <a:rPr dirty="0" sz="2050" spc="5">
                <a:solidFill>
                  <a:srgbClr val="004A94"/>
                </a:solidFill>
                <a:latin typeface="Verdana"/>
                <a:cs typeface="Verdana"/>
              </a:rPr>
              <a:t>réseau </a:t>
            </a:r>
            <a:r>
              <a:rPr dirty="0" sz="2050" spc="70">
                <a:solidFill>
                  <a:srgbClr val="004A94"/>
                </a:solidFill>
                <a:latin typeface="Verdana"/>
                <a:cs typeface="Verdana"/>
              </a:rPr>
              <a:t>en </a:t>
            </a:r>
            <a:r>
              <a:rPr dirty="0" sz="2050" spc="7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60">
                <a:solidFill>
                  <a:srgbClr val="004A94"/>
                </a:solidFill>
                <a:latin typeface="Verdana"/>
                <a:cs typeface="Verdana"/>
              </a:rPr>
              <a:t>anneau</a:t>
            </a:r>
            <a:r>
              <a:rPr dirty="0" sz="205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35">
                <a:solidFill>
                  <a:srgbClr val="004A94"/>
                </a:solidFill>
                <a:latin typeface="Verdana"/>
                <a:cs typeface="Verdana"/>
              </a:rPr>
              <a:t>synchrone</a:t>
            </a:r>
            <a:r>
              <a:rPr dirty="0" sz="205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850" spc="-95">
                <a:solidFill>
                  <a:srgbClr val="004A94"/>
                </a:solidFill>
                <a:latin typeface="Microsoft Sans Serif"/>
                <a:cs typeface="Microsoft Sans Serif"/>
              </a:rPr>
              <a:t>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7162" y="3610689"/>
            <a:ext cx="3943350" cy="5819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algn="ctr" marL="45085">
              <a:lnSpc>
                <a:spcPct val="100000"/>
              </a:lnSpc>
              <a:spcBef>
                <a:spcPts val="3135"/>
              </a:spcBef>
            </a:pPr>
            <a:r>
              <a:rPr dirty="0" sz="3150" spc="515">
                <a:solidFill>
                  <a:srgbClr val="004A94"/>
                </a:solidFill>
                <a:latin typeface="Tahoma"/>
                <a:cs typeface="Tahoma"/>
              </a:rPr>
              <a:t>HYPOTHÉSES:</a:t>
            </a:r>
            <a:endParaRPr sz="3150">
              <a:latin typeface="Tahoma"/>
              <a:cs typeface="Tahoma"/>
            </a:endParaRPr>
          </a:p>
          <a:p>
            <a:pPr algn="ctr" marL="298450" marR="245110">
              <a:lnSpc>
                <a:spcPct val="128200"/>
              </a:lnSpc>
              <a:spcBef>
                <a:spcPts val="2560"/>
              </a:spcBef>
            </a:pPr>
            <a:r>
              <a:rPr dirty="0" sz="1750" spc="30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1950" spc="30">
                <a:solidFill>
                  <a:srgbClr val="004A94"/>
                </a:solidFill>
                <a:latin typeface="Verdana"/>
                <a:cs typeface="Verdana"/>
              </a:rPr>
              <a:t>Les</a:t>
            </a:r>
            <a:r>
              <a:rPr dirty="0" sz="195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75">
                <a:solidFill>
                  <a:srgbClr val="004A94"/>
                </a:solidFill>
                <a:latin typeface="Verdana"/>
                <a:cs typeface="Verdana"/>
              </a:rPr>
              <a:t>noeuds</a:t>
            </a:r>
            <a:r>
              <a:rPr dirty="0" sz="195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40">
                <a:solidFill>
                  <a:srgbClr val="004A94"/>
                </a:solidFill>
                <a:latin typeface="Verdana"/>
                <a:cs typeface="Verdana"/>
              </a:rPr>
              <a:t>sont</a:t>
            </a:r>
            <a:r>
              <a:rPr dirty="0" sz="195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70">
                <a:solidFill>
                  <a:srgbClr val="004A94"/>
                </a:solidFill>
                <a:latin typeface="Verdana"/>
                <a:cs typeface="Verdana"/>
              </a:rPr>
              <a:t>capables </a:t>
            </a:r>
            <a:r>
              <a:rPr dirty="0" sz="1950" spc="-67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110">
                <a:solidFill>
                  <a:srgbClr val="004A94"/>
                </a:solidFill>
                <a:latin typeface="Verdana"/>
                <a:cs typeface="Verdana"/>
              </a:rPr>
              <a:t>de </a:t>
            </a:r>
            <a:r>
              <a:rPr dirty="0" sz="1950" spc="15">
                <a:solidFill>
                  <a:srgbClr val="004A94"/>
                </a:solidFill>
                <a:latin typeface="Verdana"/>
                <a:cs typeface="Verdana"/>
              </a:rPr>
              <a:t>s</a:t>
            </a:r>
            <a:r>
              <a:rPr dirty="0" sz="1750" spc="1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1950" spc="15">
                <a:solidFill>
                  <a:srgbClr val="004A94"/>
                </a:solidFill>
                <a:latin typeface="Verdana"/>
                <a:cs typeface="Verdana"/>
              </a:rPr>
              <a:t>organiser </a:t>
            </a:r>
            <a:r>
              <a:rPr dirty="0" sz="1950" spc="75">
                <a:solidFill>
                  <a:srgbClr val="004A94"/>
                </a:solidFill>
                <a:latin typeface="Verdana"/>
                <a:cs typeface="Verdana"/>
              </a:rPr>
              <a:t>en </a:t>
            </a:r>
            <a:r>
              <a:rPr dirty="0" sz="1950" spc="70">
                <a:solidFill>
                  <a:srgbClr val="004A94"/>
                </a:solidFill>
                <a:latin typeface="Verdana"/>
                <a:cs typeface="Verdana"/>
              </a:rPr>
              <a:t>anneau </a:t>
            </a:r>
            <a:r>
              <a:rPr dirty="0" sz="1950" spc="75">
                <a:solidFill>
                  <a:srgbClr val="004A94"/>
                </a:solidFill>
                <a:latin typeface="Verdana"/>
                <a:cs typeface="Verdana"/>
              </a:rPr>
              <a:t> bidirectionnel</a:t>
            </a:r>
            <a:endParaRPr sz="1950">
              <a:latin typeface="Verdana"/>
              <a:cs typeface="Verdana"/>
            </a:endParaRPr>
          </a:p>
          <a:p>
            <a:pPr algn="ctr" marL="528955" marR="475615">
              <a:lnSpc>
                <a:spcPct val="128200"/>
              </a:lnSpc>
            </a:pPr>
            <a:r>
              <a:rPr dirty="0" sz="1750" spc="135">
                <a:solidFill>
                  <a:srgbClr val="004A94"/>
                </a:solidFill>
                <a:latin typeface="Microsoft Sans Serif"/>
                <a:cs typeface="Microsoft Sans Serif"/>
              </a:rPr>
              <a:t>--</a:t>
            </a:r>
            <a:r>
              <a:rPr dirty="0" sz="1950" spc="135">
                <a:solidFill>
                  <a:srgbClr val="004A94"/>
                </a:solidFill>
                <a:latin typeface="Verdana"/>
                <a:cs typeface="Verdana"/>
              </a:rPr>
              <a:t>un</a:t>
            </a:r>
            <a:r>
              <a:rPr dirty="0" sz="195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55">
                <a:solidFill>
                  <a:srgbClr val="004A94"/>
                </a:solidFill>
                <a:latin typeface="Verdana"/>
                <a:cs typeface="Verdana"/>
              </a:rPr>
              <a:t>identifiant</a:t>
            </a:r>
            <a:r>
              <a:rPr dirty="0" sz="195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95">
                <a:solidFill>
                  <a:srgbClr val="004A94"/>
                </a:solidFill>
                <a:latin typeface="Verdana"/>
                <a:cs typeface="Verdana"/>
              </a:rPr>
              <a:t>unique </a:t>
            </a:r>
            <a:r>
              <a:rPr dirty="0" sz="1950" spc="-67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60">
                <a:solidFill>
                  <a:srgbClr val="004A94"/>
                </a:solidFill>
                <a:latin typeface="Verdana"/>
                <a:cs typeface="Verdana"/>
              </a:rPr>
              <a:t>dansl</a:t>
            </a:r>
            <a:r>
              <a:rPr dirty="0" sz="1750" spc="60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1950" spc="60">
                <a:solidFill>
                  <a:srgbClr val="004A94"/>
                </a:solidFill>
                <a:latin typeface="Verdana"/>
                <a:cs typeface="Verdana"/>
              </a:rPr>
              <a:t>anneau</a:t>
            </a:r>
            <a:endParaRPr sz="1950">
              <a:latin typeface="Verdana"/>
              <a:cs typeface="Verdana"/>
            </a:endParaRPr>
          </a:p>
          <a:p>
            <a:pPr algn="ctr" marL="377190" marR="323850">
              <a:lnSpc>
                <a:spcPct val="128200"/>
              </a:lnSpc>
            </a:pPr>
            <a:r>
              <a:rPr dirty="0" sz="1750" spc="95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1950" spc="95">
                <a:solidFill>
                  <a:srgbClr val="004A94"/>
                </a:solidFill>
                <a:latin typeface="Verdana"/>
                <a:cs typeface="Verdana"/>
              </a:rPr>
              <a:t>Communications</a:t>
            </a:r>
            <a:r>
              <a:rPr dirty="0" sz="1950" spc="-13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004A94"/>
                </a:solidFill>
                <a:latin typeface="Verdana"/>
                <a:cs typeface="Verdana"/>
              </a:rPr>
              <a:t>fiables </a:t>
            </a:r>
            <a:r>
              <a:rPr dirty="0" sz="1950" spc="-67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40">
                <a:solidFill>
                  <a:srgbClr val="004A94"/>
                </a:solidFill>
                <a:latin typeface="Verdana"/>
                <a:cs typeface="Verdana"/>
              </a:rPr>
              <a:t>et</a:t>
            </a:r>
            <a:r>
              <a:rPr dirty="0" sz="195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004A94"/>
                </a:solidFill>
                <a:latin typeface="Verdana"/>
                <a:cs typeface="Verdana"/>
              </a:rPr>
              <a:t>asynchrones</a:t>
            </a:r>
            <a:endParaRPr sz="1950">
              <a:latin typeface="Verdana"/>
              <a:cs typeface="Verdana"/>
            </a:endParaRPr>
          </a:p>
          <a:p>
            <a:pPr marL="276860">
              <a:lnSpc>
                <a:spcPct val="100000"/>
              </a:lnSpc>
              <a:spcBef>
                <a:spcPts val="860"/>
              </a:spcBef>
            </a:pPr>
            <a:r>
              <a:rPr dirty="0" sz="1750" spc="-35">
                <a:solidFill>
                  <a:srgbClr val="004A94"/>
                </a:solidFill>
                <a:latin typeface="Microsoft Sans Serif"/>
                <a:cs typeface="Microsoft Sans Serif"/>
              </a:rPr>
              <a:t>-......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6169" y="3610689"/>
            <a:ext cx="3943350" cy="5819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tabLst>
                <a:tab pos="3507740" algn="l"/>
              </a:tabLst>
            </a:pPr>
            <a:r>
              <a:rPr dirty="0" sz="3000" spc="520">
                <a:solidFill>
                  <a:srgbClr val="004A94"/>
                </a:solidFill>
                <a:latin typeface="Tahoma"/>
                <a:cs typeface="Tahoma"/>
              </a:rPr>
              <a:t>ALGORITHME	</a:t>
            </a:r>
            <a:r>
              <a:rPr dirty="0" sz="3000" spc="-425">
                <a:solidFill>
                  <a:srgbClr val="004A94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ahoma"/>
              <a:cs typeface="Tahoma"/>
            </a:endParaRPr>
          </a:p>
          <a:p>
            <a:pPr marL="967740">
              <a:lnSpc>
                <a:spcPct val="100000"/>
              </a:lnSpc>
            </a:pPr>
            <a:r>
              <a:rPr dirty="0" sz="2050" spc="15">
                <a:solidFill>
                  <a:srgbClr val="004A94"/>
                </a:solidFill>
                <a:latin typeface="Verdana"/>
                <a:cs typeface="Verdana"/>
              </a:rPr>
              <a:t>Voir</a:t>
            </a:r>
            <a:r>
              <a:rPr dirty="0" sz="2050" spc="-13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35">
                <a:solidFill>
                  <a:srgbClr val="004A94"/>
                </a:solidFill>
                <a:latin typeface="Verdana"/>
                <a:cs typeface="Verdana"/>
              </a:rPr>
              <a:t>le</a:t>
            </a:r>
            <a:r>
              <a:rPr dirty="0" sz="2050" spc="-13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050" spc="50">
                <a:solidFill>
                  <a:srgbClr val="004A94"/>
                </a:solidFill>
                <a:latin typeface="Verdana"/>
                <a:cs typeface="Verdana"/>
              </a:rPr>
              <a:t>rapport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15177" y="3610689"/>
            <a:ext cx="3943350" cy="5819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325"/>
              </a:spcBef>
            </a:pPr>
            <a:r>
              <a:rPr dirty="0" sz="3300" spc="565">
                <a:solidFill>
                  <a:srgbClr val="004A94"/>
                </a:solidFill>
                <a:latin typeface="Tahoma"/>
                <a:cs typeface="Tahoma"/>
              </a:rPr>
              <a:t>COMPLEXITÉ</a:t>
            </a:r>
            <a:endParaRPr sz="33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  <a:spcBef>
                <a:spcPts val="3320"/>
              </a:spcBef>
            </a:pPr>
            <a:r>
              <a:rPr dirty="0" sz="2050" spc="70">
                <a:solidFill>
                  <a:srgbClr val="FF1616"/>
                </a:solidFill>
                <a:latin typeface="Verdana"/>
                <a:cs typeface="Verdana"/>
              </a:rPr>
              <a:t>Complexité</a:t>
            </a:r>
            <a:r>
              <a:rPr dirty="0" sz="2050" spc="-13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dirty="0" sz="2050" spc="70">
                <a:solidFill>
                  <a:srgbClr val="FF1616"/>
                </a:solidFill>
                <a:latin typeface="Verdana"/>
                <a:cs typeface="Verdana"/>
              </a:rPr>
              <a:t>en</a:t>
            </a:r>
            <a:r>
              <a:rPr dirty="0" sz="2050" spc="-125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dirty="0" sz="2050" spc="20">
                <a:solidFill>
                  <a:srgbClr val="FF1616"/>
                </a:solidFill>
                <a:latin typeface="Verdana"/>
                <a:cs typeface="Verdana"/>
              </a:rPr>
              <a:t>messages</a:t>
            </a:r>
            <a:endParaRPr sz="2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dirty="0" sz="1850" spc="-100">
                <a:solidFill>
                  <a:srgbClr val="FF1616"/>
                </a:solidFill>
                <a:latin typeface="Microsoft Sans Serif"/>
                <a:cs typeface="Microsoft Sans Serif"/>
              </a:rPr>
              <a:t>:</a:t>
            </a:r>
            <a:r>
              <a:rPr dirty="0" sz="1850" spc="105">
                <a:solidFill>
                  <a:srgbClr val="FF1616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10">
                <a:solidFill>
                  <a:srgbClr val="FF1616"/>
                </a:solidFill>
                <a:latin typeface="Verdana"/>
                <a:cs typeface="Verdana"/>
              </a:rPr>
              <a:t>O</a:t>
            </a:r>
            <a:r>
              <a:rPr dirty="0" sz="1850" spc="110">
                <a:solidFill>
                  <a:srgbClr val="FF1616"/>
                </a:solidFill>
                <a:latin typeface="Microsoft Sans Serif"/>
                <a:cs typeface="Microsoft Sans Serif"/>
              </a:rPr>
              <a:t>(</a:t>
            </a:r>
            <a:r>
              <a:rPr dirty="0" sz="2050" spc="110">
                <a:solidFill>
                  <a:srgbClr val="FF1616"/>
                </a:solidFill>
                <a:latin typeface="Verdana"/>
                <a:cs typeface="Verdana"/>
              </a:rPr>
              <a:t>N</a:t>
            </a:r>
            <a:r>
              <a:rPr dirty="0" sz="2050" spc="-12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dirty="0" sz="2050" spc="70">
                <a:solidFill>
                  <a:srgbClr val="FF1616"/>
                </a:solidFill>
                <a:latin typeface="Verdana"/>
                <a:cs typeface="Verdana"/>
              </a:rPr>
              <a:t>log</a:t>
            </a:r>
            <a:r>
              <a:rPr dirty="0" sz="2050" spc="-12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dirty="0" sz="2050" spc="114">
                <a:solidFill>
                  <a:srgbClr val="FF1616"/>
                </a:solidFill>
                <a:latin typeface="Verdana"/>
                <a:cs typeface="Verdana"/>
              </a:rPr>
              <a:t>N</a:t>
            </a:r>
            <a:r>
              <a:rPr dirty="0" sz="1850" spc="114">
                <a:solidFill>
                  <a:srgbClr val="FF1616"/>
                </a:solidFill>
                <a:latin typeface="Microsoft Sans Serif"/>
                <a:cs typeface="Microsoft Sans Serif"/>
              </a:rPr>
              <a:t>)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689610">
              <a:lnSpc>
                <a:spcPct val="108700"/>
              </a:lnSpc>
              <a:spcBef>
                <a:spcPts val="95"/>
              </a:spcBef>
            </a:pPr>
            <a:r>
              <a:rPr dirty="0" spc="185"/>
              <a:t>ALGORITHME </a:t>
            </a:r>
            <a:r>
              <a:rPr dirty="0" spc="155"/>
              <a:t>D’ELECTION </a:t>
            </a:r>
            <a:r>
              <a:rPr dirty="0" spc="310"/>
              <a:t>DE </a:t>
            </a:r>
            <a:r>
              <a:rPr dirty="0" spc="315"/>
              <a:t> </a:t>
            </a:r>
            <a:r>
              <a:rPr dirty="0" spc="160"/>
              <a:t>HIRSCHBERG</a:t>
            </a:r>
            <a:r>
              <a:rPr dirty="0" spc="-30"/>
              <a:t> </a:t>
            </a:r>
            <a:r>
              <a:rPr dirty="0" spc="275"/>
              <a:t>ET</a:t>
            </a:r>
            <a:r>
              <a:rPr dirty="0" spc="-30"/>
              <a:t> </a:t>
            </a:r>
            <a:r>
              <a:rPr dirty="0" spc="-10"/>
              <a:t>SINCLAIR</a:t>
            </a:r>
            <a:r>
              <a:rPr dirty="0" spc="-25"/>
              <a:t> </a:t>
            </a:r>
            <a:r>
              <a:rPr dirty="0" spc="-120"/>
              <a:t>1980</a:t>
            </a:r>
            <a:r>
              <a:rPr dirty="0" spc="-30"/>
              <a:t> </a:t>
            </a:r>
            <a:r>
              <a:rPr dirty="0" spc="-805"/>
              <a:t>:</a:t>
            </a:r>
          </a:p>
        </p:txBody>
      </p:sp>
      <p:sp>
        <p:nvSpPr>
          <p:cNvPr id="9" name="object 9"/>
          <p:cNvSpPr/>
          <p:nvPr/>
        </p:nvSpPr>
        <p:spPr>
          <a:xfrm>
            <a:off x="1028700" y="2715732"/>
            <a:ext cx="16230600" cy="76200"/>
          </a:xfrm>
          <a:custGeom>
            <a:avLst/>
            <a:gdLst/>
            <a:ahLst/>
            <a:cxnLst/>
            <a:rect l="l" t="t" r="r" b="b"/>
            <a:pathLst>
              <a:path w="16230600" h="76200">
                <a:moveTo>
                  <a:pt x="16230598" y="76199"/>
                </a:moveTo>
                <a:lnTo>
                  <a:pt x="0" y="761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" y="2237890"/>
              <a:ext cx="7543800" cy="87630"/>
            </a:xfrm>
            <a:custGeom>
              <a:avLst/>
              <a:gdLst/>
              <a:ahLst/>
              <a:cxnLst/>
              <a:rect l="l" t="t" r="r" b="b"/>
              <a:pathLst>
                <a:path w="7543800" h="87630">
                  <a:moveTo>
                    <a:pt x="0" y="87204"/>
                  </a:moveTo>
                  <a:lnTo>
                    <a:pt x="7543797" y="87204"/>
                  </a:lnTo>
                  <a:lnTo>
                    <a:pt x="7543797" y="0"/>
                  </a:lnTo>
                  <a:lnTo>
                    <a:pt x="0" y="0"/>
                  </a:lnTo>
                  <a:lnTo>
                    <a:pt x="0" y="87204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" y="3981989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" y="1365840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30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" y="493790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" y="3109940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30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" y="4854039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" y="5726089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" y="6598139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" y="7470188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" y="8342238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" y="9214288"/>
            <a:ext cx="7543800" cy="87630"/>
          </a:xfrm>
          <a:custGeom>
            <a:avLst/>
            <a:gdLst/>
            <a:ahLst/>
            <a:cxnLst/>
            <a:rect l="l" t="t" r="r" b="b"/>
            <a:pathLst>
              <a:path w="7543800" h="87629">
                <a:moveTo>
                  <a:pt x="0" y="87204"/>
                </a:moveTo>
                <a:lnTo>
                  <a:pt x="7543797" y="87204"/>
                </a:lnTo>
                <a:lnTo>
                  <a:pt x="7543797" y="0"/>
                </a:lnTo>
                <a:lnTo>
                  <a:pt x="0" y="0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703328"/>
            <a:ext cx="7543800" cy="4584065"/>
          </a:xfrm>
          <a:custGeom>
            <a:avLst/>
            <a:gdLst/>
            <a:ahLst/>
            <a:cxnLst/>
            <a:rect l="l" t="t" r="r" b="b"/>
            <a:pathLst>
              <a:path w="7543800" h="4584065">
                <a:moveTo>
                  <a:pt x="7543787" y="4383011"/>
                </a:moveTo>
                <a:lnTo>
                  <a:pt x="6766319" y="4383011"/>
                </a:lnTo>
                <a:lnTo>
                  <a:pt x="6766319" y="0"/>
                </a:lnTo>
                <a:lnTo>
                  <a:pt x="6679120" y="0"/>
                </a:lnTo>
                <a:lnTo>
                  <a:pt x="6679120" y="4383011"/>
                </a:lnTo>
                <a:lnTo>
                  <a:pt x="0" y="4383011"/>
                </a:lnTo>
                <a:lnTo>
                  <a:pt x="0" y="4470222"/>
                </a:lnTo>
                <a:lnTo>
                  <a:pt x="6679120" y="4470222"/>
                </a:lnTo>
                <a:lnTo>
                  <a:pt x="6679120" y="4583671"/>
                </a:lnTo>
                <a:lnTo>
                  <a:pt x="6766319" y="4583671"/>
                </a:lnTo>
                <a:lnTo>
                  <a:pt x="6766319" y="4470222"/>
                </a:lnTo>
                <a:lnTo>
                  <a:pt x="7543787" y="4470222"/>
                </a:lnTo>
                <a:lnTo>
                  <a:pt x="7543787" y="4383011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79123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29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0924" y="5703319"/>
            <a:ext cx="87630" cy="4584065"/>
          </a:xfrm>
          <a:custGeom>
            <a:avLst/>
            <a:gdLst/>
            <a:ahLst/>
            <a:cxnLst/>
            <a:rect l="l" t="t" r="r" b="b"/>
            <a:pathLst>
              <a:path w="87629" h="4584065">
                <a:moveTo>
                  <a:pt x="0" y="4583679"/>
                </a:moveTo>
                <a:lnTo>
                  <a:pt x="87204" y="4583679"/>
                </a:lnTo>
                <a:lnTo>
                  <a:pt x="87204" y="0"/>
                </a:lnTo>
                <a:lnTo>
                  <a:pt x="0" y="0"/>
                </a:lnTo>
                <a:lnTo>
                  <a:pt x="0" y="4583679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90924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29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35023" y="5703319"/>
            <a:ext cx="87630" cy="4584065"/>
          </a:xfrm>
          <a:custGeom>
            <a:avLst/>
            <a:gdLst/>
            <a:ahLst/>
            <a:cxnLst/>
            <a:rect l="l" t="t" r="r" b="b"/>
            <a:pathLst>
              <a:path w="87629" h="4584065">
                <a:moveTo>
                  <a:pt x="0" y="4583679"/>
                </a:moveTo>
                <a:lnTo>
                  <a:pt x="87204" y="4583679"/>
                </a:lnTo>
                <a:lnTo>
                  <a:pt x="87204" y="0"/>
                </a:lnTo>
                <a:lnTo>
                  <a:pt x="0" y="0"/>
                </a:lnTo>
                <a:lnTo>
                  <a:pt x="0" y="4583679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35023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29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2974" y="5703319"/>
            <a:ext cx="87630" cy="4584065"/>
          </a:xfrm>
          <a:custGeom>
            <a:avLst/>
            <a:gdLst/>
            <a:ahLst/>
            <a:cxnLst/>
            <a:rect l="l" t="t" r="r" b="b"/>
            <a:pathLst>
              <a:path w="87629" h="4584065">
                <a:moveTo>
                  <a:pt x="0" y="4583679"/>
                </a:moveTo>
                <a:lnTo>
                  <a:pt x="87204" y="4583679"/>
                </a:lnTo>
                <a:lnTo>
                  <a:pt x="87204" y="0"/>
                </a:lnTo>
                <a:lnTo>
                  <a:pt x="0" y="0"/>
                </a:lnTo>
                <a:lnTo>
                  <a:pt x="0" y="4583679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62974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29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4774" y="0"/>
            <a:ext cx="87630" cy="10287000"/>
          </a:xfrm>
          <a:custGeom>
            <a:avLst/>
            <a:gdLst/>
            <a:ahLst/>
            <a:cxnLst/>
            <a:rect l="l" t="t" r="r" b="b"/>
            <a:pathLst>
              <a:path w="87629" h="10287000">
                <a:moveTo>
                  <a:pt x="0" y="0"/>
                </a:moveTo>
                <a:lnTo>
                  <a:pt x="87204" y="0"/>
                </a:lnTo>
                <a:lnTo>
                  <a:pt x="872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07073" y="5703319"/>
            <a:ext cx="87630" cy="4584065"/>
          </a:xfrm>
          <a:custGeom>
            <a:avLst/>
            <a:gdLst/>
            <a:ahLst/>
            <a:cxnLst/>
            <a:rect l="l" t="t" r="r" b="b"/>
            <a:pathLst>
              <a:path w="87629" h="4584065">
                <a:moveTo>
                  <a:pt x="0" y="4583679"/>
                </a:moveTo>
                <a:lnTo>
                  <a:pt x="87204" y="4583679"/>
                </a:lnTo>
                <a:lnTo>
                  <a:pt x="87204" y="0"/>
                </a:lnTo>
                <a:lnTo>
                  <a:pt x="0" y="0"/>
                </a:lnTo>
                <a:lnTo>
                  <a:pt x="0" y="4583679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07073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29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18874" y="5703319"/>
            <a:ext cx="87630" cy="4584065"/>
          </a:xfrm>
          <a:custGeom>
            <a:avLst/>
            <a:gdLst/>
            <a:ahLst/>
            <a:cxnLst/>
            <a:rect l="l" t="t" r="r" b="b"/>
            <a:pathLst>
              <a:path w="87630" h="4584065">
                <a:moveTo>
                  <a:pt x="0" y="4583679"/>
                </a:moveTo>
                <a:lnTo>
                  <a:pt x="87204" y="4583679"/>
                </a:lnTo>
                <a:lnTo>
                  <a:pt x="87204" y="0"/>
                </a:lnTo>
                <a:lnTo>
                  <a:pt x="0" y="0"/>
                </a:lnTo>
                <a:lnTo>
                  <a:pt x="0" y="4583679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18874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30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46824" y="5703319"/>
            <a:ext cx="87630" cy="4584065"/>
          </a:xfrm>
          <a:custGeom>
            <a:avLst/>
            <a:gdLst/>
            <a:ahLst/>
            <a:cxnLst/>
            <a:rect l="l" t="t" r="r" b="b"/>
            <a:pathLst>
              <a:path w="87630" h="4584065">
                <a:moveTo>
                  <a:pt x="0" y="4583679"/>
                </a:moveTo>
                <a:lnTo>
                  <a:pt x="87204" y="4583679"/>
                </a:lnTo>
                <a:lnTo>
                  <a:pt x="87204" y="0"/>
                </a:lnTo>
                <a:lnTo>
                  <a:pt x="0" y="0"/>
                </a:lnTo>
                <a:lnTo>
                  <a:pt x="0" y="4583679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6824" y="0"/>
            <a:ext cx="87630" cy="5627370"/>
          </a:xfrm>
          <a:custGeom>
            <a:avLst/>
            <a:gdLst/>
            <a:ahLst/>
            <a:cxnLst/>
            <a:rect l="l" t="t" r="r" b="b"/>
            <a:pathLst>
              <a:path w="87630" h="5627370">
                <a:moveTo>
                  <a:pt x="0" y="5627120"/>
                </a:moveTo>
                <a:lnTo>
                  <a:pt x="87204" y="5627120"/>
                </a:lnTo>
                <a:lnTo>
                  <a:pt x="87204" y="0"/>
                </a:lnTo>
                <a:lnTo>
                  <a:pt x="0" y="0"/>
                </a:lnTo>
                <a:lnTo>
                  <a:pt x="0" y="5627120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028700" y="0"/>
            <a:ext cx="17259300" cy="10287000"/>
            <a:chOff x="1028700" y="0"/>
            <a:chExt cx="17259300" cy="10287000"/>
          </a:xfrm>
        </p:grpSpPr>
        <p:sp>
          <p:nvSpPr>
            <p:cNvPr id="31" name="object 31"/>
            <p:cNvSpPr/>
            <p:nvPr/>
          </p:nvSpPr>
          <p:spPr>
            <a:xfrm>
              <a:off x="1028687" y="11"/>
              <a:ext cx="17259300" cy="10287000"/>
            </a:xfrm>
            <a:custGeom>
              <a:avLst/>
              <a:gdLst/>
              <a:ahLst/>
              <a:cxnLst/>
              <a:rect l="l" t="t" r="r" b="b"/>
              <a:pathLst>
                <a:path w="17259300" h="10287000">
                  <a:moveTo>
                    <a:pt x="17259300" y="0"/>
                  </a:moveTo>
                  <a:lnTo>
                    <a:pt x="6515100" y="0"/>
                  </a:lnTo>
                  <a:lnTo>
                    <a:pt x="6515100" y="5627116"/>
                  </a:lnTo>
                  <a:lnTo>
                    <a:pt x="0" y="5627116"/>
                  </a:lnTo>
                  <a:lnTo>
                    <a:pt x="0" y="5703316"/>
                  </a:lnTo>
                  <a:lnTo>
                    <a:pt x="6515100" y="5703316"/>
                  </a:lnTo>
                  <a:lnTo>
                    <a:pt x="6515100" y="10286987"/>
                  </a:lnTo>
                  <a:lnTo>
                    <a:pt x="17259300" y="10286987"/>
                  </a:lnTo>
                  <a:lnTo>
                    <a:pt x="1725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6962774" cy="34956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7944" y="3526773"/>
              <a:ext cx="6667499" cy="33432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0" y="6874526"/>
              <a:ext cx="6715124" cy="3333749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16000" y="4187658"/>
            <a:ext cx="4015104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335"/>
              <a:t>EXEMPLE</a:t>
            </a:r>
            <a:r>
              <a:rPr dirty="0" sz="5600" spc="-80"/>
              <a:t> </a:t>
            </a:r>
            <a:r>
              <a:rPr dirty="0" sz="5600" spc="-695"/>
              <a:t>:</a:t>
            </a:r>
            <a:endParaRPr sz="5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302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753401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37252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65202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81351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30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625451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497501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369551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724160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1365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985700"/>
            <a:ext cx="18288000" cy="87630"/>
          </a:xfrm>
          <a:custGeom>
            <a:avLst/>
            <a:gdLst/>
            <a:ahLst/>
            <a:cxnLst/>
            <a:rect l="l" t="t" r="r" b="b"/>
            <a:pathLst>
              <a:path w="18288000" h="87629">
                <a:moveTo>
                  <a:pt x="0" y="87204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87204"/>
                </a:lnTo>
                <a:lnTo>
                  <a:pt x="0" y="872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0" y="12"/>
            <a:ext cx="18288000" cy="10287000"/>
            <a:chOff x="0" y="12"/>
            <a:chExt cx="18288000" cy="10287000"/>
          </a:xfrm>
        </p:grpSpPr>
        <p:sp>
          <p:nvSpPr>
            <p:cNvPr id="14" name="object 1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8288000" y="0"/>
                  </a:lnTo>
                  <a:lnTo>
                    <a:pt x="0" y="0"/>
                  </a:lnTo>
                  <a:lnTo>
                    <a:pt x="0" y="9857740"/>
                  </a:lnTo>
                  <a:lnTo>
                    <a:pt x="0" y="9944951"/>
                  </a:lnTo>
                  <a:lnTo>
                    <a:pt x="0" y="10287000"/>
                  </a:lnTo>
                  <a:lnTo>
                    <a:pt x="30734" y="10287000"/>
                  </a:lnTo>
                  <a:lnTo>
                    <a:pt x="18288000" y="10287000"/>
                  </a:lnTo>
                  <a:lnTo>
                    <a:pt x="18288000" y="9944951"/>
                  </a:lnTo>
                  <a:lnTo>
                    <a:pt x="18288000" y="985774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52599" y="7254323"/>
              <a:ext cx="16535400" cy="76200"/>
            </a:xfrm>
            <a:custGeom>
              <a:avLst/>
              <a:gdLst/>
              <a:ahLst/>
              <a:cxnLst/>
              <a:rect l="l" t="t" r="r" b="b"/>
              <a:pathLst>
                <a:path w="16535400" h="76200">
                  <a:moveTo>
                    <a:pt x="165353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6535399" y="0"/>
                  </a:lnTo>
                  <a:lnTo>
                    <a:pt x="16535399" y="7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018" y="1805392"/>
              <a:ext cx="9324974" cy="5219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533400"/>
            <a:ext cx="17297400" cy="9220200"/>
          </a:xfrm>
          <a:custGeom>
            <a:avLst/>
            <a:gdLst/>
            <a:ahLst/>
            <a:cxnLst/>
            <a:rect l="l" t="t" r="r" b="b"/>
            <a:pathLst>
              <a:path w="17297400" h="9220200">
                <a:moveTo>
                  <a:pt x="17297398" y="9220199"/>
                </a:moveTo>
                <a:lnTo>
                  <a:pt x="0" y="9220199"/>
                </a:lnTo>
                <a:lnTo>
                  <a:pt x="0" y="0"/>
                </a:lnTo>
                <a:lnTo>
                  <a:pt x="17297398" y="0"/>
                </a:lnTo>
                <a:lnTo>
                  <a:pt x="17297398" y="9220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62" y="943994"/>
            <a:ext cx="104078" cy="1040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62" y="1424355"/>
            <a:ext cx="104078" cy="1040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62" y="1904715"/>
            <a:ext cx="104078" cy="1040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62" y="2385075"/>
            <a:ext cx="104078" cy="1040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62" y="5267236"/>
            <a:ext cx="104078" cy="1040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662" y="5747596"/>
            <a:ext cx="104078" cy="1040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62" y="7188676"/>
            <a:ext cx="104078" cy="10407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78160" y="664855"/>
            <a:ext cx="8793480" cy="8672195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225425" indent="-213360">
              <a:lnSpc>
                <a:spcPct val="100000"/>
              </a:lnSpc>
              <a:spcBef>
                <a:spcPts val="994"/>
              </a:spcBef>
              <a:buAutoNum type="arabicPlain"/>
              <a:tabLst>
                <a:tab pos="226060" algn="l"/>
              </a:tabLst>
            </a:pPr>
            <a:r>
              <a:rPr dirty="0" sz="2400" spc="30">
                <a:solidFill>
                  <a:srgbClr val="004A94"/>
                </a:solidFill>
                <a:latin typeface="Verdana"/>
                <a:cs typeface="Verdana"/>
              </a:rPr>
              <a:t>Système</a:t>
            </a:r>
            <a:r>
              <a:rPr dirty="0" sz="2400" spc="-12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004A94"/>
                </a:solidFill>
                <a:latin typeface="Verdana"/>
                <a:cs typeface="Verdana"/>
              </a:rPr>
              <a:t>réparti</a:t>
            </a:r>
            <a:r>
              <a:rPr dirty="0" sz="2400" spc="-12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marL="292735" indent="-280670">
              <a:lnSpc>
                <a:spcPct val="100000"/>
              </a:lnSpc>
              <a:spcBef>
                <a:spcPts val="900"/>
              </a:spcBef>
              <a:buAutoNum type="arabicPlain"/>
              <a:tabLst>
                <a:tab pos="293370" algn="l"/>
              </a:tabLst>
            </a:pP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5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55">
                <a:solidFill>
                  <a:srgbClr val="004A94"/>
                </a:solidFill>
                <a:latin typeface="Microsoft Sans Serif"/>
                <a:cs typeface="Microsoft Sans Serif"/>
              </a:rPr>
              <a:t>?</a:t>
            </a:r>
            <a:endParaRPr sz="2200">
              <a:latin typeface="Microsoft Sans Serif"/>
              <a:cs typeface="Microsoft Sans Serif"/>
            </a:endParaRPr>
          </a:p>
          <a:p>
            <a:pPr marL="275590" indent="-263525">
              <a:lnSpc>
                <a:spcPct val="100000"/>
              </a:lnSpc>
              <a:spcBef>
                <a:spcPts val="905"/>
              </a:spcBef>
              <a:buAutoNum type="arabicPlain"/>
              <a:tabLst>
                <a:tab pos="276225" algn="l"/>
              </a:tabLst>
            </a:pPr>
            <a:r>
              <a:rPr dirty="0" sz="2400" spc="90">
                <a:solidFill>
                  <a:srgbClr val="004A94"/>
                </a:solidFill>
                <a:latin typeface="Verdana"/>
                <a:cs typeface="Verdana"/>
              </a:rPr>
              <a:t>Algorithmes</a:t>
            </a:r>
            <a:r>
              <a:rPr dirty="0" sz="2400" spc="-12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2200" spc="10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105">
                <a:solidFill>
                  <a:srgbClr val="004A94"/>
                </a:solidFill>
                <a:latin typeface="Verdana"/>
                <a:cs typeface="Verdana"/>
              </a:rPr>
              <a:t>élection</a:t>
            </a:r>
            <a:r>
              <a:rPr dirty="0" sz="2400" spc="-12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marL="291465" indent="-279400">
              <a:lnSpc>
                <a:spcPct val="100000"/>
              </a:lnSpc>
              <a:spcBef>
                <a:spcPts val="900"/>
              </a:spcBef>
              <a:buAutoNum type="arabicPlain"/>
              <a:tabLst>
                <a:tab pos="292100" algn="l"/>
              </a:tabLst>
            </a:pPr>
            <a:r>
              <a:rPr dirty="0" sz="2400" spc="95">
                <a:solidFill>
                  <a:srgbClr val="004A94"/>
                </a:solidFill>
                <a:latin typeface="Verdana"/>
                <a:cs typeface="Verdana"/>
              </a:rPr>
              <a:t>Topologie</a:t>
            </a:r>
            <a:endParaRPr sz="2400">
              <a:latin typeface="Verdana"/>
              <a:cs typeface="Verdana"/>
            </a:endParaRPr>
          </a:p>
          <a:p>
            <a:pPr lvl="1" marL="1118235" indent="-46863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118870" algn="l"/>
              </a:tabLst>
            </a:pPr>
            <a:r>
              <a:rPr dirty="0" sz="2400" spc="70">
                <a:solidFill>
                  <a:srgbClr val="004A94"/>
                </a:solidFill>
                <a:latin typeface="Verdana"/>
                <a:cs typeface="Verdana"/>
              </a:rPr>
              <a:t>Bus</a:t>
            </a:r>
            <a:endParaRPr sz="2400">
              <a:latin typeface="Verdana"/>
              <a:cs typeface="Verdana"/>
            </a:endParaRPr>
          </a:p>
          <a:p>
            <a:pPr lvl="1" marL="1185545" indent="-5359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1186180" algn="l"/>
              </a:tabLst>
            </a:pPr>
            <a:r>
              <a:rPr dirty="0" sz="2400" spc="120">
                <a:solidFill>
                  <a:srgbClr val="004A94"/>
                </a:solidFill>
                <a:latin typeface="Verdana"/>
                <a:cs typeface="Verdana"/>
              </a:rPr>
              <a:t>Anneau</a:t>
            </a:r>
            <a:endParaRPr sz="2400">
              <a:latin typeface="Verdana"/>
              <a:cs typeface="Verdana"/>
            </a:endParaRPr>
          </a:p>
          <a:p>
            <a:pPr lvl="1" marL="1167765" indent="-518159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168400" algn="l"/>
              </a:tabLst>
            </a:pPr>
            <a:r>
              <a:rPr dirty="0" sz="2400" spc="70">
                <a:solidFill>
                  <a:srgbClr val="004A94"/>
                </a:solidFill>
                <a:latin typeface="Verdana"/>
                <a:cs typeface="Verdana"/>
              </a:rPr>
              <a:t>Arbre</a:t>
            </a:r>
            <a:endParaRPr sz="2400">
              <a:latin typeface="Verdana"/>
              <a:cs typeface="Verdana"/>
            </a:endParaRPr>
          </a:p>
          <a:p>
            <a:pPr lvl="1" marL="1184275" indent="-5346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1184910" algn="l"/>
              </a:tabLst>
            </a:pPr>
            <a:r>
              <a:rPr dirty="0" sz="2400" spc="95">
                <a:solidFill>
                  <a:srgbClr val="004A94"/>
                </a:solidFill>
                <a:latin typeface="Verdana"/>
                <a:cs typeface="Verdana"/>
              </a:rPr>
              <a:t>Maille</a:t>
            </a:r>
            <a:endParaRPr sz="2400">
              <a:latin typeface="Verdana"/>
              <a:cs typeface="Verdana"/>
            </a:endParaRPr>
          </a:p>
          <a:p>
            <a:pPr lvl="1" marL="1180465" indent="-53086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181100" algn="l"/>
              </a:tabLst>
            </a:pPr>
            <a:r>
              <a:rPr dirty="0" sz="2400" spc="80">
                <a:solidFill>
                  <a:srgbClr val="004A94"/>
                </a:solidFill>
                <a:latin typeface="Verdana"/>
                <a:cs typeface="Verdana"/>
              </a:rPr>
              <a:t>Etoile</a:t>
            </a:r>
            <a:endParaRPr sz="2400">
              <a:latin typeface="Verdana"/>
              <a:cs typeface="Verdana"/>
            </a:endParaRPr>
          </a:p>
          <a:p>
            <a:pPr marL="287655" indent="-275590">
              <a:lnSpc>
                <a:spcPct val="100000"/>
              </a:lnSpc>
              <a:spcBef>
                <a:spcPts val="900"/>
              </a:spcBef>
              <a:buAutoNum type="arabicPlain"/>
              <a:tabLst>
                <a:tab pos="288290" algn="l"/>
              </a:tabLst>
            </a:pPr>
            <a:r>
              <a:rPr dirty="0" sz="2400" spc="95">
                <a:solidFill>
                  <a:srgbClr val="004A94"/>
                </a:solidFill>
                <a:latin typeface="Verdana"/>
                <a:cs typeface="Verdana"/>
              </a:rPr>
              <a:t>Exemples</a:t>
            </a:r>
            <a:r>
              <a:rPr dirty="0" sz="240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2200" spc="8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85">
                <a:solidFill>
                  <a:srgbClr val="004A94"/>
                </a:solidFill>
                <a:latin typeface="Verdana"/>
                <a:cs typeface="Verdana"/>
              </a:rPr>
              <a:t>algorithmes</a:t>
            </a:r>
            <a:r>
              <a:rPr dirty="0" sz="24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2200" spc="110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Election</a:t>
            </a:r>
            <a:r>
              <a:rPr dirty="0" sz="240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marL="299720" indent="-287655">
              <a:lnSpc>
                <a:spcPct val="100000"/>
              </a:lnSpc>
              <a:spcBef>
                <a:spcPts val="905"/>
              </a:spcBef>
              <a:buAutoNum type="arabicPlain"/>
              <a:tabLst>
                <a:tab pos="300355" algn="l"/>
              </a:tabLst>
            </a:pP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2200" spc="10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105">
                <a:solidFill>
                  <a:srgbClr val="004A94"/>
                </a:solidFill>
                <a:latin typeface="Verdana"/>
                <a:cs typeface="Verdana"/>
              </a:rPr>
              <a:t>élection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004A94"/>
                </a:solidFill>
                <a:latin typeface="Verdana"/>
                <a:cs typeface="Verdana"/>
              </a:rPr>
              <a:t>de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004A94"/>
                </a:solidFill>
                <a:latin typeface="Verdana"/>
                <a:cs typeface="Verdana"/>
              </a:rPr>
              <a:t>Dolev</a:t>
            </a:r>
            <a:r>
              <a:rPr dirty="0" sz="24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004A94"/>
                </a:solidFill>
                <a:latin typeface="Verdana"/>
                <a:cs typeface="Verdana"/>
              </a:rPr>
              <a:t>Klawe</a:t>
            </a:r>
            <a:r>
              <a:rPr dirty="0" sz="2200" spc="135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135">
                <a:solidFill>
                  <a:srgbClr val="004A94"/>
                </a:solidFill>
                <a:latin typeface="Verdana"/>
                <a:cs typeface="Verdana"/>
              </a:rPr>
              <a:t>Rodeh</a:t>
            </a:r>
            <a:endParaRPr sz="2400">
              <a:latin typeface="Verdana"/>
              <a:cs typeface="Verdana"/>
            </a:endParaRPr>
          </a:p>
          <a:p>
            <a:pPr lvl="1" marL="1126490" indent="-476884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1127125" algn="l"/>
              </a:tabLst>
            </a:pPr>
            <a:r>
              <a:rPr dirty="0" sz="2400" spc="30">
                <a:solidFill>
                  <a:srgbClr val="004A94"/>
                </a:solidFill>
                <a:latin typeface="Verdana"/>
                <a:cs typeface="Verdana"/>
              </a:rPr>
              <a:t>Idée</a:t>
            </a:r>
            <a:r>
              <a:rPr dirty="0" sz="2400" spc="-12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004A94"/>
                </a:solidFill>
                <a:latin typeface="Verdana"/>
                <a:cs typeface="Verdana"/>
              </a:rPr>
              <a:t>de</a:t>
            </a:r>
            <a:r>
              <a:rPr dirty="0" sz="240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004A94"/>
                </a:solidFill>
                <a:latin typeface="Verdana"/>
                <a:cs typeface="Verdana"/>
              </a:rPr>
              <a:t>l</a:t>
            </a:r>
            <a:r>
              <a:rPr dirty="0" sz="2200" spc="8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85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2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lvl="1" marL="1193800" indent="-544195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194435" algn="l"/>
              </a:tabLst>
            </a:pP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004A94"/>
                </a:solidFill>
                <a:latin typeface="Verdana"/>
                <a:cs typeface="Verdana"/>
              </a:rPr>
              <a:t>de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004A94"/>
                </a:solidFill>
                <a:latin typeface="Verdana"/>
                <a:cs typeface="Verdana"/>
              </a:rPr>
              <a:t>Dolev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35">
                <a:solidFill>
                  <a:srgbClr val="004A94"/>
                </a:solidFill>
                <a:latin typeface="Verdana"/>
                <a:cs typeface="Verdana"/>
              </a:rPr>
              <a:t>Klawe</a:t>
            </a:r>
            <a:r>
              <a:rPr dirty="0" sz="2200" spc="135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135">
                <a:solidFill>
                  <a:srgbClr val="004A94"/>
                </a:solidFill>
                <a:latin typeface="Verdana"/>
                <a:cs typeface="Verdana"/>
              </a:rPr>
              <a:t>Rodeh</a:t>
            </a:r>
            <a:r>
              <a:rPr dirty="0" sz="24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marL="283845" indent="-271780">
              <a:lnSpc>
                <a:spcPct val="100000"/>
              </a:lnSpc>
              <a:spcBef>
                <a:spcPts val="900"/>
              </a:spcBef>
              <a:buAutoNum type="arabicPlain"/>
              <a:tabLst>
                <a:tab pos="284480" algn="l"/>
              </a:tabLst>
            </a:pP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2200" spc="10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105">
                <a:solidFill>
                  <a:srgbClr val="004A94"/>
                </a:solidFill>
                <a:latin typeface="Verdana"/>
                <a:cs typeface="Verdana"/>
              </a:rPr>
              <a:t>élection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004A94"/>
                </a:solidFill>
                <a:latin typeface="Verdana"/>
                <a:cs typeface="Verdana"/>
              </a:rPr>
              <a:t>de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004A94"/>
                </a:solidFill>
                <a:latin typeface="Verdana"/>
                <a:cs typeface="Verdana"/>
              </a:rPr>
              <a:t>Hirschberg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004A94"/>
                </a:solidFill>
                <a:latin typeface="Verdana"/>
                <a:cs typeface="Verdana"/>
              </a:rPr>
              <a:t>et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004A94"/>
                </a:solidFill>
                <a:latin typeface="Verdana"/>
                <a:cs typeface="Verdana"/>
              </a:rPr>
              <a:t>Sinclair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004A94"/>
                </a:solidFill>
                <a:latin typeface="Verdana"/>
                <a:cs typeface="Verdana"/>
              </a:rPr>
              <a:t>1980</a:t>
            </a:r>
            <a:r>
              <a:rPr dirty="0" sz="24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lvl="1" marL="1110615" indent="-461009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1111250" algn="l"/>
              </a:tabLst>
            </a:pPr>
            <a:r>
              <a:rPr dirty="0" sz="2400" spc="80">
                <a:solidFill>
                  <a:srgbClr val="004A94"/>
                </a:solidFill>
                <a:latin typeface="Verdana"/>
                <a:cs typeface="Verdana"/>
              </a:rPr>
              <a:t>Définition</a:t>
            </a:r>
            <a:r>
              <a:rPr dirty="0" sz="2400" spc="-13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lvl="1" marL="1177925" indent="-52832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178560" algn="l"/>
              </a:tabLst>
            </a:pPr>
            <a:r>
              <a:rPr dirty="0" sz="2400" spc="110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4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lvl="1" marL="1160780" indent="-51117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1161415" algn="l"/>
              </a:tabLst>
            </a:pPr>
            <a:r>
              <a:rPr dirty="0" sz="2400" spc="30">
                <a:solidFill>
                  <a:srgbClr val="004A94"/>
                </a:solidFill>
                <a:latin typeface="Verdana"/>
                <a:cs typeface="Verdana"/>
              </a:rPr>
              <a:t>Idée</a:t>
            </a:r>
            <a:r>
              <a:rPr dirty="0" sz="2400" spc="-12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004A94"/>
                </a:solidFill>
                <a:latin typeface="Verdana"/>
                <a:cs typeface="Verdana"/>
              </a:rPr>
              <a:t>de</a:t>
            </a:r>
            <a:r>
              <a:rPr dirty="0" sz="2400" spc="-114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004A94"/>
                </a:solidFill>
                <a:latin typeface="Verdana"/>
                <a:cs typeface="Verdana"/>
              </a:rPr>
              <a:t>l</a:t>
            </a:r>
            <a:r>
              <a:rPr dirty="0" sz="2200" spc="8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400" spc="85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400" spc="-12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lvl="1" marL="1176655" indent="-52705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1177290" algn="l"/>
              </a:tabLst>
            </a:pPr>
            <a:r>
              <a:rPr dirty="0" sz="2400" spc="150">
                <a:solidFill>
                  <a:srgbClr val="004A94"/>
                </a:solidFill>
                <a:latin typeface="Verdana"/>
                <a:cs typeface="Verdana"/>
              </a:rPr>
              <a:t>EXEMPLE</a:t>
            </a:r>
            <a:r>
              <a:rPr dirty="0" sz="2400" spc="-15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500" y="1"/>
            <a:ext cx="10820400" cy="10287000"/>
          </a:xfrm>
          <a:custGeom>
            <a:avLst/>
            <a:gdLst/>
            <a:ahLst/>
            <a:cxnLst/>
            <a:rect l="l" t="t" r="r" b="b"/>
            <a:pathLst>
              <a:path w="10820400" h="10287000">
                <a:moveTo>
                  <a:pt x="10820399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10820399" y="0"/>
                </a:lnTo>
                <a:lnTo>
                  <a:pt x="10820399" y="10286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58100" y="9220201"/>
            <a:ext cx="9601200" cy="76200"/>
          </a:xfrm>
          <a:custGeom>
            <a:avLst/>
            <a:gdLst/>
            <a:ahLst/>
            <a:cxnLst/>
            <a:rect l="l" t="t" r="r" b="b"/>
            <a:pathLst>
              <a:path w="9601200" h="76200">
                <a:moveTo>
                  <a:pt x="9601199" y="76199"/>
                </a:moveTo>
                <a:lnTo>
                  <a:pt x="0" y="76199"/>
                </a:lnTo>
                <a:lnTo>
                  <a:pt x="0" y="0"/>
                </a:lnTo>
                <a:lnTo>
                  <a:pt x="9601199" y="0"/>
                </a:lnTo>
                <a:lnTo>
                  <a:pt x="9601199" y="76199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5806" y="3856014"/>
            <a:ext cx="8782049" cy="4848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3944" y="1614209"/>
            <a:ext cx="4678045" cy="5034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9970"/>
              </a:lnSpc>
            </a:pPr>
            <a:r>
              <a:rPr dirty="0" sz="7900" spc="180" b="1">
                <a:solidFill>
                  <a:srgbClr val="FFFFFF"/>
                </a:solidFill>
                <a:latin typeface="Tahoma"/>
                <a:cs typeface="Tahoma"/>
              </a:rPr>
              <a:t>qu'est</a:t>
            </a:r>
            <a:r>
              <a:rPr dirty="0" sz="7900" spc="-4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900" spc="220" b="1">
                <a:solidFill>
                  <a:srgbClr val="FFFFFF"/>
                </a:solidFill>
                <a:latin typeface="Tahoma"/>
                <a:cs typeface="Tahoma"/>
              </a:rPr>
              <a:t>ce </a:t>
            </a:r>
            <a:r>
              <a:rPr dirty="0" sz="7900" spc="-2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900" spc="250" b="1">
                <a:solidFill>
                  <a:srgbClr val="FFFFFF"/>
                </a:solidFill>
                <a:latin typeface="Tahoma"/>
                <a:cs typeface="Tahoma"/>
              </a:rPr>
              <a:t>qu'un </a:t>
            </a:r>
            <a:r>
              <a:rPr dirty="0" sz="7900" spc="25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900" spc="215" b="1">
                <a:solidFill>
                  <a:srgbClr val="FFFFFF"/>
                </a:solidFill>
                <a:latin typeface="Tahoma"/>
                <a:cs typeface="Tahoma"/>
              </a:rPr>
              <a:t>système </a:t>
            </a:r>
            <a:r>
              <a:rPr dirty="0" sz="7900" spc="-2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900" spc="165" b="1">
                <a:solidFill>
                  <a:srgbClr val="FFFFFF"/>
                </a:solidFill>
                <a:latin typeface="Tahoma"/>
                <a:cs typeface="Tahoma"/>
              </a:rPr>
              <a:t>reparti</a:t>
            </a:r>
            <a:r>
              <a:rPr dirty="0" sz="7900" spc="-3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900" spc="-730" b="1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7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48500" y="0"/>
              <a:ext cx="10820400" cy="10287000"/>
            </a:xfrm>
            <a:custGeom>
              <a:avLst/>
              <a:gdLst/>
              <a:ahLst/>
              <a:cxnLst/>
              <a:rect l="l" t="t" r="r" b="b"/>
              <a:pathLst>
                <a:path w="10820400" h="10287000">
                  <a:moveTo>
                    <a:pt x="108203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820399" y="0"/>
                  </a:lnTo>
                  <a:lnTo>
                    <a:pt x="10820399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7658100" y="9220200"/>
            <a:ext cx="9601200" cy="76200"/>
          </a:xfrm>
          <a:custGeom>
            <a:avLst/>
            <a:gdLst/>
            <a:ahLst/>
            <a:cxnLst/>
            <a:rect l="l" t="t" r="r" b="b"/>
            <a:pathLst>
              <a:path w="9601200" h="76200">
                <a:moveTo>
                  <a:pt x="9601199" y="76199"/>
                </a:moveTo>
                <a:lnTo>
                  <a:pt x="0" y="76199"/>
                </a:lnTo>
                <a:lnTo>
                  <a:pt x="0" y="0"/>
                </a:lnTo>
                <a:lnTo>
                  <a:pt x="9601199" y="0"/>
                </a:lnTo>
                <a:lnTo>
                  <a:pt x="9601199" y="76199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4662" y="4330050"/>
            <a:ext cx="9753599" cy="46005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036" y="4657496"/>
            <a:ext cx="6590665" cy="12071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750" spc="285"/>
              <a:t>Algorithme</a:t>
            </a:r>
            <a:r>
              <a:rPr dirty="0" sz="7750" spc="-405"/>
              <a:t> </a:t>
            </a:r>
            <a:r>
              <a:rPr dirty="0" sz="7750" spc="-735"/>
              <a:t>?</a:t>
            </a:r>
            <a:endParaRPr sz="7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3903"/>
            <a:ext cx="10648950" cy="8534400"/>
          </a:xfrm>
          <a:custGeom>
            <a:avLst/>
            <a:gdLst/>
            <a:ahLst/>
            <a:cxnLst/>
            <a:rect l="l" t="t" r="r" b="b"/>
            <a:pathLst>
              <a:path w="10648950" h="8534400">
                <a:moveTo>
                  <a:pt x="0" y="0"/>
                </a:moveTo>
                <a:lnTo>
                  <a:pt x="10648949" y="0"/>
                </a:lnTo>
                <a:lnTo>
                  <a:pt x="10648949" y="8534399"/>
                </a:lnTo>
                <a:lnTo>
                  <a:pt x="0" y="8534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925" y="4868466"/>
            <a:ext cx="295656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320" b="1">
                <a:solidFill>
                  <a:srgbClr val="004A94"/>
                </a:solidFill>
                <a:latin typeface="Tahoma"/>
                <a:cs typeface="Tahoma"/>
              </a:rPr>
              <a:t>Pourquoi</a:t>
            </a:r>
            <a:r>
              <a:rPr dirty="0" sz="3800" spc="27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800" spc="-360" b="1">
                <a:solidFill>
                  <a:srgbClr val="004A94"/>
                </a:solidFill>
                <a:latin typeface="Tahoma"/>
                <a:cs typeface="Tahoma"/>
              </a:rPr>
              <a:t>?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925" y="5864371"/>
            <a:ext cx="9174480" cy="20732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900" spc="125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2100" spc="125">
                <a:solidFill>
                  <a:srgbClr val="004A94"/>
                </a:solidFill>
                <a:latin typeface="Verdana"/>
                <a:cs typeface="Verdana"/>
              </a:rPr>
              <a:t>En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004A94"/>
                </a:solidFill>
                <a:latin typeface="Verdana"/>
                <a:cs typeface="Verdana"/>
              </a:rPr>
              <a:t>AD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00" spc="-105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r>
              <a:rPr dirty="0" sz="1900" spc="135">
                <a:solidFill>
                  <a:srgbClr val="004A94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0">
                <a:solidFill>
                  <a:srgbClr val="004A94"/>
                </a:solidFill>
                <a:latin typeface="Verdana"/>
                <a:cs typeface="Verdana"/>
              </a:rPr>
              <a:t>algorithmes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35">
                <a:solidFill>
                  <a:srgbClr val="004A94"/>
                </a:solidFill>
                <a:latin typeface="Verdana"/>
                <a:cs typeface="Verdana"/>
              </a:rPr>
              <a:t>utilisent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004A94"/>
                </a:solidFill>
                <a:latin typeface="Verdana"/>
                <a:cs typeface="Verdana"/>
              </a:rPr>
              <a:t>un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004A94"/>
                </a:solidFill>
                <a:latin typeface="Verdana"/>
                <a:cs typeface="Verdana"/>
              </a:rPr>
              <a:t>coordinateur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004A94"/>
                </a:solidFill>
                <a:latin typeface="Verdana"/>
                <a:cs typeface="Verdana"/>
              </a:rPr>
              <a:t>ou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30">
                <a:solidFill>
                  <a:srgbClr val="004A94"/>
                </a:solidFill>
                <a:latin typeface="Verdana"/>
                <a:cs typeface="Verdana"/>
              </a:rPr>
              <a:t>initiateur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95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2100" spc="95">
                <a:solidFill>
                  <a:srgbClr val="004A94"/>
                </a:solidFill>
                <a:latin typeface="Verdana"/>
                <a:cs typeface="Verdana"/>
              </a:rPr>
              <a:t>Exemple</a:t>
            </a:r>
            <a:r>
              <a:rPr dirty="0" sz="21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00" spc="-105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r>
              <a:rPr dirty="0" sz="1900" spc="120">
                <a:solidFill>
                  <a:srgbClr val="004A94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65">
                <a:solidFill>
                  <a:srgbClr val="004A94"/>
                </a:solidFill>
                <a:latin typeface="Verdana"/>
                <a:cs typeface="Verdana"/>
              </a:rPr>
              <a:t>algorithme</a:t>
            </a:r>
            <a:r>
              <a:rPr dirty="0" sz="2100" spc="-10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004A94"/>
                </a:solidFill>
                <a:latin typeface="Verdana"/>
                <a:cs typeface="Verdana"/>
              </a:rPr>
              <a:t>d</a:t>
            </a:r>
            <a:r>
              <a:rPr dirty="0" sz="1900" spc="55">
                <a:solidFill>
                  <a:srgbClr val="004A94"/>
                </a:solidFill>
                <a:latin typeface="Microsoft Sans Serif"/>
                <a:cs typeface="Microsoft Sans Serif"/>
              </a:rPr>
              <a:t>’</a:t>
            </a:r>
            <a:r>
              <a:rPr dirty="0" sz="2100" spc="55">
                <a:solidFill>
                  <a:srgbClr val="004A94"/>
                </a:solidFill>
                <a:latin typeface="Verdana"/>
                <a:cs typeface="Verdana"/>
              </a:rPr>
              <a:t>exclusion</a:t>
            </a:r>
            <a:r>
              <a:rPr dirty="0" sz="21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004A94"/>
                </a:solidFill>
                <a:latin typeface="Verdana"/>
                <a:cs typeface="Verdana"/>
              </a:rPr>
              <a:t>mutuelle</a:t>
            </a:r>
            <a:r>
              <a:rPr dirty="0" sz="2100" spc="-11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40">
                <a:solidFill>
                  <a:srgbClr val="004A94"/>
                </a:solidFill>
                <a:latin typeface="Verdana"/>
                <a:cs typeface="Verdana"/>
              </a:rPr>
              <a:t>centralis</a:t>
            </a:r>
            <a:r>
              <a:rPr dirty="0" sz="1900" spc="40">
                <a:solidFill>
                  <a:srgbClr val="004A94"/>
                </a:solidFill>
                <a:latin typeface="Microsoft Sans Serif"/>
                <a:cs typeface="Microsoft Sans Serif"/>
              </a:rPr>
              <a:t>´</a:t>
            </a:r>
            <a:r>
              <a:rPr dirty="0" sz="2100" spc="40">
                <a:solidFill>
                  <a:srgbClr val="004A94"/>
                </a:solidFill>
                <a:latin typeface="Verdana"/>
                <a:cs typeface="Verdana"/>
              </a:rPr>
              <a:t>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60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2100" spc="60">
                <a:solidFill>
                  <a:srgbClr val="004A94"/>
                </a:solidFill>
                <a:latin typeface="Verdana"/>
                <a:cs typeface="Verdana"/>
              </a:rPr>
              <a:t>Le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004A94"/>
                </a:solidFill>
                <a:latin typeface="Verdana"/>
                <a:cs typeface="Verdana"/>
              </a:rPr>
              <a:t>plus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004A94"/>
                </a:solidFill>
                <a:latin typeface="Verdana"/>
                <a:cs typeface="Verdana"/>
              </a:rPr>
              <a:t>souvent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00" spc="-105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r>
              <a:rPr dirty="0" sz="1900" spc="140">
                <a:solidFill>
                  <a:srgbClr val="004A94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5">
                <a:solidFill>
                  <a:srgbClr val="004A94"/>
                </a:solidFill>
                <a:latin typeface="Verdana"/>
                <a:cs typeface="Verdana"/>
              </a:rPr>
              <a:t>coordinateur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00" spc="-45">
                <a:solidFill>
                  <a:srgbClr val="004A94"/>
                </a:solidFill>
                <a:latin typeface="Microsoft Sans Serif"/>
                <a:cs typeface="Microsoft Sans Serif"/>
              </a:rPr>
              <a:t>=</a:t>
            </a:r>
            <a:r>
              <a:rPr dirty="0" sz="1900" spc="135">
                <a:solidFill>
                  <a:srgbClr val="004A94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20">
                <a:solidFill>
                  <a:srgbClr val="004A94"/>
                </a:solidFill>
                <a:latin typeface="Verdana"/>
                <a:cs typeface="Verdana"/>
              </a:rPr>
              <a:t>processus</a:t>
            </a:r>
            <a:r>
              <a:rPr dirty="0" sz="2100" spc="-9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105">
                <a:solidFill>
                  <a:srgbClr val="004A94"/>
                </a:solidFill>
                <a:latin typeface="Verdana"/>
                <a:cs typeface="Verdana"/>
              </a:rPr>
              <a:t>de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004A94"/>
                </a:solidFill>
                <a:latin typeface="Verdana"/>
                <a:cs typeface="Verdana"/>
              </a:rPr>
              <a:t>plus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65">
                <a:solidFill>
                  <a:srgbClr val="004A94"/>
                </a:solidFill>
                <a:latin typeface="Verdana"/>
                <a:cs typeface="Verdana"/>
              </a:rPr>
              <a:t>grand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90">
                <a:solidFill>
                  <a:srgbClr val="004A94"/>
                </a:solidFill>
                <a:latin typeface="Verdana"/>
                <a:cs typeface="Verdana"/>
              </a:rPr>
              <a:t>num</a:t>
            </a:r>
            <a:r>
              <a:rPr dirty="0" sz="1900" spc="90">
                <a:solidFill>
                  <a:srgbClr val="004A94"/>
                </a:solidFill>
                <a:latin typeface="Microsoft Sans Serif"/>
                <a:cs typeface="Microsoft Sans Serif"/>
              </a:rPr>
              <a:t>´</a:t>
            </a:r>
            <a:r>
              <a:rPr dirty="0" sz="2100" spc="90">
                <a:solidFill>
                  <a:srgbClr val="004A94"/>
                </a:solidFill>
                <a:latin typeface="Verdana"/>
                <a:cs typeface="Verdana"/>
              </a:rPr>
              <a:t>ero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110">
                <a:solidFill>
                  <a:srgbClr val="004A94"/>
                </a:solidFill>
                <a:latin typeface="Microsoft Sans Serif"/>
                <a:cs typeface="Microsoft Sans Serif"/>
              </a:rPr>
              <a:t>-</a:t>
            </a:r>
            <a:r>
              <a:rPr dirty="0" sz="2100" spc="110">
                <a:solidFill>
                  <a:srgbClr val="004A94"/>
                </a:solidFill>
                <a:latin typeface="Verdana"/>
                <a:cs typeface="Verdana"/>
              </a:rPr>
              <a:t>Panne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130">
                <a:solidFill>
                  <a:srgbClr val="004A94"/>
                </a:solidFill>
                <a:latin typeface="Verdana"/>
                <a:cs typeface="Verdana"/>
              </a:rPr>
              <a:t>du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004A94"/>
                </a:solidFill>
                <a:latin typeface="Verdana"/>
                <a:cs typeface="Verdana"/>
              </a:rPr>
              <a:t>coordinateur</a:t>
            </a:r>
            <a:r>
              <a:rPr dirty="0" sz="2100" spc="-9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00" spc="80">
                <a:solidFill>
                  <a:srgbClr val="004A94"/>
                </a:solidFill>
                <a:latin typeface="Microsoft Sans Serif"/>
                <a:cs typeface="Microsoft Sans Serif"/>
              </a:rPr>
              <a:t>:</a:t>
            </a:r>
            <a:r>
              <a:rPr dirty="0" sz="2100" spc="80">
                <a:solidFill>
                  <a:srgbClr val="004A94"/>
                </a:solidFill>
                <a:latin typeface="Verdana"/>
                <a:cs typeface="Verdana"/>
              </a:rPr>
              <a:t>nommer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95">
                <a:solidFill>
                  <a:srgbClr val="004A94"/>
                </a:solidFill>
                <a:latin typeface="Verdana"/>
                <a:cs typeface="Verdana"/>
              </a:rPr>
              <a:t>un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40">
                <a:solidFill>
                  <a:srgbClr val="004A94"/>
                </a:solidFill>
                <a:latin typeface="Verdana"/>
                <a:cs typeface="Verdana"/>
              </a:rPr>
              <a:t>nouveau</a:t>
            </a:r>
            <a:r>
              <a:rPr dirty="0" sz="2100" spc="-90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004A94"/>
                </a:solidFill>
                <a:latin typeface="Verdana"/>
                <a:cs typeface="Verdana"/>
              </a:rPr>
              <a:t>coordinateur</a:t>
            </a:r>
            <a:r>
              <a:rPr dirty="0" sz="2100" spc="-95">
                <a:solidFill>
                  <a:srgbClr val="004A94"/>
                </a:solidFill>
                <a:latin typeface="Verdana"/>
                <a:cs typeface="Verdana"/>
              </a:rPr>
              <a:t> </a:t>
            </a:r>
            <a:r>
              <a:rPr dirty="0" sz="1900" spc="65">
                <a:solidFill>
                  <a:srgbClr val="004A94"/>
                </a:solidFill>
                <a:latin typeface="Microsoft Sans Serif"/>
                <a:cs typeface="Microsoft Sans Serif"/>
              </a:rPr>
              <a:t>-&gt;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75">
                <a:solidFill>
                  <a:srgbClr val="004A94"/>
                </a:solidFill>
                <a:latin typeface="Microsoft Sans Serif"/>
                <a:cs typeface="Microsoft Sans Serif"/>
              </a:rPr>
              <a:t>´</a:t>
            </a:r>
            <a:r>
              <a:rPr dirty="0" sz="2100" spc="75">
                <a:solidFill>
                  <a:srgbClr val="004A94"/>
                </a:solidFill>
                <a:latin typeface="Verdana"/>
                <a:cs typeface="Verdana"/>
              </a:rPr>
              <a:t>election</a:t>
            </a:r>
            <a:endParaRPr sz="2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1048" y="723903"/>
            <a:ext cx="7636951" cy="8534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9998" y="2150221"/>
            <a:ext cx="2421890" cy="5003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210">
                <a:solidFill>
                  <a:srgbClr val="004A94"/>
                </a:solidFill>
              </a:rPr>
              <a:t>OBJECTIF</a:t>
            </a:r>
            <a:r>
              <a:rPr dirty="0" sz="3100" spc="180">
                <a:solidFill>
                  <a:srgbClr val="004A94"/>
                </a:solidFill>
              </a:rPr>
              <a:t> </a:t>
            </a:r>
            <a:r>
              <a:rPr dirty="0" sz="3100" spc="-380">
                <a:solidFill>
                  <a:srgbClr val="004A94"/>
                </a:solidFill>
              </a:rPr>
              <a:t>:</a:t>
            </a:r>
            <a:endParaRPr sz="3100"/>
          </a:p>
        </p:txBody>
      </p:sp>
      <p:sp>
        <p:nvSpPr>
          <p:cNvPr id="7" name="object 7"/>
          <p:cNvSpPr txBox="1"/>
          <p:nvPr/>
        </p:nvSpPr>
        <p:spPr>
          <a:xfrm>
            <a:off x="1030296" y="2985046"/>
            <a:ext cx="9057640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140" b="1">
                <a:solidFill>
                  <a:srgbClr val="004A94"/>
                </a:solidFill>
                <a:latin typeface="Tahoma"/>
                <a:cs typeface="Tahoma"/>
              </a:rPr>
              <a:t>ELIRE</a:t>
            </a:r>
            <a:r>
              <a:rPr dirty="0" sz="3100" spc="24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100" spc="170" b="1">
                <a:solidFill>
                  <a:srgbClr val="004A94"/>
                </a:solidFill>
                <a:latin typeface="Tahoma"/>
                <a:cs typeface="Tahoma"/>
              </a:rPr>
              <a:t>UN</a:t>
            </a:r>
            <a:r>
              <a:rPr dirty="0" sz="3100" spc="24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100" spc="265" b="1">
                <a:solidFill>
                  <a:srgbClr val="004A94"/>
                </a:solidFill>
                <a:latin typeface="Tahoma"/>
                <a:cs typeface="Tahoma"/>
              </a:rPr>
              <a:t>PROCESSUS</a:t>
            </a:r>
            <a:r>
              <a:rPr dirty="0" sz="3100" spc="24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100" spc="155" b="1">
                <a:solidFill>
                  <a:srgbClr val="004A94"/>
                </a:solidFill>
                <a:latin typeface="Tahoma"/>
                <a:cs typeface="Tahoma"/>
              </a:rPr>
              <a:t>PARMI</a:t>
            </a:r>
            <a:r>
              <a:rPr dirty="0" sz="3100" spc="245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100" spc="225" b="1">
                <a:solidFill>
                  <a:srgbClr val="004A94"/>
                </a:solidFill>
                <a:latin typeface="Tahoma"/>
                <a:cs typeface="Tahoma"/>
              </a:rPr>
              <a:t>D’AUTRES.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48500" y="0"/>
              <a:ext cx="10820400" cy="10287000"/>
            </a:xfrm>
            <a:custGeom>
              <a:avLst/>
              <a:gdLst/>
              <a:ahLst/>
              <a:cxnLst/>
              <a:rect l="l" t="t" r="r" b="b"/>
              <a:pathLst>
                <a:path w="10820400" h="10287000">
                  <a:moveTo>
                    <a:pt x="108203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820399" y="0"/>
                  </a:lnTo>
                  <a:lnTo>
                    <a:pt x="10820399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7658100" y="9220200"/>
            <a:ext cx="9601200" cy="76200"/>
          </a:xfrm>
          <a:custGeom>
            <a:avLst/>
            <a:gdLst/>
            <a:ahLst/>
            <a:cxnLst/>
            <a:rect l="l" t="t" r="r" b="b"/>
            <a:pathLst>
              <a:path w="9601200" h="76200">
                <a:moveTo>
                  <a:pt x="9601199" y="76199"/>
                </a:moveTo>
                <a:lnTo>
                  <a:pt x="0" y="76199"/>
                </a:lnTo>
                <a:lnTo>
                  <a:pt x="0" y="0"/>
                </a:lnTo>
                <a:lnTo>
                  <a:pt x="9601199" y="0"/>
                </a:lnTo>
                <a:lnTo>
                  <a:pt x="9601199" y="76199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100" y="1355145"/>
            <a:ext cx="9448799" cy="75056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264" y="4456768"/>
            <a:ext cx="5852795" cy="13811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00" spc="225"/>
              <a:t>Topologie</a:t>
            </a:r>
            <a:endParaRPr sz="8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6992" y="1009397"/>
            <a:ext cx="560768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TOPOLOGIE</a:t>
            </a:r>
            <a:r>
              <a:rPr dirty="0" spc="-85"/>
              <a:t> </a:t>
            </a:r>
            <a:r>
              <a:rPr dirty="0" spc="-805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565524" y="2405854"/>
            <a:ext cx="16230600" cy="76200"/>
          </a:xfrm>
          <a:custGeom>
            <a:avLst/>
            <a:gdLst/>
            <a:ahLst/>
            <a:cxnLst/>
            <a:rect l="l" t="t" r="r" b="b"/>
            <a:pathLst>
              <a:path w="16230600" h="76200">
                <a:moveTo>
                  <a:pt x="16230598" y="76199"/>
                </a:moveTo>
                <a:lnTo>
                  <a:pt x="0" y="761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7211" y="4719923"/>
            <a:ext cx="3752849" cy="2743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107" y="5143500"/>
            <a:ext cx="4714874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8905" y="7851850"/>
            <a:ext cx="3419474" cy="2435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67211" y="7781263"/>
            <a:ext cx="3267074" cy="25057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8133" y="4184092"/>
            <a:ext cx="13087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250" b="1">
                <a:solidFill>
                  <a:srgbClr val="004A94"/>
                </a:solidFill>
                <a:latin typeface="Tahoma"/>
                <a:cs typeface="Tahoma"/>
              </a:rPr>
              <a:t>Bus</a:t>
            </a:r>
            <a:r>
              <a:rPr dirty="0" sz="3800" spc="235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800" spc="-470" b="1">
                <a:solidFill>
                  <a:srgbClr val="004A94"/>
                </a:solidFill>
                <a:latin typeface="Tahoma"/>
                <a:cs typeface="Tahoma"/>
              </a:rPr>
              <a:t>: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0183" y="4184092"/>
            <a:ext cx="242443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345" b="1">
                <a:solidFill>
                  <a:srgbClr val="004A94"/>
                </a:solidFill>
                <a:latin typeface="Tahoma"/>
                <a:cs typeface="Tahoma"/>
              </a:rPr>
              <a:t>Anneau</a:t>
            </a:r>
            <a:r>
              <a:rPr dirty="0" sz="3800" spc="26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800" spc="-470" b="1">
                <a:solidFill>
                  <a:srgbClr val="004A94"/>
                </a:solidFill>
                <a:latin typeface="Tahoma"/>
                <a:cs typeface="Tahoma"/>
              </a:rPr>
              <a:t>: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133" y="7222037"/>
            <a:ext cx="187198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325" b="1">
                <a:solidFill>
                  <a:srgbClr val="004A94"/>
                </a:solidFill>
                <a:latin typeface="Tahoma"/>
                <a:cs typeface="Tahoma"/>
              </a:rPr>
              <a:t>Arbre</a:t>
            </a:r>
            <a:r>
              <a:rPr dirty="0" sz="3800" spc="24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800" spc="-470" b="1">
                <a:solidFill>
                  <a:srgbClr val="004A94"/>
                </a:solidFill>
                <a:latin typeface="Tahoma"/>
                <a:cs typeface="Tahoma"/>
              </a:rPr>
              <a:t>: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0166" y="7222037"/>
            <a:ext cx="198247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280" b="1">
                <a:solidFill>
                  <a:srgbClr val="004A94"/>
                </a:solidFill>
                <a:latin typeface="Tahoma"/>
                <a:cs typeface="Tahoma"/>
              </a:rPr>
              <a:t>Maille</a:t>
            </a:r>
            <a:r>
              <a:rPr dirty="0" sz="3800" spc="240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800" spc="-470" b="1">
                <a:solidFill>
                  <a:srgbClr val="004A94"/>
                </a:solidFill>
                <a:latin typeface="Tahoma"/>
                <a:cs typeface="Tahoma"/>
              </a:rPr>
              <a:t>: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80780"/>
            <a:ext cx="18288000" cy="6806565"/>
          </a:xfrm>
          <a:custGeom>
            <a:avLst/>
            <a:gdLst/>
            <a:ahLst/>
            <a:cxnLst/>
            <a:rect l="l" t="t" r="r" b="b"/>
            <a:pathLst>
              <a:path w="18288000" h="6806565">
                <a:moveTo>
                  <a:pt x="18287998" y="6806219"/>
                </a:moveTo>
                <a:lnTo>
                  <a:pt x="0" y="680621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80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13858" y="4918519"/>
            <a:ext cx="998219" cy="998219"/>
          </a:xfrm>
          <a:custGeom>
            <a:avLst/>
            <a:gdLst/>
            <a:ahLst/>
            <a:cxnLst/>
            <a:rect l="l" t="t" r="r" b="b"/>
            <a:pathLst>
              <a:path w="998220" h="998220">
                <a:moveTo>
                  <a:pt x="595947" y="536498"/>
                </a:moveTo>
                <a:lnTo>
                  <a:pt x="565061" y="536498"/>
                </a:lnTo>
                <a:lnTo>
                  <a:pt x="565061" y="437095"/>
                </a:lnTo>
                <a:lnTo>
                  <a:pt x="565061" y="375056"/>
                </a:lnTo>
                <a:lnTo>
                  <a:pt x="515226" y="375056"/>
                </a:lnTo>
                <a:lnTo>
                  <a:pt x="513930" y="376974"/>
                </a:lnTo>
                <a:lnTo>
                  <a:pt x="513930" y="437095"/>
                </a:lnTo>
                <a:lnTo>
                  <a:pt x="513664" y="439432"/>
                </a:lnTo>
                <a:lnTo>
                  <a:pt x="512038" y="479501"/>
                </a:lnTo>
                <a:lnTo>
                  <a:pt x="511848" y="536244"/>
                </a:lnTo>
                <a:lnTo>
                  <a:pt x="450075" y="536244"/>
                </a:lnTo>
                <a:lnTo>
                  <a:pt x="497052" y="465124"/>
                </a:lnTo>
                <a:lnTo>
                  <a:pt x="512622" y="437095"/>
                </a:lnTo>
                <a:lnTo>
                  <a:pt x="513930" y="437095"/>
                </a:lnTo>
                <a:lnTo>
                  <a:pt x="513930" y="376974"/>
                </a:lnTo>
                <a:lnTo>
                  <a:pt x="402577" y="540918"/>
                </a:lnTo>
                <a:lnTo>
                  <a:pt x="402577" y="578548"/>
                </a:lnTo>
                <a:lnTo>
                  <a:pt x="512114" y="578548"/>
                </a:lnTo>
                <a:lnTo>
                  <a:pt x="512114" y="631761"/>
                </a:lnTo>
                <a:lnTo>
                  <a:pt x="565061" y="631761"/>
                </a:lnTo>
                <a:lnTo>
                  <a:pt x="565061" y="578548"/>
                </a:lnTo>
                <a:lnTo>
                  <a:pt x="595947" y="578548"/>
                </a:lnTo>
                <a:lnTo>
                  <a:pt x="595947" y="536498"/>
                </a:lnTo>
                <a:close/>
              </a:path>
              <a:path w="998220" h="998220">
                <a:moveTo>
                  <a:pt x="997737" y="498868"/>
                </a:moveTo>
                <a:lnTo>
                  <a:pt x="995451" y="450951"/>
                </a:lnTo>
                <a:lnTo>
                  <a:pt x="988733" y="404177"/>
                </a:lnTo>
                <a:lnTo>
                  <a:pt x="977785" y="358952"/>
                </a:lnTo>
                <a:lnTo>
                  <a:pt x="968146" y="330923"/>
                </a:lnTo>
                <a:lnTo>
                  <a:pt x="968146" y="498868"/>
                </a:lnTo>
                <a:lnTo>
                  <a:pt x="965720" y="546785"/>
                </a:lnTo>
                <a:lnTo>
                  <a:pt x="958596" y="593331"/>
                </a:lnTo>
                <a:lnTo>
                  <a:pt x="947013" y="638263"/>
                </a:lnTo>
                <a:lnTo>
                  <a:pt x="931214" y="681367"/>
                </a:lnTo>
                <a:lnTo>
                  <a:pt x="911428" y="722376"/>
                </a:lnTo>
                <a:lnTo>
                  <a:pt x="887895" y="761072"/>
                </a:lnTo>
                <a:lnTo>
                  <a:pt x="860856" y="797204"/>
                </a:lnTo>
                <a:lnTo>
                  <a:pt x="830554" y="830541"/>
                </a:lnTo>
                <a:lnTo>
                  <a:pt x="797217" y="860856"/>
                </a:lnTo>
                <a:lnTo>
                  <a:pt x="761072" y="887895"/>
                </a:lnTo>
                <a:lnTo>
                  <a:pt x="722376" y="911428"/>
                </a:lnTo>
                <a:lnTo>
                  <a:pt x="681367" y="931214"/>
                </a:lnTo>
                <a:lnTo>
                  <a:pt x="638276" y="947013"/>
                </a:lnTo>
                <a:lnTo>
                  <a:pt x="593331" y="958596"/>
                </a:lnTo>
                <a:lnTo>
                  <a:pt x="546785" y="965720"/>
                </a:lnTo>
                <a:lnTo>
                  <a:pt x="498868" y="968146"/>
                </a:lnTo>
                <a:lnTo>
                  <a:pt x="450951" y="965720"/>
                </a:lnTo>
                <a:lnTo>
                  <a:pt x="404406" y="958596"/>
                </a:lnTo>
                <a:lnTo>
                  <a:pt x="359473" y="947013"/>
                </a:lnTo>
                <a:lnTo>
                  <a:pt x="316369" y="931214"/>
                </a:lnTo>
                <a:lnTo>
                  <a:pt x="275361" y="911428"/>
                </a:lnTo>
                <a:lnTo>
                  <a:pt x="236664" y="887895"/>
                </a:lnTo>
                <a:lnTo>
                  <a:pt x="200533" y="860856"/>
                </a:lnTo>
                <a:lnTo>
                  <a:pt x="167195" y="830541"/>
                </a:lnTo>
                <a:lnTo>
                  <a:pt x="136880" y="797204"/>
                </a:lnTo>
                <a:lnTo>
                  <a:pt x="109842" y="761072"/>
                </a:lnTo>
                <a:lnTo>
                  <a:pt x="86309" y="722376"/>
                </a:lnTo>
                <a:lnTo>
                  <a:pt x="66522" y="681367"/>
                </a:lnTo>
                <a:lnTo>
                  <a:pt x="50723" y="638263"/>
                </a:lnTo>
                <a:lnTo>
                  <a:pt x="39141" y="593331"/>
                </a:lnTo>
                <a:lnTo>
                  <a:pt x="32029" y="546849"/>
                </a:lnTo>
                <a:lnTo>
                  <a:pt x="29591" y="498868"/>
                </a:lnTo>
                <a:lnTo>
                  <a:pt x="32016" y="450951"/>
                </a:lnTo>
                <a:lnTo>
                  <a:pt x="39141" y="404406"/>
                </a:lnTo>
                <a:lnTo>
                  <a:pt x="50723" y="359460"/>
                </a:lnTo>
                <a:lnTo>
                  <a:pt x="66522" y="316369"/>
                </a:lnTo>
                <a:lnTo>
                  <a:pt x="86309" y="275361"/>
                </a:lnTo>
                <a:lnTo>
                  <a:pt x="109842" y="236664"/>
                </a:lnTo>
                <a:lnTo>
                  <a:pt x="136880" y="200533"/>
                </a:lnTo>
                <a:lnTo>
                  <a:pt x="167195" y="167182"/>
                </a:lnTo>
                <a:lnTo>
                  <a:pt x="200533" y="136880"/>
                </a:lnTo>
                <a:lnTo>
                  <a:pt x="236664" y="109842"/>
                </a:lnTo>
                <a:lnTo>
                  <a:pt x="275361" y="86309"/>
                </a:lnTo>
                <a:lnTo>
                  <a:pt x="316369" y="66522"/>
                </a:lnTo>
                <a:lnTo>
                  <a:pt x="359473" y="50723"/>
                </a:lnTo>
                <a:lnTo>
                  <a:pt x="404406" y="39141"/>
                </a:lnTo>
                <a:lnTo>
                  <a:pt x="450951" y="32016"/>
                </a:lnTo>
                <a:lnTo>
                  <a:pt x="498868" y="29591"/>
                </a:lnTo>
                <a:lnTo>
                  <a:pt x="546785" y="32016"/>
                </a:lnTo>
                <a:lnTo>
                  <a:pt x="593331" y="39141"/>
                </a:lnTo>
                <a:lnTo>
                  <a:pt x="638276" y="50723"/>
                </a:lnTo>
                <a:lnTo>
                  <a:pt x="681367" y="66522"/>
                </a:lnTo>
                <a:lnTo>
                  <a:pt x="722376" y="86309"/>
                </a:lnTo>
                <a:lnTo>
                  <a:pt x="761072" y="109842"/>
                </a:lnTo>
                <a:lnTo>
                  <a:pt x="797217" y="136880"/>
                </a:lnTo>
                <a:lnTo>
                  <a:pt x="830554" y="167182"/>
                </a:lnTo>
                <a:lnTo>
                  <a:pt x="860856" y="200533"/>
                </a:lnTo>
                <a:lnTo>
                  <a:pt x="887895" y="236664"/>
                </a:lnTo>
                <a:lnTo>
                  <a:pt x="911428" y="275361"/>
                </a:lnTo>
                <a:lnTo>
                  <a:pt x="931214" y="316369"/>
                </a:lnTo>
                <a:lnTo>
                  <a:pt x="947013" y="359460"/>
                </a:lnTo>
                <a:lnTo>
                  <a:pt x="958596" y="404406"/>
                </a:lnTo>
                <a:lnTo>
                  <a:pt x="965708" y="450888"/>
                </a:lnTo>
                <a:lnTo>
                  <a:pt x="968146" y="498868"/>
                </a:lnTo>
                <a:lnTo>
                  <a:pt x="968146" y="330923"/>
                </a:lnTo>
                <a:lnTo>
                  <a:pt x="944054" y="273824"/>
                </a:lnTo>
                <a:lnTo>
                  <a:pt x="921702" y="234340"/>
                </a:lnTo>
                <a:lnTo>
                  <a:pt x="895972" y="197167"/>
                </a:lnTo>
                <a:lnTo>
                  <a:pt x="867054" y="162547"/>
                </a:lnTo>
                <a:lnTo>
                  <a:pt x="835190" y="130683"/>
                </a:lnTo>
                <a:lnTo>
                  <a:pt x="800569" y="101765"/>
                </a:lnTo>
                <a:lnTo>
                  <a:pt x="763397" y="76034"/>
                </a:lnTo>
                <a:lnTo>
                  <a:pt x="723912" y="53682"/>
                </a:lnTo>
                <a:lnTo>
                  <a:pt x="682294" y="34912"/>
                </a:lnTo>
                <a:lnTo>
                  <a:pt x="666800" y="29591"/>
                </a:lnTo>
                <a:lnTo>
                  <a:pt x="638784" y="19951"/>
                </a:lnTo>
                <a:lnTo>
                  <a:pt x="593559" y="9004"/>
                </a:lnTo>
                <a:lnTo>
                  <a:pt x="546862" y="2286"/>
                </a:lnTo>
                <a:lnTo>
                  <a:pt x="498868" y="0"/>
                </a:lnTo>
                <a:lnTo>
                  <a:pt x="450888" y="2286"/>
                </a:lnTo>
                <a:lnTo>
                  <a:pt x="404177" y="9004"/>
                </a:lnTo>
                <a:lnTo>
                  <a:pt x="358965" y="19951"/>
                </a:lnTo>
                <a:lnTo>
                  <a:pt x="315442" y="34912"/>
                </a:lnTo>
                <a:lnTo>
                  <a:pt x="273837" y="53682"/>
                </a:lnTo>
                <a:lnTo>
                  <a:pt x="234340" y="76034"/>
                </a:lnTo>
                <a:lnTo>
                  <a:pt x="197180" y="101765"/>
                </a:lnTo>
                <a:lnTo>
                  <a:pt x="162560" y="130683"/>
                </a:lnTo>
                <a:lnTo>
                  <a:pt x="130683" y="162547"/>
                </a:lnTo>
                <a:lnTo>
                  <a:pt x="101777" y="197167"/>
                </a:lnTo>
                <a:lnTo>
                  <a:pt x="76034" y="234340"/>
                </a:lnTo>
                <a:lnTo>
                  <a:pt x="53682" y="273824"/>
                </a:lnTo>
                <a:lnTo>
                  <a:pt x="34925" y="315442"/>
                </a:lnTo>
                <a:lnTo>
                  <a:pt x="19964" y="358952"/>
                </a:lnTo>
                <a:lnTo>
                  <a:pt x="9017" y="404177"/>
                </a:lnTo>
                <a:lnTo>
                  <a:pt x="2298" y="450888"/>
                </a:lnTo>
                <a:lnTo>
                  <a:pt x="0" y="498868"/>
                </a:lnTo>
                <a:lnTo>
                  <a:pt x="2286" y="546785"/>
                </a:lnTo>
                <a:lnTo>
                  <a:pt x="9017" y="593559"/>
                </a:lnTo>
                <a:lnTo>
                  <a:pt x="19964" y="638771"/>
                </a:lnTo>
                <a:lnTo>
                  <a:pt x="34925" y="682294"/>
                </a:lnTo>
                <a:lnTo>
                  <a:pt x="53682" y="723900"/>
                </a:lnTo>
                <a:lnTo>
                  <a:pt x="76034" y="763397"/>
                </a:lnTo>
                <a:lnTo>
                  <a:pt x="101777" y="800557"/>
                </a:lnTo>
                <a:lnTo>
                  <a:pt x="130683" y="835177"/>
                </a:lnTo>
                <a:lnTo>
                  <a:pt x="162560" y="867054"/>
                </a:lnTo>
                <a:lnTo>
                  <a:pt x="197180" y="895959"/>
                </a:lnTo>
                <a:lnTo>
                  <a:pt x="234340" y="921702"/>
                </a:lnTo>
                <a:lnTo>
                  <a:pt x="273837" y="944054"/>
                </a:lnTo>
                <a:lnTo>
                  <a:pt x="315442" y="962812"/>
                </a:lnTo>
                <a:lnTo>
                  <a:pt x="358965" y="977773"/>
                </a:lnTo>
                <a:lnTo>
                  <a:pt x="404177" y="988720"/>
                </a:lnTo>
                <a:lnTo>
                  <a:pt x="450888" y="995451"/>
                </a:lnTo>
                <a:lnTo>
                  <a:pt x="498868" y="997737"/>
                </a:lnTo>
                <a:lnTo>
                  <a:pt x="546862" y="995451"/>
                </a:lnTo>
                <a:lnTo>
                  <a:pt x="593559" y="988720"/>
                </a:lnTo>
                <a:lnTo>
                  <a:pt x="638784" y="977773"/>
                </a:lnTo>
                <a:lnTo>
                  <a:pt x="682294" y="962812"/>
                </a:lnTo>
                <a:lnTo>
                  <a:pt x="723912" y="944054"/>
                </a:lnTo>
                <a:lnTo>
                  <a:pt x="763397" y="921702"/>
                </a:lnTo>
                <a:lnTo>
                  <a:pt x="800569" y="895959"/>
                </a:lnTo>
                <a:lnTo>
                  <a:pt x="835190" y="867054"/>
                </a:lnTo>
                <a:lnTo>
                  <a:pt x="867054" y="835177"/>
                </a:lnTo>
                <a:lnTo>
                  <a:pt x="895972" y="800557"/>
                </a:lnTo>
                <a:lnTo>
                  <a:pt x="921702" y="763397"/>
                </a:lnTo>
                <a:lnTo>
                  <a:pt x="944054" y="723900"/>
                </a:lnTo>
                <a:lnTo>
                  <a:pt x="962825" y="682294"/>
                </a:lnTo>
                <a:lnTo>
                  <a:pt x="977785" y="638771"/>
                </a:lnTo>
                <a:lnTo>
                  <a:pt x="988733" y="593559"/>
                </a:lnTo>
                <a:lnTo>
                  <a:pt x="995451" y="546849"/>
                </a:lnTo>
                <a:lnTo>
                  <a:pt x="997737" y="498868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0167" y="1011934"/>
            <a:ext cx="560768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TOPOLOGIE</a:t>
            </a:r>
            <a:r>
              <a:rPr dirty="0" spc="-85"/>
              <a:t> </a:t>
            </a:r>
            <a:r>
              <a:rPr dirty="0" spc="-805"/>
              <a:t>:</a:t>
            </a:r>
          </a:p>
        </p:txBody>
      </p:sp>
      <p:sp>
        <p:nvSpPr>
          <p:cNvPr id="5" name="object 5"/>
          <p:cNvSpPr/>
          <p:nvPr/>
        </p:nvSpPr>
        <p:spPr>
          <a:xfrm>
            <a:off x="1028700" y="2408390"/>
            <a:ext cx="16230600" cy="76200"/>
          </a:xfrm>
          <a:custGeom>
            <a:avLst/>
            <a:gdLst/>
            <a:ahLst/>
            <a:cxnLst/>
            <a:rect l="l" t="t" r="r" b="b"/>
            <a:pathLst>
              <a:path w="16230600" h="76200">
                <a:moveTo>
                  <a:pt x="16230598" y="76199"/>
                </a:moveTo>
                <a:lnTo>
                  <a:pt x="0" y="761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2166" y="6196476"/>
            <a:ext cx="6848473" cy="3676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14039" y="5133794"/>
            <a:ext cx="194119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315" b="1">
                <a:solidFill>
                  <a:srgbClr val="004A94"/>
                </a:solidFill>
                <a:latin typeface="Tahoma"/>
                <a:cs typeface="Tahoma"/>
              </a:rPr>
              <a:t>Etoile</a:t>
            </a:r>
            <a:r>
              <a:rPr dirty="0" sz="3800" spc="254" b="1">
                <a:solidFill>
                  <a:srgbClr val="004A94"/>
                </a:solidFill>
                <a:latin typeface="Tahoma"/>
                <a:cs typeface="Tahoma"/>
              </a:rPr>
              <a:t> </a:t>
            </a:r>
            <a:r>
              <a:rPr dirty="0" sz="3800" spc="-470" b="1">
                <a:solidFill>
                  <a:srgbClr val="004A94"/>
                </a:solidFill>
                <a:latin typeface="Tahoma"/>
                <a:cs typeface="Tahoma"/>
              </a:rPr>
              <a:t>: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723905"/>
            <a:ext cx="17487900" cy="8839200"/>
          </a:xfrm>
          <a:custGeom>
            <a:avLst/>
            <a:gdLst/>
            <a:ahLst/>
            <a:cxnLst/>
            <a:rect l="l" t="t" r="r" b="b"/>
            <a:pathLst>
              <a:path w="17487900" h="8839200">
                <a:moveTo>
                  <a:pt x="0" y="0"/>
                </a:moveTo>
                <a:lnTo>
                  <a:pt x="17487899" y="0"/>
                </a:lnTo>
                <a:lnTo>
                  <a:pt x="17487899" y="8839199"/>
                </a:lnTo>
                <a:lnTo>
                  <a:pt x="0" y="8839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0400" y="1257869"/>
            <a:ext cx="10422255" cy="20542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8180"/>
              </a:lnSpc>
            </a:pPr>
            <a:r>
              <a:rPr dirty="0" spc="235">
                <a:solidFill>
                  <a:srgbClr val="004A94"/>
                </a:solidFill>
              </a:rPr>
              <a:t>Exemples</a:t>
            </a:r>
            <a:r>
              <a:rPr dirty="0" spc="-345">
                <a:solidFill>
                  <a:srgbClr val="004A94"/>
                </a:solidFill>
              </a:rPr>
              <a:t> </a:t>
            </a:r>
            <a:r>
              <a:rPr dirty="0" spc="165">
                <a:solidFill>
                  <a:srgbClr val="004A94"/>
                </a:solidFill>
              </a:rPr>
              <a:t>d’algorithmes </a:t>
            </a:r>
            <a:r>
              <a:rPr dirty="0" spc="-1889">
                <a:solidFill>
                  <a:srgbClr val="004A94"/>
                </a:solidFill>
              </a:rPr>
              <a:t> </a:t>
            </a:r>
            <a:r>
              <a:rPr dirty="0" spc="195">
                <a:solidFill>
                  <a:srgbClr val="004A94"/>
                </a:solidFill>
              </a:rPr>
              <a:t>d’Election</a:t>
            </a:r>
            <a:r>
              <a:rPr dirty="0" spc="-285">
                <a:solidFill>
                  <a:srgbClr val="004A94"/>
                </a:solidFill>
              </a:rPr>
              <a:t> </a:t>
            </a:r>
            <a:r>
              <a:rPr dirty="0" spc="-805">
                <a:solidFill>
                  <a:srgbClr val="004A94"/>
                </a:solidFill>
              </a:rPr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1943100" y="3748254"/>
            <a:ext cx="16344900" cy="76200"/>
          </a:xfrm>
          <a:custGeom>
            <a:avLst/>
            <a:gdLst/>
            <a:ahLst/>
            <a:cxnLst/>
            <a:rect l="l" t="t" r="r" b="b"/>
            <a:pathLst>
              <a:path w="16344900" h="76200">
                <a:moveTo>
                  <a:pt x="0" y="0"/>
                </a:moveTo>
                <a:lnTo>
                  <a:pt x="16344899" y="0"/>
                </a:lnTo>
                <a:lnTo>
                  <a:pt x="163448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4A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739900">
              <a:lnSpc>
                <a:spcPct val="100000"/>
              </a:lnSpc>
              <a:spcBef>
                <a:spcPts val="125"/>
              </a:spcBef>
            </a:pPr>
            <a:r>
              <a:rPr dirty="0" spc="570"/>
              <a:t>-Algorithme</a:t>
            </a:r>
            <a:r>
              <a:rPr dirty="0" spc="350"/>
              <a:t> </a:t>
            </a:r>
            <a:r>
              <a:rPr dirty="0" spc="545"/>
              <a:t>d’Election</a:t>
            </a:r>
            <a:r>
              <a:rPr dirty="0" spc="350"/>
              <a:t> </a:t>
            </a:r>
            <a:r>
              <a:rPr dirty="0" spc="505"/>
              <a:t>de</a:t>
            </a:r>
            <a:r>
              <a:rPr dirty="0" spc="350"/>
              <a:t> </a:t>
            </a:r>
            <a:r>
              <a:rPr dirty="0" spc="480"/>
              <a:t>vague</a:t>
            </a:r>
            <a:r>
              <a:rPr dirty="0" spc="350"/>
              <a:t> </a:t>
            </a:r>
            <a:r>
              <a:rPr dirty="0" spc="580"/>
              <a:t>Echo</a:t>
            </a:r>
            <a:r>
              <a:rPr dirty="0" spc="350"/>
              <a:t> </a:t>
            </a:r>
            <a:r>
              <a:rPr dirty="0" spc="505"/>
              <a:t>de</a:t>
            </a:r>
            <a:r>
              <a:rPr dirty="0" spc="350"/>
              <a:t> </a:t>
            </a:r>
            <a:r>
              <a:rPr dirty="0" spc="415"/>
              <a:t>Segall.</a:t>
            </a:r>
          </a:p>
          <a:p>
            <a:pPr marL="1703070">
              <a:lnSpc>
                <a:spcPct val="100000"/>
              </a:lnSpc>
              <a:spcBef>
                <a:spcPts val="25"/>
              </a:spcBef>
            </a:pPr>
            <a:endParaRPr sz="3600"/>
          </a:p>
          <a:p>
            <a:pPr marL="1723389">
              <a:lnSpc>
                <a:spcPct val="100000"/>
              </a:lnSpc>
            </a:pPr>
            <a:r>
              <a:rPr dirty="0" spc="570"/>
              <a:t>-Algorithme</a:t>
            </a:r>
            <a:r>
              <a:rPr dirty="0" spc="345"/>
              <a:t> </a:t>
            </a:r>
            <a:r>
              <a:rPr dirty="0" spc="545"/>
              <a:t>d’Election</a:t>
            </a:r>
            <a:r>
              <a:rPr dirty="0" spc="345"/>
              <a:t> </a:t>
            </a:r>
            <a:r>
              <a:rPr dirty="0" spc="505"/>
              <a:t>de</a:t>
            </a:r>
            <a:r>
              <a:rPr dirty="0" spc="350"/>
              <a:t> </a:t>
            </a:r>
            <a:r>
              <a:rPr dirty="0" spc="500"/>
              <a:t>Chang-Roberts.</a:t>
            </a:r>
          </a:p>
          <a:p>
            <a:pPr marL="1703070">
              <a:lnSpc>
                <a:spcPct val="100000"/>
              </a:lnSpc>
              <a:spcBef>
                <a:spcPts val="30"/>
              </a:spcBef>
            </a:pPr>
            <a:endParaRPr sz="3600"/>
          </a:p>
          <a:p>
            <a:pPr marL="1739900">
              <a:lnSpc>
                <a:spcPct val="100000"/>
              </a:lnSpc>
            </a:pPr>
            <a:r>
              <a:rPr dirty="0" spc="570"/>
              <a:t>-Algorithme</a:t>
            </a:r>
            <a:r>
              <a:rPr dirty="0" spc="345"/>
              <a:t> </a:t>
            </a:r>
            <a:r>
              <a:rPr dirty="0" spc="545"/>
              <a:t>d’Election</a:t>
            </a:r>
            <a:r>
              <a:rPr dirty="0" spc="345"/>
              <a:t> </a:t>
            </a:r>
            <a:r>
              <a:rPr dirty="0" spc="505"/>
              <a:t>de</a:t>
            </a:r>
            <a:r>
              <a:rPr dirty="0" spc="345"/>
              <a:t> </a:t>
            </a:r>
            <a:r>
              <a:rPr dirty="0" spc="480"/>
              <a:t>Dolev</a:t>
            </a:r>
            <a:r>
              <a:rPr dirty="0" spc="345"/>
              <a:t> </a:t>
            </a:r>
            <a:r>
              <a:rPr dirty="0" spc="535"/>
              <a:t>Klawe-Rodeh.</a:t>
            </a:r>
          </a:p>
          <a:p>
            <a:pPr marL="1703070">
              <a:lnSpc>
                <a:spcPct val="100000"/>
              </a:lnSpc>
              <a:spcBef>
                <a:spcPts val="30"/>
              </a:spcBef>
            </a:pPr>
            <a:endParaRPr sz="3600"/>
          </a:p>
          <a:p>
            <a:pPr marL="1715770">
              <a:lnSpc>
                <a:spcPct val="100000"/>
              </a:lnSpc>
            </a:pPr>
            <a:r>
              <a:rPr dirty="0" spc="570"/>
              <a:t>-Algorithme</a:t>
            </a:r>
            <a:r>
              <a:rPr dirty="0" spc="355"/>
              <a:t> </a:t>
            </a:r>
            <a:r>
              <a:rPr dirty="0" spc="545"/>
              <a:t>d’Election</a:t>
            </a:r>
            <a:r>
              <a:rPr dirty="0" spc="360"/>
              <a:t> </a:t>
            </a:r>
            <a:r>
              <a:rPr dirty="0" spc="505"/>
              <a:t>de</a:t>
            </a:r>
            <a:r>
              <a:rPr dirty="0" spc="355"/>
              <a:t> </a:t>
            </a:r>
            <a:r>
              <a:rPr dirty="0" spc="535"/>
              <a:t>Hirschberg</a:t>
            </a:r>
            <a:r>
              <a:rPr dirty="0" spc="360"/>
              <a:t> </a:t>
            </a:r>
            <a:r>
              <a:rPr dirty="0" spc="440"/>
              <a:t>Sinclair.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OUSSAMAE BOUJBAIR</dc:creator>
  <cp:keywords>DAE6x6eX-6Q,BAE3tuEoci0</cp:keywords>
  <dc:title>Parallélisme et Algorithmique Répartie : Projet :Algorithme d’Election de Dolev Klawe-Rodeh et de Hirschberg Sinclair</dc:title>
  <dcterms:created xsi:type="dcterms:W3CDTF">2022-03-12T16:52:29Z</dcterms:created>
  <dcterms:modified xsi:type="dcterms:W3CDTF">2022-03-12T16:52:29Z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2022-03-12T00:00:00Z</vt:filetime>
  </property>
</Properties>
</file>