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7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372"/>
    <a:srgbClr val="1D9BA9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2" autoAdjust="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31A9C-F259-4819-A2CE-CCD6ED5B4D8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5FA24-6C4E-483D-A60A-7F01588D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4D0D-3737-4626-B803-DAE7BFF7624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91E0-42AB-4B6D-AE0F-27EFABC4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9199" y="987913"/>
            <a:ext cx="8650712" cy="1060695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à coins arrondis 42"/>
          <p:cNvSpPr/>
          <p:nvPr/>
        </p:nvSpPr>
        <p:spPr>
          <a:xfrm>
            <a:off x="4409035" y="1352965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endParaRPr lang="fr-F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à coins arrondis 47"/>
          <p:cNvSpPr/>
          <p:nvPr/>
        </p:nvSpPr>
        <p:spPr>
          <a:xfrm>
            <a:off x="3018939" y="1344809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97254" y="1157015"/>
            <a:ext cx="114300" cy="55355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ZoneTexte 13"/>
          <p:cNvSpPr txBox="1"/>
          <p:nvPr/>
        </p:nvSpPr>
        <p:spPr>
          <a:xfrm>
            <a:off x="133426" y="2198660"/>
            <a:ext cx="108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fr-FR" sz="1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ZoneTexte 13"/>
          <p:cNvSpPr txBox="1"/>
          <p:nvPr/>
        </p:nvSpPr>
        <p:spPr>
          <a:xfrm>
            <a:off x="8652487" y="627432"/>
            <a:ext cx="94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  <a:endParaRPr lang="fr-FR" sz="1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ZoneTexte 13"/>
          <p:cNvSpPr txBox="1"/>
          <p:nvPr/>
        </p:nvSpPr>
        <p:spPr>
          <a:xfrm>
            <a:off x="4755280" y="618434"/>
            <a:ext cx="205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endParaRPr lang="fr-FR" sz="1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à coins arrondis 42"/>
          <p:cNvSpPr/>
          <p:nvPr/>
        </p:nvSpPr>
        <p:spPr>
          <a:xfrm>
            <a:off x="7176927" y="1338261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endParaRPr lang="fr-F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à coins arrondis 42"/>
          <p:cNvSpPr/>
          <p:nvPr/>
        </p:nvSpPr>
        <p:spPr>
          <a:xfrm>
            <a:off x="8683135" y="1335380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fr-F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13"/>
          <p:cNvSpPr txBox="1"/>
          <p:nvPr/>
        </p:nvSpPr>
        <p:spPr>
          <a:xfrm>
            <a:off x="1149198" y="627432"/>
            <a:ext cx="205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endParaRPr lang="fr-FR" sz="1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25662" y="2258861"/>
            <a:ext cx="14137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751929" y="2048608"/>
            <a:ext cx="20632" cy="24090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133477" y="2048608"/>
            <a:ext cx="8966" cy="24090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à coins arrondis 42"/>
          <p:cNvSpPr/>
          <p:nvPr/>
        </p:nvSpPr>
        <p:spPr>
          <a:xfrm>
            <a:off x="5713825" y="1347666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fr-F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/>
          <p:cNvCxnSpPr>
            <a:stCxn id="7" idx="2"/>
          </p:cNvCxnSpPr>
          <p:nvPr/>
        </p:nvCxnSpPr>
        <p:spPr>
          <a:xfrm flipH="1">
            <a:off x="5469671" y="2048608"/>
            <a:ext cx="4884" cy="24090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006669" y="2101312"/>
            <a:ext cx="6809" cy="23563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374061" y="2066900"/>
            <a:ext cx="874" cy="2390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738874" y="2048608"/>
            <a:ext cx="3250" cy="24090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56" y="1266046"/>
            <a:ext cx="601693" cy="601693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98743" y="1223711"/>
            <a:ext cx="624267" cy="624267"/>
            <a:chOff x="9870994" y="2971799"/>
            <a:chExt cx="624267" cy="624267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0994" y="2971799"/>
              <a:ext cx="624267" cy="624267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928" y="3242309"/>
              <a:ext cx="408498" cy="180025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19" y="1238297"/>
            <a:ext cx="329143" cy="65719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149198" y="926211"/>
            <a:ext cx="2853105" cy="61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142444" y="926212"/>
            <a:ext cx="4144306" cy="61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420099" y="926211"/>
            <a:ext cx="1379811" cy="6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25662" y="2520471"/>
            <a:ext cx="1595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Smartwatch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366881" y="1534733"/>
            <a:ext cx="317233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02303" y="1527689"/>
            <a:ext cx="317233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751993" y="1527689"/>
            <a:ext cx="237218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ZoneTexte 13"/>
          <p:cNvSpPr txBox="1"/>
          <p:nvPr/>
        </p:nvSpPr>
        <p:spPr>
          <a:xfrm>
            <a:off x="133426" y="3834372"/>
            <a:ext cx="108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endParaRPr lang="fr-FR" sz="1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728243" y="3737304"/>
            <a:ext cx="13698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engineering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faculty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664855" y="3764342"/>
            <a:ext cx="12458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anxious students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171200" y="3759797"/>
            <a:ext cx="10240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socially anxious adults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0879" y="3759797"/>
            <a:ext cx="12178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 socially anxious students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843691" y="2269983"/>
            <a:ext cx="15712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effectiveness of CBM through adapting the content of interventions to participants context 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255084" y="2266481"/>
            <a:ext cx="15131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personalized RL policies and compare their performance with traditional intervention methods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396059" y="2259220"/>
            <a:ext cx="166643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biomarkers predictive of peaks in anxiety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initial generalized RL policy for just-in-time intervention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ZoneTexte 13"/>
          <p:cNvSpPr txBox="1"/>
          <p:nvPr/>
        </p:nvSpPr>
        <p:spPr>
          <a:xfrm>
            <a:off x="77227" y="4160103"/>
            <a:ext cx="1297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lang="fr-FR" sz="1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157851" y="4179585"/>
            <a:ext cx="586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474000" y="4179585"/>
            <a:ext cx="586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837939" y="4196090"/>
            <a:ext cx="6587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weeks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6711079" y="1537846"/>
            <a:ext cx="317233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204280" y="1518099"/>
            <a:ext cx="317233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720015" y="2254563"/>
            <a:ext cx="14653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interaction detection from smartwatches and smartphones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995176" y="2269444"/>
            <a:ext cx="14781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Pre/during/post anxiety periods behavioral analysis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780636" y="4206270"/>
            <a:ext cx="6587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38968" y="3122349"/>
            <a:ext cx="15163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Biomarkers for SAD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16772" y="3337196"/>
            <a:ext cx="171130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Context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88664" y="3757329"/>
            <a:ext cx="12458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anxious students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34925" y="4188216"/>
            <a:ext cx="4667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>
          <a:xfrm>
            <a:off x="8937069" y="1606012"/>
            <a:ext cx="14206" cy="17429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952330" y="1489808"/>
            <a:ext cx="14031" cy="17534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327277" y="1489808"/>
            <a:ext cx="8057" cy="17534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667560" y="1489808"/>
            <a:ext cx="795" cy="18858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686335" y="1508100"/>
            <a:ext cx="254" cy="173520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609074" y="1489808"/>
            <a:ext cx="13110" cy="17534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9198" y="987914"/>
            <a:ext cx="11485894" cy="78937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à coins arrondis 42"/>
          <p:cNvSpPr/>
          <p:nvPr/>
        </p:nvSpPr>
        <p:spPr>
          <a:xfrm>
            <a:off x="5602835" y="1187865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endParaRPr lang="fr-F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à coins arrondis 47"/>
          <p:cNvSpPr/>
          <p:nvPr/>
        </p:nvSpPr>
        <p:spPr>
          <a:xfrm>
            <a:off x="4212739" y="1179709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97254" y="1157015"/>
            <a:ext cx="114300" cy="55355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ZoneTexte 13"/>
          <p:cNvSpPr txBox="1"/>
          <p:nvPr/>
        </p:nvSpPr>
        <p:spPr>
          <a:xfrm>
            <a:off x="400388" y="1815074"/>
            <a:ext cx="64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fr-FR" sz="12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ZoneTexte 13"/>
          <p:cNvSpPr txBox="1"/>
          <p:nvPr/>
        </p:nvSpPr>
        <p:spPr>
          <a:xfrm>
            <a:off x="11171058" y="627432"/>
            <a:ext cx="94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  <a:endParaRPr lang="fr-FR" sz="1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ZoneTexte 13"/>
          <p:cNvSpPr txBox="1"/>
          <p:nvPr/>
        </p:nvSpPr>
        <p:spPr>
          <a:xfrm>
            <a:off x="7134617" y="618434"/>
            <a:ext cx="205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endParaRPr lang="fr-FR" sz="1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à coins arrondis 42"/>
          <p:cNvSpPr/>
          <p:nvPr/>
        </p:nvSpPr>
        <p:spPr>
          <a:xfrm>
            <a:off x="9513727" y="1173161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endParaRPr lang="fr-F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à coins arrondis 42"/>
          <p:cNvSpPr/>
          <p:nvPr/>
        </p:nvSpPr>
        <p:spPr>
          <a:xfrm>
            <a:off x="11121535" y="1170280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fr-F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13"/>
          <p:cNvSpPr txBox="1"/>
          <p:nvPr/>
        </p:nvSpPr>
        <p:spPr>
          <a:xfrm>
            <a:off x="2338805" y="627432"/>
            <a:ext cx="205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endParaRPr lang="fr-FR" sz="1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25662" y="1801661"/>
            <a:ext cx="14137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à coins arrondis 42"/>
          <p:cNvSpPr/>
          <p:nvPr/>
        </p:nvSpPr>
        <p:spPr>
          <a:xfrm>
            <a:off x="7314025" y="1182566"/>
            <a:ext cx="914400" cy="365760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fr-F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56" y="1100946"/>
            <a:ext cx="601693" cy="601693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759143" y="1058611"/>
            <a:ext cx="624267" cy="624267"/>
            <a:chOff x="9870994" y="2971799"/>
            <a:chExt cx="624267" cy="624267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0994" y="2971799"/>
              <a:ext cx="624267" cy="624267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928" y="3242309"/>
              <a:ext cx="408498" cy="180025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19" y="1073197"/>
            <a:ext cx="329143" cy="65719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149198" y="926211"/>
            <a:ext cx="4083959" cy="61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368125" y="926212"/>
            <a:ext cx="5183242" cy="61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686335" y="926211"/>
            <a:ext cx="1932975" cy="6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25662" y="2025171"/>
            <a:ext cx="15952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Smartwatch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6713081" y="1369633"/>
            <a:ext cx="317233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196103" y="1362589"/>
            <a:ext cx="317233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669847" y="1362589"/>
            <a:ext cx="237218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ZoneTexte 13"/>
          <p:cNvSpPr txBox="1"/>
          <p:nvPr/>
        </p:nvSpPr>
        <p:spPr>
          <a:xfrm>
            <a:off x="230818" y="2711596"/>
            <a:ext cx="98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endParaRPr lang="fr-FR" sz="12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98243" y="2645104"/>
            <a:ext cx="13698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engineering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faculty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69623" y="2672142"/>
            <a:ext cx="12458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anxious students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305788" y="2667597"/>
            <a:ext cx="10240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socially anxious adults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1008904" y="2667597"/>
            <a:ext cx="12178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 socially anxious students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937069" y="1774683"/>
            <a:ext cx="1805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effectiveness of CBM through adapting the content of interventions to participants context  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594793" y="1771181"/>
            <a:ext cx="2132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personalized RL policies and compare their performance with traditional intervention methods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615258" y="1763920"/>
            <a:ext cx="23726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biomarkers predictive of peaks in anxiety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initial generalized RL policy for just-in-time intervention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ZoneTexte 13"/>
          <p:cNvSpPr txBox="1"/>
          <p:nvPr/>
        </p:nvSpPr>
        <p:spPr>
          <a:xfrm>
            <a:off x="131955" y="3037327"/>
            <a:ext cx="118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12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lang="fr-FR" sz="12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326251" y="3087385"/>
            <a:ext cx="586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642400" y="3087385"/>
            <a:ext cx="586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393629" y="3103890"/>
            <a:ext cx="6587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weeks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8743079" y="1372746"/>
            <a:ext cx="317233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0565125" y="1352999"/>
            <a:ext cx="317233" cy="0"/>
          </a:xfrm>
          <a:prstGeom prst="line">
            <a:avLst/>
          </a:prstGeom>
          <a:ln w="9525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901695" y="1759263"/>
            <a:ext cx="14520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interaction detection from smartwatches and smartphones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266056" y="1774144"/>
            <a:ext cx="137568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Pre/during/post anxiety periods behavioral analysis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1318661" y="3114070"/>
            <a:ext cx="6587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weeks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96446" y="1813590"/>
            <a:ext cx="15163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Biomarkers for SAD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74250" y="2028437"/>
            <a:ext cx="171130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Context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357064" y="2665129"/>
            <a:ext cx="12458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anxious students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560637" y="3096016"/>
            <a:ext cx="4667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1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>
            <a:off x="6896055" y="6439939"/>
            <a:ext cx="3257052" cy="88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8045243" y="6329113"/>
            <a:ext cx="10871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Smartphone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857037" y="6438052"/>
            <a:ext cx="5798557" cy="88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3422762" y="6334722"/>
            <a:ext cx="10588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Smartwatch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92166" y="1809549"/>
            <a:ext cx="9752112" cy="786671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680540" y="4125117"/>
            <a:ext cx="9752488" cy="1213227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6" name="Rectangle 5"/>
          <p:cNvSpPr/>
          <p:nvPr/>
        </p:nvSpPr>
        <p:spPr>
          <a:xfrm>
            <a:off x="692166" y="5499980"/>
            <a:ext cx="9740603" cy="878545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" name="Rectangle 6"/>
          <p:cNvSpPr/>
          <p:nvPr/>
        </p:nvSpPr>
        <p:spPr>
          <a:xfrm>
            <a:off x="680540" y="2757856"/>
            <a:ext cx="9763737" cy="1205624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" name="Rectangle à coins arrondis 17"/>
          <p:cNvSpPr/>
          <p:nvPr/>
        </p:nvSpPr>
        <p:spPr>
          <a:xfrm>
            <a:off x="1458289" y="5634720"/>
            <a:ext cx="517971" cy="667548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GPS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18"/>
          <p:cNvSpPr/>
          <p:nvPr/>
        </p:nvSpPr>
        <p:spPr>
          <a:xfrm>
            <a:off x="2042363" y="5634720"/>
            <a:ext cx="1086301" cy="667548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Gyroscope, </a:t>
            </a:r>
            <a:r>
              <a:rPr lang="fr-FR" sz="1100" dirty="0" err="1" smtClean="0">
                <a:solidFill>
                  <a:schemeClr val="tx1"/>
                </a:solidFill>
              </a:rPr>
              <a:t>accelerometer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19"/>
          <p:cNvSpPr/>
          <p:nvPr/>
        </p:nvSpPr>
        <p:spPr>
          <a:xfrm>
            <a:off x="7605312" y="5634719"/>
            <a:ext cx="700762" cy="667549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Phone </a:t>
            </a:r>
            <a:r>
              <a:rPr lang="fr-FR" sz="1200" dirty="0" err="1" smtClean="0">
                <a:solidFill>
                  <a:schemeClr val="tx1"/>
                </a:solidFill>
              </a:rPr>
              <a:t>screen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(On/off)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20"/>
          <p:cNvSpPr/>
          <p:nvPr/>
        </p:nvSpPr>
        <p:spPr>
          <a:xfrm>
            <a:off x="6876615" y="5627795"/>
            <a:ext cx="653703" cy="674473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Phone </a:t>
            </a:r>
            <a:r>
              <a:rPr lang="fr-FR" sz="1200" dirty="0" err="1" smtClean="0">
                <a:solidFill>
                  <a:schemeClr val="tx1"/>
                </a:solidFill>
              </a:rPr>
              <a:t>apps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21"/>
          <p:cNvSpPr/>
          <p:nvPr/>
        </p:nvSpPr>
        <p:spPr>
          <a:xfrm>
            <a:off x="4314460" y="5608732"/>
            <a:ext cx="796300" cy="693537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Ambient light</a:t>
            </a:r>
          </a:p>
        </p:txBody>
      </p:sp>
      <p:sp>
        <p:nvSpPr>
          <p:cNvPr id="13" name="Rectangle à coins arrondis 23"/>
          <p:cNvSpPr/>
          <p:nvPr/>
        </p:nvSpPr>
        <p:spPr>
          <a:xfrm>
            <a:off x="8358710" y="5627798"/>
            <a:ext cx="1250286" cy="674472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In-phone communication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(</a:t>
            </a:r>
            <a:r>
              <a:rPr lang="fr-FR" sz="1200" dirty="0" err="1" smtClean="0">
                <a:solidFill>
                  <a:schemeClr val="tx1"/>
                </a:solidFill>
              </a:rPr>
              <a:t>e.g</a:t>
            </a:r>
            <a:r>
              <a:rPr lang="fr-FR" sz="1200" dirty="0" smtClean="0">
                <a:solidFill>
                  <a:schemeClr val="tx1"/>
                </a:solidFill>
              </a:rPr>
              <a:t>., calls, SMS)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24"/>
          <p:cNvSpPr/>
          <p:nvPr/>
        </p:nvSpPr>
        <p:spPr>
          <a:xfrm>
            <a:off x="915700" y="4391892"/>
            <a:ext cx="1363730" cy="634290"/>
          </a:xfrm>
          <a:prstGeom prst="roundRect">
            <a:avLst>
              <a:gd name="adj" fmla="val 8724"/>
            </a:avLst>
          </a:prstGeom>
          <a:solidFill>
            <a:srgbClr val="6C9D40">
              <a:alpha val="42000"/>
            </a:srgbClr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Semantic</a:t>
            </a:r>
            <a:r>
              <a:rPr lang="fr-FR" sz="1200" dirty="0" smtClean="0">
                <a:solidFill>
                  <a:schemeClr val="tx1"/>
                </a:solidFill>
              </a:rPr>
              <a:t> location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</a:rPr>
              <a:t>e.g</a:t>
            </a:r>
            <a:r>
              <a:rPr lang="fr-FR" sz="1100" dirty="0" smtClean="0">
                <a:solidFill>
                  <a:schemeClr val="tx1"/>
                </a:solidFill>
              </a:rPr>
              <a:t>., home, </a:t>
            </a:r>
            <a:r>
              <a:rPr lang="fr-FR" sz="1100" dirty="0" err="1" smtClean="0">
                <a:solidFill>
                  <a:schemeClr val="tx1"/>
                </a:solidFill>
              </a:rPr>
              <a:t>work</a:t>
            </a:r>
            <a:r>
              <a:rPr lang="fr-FR" sz="1100" dirty="0" smtClean="0">
                <a:solidFill>
                  <a:schemeClr val="tx1"/>
                </a:solidFill>
              </a:rPr>
              <a:t>,  </a:t>
            </a:r>
            <a:r>
              <a:rPr lang="fr-FR" sz="1100" dirty="0" err="1" smtClean="0">
                <a:solidFill>
                  <a:schemeClr val="tx1"/>
                </a:solidFill>
              </a:rPr>
              <a:t>hospital</a:t>
            </a:r>
            <a:r>
              <a:rPr lang="fr-FR" sz="1100" dirty="0" smtClean="0">
                <a:solidFill>
                  <a:schemeClr val="tx1"/>
                </a:solidFill>
              </a:rPr>
              <a:t>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29"/>
          <p:cNvSpPr/>
          <p:nvPr/>
        </p:nvSpPr>
        <p:spPr>
          <a:xfrm>
            <a:off x="2337427" y="4401860"/>
            <a:ext cx="1076941" cy="634290"/>
          </a:xfrm>
          <a:prstGeom prst="roundRect">
            <a:avLst>
              <a:gd name="adj" fmla="val 8724"/>
            </a:avLst>
          </a:prstGeom>
          <a:solidFill>
            <a:srgbClr val="6C9D40">
              <a:alpha val="42000"/>
            </a:srgbClr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Activity type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</a:rPr>
              <a:t>e.g</a:t>
            </a:r>
            <a:r>
              <a:rPr lang="fr-FR" sz="1100" dirty="0" smtClean="0">
                <a:solidFill>
                  <a:schemeClr val="tx1"/>
                </a:solidFill>
              </a:rPr>
              <a:t>., </a:t>
            </a:r>
            <a:r>
              <a:rPr lang="fr-FR" sz="1100" dirty="0" err="1" smtClean="0">
                <a:solidFill>
                  <a:schemeClr val="tx1"/>
                </a:solidFill>
              </a:rPr>
              <a:t>walk</a:t>
            </a:r>
            <a:r>
              <a:rPr lang="fr-FR" sz="1100" dirty="0" smtClean="0">
                <a:solidFill>
                  <a:schemeClr val="tx1"/>
                </a:solidFill>
              </a:rPr>
              <a:t>, </a:t>
            </a:r>
            <a:r>
              <a:rPr lang="fr-FR" sz="1100" dirty="0" err="1" smtClean="0">
                <a:solidFill>
                  <a:schemeClr val="tx1"/>
                </a:solidFill>
              </a:rPr>
              <a:t>run</a:t>
            </a:r>
            <a:r>
              <a:rPr lang="fr-FR" sz="1100" dirty="0" smtClean="0">
                <a:solidFill>
                  <a:schemeClr val="tx1"/>
                </a:solidFill>
              </a:rPr>
              <a:t>, drive)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30"/>
          <p:cNvSpPr/>
          <p:nvPr/>
        </p:nvSpPr>
        <p:spPr>
          <a:xfrm>
            <a:off x="3473390" y="4391892"/>
            <a:ext cx="923294" cy="644258"/>
          </a:xfrm>
          <a:prstGeom prst="roundRect">
            <a:avLst>
              <a:gd name="adj" fmla="val 8724"/>
            </a:avLst>
          </a:prstGeom>
          <a:solidFill>
            <a:srgbClr val="6C9D40">
              <a:alpha val="42000"/>
            </a:srgbClr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Movement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intensity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à coins arrondis 31"/>
          <p:cNvSpPr/>
          <p:nvPr/>
        </p:nvSpPr>
        <p:spPr>
          <a:xfrm>
            <a:off x="5746076" y="4391892"/>
            <a:ext cx="667840" cy="634290"/>
          </a:xfrm>
          <a:prstGeom prst="roundRect">
            <a:avLst>
              <a:gd name="adj" fmla="val 8724"/>
            </a:avLst>
          </a:prstGeom>
          <a:solidFill>
            <a:srgbClr val="6C9D40">
              <a:alpha val="42000"/>
            </a:srgbClr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Phone usage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32"/>
          <p:cNvSpPr/>
          <p:nvPr/>
        </p:nvSpPr>
        <p:spPr>
          <a:xfrm>
            <a:off x="4599790" y="4391892"/>
            <a:ext cx="1050889" cy="634290"/>
          </a:xfrm>
          <a:prstGeom prst="roundRect">
            <a:avLst>
              <a:gd name="adj" fmla="val 8724"/>
            </a:avLst>
          </a:prstGeom>
          <a:solidFill>
            <a:srgbClr val="6C9D40">
              <a:alpha val="42000"/>
            </a:srgbClr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Face-to-face social interaction</a:t>
            </a:r>
          </a:p>
        </p:txBody>
      </p:sp>
      <p:sp>
        <p:nvSpPr>
          <p:cNvPr id="19" name="Rectangle à coins arrondis 35"/>
          <p:cNvSpPr/>
          <p:nvPr/>
        </p:nvSpPr>
        <p:spPr>
          <a:xfrm>
            <a:off x="6491431" y="4391892"/>
            <a:ext cx="809248" cy="624322"/>
          </a:xfrm>
          <a:prstGeom prst="roundRect">
            <a:avLst>
              <a:gd name="adj" fmla="val 8724"/>
            </a:avLst>
          </a:prstGeom>
          <a:solidFill>
            <a:srgbClr val="6C9D40">
              <a:alpha val="42000"/>
            </a:srgbClr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In-phone social </a:t>
            </a:r>
            <a:r>
              <a:rPr lang="fr-FR" sz="1200" dirty="0" err="1" smtClean="0">
                <a:solidFill>
                  <a:schemeClr val="tx1"/>
                </a:solidFill>
              </a:rPr>
              <a:t>activity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36"/>
          <p:cNvSpPr/>
          <p:nvPr/>
        </p:nvSpPr>
        <p:spPr>
          <a:xfrm>
            <a:off x="5336716" y="3048544"/>
            <a:ext cx="1051883" cy="634290"/>
          </a:xfrm>
          <a:prstGeom prst="roundRect">
            <a:avLst>
              <a:gd name="adj" fmla="val 8724"/>
            </a:avLst>
          </a:prstGeom>
          <a:solidFill>
            <a:srgbClr val="6C9D40">
              <a:alpha val="7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Shaky</a:t>
            </a:r>
            <a:r>
              <a:rPr lang="fr-FR" sz="1200" dirty="0" smtClean="0">
                <a:solidFill>
                  <a:schemeClr val="tx1"/>
                </a:solidFill>
              </a:rPr>
              <a:t> hands in social interactions</a:t>
            </a:r>
          </a:p>
        </p:txBody>
      </p:sp>
      <p:sp>
        <p:nvSpPr>
          <p:cNvPr id="24" name="Rectangle à coins arrondis 41"/>
          <p:cNvSpPr/>
          <p:nvPr/>
        </p:nvSpPr>
        <p:spPr>
          <a:xfrm>
            <a:off x="4369942" y="3048797"/>
            <a:ext cx="801129" cy="634037"/>
          </a:xfrm>
          <a:prstGeom prst="roundRect">
            <a:avLst>
              <a:gd name="adj" fmla="val 8724"/>
            </a:avLst>
          </a:prstGeom>
          <a:solidFill>
            <a:srgbClr val="6C9D40">
              <a:alpha val="7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State </a:t>
            </a:r>
            <a:r>
              <a:rPr lang="fr-FR" sz="1200" dirty="0" err="1" smtClean="0">
                <a:solidFill>
                  <a:schemeClr val="tx1"/>
                </a:solidFill>
              </a:rPr>
              <a:t>Anxiety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à coins arrondis 42"/>
          <p:cNvSpPr/>
          <p:nvPr/>
        </p:nvSpPr>
        <p:spPr>
          <a:xfrm>
            <a:off x="6559315" y="3046410"/>
            <a:ext cx="853186" cy="636424"/>
          </a:xfrm>
          <a:prstGeom prst="roundRect">
            <a:avLst>
              <a:gd name="adj" fmla="val 8724"/>
            </a:avLst>
          </a:prstGeom>
          <a:solidFill>
            <a:srgbClr val="6C9D40">
              <a:alpha val="7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Social </a:t>
            </a:r>
            <a:r>
              <a:rPr lang="fr-FR" sz="1200" dirty="0" err="1" smtClean="0">
                <a:solidFill>
                  <a:schemeClr val="tx1"/>
                </a:solidFill>
              </a:rPr>
              <a:t>avoidance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47"/>
          <p:cNvSpPr/>
          <p:nvPr/>
        </p:nvSpPr>
        <p:spPr>
          <a:xfrm>
            <a:off x="4905966" y="1974468"/>
            <a:ext cx="1086725" cy="551033"/>
          </a:xfrm>
          <a:prstGeom prst="roundRect">
            <a:avLst>
              <a:gd name="adj" fmla="val 8724"/>
            </a:avLst>
          </a:prstGeom>
          <a:solidFill>
            <a:srgbClr val="1D9BA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SAD</a:t>
            </a:r>
          </a:p>
        </p:txBody>
      </p:sp>
      <p:sp>
        <p:nvSpPr>
          <p:cNvPr id="52" name="Rectangle à coins arrondis 17"/>
          <p:cNvSpPr/>
          <p:nvPr/>
        </p:nvSpPr>
        <p:spPr>
          <a:xfrm>
            <a:off x="857038" y="5634719"/>
            <a:ext cx="527630" cy="667549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PPG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avec flèche 85"/>
          <p:cNvCxnSpPr>
            <a:stCxn id="26" idx="2"/>
            <a:endCxn id="24" idx="0"/>
          </p:cNvCxnSpPr>
          <p:nvPr/>
        </p:nvCxnSpPr>
        <p:spPr>
          <a:xfrm flipH="1">
            <a:off x="4770507" y="2525501"/>
            <a:ext cx="678822" cy="523296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85"/>
          <p:cNvCxnSpPr>
            <a:stCxn id="26" idx="2"/>
            <a:endCxn id="20" idx="0"/>
          </p:cNvCxnSpPr>
          <p:nvPr/>
        </p:nvCxnSpPr>
        <p:spPr>
          <a:xfrm>
            <a:off x="5449329" y="2525501"/>
            <a:ext cx="413329" cy="523043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85"/>
          <p:cNvCxnSpPr>
            <a:stCxn id="26" idx="2"/>
            <a:endCxn id="25" idx="0"/>
          </p:cNvCxnSpPr>
          <p:nvPr/>
        </p:nvCxnSpPr>
        <p:spPr>
          <a:xfrm>
            <a:off x="5449329" y="2525501"/>
            <a:ext cx="1536579" cy="520909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à coins arrondis 35"/>
          <p:cNvSpPr/>
          <p:nvPr/>
        </p:nvSpPr>
        <p:spPr>
          <a:xfrm>
            <a:off x="7453601" y="4391892"/>
            <a:ext cx="1190903" cy="624322"/>
          </a:xfrm>
          <a:prstGeom prst="roundRect">
            <a:avLst>
              <a:gd name="adj" fmla="val 8724"/>
            </a:avLst>
          </a:prstGeom>
          <a:solidFill>
            <a:srgbClr val="6C9D40">
              <a:alpha val="42000"/>
            </a:srgbClr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linguistic</a:t>
            </a:r>
            <a:r>
              <a:rPr lang="fr-FR" sz="1200" dirty="0">
                <a:solidFill>
                  <a:schemeClr val="tx1"/>
                </a:solidFill>
              </a:rPr>
              <a:t> and </a:t>
            </a:r>
            <a:r>
              <a:rPr lang="fr-FR" sz="1200" dirty="0" err="1">
                <a:solidFill>
                  <a:schemeClr val="tx1"/>
                </a:solidFill>
              </a:rPr>
              <a:t>paralinguistic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features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10928628" y="1675006"/>
            <a:ext cx="23136" cy="4660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 bwMode="auto">
          <a:xfrm>
            <a:off x="10890528" y="1844107"/>
            <a:ext cx="114300" cy="55355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0868586" y="3015108"/>
            <a:ext cx="127055" cy="65730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0853016" y="4437654"/>
            <a:ext cx="127055" cy="65730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0878417" y="5742199"/>
            <a:ext cx="115978" cy="36950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ZoneTexte 14"/>
          <p:cNvSpPr txBox="1"/>
          <p:nvPr/>
        </p:nvSpPr>
        <p:spPr>
          <a:xfrm>
            <a:off x="10475400" y="3161034"/>
            <a:ext cx="92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err="1" smtClean="0"/>
              <a:t>Symptoms</a:t>
            </a:r>
            <a:endParaRPr lang="fr-FR" sz="1400" b="1" cap="small" dirty="0"/>
          </a:p>
        </p:txBody>
      </p:sp>
      <p:sp>
        <p:nvSpPr>
          <p:cNvPr id="76" name="ZoneTexte 16"/>
          <p:cNvSpPr txBox="1"/>
          <p:nvPr/>
        </p:nvSpPr>
        <p:spPr>
          <a:xfrm>
            <a:off x="10578437" y="5742200"/>
            <a:ext cx="74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cap="small" dirty="0" err="1" smtClean="0"/>
              <a:t>Sensors</a:t>
            </a:r>
            <a:endParaRPr lang="fr-FR" sz="1400" b="1" cap="small" dirty="0"/>
          </a:p>
        </p:txBody>
      </p:sp>
      <p:sp>
        <p:nvSpPr>
          <p:cNvPr id="77" name="ZoneTexte 90"/>
          <p:cNvSpPr txBox="1"/>
          <p:nvPr/>
        </p:nvSpPr>
        <p:spPr>
          <a:xfrm>
            <a:off x="10433028" y="4553418"/>
            <a:ext cx="107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cap="small" dirty="0" err="1" smtClean="0"/>
              <a:t>Biomarkers</a:t>
            </a:r>
            <a:endParaRPr lang="fr-FR" sz="1400" b="1" cap="small" dirty="0"/>
          </a:p>
        </p:txBody>
      </p:sp>
      <p:sp>
        <p:nvSpPr>
          <p:cNvPr id="78" name="ZoneTexte 13"/>
          <p:cNvSpPr txBox="1"/>
          <p:nvPr/>
        </p:nvSpPr>
        <p:spPr>
          <a:xfrm>
            <a:off x="10578437" y="1976742"/>
            <a:ext cx="743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cap="small" dirty="0" smtClean="0"/>
              <a:t>State</a:t>
            </a:r>
            <a:endParaRPr lang="fr-FR" sz="1400" b="1" cap="small" dirty="0"/>
          </a:p>
        </p:txBody>
      </p:sp>
      <p:sp>
        <p:nvSpPr>
          <p:cNvPr id="79" name="ZoneTexte 14"/>
          <p:cNvSpPr txBox="1"/>
          <p:nvPr/>
        </p:nvSpPr>
        <p:spPr>
          <a:xfrm>
            <a:off x="10153107" y="3238892"/>
            <a:ext cx="279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cap="small" dirty="0" smtClean="0"/>
              <a:t>…</a:t>
            </a:r>
            <a:endParaRPr lang="fr-FR" sz="1400" b="1" cap="small" dirty="0"/>
          </a:p>
        </p:txBody>
      </p:sp>
      <p:sp>
        <p:nvSpPr>
          <p:cNvPr id="80" name="ZoneTexte 14"/>
          <p:cNvSpPr txBox="1"/>
          <p:nvPr/>
        </p:nvSpPr>
        <p:spPr>
          <a:xfrm>
            <a:off x="10153107" y="4622864"/>
            <a:ext cx="279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cap="small" dirty="0" smtClean="0"/>
              <a:t>…</a:t>
            </a:r>
            <a:endParaRPr lang="fr-FR" sz="1400" b="1" cap="small" dirty="0"/>
          </a:p>
        </p:txBody>
      </p:sp>
      <p:sp>
        <p:nvSpPr>
          <p:cNvPr id="81" name="ZoneTexte 14"/>
          <p:cNvSpPr txBox="1"/>
          <p:nvPr/>
        </p:nvSpPr>
        <p:spPr>
          <a:xfrm>
            <a:off x="10164356" y="5785100"/>
            <a:ext cx="279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cap="small" dirty="0" smtClean="0"/>
              <a:t>…</a:t>
            </a:r>
            <a:endParaRPr lang="fr-FR" sz="1400" b="1" cap="small" dirty="0"/>
          </a:p>
        </p:txBody>
      </p:sp>
      <p:sp>
        <p:nvSpPr>
          <p:cNvPr id="98" name="Rectangle à coins arrondis 17"/>
          <p:cNvSpPr/>
          <p:nvPr/>
        </p:nvSpPr>
        <p:spPr>
          <a:xfrm>
            <a:off x="3204385" y="5627795"/>
            <a:ext cx="1068932" cy="674473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Microphone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9" name="Rectangle à coins arrondis 23"/>
          <p:cNvSpPr/>
          <p:nvPr/>
        </p:nvSpPr>
        <p:spPr>
          <a:xfrm>
            <a:off x="9650138" y="5637650"/>
            <a:ext cx="506936" cy="664619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EMA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0" name="Rectangle à coins arrondis 23"/>
          <p:cNvSpPr/>
          <p:nvPr/>
        </p:nvSpPr>
        <p:spPr>
          <a:xfrm>
            <a:off x="6071869" y="5613775"/>
            <a:ext cx="610507" cy="664619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MicroEMA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35"/>
          <p:cNvSpPr/>
          <p:nvPr/>
        </p:nvSpPr>
        <p:spPr>
          <a:xfrm>
            <a:off x="8712674" y="4401860"/>
            <a:ext cx="1413714" cy="624322"/>
          </a:xfrm>
          <a:prstGeom prst="roundRect">
            <a:avLst>
              <a:gd name="adj" fmla="val 8724"/>
            </a:avLst>
          </a:prstGeom>
          <a:solidFill>
            <a:srgbClr val="6C9D40">
              <a:alpha val="42000"/>
            </a:srgbClr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Cardiovascular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reactivity</a:t>
            </a:r>
            <a:r>
              <a:rPr lang="fr-FR" sz="1200" dirty="0" smtClean="0">
                <a:solidFill>
                  <a:schemeClr val="tx1"/>
                </a:solidFill>
              </a:rPr>
              <a:t> (HR, HRV, respiration rate)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0" name="Rectangle à coins arrondis 41"/>
          <p:cNvSpPr/>
          <p:nvPr/>
        </p:nvSpPr>
        <p:spPr>
          <a:xfrm>
            <a:off x="3380878" y="3040575"/>
            <a:ext cx="912864" cy="634037"/>
          </a:xfrm>
          <a:prstGeom prst="roundRect">
            <a:avLst>
              <a:gd name="adj" fmla="val 8724"/>
            </a:avLst>
          </a:prstGeom>
          <a:solidFill>
            <a:srgbClr val="6C9D40">
              <a:alpha val="7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Arousal in </a:t>
            </a:r>
            <a:r>
              <a:rPr lang="fr-FR" sz="1200" dirty="0" err="1" smtClean="0">
                <a:solidFill>
                  <a:schemeClr val="tx1"/>
                </a:solidFill>
              </a:rPr>
              <a:t>physiology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cxnSp>
        <p:nvCxnSpPr>
          <p:cNvPr id="112" name="Connecteur droit avec flèche 85"/>
          <p:cNvCxnSpPr>
            <a:stCxn id="26" idx="2"/>
          </p:cNvCxnSpPr>
          <p:nvPr/>
        </p:nvCxnSpPr>
        <p:spPr>
          <a:xfrm flipH="1">
            <a:off x="3880473" y="2525501"/>
            <a:ext cx="1568856" cy="616672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avec flèche 85"/>
          <p:cNvCxnSpPr>
            <a:stCxn id="101" idx="2"/>
            <a:endCxn id="52" idx="0"/>
          </p:cNvCxnSpPr>
          <p:nvPr/>
        </p:nvCxnSpPr>
        <p:spPr>
          <a:xfrm flipH="1">
            <a:off x="1120853" y="5026182"/>
            <a:ext cx="8298678" cy="608537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85"/>
          <p:cNvCxnSpPr>
            <a:stCxn id="15" idx="2"/>
            <a:endCxn id="8" idx="0"/>
          </p:cNvCxnSpPr>
          <p:nvPr/>
        </p:nvCxnSpPr>
        <p:spPr>
          <a:xfrm flipH="1">
            <a:off x="1717275" y="5036150"/>
            <a:ext cx="1158623" cy="598570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85"/>
          <p:cNvCxnSpPr>
            <a:stCxn id="15" idx="2"/>
            <a:endCxn id="9" idx="0"/>
          </p:cNvCxnSpPr>
          <p:nvPr/>
        </p:nvCxnSpPr>
        <p:spPr>
          <a:xfrm flipH="1">
            <a:off x="2585514" y="5036150"/>
            <a:ext cx="290384" cy="598570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cteur droit avec flèche 85"/>
          <p:cNvCxnSpPr>
            <a:stCxn id="16" idx="2"/>
            <a:endCxn id="9" idx="0"/>
          </p:cNvCxnSpPr>
          <p:nvPr/>
        </p:nvCxnSpPr>
        <p:spPr>
          <a:xfrm flipH="1">
            <a:off x="2585514" y="5036150"/>
            <a:ext cx="1349523" cy="598570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85"/>
          <p:cNvCxnSpPr>
            <a:stCxn id="14" idx="2"/>
            <a:endCxn id="8" idx="0"/>
          </p:cNvCxnSpPr>
          <p:nvPr/>
        </p:nvCxnSpPr>
        <p:spPr>
          <a:xfrm>
            <a:off x="1597565" y="5026182"/>
            <a:ext cx="119710" cy="60853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Connecteur droit avec flèche 85"/>
          <p:cNvCxnSpPr>
            <a:stCxn id="18" idx="2"/>
            <a:endCxn id="98" idx="0"/>
          </p:cNvCxnSpPr>
          <p:nvPr/>
        </p:nvCxnSpPr>
        <p:spPr>
          <a:xfrm flipH="1">
            <a:off x="3738851" y="5026182"/>
            <a:ext cx="1386384" cy="601613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avec flèche 85"/>
          <p:cNvCxnSpPr>
            <a:stCxn id="15" idx="2"/>
            <a:endCxn id="12" idx="0"/>
          </p:cNvCxnSpPr>
          <p:nvPr/>
        </p:nvCxnSpPr>
        <p:spPr>
          <a:xfrm>
            <a:off x="2875898" y="5036150"/>
            <a:ext cx="1836712" cy="572582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85"/>
          <p:cNvCxnSpPr>
            <a:stCxn id="14" idx="2"/>
            <a:endCxn id="12" idx="0"/>
          </p:cNvCxnSpPr>
          <p:nvPr/>
        </p:nvCxnSpPr>
        <p:spPr>
          <a:xfrm>
            <a:off x="1597565" y="5026182"/>
            <a:ext cx="3115045" cy="582550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avec flèche 85"/>
          <p:cNvCxnSpPr>
            <a:stCxn id="19" idx="2"/>
            <a:endCxn id="11" idx="0"/>
          </p:cNvCxnSpPr>
          <p:nvPr/>
        </p:nvCxnSpPr>
        <p:spPr>
          <a:xfrm>
            <a:off x="6896055" y="5016214"/>
            <a:ext cx="307412" cy="611581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avec flèche 85"/>
          <p:cNvCxnSpPr>
            <a:stCxn id="17" idx="2"/>
            <a:endCxn id="11" idx="0"/>
          </p:cNvCxnSpPr>
          <p:nvPr/>
        </p:nvCxnSpPr>
        <p:spPr>
          <a:xfrm>
            <a:off x="6079996" y="5026182"/>
            <a:ext cx="1123471" cy="601613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avec flèche 85"/>
          <p:cNvCxnSpPr>
            <a:stCxn id="19" idx="2"/>
            <a:endCxn id="10" idx="0"/>
          </p:cNvCxnSpPr>
          <p:nvPr/>
        </p:nvCxnSpPr>
        <p:spPr>
          <a:xfrm>
            <a:off x="6896055" y="5016214"/>
            <a:ext cx="1059638" cy="618505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Connecteur droit avec flèche 85"/>
          <p:cNvCxnSpPr>
            <a:stCxn id="65" idx="2"/>
            <a:endCxn id="13" idx="0"/>
          </p:cNvCxnSpPr>
          <p:nvPr/>
        </p:nvCxnSpPr>
        <p:spPr>
          <a:xfrm>
            <a:off x="8049053" y="5016214"/>
            <a:ext cx="934800" cy="611584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avec flèche 85"/>
          <p:cNvCxnSpPr>
            <a:stCxn id="65" idx="2"/>
            <a:endCxn id="98" idx="0"/>
          </p:cNvCxnSpPr>
          <p:nvPr/>
        </p:nvCxnSpPr>
        <p:spPr>
          <a:xfrm flipH="1">
            <a:off x="3738851" y="5016214"/>
            <a:ext cx="4310202" cy="611581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Connecteur droit avec flèche 85"/>
          <p:cNvCxnSpPr>
            <a:stCxn id="25" idx="2"/>
            <a:endCxn id="14" idx="0"/>
          </p:cNvCxnSpPr>
          <p:nvPr/>
        </p:nvCxnSpPr>
        <p:spPr>
          <a:xfrm flipH="1">
            <a:off x="1597565" y="3682834"/>
            <a:ext cx="5388343" cy="70905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avec flèche 85"/>
          <p:cNvCxnSpPr>
            <a:stCxn id="25" idx="2"/>
            <a:endCxn id="15" idx="0"/>
          </p:cNvCxnSpPr>
          <p:nvPr/>
        </p:nvCxnSpPr>
        <p:spPr>
          <a:xfrm flipH="1">
            <a:off x="2875898" y="3682834"/>
            <a:ext cx="4110010" cy="719026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Connecteur droit avec flèche 85"/>
          <p:cNvCxnSpPr>
            <a:endCxn id="16" idx="0"/>
          </p:cNvCxnSpPr>
          <p:nvPr/>
        </p:nvCxnSpPr>
        <p:spPr>
          <a:xfrm flipH="1">
            <a:off x="3935037" y="3687001"/>
            <a:ext cx="3035358" cy="704891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avec flèche 85"/>
          <p:cNvCxnSpPr>
            <a:stCxn id="24" idx="2"/>
            <a:endCxn id="18" idx="0"/>
          </p:cNvCxnSpPr>
          <p:nvPr/>
        </p:nvCxnSpPr>
        <p:spPr>
          <a:xfrm>
            <a:off x="4770507" y="3682834"/>
            <a:ext cx="354728" cy="70905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Connecteur droit avec flèche 85"/>
          <p:cNvCxnSpPr>
            <a:stCxn id="110" idx="2"/>
            <a:endCxn id="18" idx="0"/>
          </p:cNvCxnSpPr>
          <p:nvPr/>
        </p:nvCxnSpPr>
        <p:spPr>
          <a:xfrm>
            <a:off x="3837310" y="3674612"/>
            <a:ext cx="1287925" cy="717280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Connecteur droit avec flèche 85"/>
          <p:cNvCxnSpPr>
            <a:stCxn id="20" idx="2"/>
            <a:endCxn id="18" idx="0"/>
          </p:cNvCxnSpPr>
          <p:nvPr/>
        </p:nvCxnSpPr>
        <p:spPr>
          <a:xfrm flipH="1">
            <a:off x="5125235" y="3682834"/>
            <a:ext cx="737423" cy="70905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Connecteur droit avec flèche 85"/>
          <p:cNvCxnSpPr>
            <a:stCxn id="20" idx="2"/>
            <a:endCxn id="16" idx="0"/>
          </p:cNvCxnSpPr>
          <p:nvPr/>
        </p:nvCxnSpPr>
        <p:spPr>
          <a:xfrm flipH="1">
            <a:off x="3935037" y="3682834"/>
            <a:ext cx="1927621" cy="70905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Connecteur droit avec flèche 85"/>
          <p:cNvCxnSpPr>
            <a:stCxn id="24" idx="2"/>
            <a:endCxn id="65" idx="0"/>
          </p:cNvCxnSpPr>
          <p:nvPr/>
        </p:nvCxnSpPr>
        <p:spPr>
          <a:xfrm>
            <a:off x="4770507" y="3682834"/>
            <a:ext cx="3278546" cy="70905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Connecteur droit avec flèche 85"/>
          <p:cNvCxnSpPr>
            <a:stCxn id="110" idx="2"/>
            <a:endCxn id="101" idx="0"/>
          </p:cNvCxnSpPr>
          <p:nvPr/>
        </p:nvCxnSpPr>
        <p:spPr>
          <a:xfrm>
            <a:off x="3837310" y="3674612"/>
            <a:ext cx="5582221" cy="72724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Connecteur droit avec flèche 85"/>
          <p:cNvCxnSpPr>
            <a:stCxn id="25" idx="2"/>
            <a:endCxn id="19" idx="0"/>
          </p:cNvCxnSpPr>
          <p:nvPr/>
        </p:nvCxnSpPr>
        <p:spPr>
          <a:xfrm flipH="1">
            <a:off x="6896055" y="3682834"/>
            <a:ext cx="89853" cy="70905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Connecteur droit avec flèche 85"/>
          <p:cNvCxnSpPr>
            <a:stCxn id="25" idx="2"/>
            <a:endCxn id="17" idx="0"/>
          </p:cNvCxnSpPr>
          <p:nvPr/>
        </p:nvCxnSpPr>
        <p:spPr>
          <a:xfrm flipH="1">
            <a:off x="6079996" y="3682834"/>
            <a:ext cx="905912" cy="70905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4" name="Picture 20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1383" y="5216932"/>
            <a:ext cx="1149324" cy="1149324"/>
          </a:xfrm>
          <a:prstGeom prst="rect">
            <a:avLst/>
          </a:prstGeom>
        </p:spPr>
      </p:pic>
      <p:sp>
        <p:nvSpPr>
          <p:cNvPr id="205" name="Title 1"/>
          <p:cNvSpPr txBox="1">
            <a:spLocks/>
          </p:cNvSpPr>
          <p:nvPr/>
        </p:nvSpPr>
        <p:spPr>
          <a:xfrm>
            <a:off x="-2296645" y="5155568"/>
            <a:ext cx="2226469" cy="1504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patterns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-4018245" y="4819092"/>
            <a:ext cx="4031121" cy="1938327"/>
          </a:xfrm>
          <a:prstGeom prst="roundRect">
            <a:avLst>
              <a:gd name="adj" fmla="val 5036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/>
          <p:cNvCxnSpPr/>
          <p:nvPr/>
        </p:nvCxnSpPr>
        <p:spPr>
          <a:xfrm flipV="1">
            <a:off x="-812196" y="4490002"/>
            <a:ext cx="3877" cy="27421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Title 1"/>
          <p:cNvSpPr txBox="1">
            <a:spLocks/>
          </p:cNvSpPr>
          <p:nvPr/>
        </p:nvSpPr>
        <p:spPr>
          <a:xfrm>
            <a:off x="-3811541" y="6366256"/>
            <a:ext cx="969640" cy="39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Sensus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8633" y="5135197"/>
            <a:ext cx="660154" cy="1318110"/>
          </a:xfrm>
          <a:prstGeom prst="rect">
            <a:avLst/>
          </a:prstGeom>
        </p:spPr>
      </p:pic>
      <p:sp>
        <p:nvSpPr>
          <p:cNvPr id="210" name="Rounded Rectangle 209"/>
          <p:cNvSpPr/>
          <p:nvPr/>
        </p:nvSpPr>
        <p:spPr>
          <a:xfrm>
            <a:off x="-2782834" y="3280414"/>
            <a:ext cx="2795710" cy="1176791"/>
          </a:xfrm>
          <a:prstGeom prst="roundRect">
            <a:avLst>
              <a:gd name="adj" fmla="val 5036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itle 1"/>
          <p:cNvSpPr txBox="1">
            <a:spLocks/>
          </p:cNvSpPr>
          <p:nvPr/>
        </p:nvSpPr>
        <p:spPr>
          <a:xfrm>
            <a:off x="-4190013" y="4833211"/>
            <a:ext cx="1152079" cy="305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ensing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itle 1"/>
          <p:cNvSpPr txBox="1">
            <a:spLocks/>
          </p:cNvSpPr>
          <p:nvPr/>
        </p:nvSpPr>
        <p:spPr>
          <a:xfrm>
            <a:off x="-2900638" y="3351098"/>
            <a:ext cx="2459925" cy="26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Biomarkers extraction for SAD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itle 1"/>
          <p:cNvSpPr txBox="1">
            <a:spLocks/>
          </p:cNvSpPr>
          <p:nvPr/>
        </p:nvSpPr>
        <p:spPr>
          <a:xfrm>
            <a:off x="-2777107" y="3652338"/>
            <a:ext cx="2789983" cy="65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context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context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itle 1"/>
          <p:cNvSpPr txBox="1">
            <a:spLocks/>
          </p:cNvSpPr>
          <p:nvPr/>
        </p:nvSpPr>
        <p:spPr>
          <a:xfrm>
            <a:off x="-3090118" y="6365394"/>
            <a:ext cx="969640" cy="39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Swear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-2782834" y="1539644"/>
            <a:ext cx="2795710" cy="1331810"/>
          </a:xfrm>
          <a:prstGeom prst="roundRect">
            <a:avLst>
              <a:gd name="adj" fmla="val 5036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itle 1"/>
          <p:cNvSpPr txBox="1">
            <a:spLocks/>
          </p:cNvSpPr>
          <p:nvPr/>
        </p:nvSpPr>
        <p:spPr>
          <a:xfrm>
            <a:off x="-2841901" y="1540154"/>
            <a:ext cx="666827" cy="285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JITAI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itle 1"/>
          <p:cNvSpPr txBox="1">
            <a:spLocks/>
          </p:cNvSpPr>
          <p:nvPr/>
        </p:nvSpPr>
        <p:spPr>
          <a:xfrm>
            <a:off x="-1734009" y="2549814"/>
            <a:ext cx="775285" cy="423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 Model 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-791305" y="2904251"/>
            <a:ext cx="3877" cy="27421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Flowchart: Multidocument 218"/>
          <p:cNvSpPr/>
          <p:nvPr/>
        </p:nvSpPr>
        <p:spPr>
          <a:xfrm>
            <a:off x="-4018245" y="2102689"/>
            <a:ext cx="852285" cy="6364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JIT policy</a:t>
            </a:r>
            <a:endParaRPr lang="en-US" sz="1200" dirty="0"/>
          </a:p>
        </p:txBody>
      </p:sp>
      <p:cxnSp>
        <p:nvCxnSpPr>
          <p:cNvPr id="220" name="Straight Arrow Connector 219"/>
          <p:cNvCxnSpPr/>
          <p:nvPr/>
        </p:nvCxnSpPr>
        <p:spPr>
          <a:xfrm flipH="1" flipV="1">
            <a:off x="-3151469" y="2241801"/>
            <a:ext cx="276148" cy="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-3574149" y="2813991"/>
            <a:ext cx="0" cy="18412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 rot="16200000">
            <a:off x="-5590244" y="2600688"/>
            <a:ext cx="2446375" cy="651933"/>
            <a:chOff x="4667435" y="769842"/>
            <a:chExt cx="2446375" cy="651933"/>
          </a:xfrm>
        </p:grpSpPr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435" y="769842"/>
              <a:ext cx="651933" cy="651933"/>
            </a:xfrm>
            <a:prstGeom prst="rect">
              <a:avLst/>
            </a:prstGeom>
          </p:spPr>
        </p:pic>
        <p:sp>
          <p:nvSpPr>
            <p:cNvPr id="224" name="Title 1"/>
            <p:cNvSpPr txBox="1">
              <a:spLocks/>
            </p:cNvSpPr>
            <p:nvPr/>
          </p:nvSpPr>
          <p:spPr>
            <a:xfrm>
              <a:off x="5256281" y="1064105"/>
              <a:ext cx="1857529" cy="3488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HIPAA Compliant Cloud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 rot="10800000">
            <a:off x="-4602761" y="4746079"/>
            <a:ext cx="495935" cy="2011340"/>
            <a:chOff x="7119171" y="4756138"/>
            <a:chExt cx="495935" cy="2011340"/>
          </a:xfrm>
        </p:grpSpPr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77420" y="4620104"/>
              <a:ext cx="201651" cy="473720"/>
            </a:xfrm>
            <a:prstGeom prst="rect">
              <a:avLst/>
            </a:prstGeom>
          </p:spPr>
        </p:pic>
        <p:sp>
          <p:nvSpPr>
            <p:cNvPr id="227" name="Title 1"/>
            <p:cNvSpPr txBox="1">
              <a:spLocks/>
            </p:cNvSpPr>
            <p:nvPr/>
          </p:nvSpPr>
          <p:spPr>
            <a:xfrm rot="5400000">
              <a:off x="6361164" y="5668874"/>
              <a:ext cx="1856611" cy="3405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Participant in daily life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8" name="Title 1"/>
          <p:cNvSpPr txBox="1">
            <a:spLocks/>
          </p:cNvSpPr>
          <p:nvPr/>
        </p:nvSpPr>
        <p:spPr>
          <a:xfrm rot="16200000">
            <a:off x="-4373364" y="3564326"/>
            <a:ext cx="1856611" cy="340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 policy periodically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-2809118" y="1723025"/>
            <a:ext cx="2771518" cy="903388"/>
            <a:chOff x="8131639" y="1311304"/>
            <a:chExt cx="2771518" cy="903388"/>
          </a:xfrm>
        </p:grpSpPr>
        <p:grpSp>
          <p:nvGrpSpPr>
            <p:cNvPr id="230" name="Group 229"/>
            <p:cNvGrpSpPr/>
            <p:nvPr/>
          </p:nvGrpSpPr>
          <p:grpSpPr>
            <a:xfrm>
              <a:off x="8131639" y="1311304"/>
              <a:ext cx="2771518" cy="876088"/>
              <a:chOff x="8219598" y="1923805"/>
              <a:chExt cx="2771518" cy="876088"/>
            </a:xfrm>
          </p:grpSpPr>
          <p:sp>
            <p:nvSpPr>
              <p:cNvPr id="233" name="Rounded Rectangle 232"/>
              <p:cNvSpPr/>
              <p:nvPr/>
            </p:nvSpPr>
            <p:spPr>
              <a:xfrm>
                <a:off x="9399100" y="2440586"/>
                <a:ext cx="1263505" cy="359307"/>
              </a:xfrm>
              <a:prstGeom prst="roundRect">
                <a:avLst>
                  <a:gd name="adj" fmla="val 928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Context</a:t>
                </a:r>
                <a:endParaRPr lang="en-US" dirty="0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9646200" y="1923805"/>
                <a:ext cx="769304" cy="359307"/>
              </a:xfrm>
              <a:prstGeom prst="roundRect">
                <a:avLst>
                  <a:gd name="adj" fmla="val 928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Agent</a:t>
                </a:r>
                <a:endParaRPr lang="en-US" dirty="0"/>
              </a:p>
            </p:txBody>
          </p:sp>
          <p:cxnSp>
            <p:nvCxnSpPr>
              <p:cNvPr id="235" name="Elbow Connector 234"/>
              <p:cNvCxnSpPr/>
              <p:nvPr/>
            </p:nvCxnSpPr>
            <p:spPr>
              <a:xfrm rot="10800000" flipH="1">
                <a:off x="9399100" y="2064428"/>
                <a:ext cx="225913" cy="646184"/>
              </a:xfrm>
              <a:prstGeom prst="bentConnector4">
                <a:avLst>
                  <a:gd name="adj1" fmla="val -357325"/>
                  <a:gd name="adj2" fmla="val 100383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Elbow Connector 235"/>
              <p:cNvCxnSpPr>
                <a:stCxn id="233" idx="1"/>
              </p:cNvCxnSpPr>
              <p:nvPr/>
            </p:nvCxnSpPr>
            <p:spPr>
              <a:xfrm rot="10800000" flipH="1">
                <a:off x="9399099" y="2165552"/>
                <a:ext cx="225913" cy="454688"/>
              </a:xfrm>
              <a:prstGeom prst="bentConnector4">
                <a:avLst>
                  <a:gd name="adj1" fmla="val -310946"/>
                  <a:gd name="adj2" fmla="val 9960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7" name="Rectangle 236"/>
              <p:cNvSpPr/>
              <p:nvPr/>
            </p:nvSpPr>
            <p:spPr>
              <a:xfrm>
                <a:off x="9029700" y="2613096"/>
                <a:ext cx="348212" cy="103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 flipH="1">
                <a:off x="9041606" y="2528888"/>
                <a:ext cx="2382" cy="27100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>
                <a:stCxn id="233" idx="1"/>
              </p:cNvCxnSpPr>
              <p:nvPr/>
            </p:nvCxnSpPr>
            <p:spPr>
              <a:xfrm flipH="1" flipV="1">
                <a:off x="9060535" y="2620239"/>
                <a:ext cx="33856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H="1" flipV="1">
                <a:off x="9054936" y="2710386"/>
                <a:ext cx="33856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Elbow Connector 240"/>
              <p:cNvCxnSpPr>
                <a:stCxn id="234" idx="3"/>
                <a:endCxn id="233" idx="3"/>
              </p:cNvCxnSpPr>
              <p:nvPr/>
            </p:nvCxnSpPr>
            <p:spPr>
              <a:xfrm>
                <a:off x="10415504" y="2103459"/>
                <a:ext cx="247101" cy="516781"/>
              </a:xfrm>
              <a:prstGeom prst="bentConnector3">
                <a:avLst>
                  <a:gd name="adj1" fmla="val 192513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itle 1"/>
                  <p:cNvSpPr txBox="1">
                    <a:spLocks/>
                  </p:cNvSpPr>
                  <p:nvPr/>
                </p:nvSpPr>
                <p:spPr>
                  <a:xfrm>
                    <a:off x="10605949" y="2228848"/>
                    <a:ext cx="317640" cy="42347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2" name="Title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5949" y="2228848"/>
                    <a:ext cx="317640" cy="42347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itle 1"/>
                  <p:cNvSpPr txBox="1">
                    <a:spLocks/>
                  </p:cNvSpPr>
                  <p:nvPr/>
                </p:nvSpPr>
                <p:spPr>
                  <a:xfrm>
                    <a:off x="8703787" y="2249778"/>
                    <a:ext cx="317640" cy="42347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3" name="Title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3787" y="2249778"/>
                    <a:ext cx="317640" cy="42347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itle 1"/>
                  <p:cNvSpPr txBox="1">
                    <a:spLocks/>
                  </p:cNvSpPr>
                  <p:nvPr/>
                </p:nvSpPr>
                <p:spPr>
                  <a:xfrm>
                    <a:off x="8293373" y="2272624"/>
                    <a:ext cx="317640" cy="42347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4" name="Title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373" y="2272624"/>
                    <a:ext cx="317640" cy="4234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5" name="Title 1"/>
              <p:cNvSpPr txBox="1">
                <a:spLocks/>
              </p:cNvSpPr>
              <p:nvPr/>
            </p:nvSpPr>
            <p:spPr>
              <a:xfrm>
                <a:off x="10436691" y="2123351"/>
                <a:ext cx="554425" cy="3195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buClr>
                    <a:schemeClr val="accent2"/>
                  </a:buClr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</a:p>
            </p:txBody>
          </p:sp>
          <p:sp>
            <p:nvSpPr>
              <p:cNvPr id="246" name="Title 1"/>
              <p:cNvSpPr txBox="1">
                <a:spLocks/>
              </p:cNvSpPr>
              <p:nvPr/>
            </p:nvSpPr>
            <p:spPr>
              <a:xfrm>
                <a:off x="8723246" y="2132697"/>
                <a:ext cx="628691" cy="3195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buClr>
                    <a:schemeClr val="accent2"/>
                  </a:buClr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</a:p>
            </p:txBody>
          </p:sp>
          <p:sp>
            <p:nvSpPr>
              <p:cNvPr id="247" name="Title 1"/>
              <p:cNvSpPr txBox="1">
                <a:spLocks/>
              </p:cNvSpPr>
              <p:nvPr/>
            </p:nvSpPr>
            <p:spPr>
              <a:xfrm>
                <a:off x="8219598" y="2139200"/>
                <a:ext cx="459790" cy="3195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buClr>
                    <a:schemeClr val="accent2"/>
                  </a:buClr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itle 1"/>
                <p:cNvSpPr txBox="1">
                  <a:spLocks/>
                </p:cNvSpPr>
                <p:nvPr/>
              </p:nvSpPr>
              <p:spPr>
                <a:xfrm>
                  <a:off x="8963425" y="1883820"/>
                  <a:ext cx="443767" cy="1165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1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3425" y="1883820"/>
                  <a:ext cx="443767" cy="116539"/>
                </a:xfrm>
                <a:prstGeom prst="rect">
                  <a:avLst/>
                </a:prstGeom>
                <a:blipFill>
                  <a:blip r:embed="rId9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itle 1"/>
                <p:cNvSpPr txBox="1">
                  <a:spLocks/>
                </p:cNvSpPr>
                <p:nvPr/>
              </p:nvSpPr>
              <p:spPr>
                <a:xfrm>
                  <a:off x="8963425" y="2085700"/>
                  <a:ext cx="443767" cy="1289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2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3425" y="2085700"/>
                  <a:ext cx="443767" cy="1289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8" name="Rectangle 247"/>
          <p:cNvSpPr/>
          <p:nvPr/>
        </p:nvSpPr>
        <p:spPr>
          <a:xfrm>
            <a:off x="527471" y="1515308"/>
            <a:ext cx="10869941" cy="5136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itle 1"/>
          <p:cNvSpPr txBox="1">
            <a:spLocks/>
          </p:cNvSpPr>
          <p:nvPr/>
        </p:nvSpPr>
        <p:spPr>
          <a:xfrm>
            <a:off x="4472086" y="1501749"/>
            <a:ext cx="2459925" cy="26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Biomarkers extraction for SAD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 flipV="1">
            <a:off x="-30974" y="1541417"/>
            <a:ext cx="562912" cy="173722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-12179" y="4451414"/>
            <a:ext cx="516980" cy="220061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7" name="Title 1"/>
          <p:cNvSpPr txBox="1">
            <a:spLocks/>
          </p:cNvSpPr>
          <p:nvPr/>
        </p:nvSpPr>
        <p:spPr>
          <a:xfrm>
            <a:off x="-85707" y="3737391"/>
            <a:ext cx="705498" cy="26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 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 flipV="1">
            <a:off x="58116" y="3981687"/>
            <a:ext cx="418727" cy="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à coins arrondis 23"/>
          <p:cNvSpPr/>
          <p:nvPr/>
        </p:nvSpPr>
        <p:spPr>
          <a:xfrm>
            <a:off x="5174312" y="5606678"/>
            <a:ext cx="852620" cy="664619"/>
          </a:xfrm>
          <a:prstGeom prst="roundRect">
            <a:avLst>
              <a:gd name="adj" fmla="val 8724"/>
            </a:avLst>
          </a:prstGeom>
          <a:solidFill>
            <a:srgbClr val="6C9D40">
              <a:alpha val="33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Bluetooth WIFI 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83" name="Connecteur droit avec flèche 85"/>
          <p:cNvCxnSpPr>
            <a:stCxn id="17" idx="2"/>
            <a:endCxn id="10" idx="0"/>
          </p:cNvCxnSpPr>
          <p:nvPr/>
        </p:nvCxnSpPr>
        <p:spPr>
          <a:xfrm>
            <a:off x="6079996" y="5026182"/>
            <a:ext cx="1875697" cy="608537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Connecteur droit avec flèche 85"/>
          <p:cNvCxnSpPr>
            <a:stCxn id="18" idx="2"/>
            <a:endCxn id="281" idx="0"/>
          </p:cNvCxnSpPr>
          <p:nvPr/>
        </p:nvCxnSpPr>
        <p:spPr>
          <a:xfrm>
            <a:off x="5125235" y="5026182"/>
            <a:ext cx="475387" cy="580496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Rectangle à coins arrondis 42"/>
          <p:cNvSpPr/>
          <p:nvPr/>
        </p:nvSpPr>
        <p:spPr>
          <a:xfrm>
            <a:off x="2419745" y="3046410"/>
            <a:ext cx="853186" cy="636424"/>
          </a:xfrm>
          <a:prstGeom prst="roundRect">
            <a:avLst>
              <a:gd name="adj" fmla="val 8724"/>
            </a:avLst>
          </a:prstGeom>
          <a:solidFill>
            <a:srgbClr val="6C9D40">
              <a:alpha val="7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Lack</a:t>
            </a:r>
            <a:r>
              <a:rPr lang="fr-FR" sz="1200" dirty="0" smtClean="0">
                <a:solidFill>
                  <a:schemeClr val="tx1"/>
                </a:solidFill>
              </a:rPr>
              <a:t> of </a:t>
            </a:r>
            <a:r>
              <a:rPr lang="fr-FR" sz="1200" dirty="0" err="1" smtClean="0">
                <a:solidFill>
                  <a:schemeClr val="tx1"/>
                </a:solidFill>
              </a:rPr>
              <a:t>activity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127" name="Connecteur droit avec flèche 85"/>
          <p:cNvCxnSpPr>
            <a:stCxn id="126" idx="2"/>
            <a:endCxn id="14" idx="0"/>
          </p:cNvCxnSpPr>
          <p:nvPr/>
        </p:nvCxnSpPr>
        <p:spPr>
          <a:xfrm flipH="1">
            <a:off x="1597565" y="3682834"/>
            <a:ext cx="1248773" cy="70905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85"/>
          <p:cNvCxnSpPr>
            <a:stCxn id="126" idx="2"/>
            <a:endCxn id="15" idx="0"/>
          </p:cNvCxnSpPr>
          <p:nvPr/>
        </p:nvCxnSpPr>
        <p:spPr>
          <a:xfrm>
            <a:off x="2846338" y="3682834"/>
            <a:ext cx="29560" cy="719026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necteur droit avec flèche 85"/>
          <p:cNvCxnSpPr>
            <a:stCxn id="126" idx="2"/>
            <a:endCxn id="16" idx="0"/>
          </p:cNvCxnSpPr>
          <p:nvPr/>
        </p:nvCxnSpPr>
        <p:spPr>
          <a:xfrm>
            <a:off x="2846338" y="3682834"/>
            <a:ext cx="1088699" cy="709058"/>
          </a:xfrm>
          <a:prstGeom prst="straightConnector1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/>
          <p:nvPr/>
        </p:nvCxnSpPr>
        <p:spPr>
          <a:xfrm flipV="1">
            <a:off x="1103179" y="3551068"/>
            <a:ext cx="3877" cy="8183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-4019" y="2086252"/>
            <a:ext cx="2307488" cy="1308401"/>
          </a:xfrm>
          <a:prstGeom prst="roundRect">
            <a:avLst>
              <a:gd name="adj" fmla="val 5036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-3139578" y="3068183"/>
            <a:ext cx="1698319" cy="504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DrFirst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-121823" y="3057310"/>
            <a:ext cx="2459925" cy="26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lowchart: Multidocument 62"/>
          <p:cNvSpPr/>
          <p:nvPr/>
        </p:nvSpPr>
        <p:spPr>
          <a:xfrm>
            <a:off x="723582" y="2269176"/>
            <a:ext cx="852285" cy="6364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ES Medication Corpus</a:t>
            </a:r>
            <a:endParaRPr lang="en-US" sz="900" dirty="0"/>
          </a:p>
        </p:txBody>
      </p:sp>
      <p:grpSp>
        <p:nvGrpSpPr>
          <p:cNvPr id="69" name="Group 68"/>
          <p:cNvGrpSpPr/>
          <p:nvPr/>
        </p:nvGrpSpPr>
        <p:grpSpPr>
          <a:xfrm rot="16200000">
            <a:off x="1101445" y="4425278"/>
            <a:ext cx="495935" cy="686365"/>
            <a:chOff x="7119171" y="4756138"/>
            <a:chExt cx="495935" cy="68636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77420" y="4620104"/>
              <a:ext cx="201651" cy="473720"/>
            </a:xfrm>
            <a:prstGeom prst="rect">
              <a:avLst/>
            </a:prstGeom>
          </p:spPr>
        </p:pic>
        <p:sp>
          <p:nvSpPr>
            <p:cNvPr id="71" name="Title 1"/>
            <p:cNvSpPr txBox="1">
              <a:spLocks/>
            </p:cNvSpPr>
            <p:nvPr/>
          </p:nvSpPr>
          <p:spPr>
            <a:xfrm rot="5400000">
              <a:off x="7023653" y="5006387"/>
              <a:ext cx="531634" cy="3405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Title 1"/>
          <p:cNvSpPr txBox="1">
            <a:spLocks/>
          </p:cNvSpPr>
          <p:nvPr/>
        </p:nvSpPr>
        <p:spPr>
          <a:xfrm rot="16200000">
            <a:off x="482040" y="3789923"/>
            <a:ext cx="994769" cy="340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5993" y="2191847"/>
            <a:ext cx="804015" cy="8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Snip and Round Single Corner Rectangle 1023"/>
          <p:cNvSpPr/>
          <p:nvPr/>
        </p:nvSpPr>
        <p:spPr>
          <a:xfrm>
            <a:off x="-1250127" y="3137762"/>
            <a:ext cx="711200" cy="35141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Script</a:t>
            </a:r>
            <a:endParaRPr lang="en-US" sz="14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-1550120" y="3038643"/>
            <a:ext cx="1271106" cy="657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itle 1"/>
          <p:cNvSpPr txBox="1">
            <a:spLocks/>
          </p:cNvSpPr>
          <p:nvPr/>
        </p:nvSpPr>
        <p:spPr>
          <a:xfrm>
            <a:off x="-1362589" y="2621991"/>
            <a:ext cx="994769" cy="340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 corpus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Image result for kiba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837" y="2041598"/>
            <a:ext cx="2486025" cy="13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/>
          <p:cNvGrpSpPr/>
          <p:nvPr/>
        </p:nvGrpSpPr>
        <p:grpSpPr>
          <a:xfrm rot="16200000">
            <a:off x="7235882" y="2326049"/>
            <a:ext cx="577458" cy="971760"/>
            <a:chOff x="7037648" y="4756138"/>
            <a:chExt cx="577458" cy="971760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77420" y="4620104"/>
              <a:ext cx="201651" cy="473720"/>
            </a:xfrm>
            <a:prstGeom prst="rect">
              <a:avLst/>
            </a:prstGeom>
          </p:spPr>
        </p:pic>
        <p:sp>
          <p:nvSpPr>
            <p:cNvPr id="105" name="Title 1"/>
            <p:cNvSpPr txBox="1">
              <a:spLocks/>
            </p:cNvSpPr>
            <p:nvPr/>
          </p:nvSpPr>
          <p:spPr>
            <a:xfrm rot="5400000">
              <a:off x="6847040" y="5196692"/>
              <a:ext cx="721814" cy="3405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DrFirst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Team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42" y="2902246"/>
            <a:ext cx="124069" cy="291464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25" y="2191847"/>
            <a:ext cx="207172" cy="486690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>
            <a:off x="2578464" y="2993043"/>
            <a:ext cx="1292203" cy="38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itle 1"/>
          <p:cNvSpPr txBox="1">
            <a:spLocks/>
          </p:cNvSpPr>
          <p:nvPr/>
        </p:nvSpPr>
        <p:spPr>
          <a:xfrm>
            <a:off x="2694768" y="2589761"/>
            <a:ext cx="994769" cy="340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using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8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32587</TotalTime>
  <Words>411</Words>
  <Application>Microsoft Office PowerPoint</Application>
  <PresentationFormat>Widescreen</PresentationFormat>
  <Paragraphs>152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Boukhechba</dc:creator>
  <cp:lastModifiedBy>Mehdi Boukhechba</cp:lastModifiedBy>
  <cp:revision>87</cp:revision>
  <dcterms:created xsi:type="dcterms:W3CDTF">2018-02-06T19:52:25Z</dcterms:created>
  <dcterms:modified xsi:type="dcterms:W3CDTF">2018-12-15T15:31:36Z</dcterms:modified>
</cp:coreProperties>
</file>