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90488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685800"/>
            <a:ext cx="8229600" cy="40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00CC00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628899" y="-142875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 and 4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742950"/>
            <a:ext cx="4038599" cy="18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48200" y="742950"/>
            <a:ext cx="4038599" cy="18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457200" y="2743200"/>
            <a:ext cx="4038599" cy="18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4" type="body"/>
          </p:nvPr>
        </p:nvSpPr>
        <p:spPr>
          <a:xfrm>
            <a:off x="4648200" y="2743200"/>
            <a:ext cx="4038599" cy="18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74295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nvestopedia.com/articles/markets/021316/most-followed-stocks-stocktwits-nflx-fb.asp" TargetMode="External"/><Relationship Id="rId4" Type="http://schemas.openxmlformats.org/officeDocument/2006/relationships/hyperlink" Target="https://stocktwits.com/developers/docs" TargetMode="External"/><Relationship Id="rId5" Type="http://schemas.openxmlformats.org/officeDocument/2006/relationships/hyperlink" Target="https://finance.yahoo.com/quote/AAPL/history?period1=1488344400&amp;period2=1493524800&amp;interval=1d&amp;filter=history&amp;frequency=1d" TargetMode="External"/><Relationship Id="rId6" Type="http://schemas.openxmlformats.org/officeDocument/2006/relationships/hyperlink" Target="https://www.tensorflow.org/api_docs/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elegraph.co.uk/news/worldnews/northamerica/usa/11505566/Elon-Musks-1bn-tweet-news-of-secret-product-line-sees-Tesla-shares-soar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latimes.com/business/la-fi-agenda-trump-tweets-stocks-20170116-story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www.StockTwits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ocktwits.com/developers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0" name="Shape 140"/>
          <p:cNvSpPr txBox="1"/>
          <p:nvPr>
            <p:ph type="ctrTitle"/>
          </p:nvPr>
        </p:nvSpPr>
        <p:spPr>
          <a:xfrm>
            <a:off x="647700" y="9144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br>
              <a:rPr b="0" i="0" lang="en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/>
              <a:t>Spark near real-time sentiment analysis</a:t>
            </a:r>
            <a:br>
              <a:rPr b="1" i="0" lang="en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" sz="32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333500" y="1828800"/>
            <a:ext cx="6400799" cy="45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17365D"/>
                </a:solidFill>
              </a:rPr>
              <a:t>C.N. Chen, Mohan K. Patnam, Bruno Janota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225" y="257175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2055813" y="3771900"/>
            <a:ext cx="4949825" cy="900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CSCI E-63 Big Data Analytics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Harvard University Extension School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6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Prof. Zoran B. Djordjević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Bag-of-Words Sentiment Analysis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"/>
              <a:t>…</a:t>
            </a:r>
          </a:p>
          <a:p>
            <a:pPr lvl="0" rtl="0">
              <a:spcBef>
                <a:spcPts val="0"/>
              </a:spcBef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Naive-Bayes Classifier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"/>
              <a:t>…</a:t>
            </a:r>
          </a:p>
          <a:p>
            <a:pPr lvl="0" rtl="0">
              <a:spcBef>
                <a:spcPts val="0"/>
              </a:spcBef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Analysis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"/>
              <a:t>…</a:t>
            </a:r>
          </a:p>
          <a:p>
            <a:pPr lvl="0" rtl="0">
              <a:spcBef>
                <a:spcPts val="0"/>
              </a:spcBef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90488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YouTube URLs, Last Page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minute (short):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minutes (long):</a:t>
            </a:r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Investopedia - </a:t>
            </a: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Most followed stocks in stocktwits.com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  <a:buAutoNum type="arabicPeriod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StockTwits API - </a:t>
            </a: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https://stocktwits.com/developers/docs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  <a:buAutoNum type="arabicPeriod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Yahoo! Finance for historical stock prices - </a:t>
            </a: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AAPL Historical Prices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  <a:buAutoNum type="arabicPeriod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Bloomberg intraday prices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  <a:buAutoNum type="arabicPeriod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Dictionary Sources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  <a:buAutoNum type="arabicPeriod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Naive Bayes Classifier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Font typeface="Arial"/>
              <a:buAutoNum type="arabicPeriod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Tensorflow API -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https://www.tensorflow.org/api_docs/python/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90488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685800"/>
            <a:ext cx="8229600" cy="40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Noto Sans Symbols"/>
              <a:buChar char="▪"/>
            </a:pPr>
            <a:r>
              <a:rPr lang="en" sz="2400"/>
              <a:t>Elon Musk made nearly 1B $$ on this single tweet!!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http://www.telegraph.co.uk/news/worldnews/northamerica/usa/11505566/Elon-Musks-1bn-tweet-news-of-secret-product-line-sees-Tesla-shares-soar.html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040" y="1786051"/>
            <a:ext cx="5126486" cy="232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Noto Sans Symbols"/>
              <a:buChar char="▪"/>
            </a:pPr>
            <a:r>
              <a:rPr lang="en" sz="2400"/>
              <a:t>When Trump tweets, Wall Street trades - instantly!!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http://www.latimes.com/business/la-fi-agenda-trump-tweets-stocks-20170116-story.html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Noto Sans Symbols"/>
              <a:buNone/>
            </a:pPr>
            <a:r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12" y="1285862"/>
            <a:ext cx="71723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affects Stock Prices?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"/>
              <a:t>Fundamental Factors</a:t>
            </a:r>
            <a:r>
              <a:rPr lang="en"/>
              <a:t>:</a:t>
            </a:r>
          </a:p>
          <a:p>
            <a:pPr lvl="1" rtl="0">
              <a:spcBef>
                <a:spcPts val="0"/>
              </a:spcBef>
            </a:pPr>
            <a:r>
              <a:rPr lang="en"/>
              <a:t>Balance sheet - Assets vs Liabilities</a:t>
            </a:r>
          </a:p>
          <a:p>
            <a:pPr lvl="1" rtl="0">
              <a:spcBef>
                <a:spcPts val="0"/>
              </a:spcBef>
            </a:pPr>
            <a:r>
              <a:rPr lang="en"/>
              <a:t>Earnings, Growth etc.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</a:pPr>
            <a:r>
              <a:rPr lang="en"/>
              <a:t>Technical Factors:</a:t>
            </a:r>
          </a:p>
          <a:p>
            <a:pPr lvl="1" rtl="0">
              <a:spcBef>
                <a:spcPts val="0"/>
              </a:spcBef>
            </a:pPr>
            <a:r>
              <a:rPr lang="en"/>
              <a:t>Economy, Recession, Inflation </a:t>
            </a:r>
          </a:p>
          <a:p>
            <a:pPr lvl="1" rtl="0">
              <a:spcBef>
                <a:spcPts val="0"/>
              </a:spcBef>
            </a:pPr>
            <a:r>
              <a:rPr lang="en"/>
              <a:t>Geo-Political factors etc.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</a:pPr>
            <a:r>
              <a:rPr lang="en"/>
              <a:t>Market Sentiment:</a:t>
            </a:r>
          </a:p>
          <a:p>
            <a:pPr lvl="1" rtl="0">
              <a:spcBef>
                <a:spcPts val="0"/>
              </a:spcBef>
            </a:pPr>
            <a:r>
              <a:rPr lang="en"/>
              <a:t>How about Tweets?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 Sentiment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SzPct val="100000"/>
            </a:pPr>
            <a:r>
              <a:rPr lang="en" sz="3000"/>
              <a:t>Does Social Sentiment matter?</a:t>
            </a:r>
            <a:br>
              <a:rPr lang="en" sz="3000"/>
            </a:br>
          </a:p>
          <a:p>
            <a:pPr lvl="0" rtl="0">
              <a:spcBef>
                <a:spcPts val="0"/>
              </a:spcBef>
              <a:buSzPct val="100000"/>
            </a:pPr>
            <a:r>
              <a:rPr lang="en" sz="3000"/>
              <a:t>Is Social Media an electronic word of mouth?</a:t>
            </a:r>
            <a:br>
              <a:rPr lang="en" sz="3000"/>
            </a:br>
          </a:p>
          <a:p>
            <a:pPr lvl="0" rtl="0">
              <a:spcBef>
                <a:spcPts val="0"/>
              </a:spcBef>
              <a:buSzPct val="100000"/>
            </a:pPr>
            <a:r>
              <a:rPr lang="en" sz="3000"/>
              <a:t>Is it a leading indicator of stock prices?</a:t>
            </a:r>
            <a:br>
              <a:rPr lang="en" sz="3000"/>
            </a:br>
          </a:p>
          <a:p>
            <a:pPr lvl="0" rtl="0">
              <a:spcBef>
                <a:spcPts val="0"/>
              </a:spcBef>
              <a:buSzPct val="100000"/>
            </a:pPr>
            <a:r>
              <a:rPr lang="en" sz="3000"/>
              <a:t>How good is the Noise-to-Signal ratio in tweets?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Tweets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685800"/>
            <a:ext cx="8229600" cy="40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Statement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SzPct val="100000"/>
            </a:pPr>
            <a:r>
              <a:rPr lang="en" sz="2400"/>
              <a:t>Sense the market pulse or social sentiment (Bullish vs Bearish) using near real-time stream of tweets.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     (Source: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www.StockTwits.com</a:t>
            </a:r>
            <a:r>
              <a:rPr lang="en" sz="2400"/>
              <a:t>)</a:t>
            </a:r>
            <a:br>
              <a:rPr lang="en" sz="2400"/>
            </a:br>
          </a:p>
          <a:p>
            <a:pPr lvl="0" rtl="0">
              <a:spcBef>
                <a:spcPts val="0"/>
              </a:spcBef>
              <a:buSzPct val="100000"/>
            </a:pPr>
            <a:r>
              <a:rPr lang="en" sz="2400"/>
              <a:t>A case study of 3 stocks: TSLA, AAPL and FB.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SzPct val="100000"/>
            </a:pPr>
            <a:r>
              <a:rPr lang="en" sz="2400"/>
              <a:t>A methodology to build sentiment scores using Bag-Of-Words approach and Naive-Bayes-Classifier.</a:t>
            </a:r>
            <a:br>
              <a:rPr lang="en" sz="2400"/>
            </a:br>
          </a:p>
          <a:p>
            <a:pPr lvl="0" rtl="0">
              <a:spcBef>
                <a:spcPts val="0"/>
              </a:spcBef>
              <a:buSzPct val="100000"/>
            </a:pPr>
            <a:r>
              <a:rPr lang="en" sz="2400"/>
              <a:t>Regression analysis to predict stock volatility using sentiment scores.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Phases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SzPct val="100000"/>
            </a:pPr>
            <a:r>
              <a:rPr lang="en" sz="2400"/>
              <a:t>Automate data download and wrangling</a:t>
            </a:r>
            <a:br>
              <a:rPr lang="en" sz="2400"/>
            </a:br>
          </a:p>
          <a:p>
            <a:pPr lvl="0">
              <a:spcBef>
                <a:spcPts val="0"/>
              </a:spcBef>
              <a:buSzPct val="100000"/>
            </a:pPr>
            <a:r>
              <a:rPr lang="en" sz="2400"/>
              <a:t>Sentiment Analysis-1: Bag-of-Words approach</a:t>
            </a:r>
            <a:br>
              <a:rPr lang="en" sz="2400"/>
            </a:br>
          </a:p>
          <a:p>
            <a:pPr lvl="0">
              <a:spcBef>
                <a:spcPts val="0"/>
              </a:spcBef>
              <a:buSzPct val="100000"/>
            </a:pPr>
            <a:r>
              <a:rPr lang="en" sz="2400"/>
              <a:t>Sentiment Analysis-2: Naive-Bayes Classifier</a:t>
            </a:r>
            <a:br>
              <a:rPr lang="en" sz="2400"/>
            </a:br>
          </a:p>
          <a:p>
            <a:pPr lvl="0" rtl="0">
              <a:spcBef>
                <a:spcPts val="0"/>
              </a:spcBef>
              <a:buSzPct val="100000"/>
            </a:pPr>
            <a:r>
              <a:rPr lang="en" sz="2400"/>
              <a:t>Regression Analysis: Sentiment Score vs Stock Price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90488"/>
            <a:ext cx="8229600" cy="5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Download and Wrangling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685800"/>
            <a:ext cx="8229600" cy="40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SzPct val="100000"/>
            </a:pPr>
            <a:r>
              <a:rPr lang="en" sz="2400"/>
              <a:t>Automate data download and wrangling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" sz="2000"/>
              <a:t>StockTwits API: </a:t>
            </a:r>
            <a:r>
              <a:rPr lang="en" sz="2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https://stocktwits.com/developers/docs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" sz="2000"/>
              <a:t>RESTful API providing JSON  responses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" sz="2000"/>
              <a:t>Output: CSV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