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CN Ch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5-08T02:00:26.448">
    <p:pos x="6000" y="0"/>
    <p:text>Need to adjust for 4-hour time zone difference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6" name="Shape 13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7" name="Shape 13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7" name="Shape 14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9" name="Shape 28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6" name="Shape 15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685800" y="1597818"/>
            <a:ext cx="7772400" cy="1102518"/>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58" name="Shape 58"/>
          <p:cNvSpPr txBox="1"/>
          <p:nvPr>
            <p:ph idx="1" type="subTitle"/>
          </p:nvPr>
        </p:nvSpPr>
        <p:spPr>
          <a:xfrm>
            <a:off x="1371600" y="2914650"/>
            <a:ext cx="6400799" cy="1314450"/>
          </a:xfrm>
          <a:prstGeom prst="rect">
            <a:avLst/>
          </a:prstGeom>
          <a:noFill/>
          <a:ln>
            <a:noFill/>
          </a:ln>
        </p:spPr>
        <p:txBody>
          <a:bodyPr anchorCtr="0" anchor="t" bIns="91425" lIns="91425" rIns="91425" tIns="91425"/>
          <a:lstStyle>
            <a:lvl1pPr indent="0" lvl="0" marL="0" marR="0" rtl="0" algn="ctr">
              <a:spcBef>
                <a:spcPts val="560"/>
              </a:spcBef>
              <a:spcAft>
                <a:spcPts val="0"/>
              </a:spcAft>
              <a:buClr>
                <a:schemeClr val="hlink"/>
              </a:buClr>
              <a:buFont typeface="Noto Sans Symbols"/>
              <a:buNone/>
              <a:defRPr b="0" i="0" sz="2800" u="none" cap="none" strike="noStrike">
                <a:solidFill>
                  <a:srgbClr val="888888"/>
                </a:solidFill>
                <a:latin typeface="Calibri"/>
                <a:ea typeface="Calibri"/>
                <a:cs typeface="Calibri"/>
                <a:sym typeface="Calibri"/>
              </a:defRPr>
            </a:lvl1pPr>
            <a:lvl2pPr indent="0" lvl="1" marL="457200" marR="0" rtl="0" algn="ctr">
              <a:spcBef>
                <a:spcPts val="480"/>
              </a:spcBef>
              <a:spcAft>
                <a:spcPts val="0"/>
              </a:spcAft>
              <a:buClr>
                <a:srgbClr val="FF0000"/>
              </a:buClr>
              <a:buFont typeface="Noto Sans Symbols"/>
              <a:buNone/>
              <a:defRPr b="0" i="0" sz="2400" u="none" cap="none" strike="noStrike">
                <a:solidFill>
                  <a:srgbClr val="888888"/>
                </a:solidFill>
                <a:latin typeface="Calibri"/>
                <a:ea typeface="Calibri"/>
                <a:cs typeface="Calibri"/>
                <a:sym typeface="Calibri"/>
              </a:defRPr>
            </a:lvl2pPr>
            <a:lvl3pPr indent="0" lvl="2" marL="914400" marR="0" rtl="0" algn="ctr">
              <a:spcBef>
                <a:spcPts val="400"/>
              </a:spcBef>
              <a:spcAft>
                <a:spcPts val="0"/>
              </a:spcAft>
              <a:buClr>
                <a:srgbClr val="00CC00"/>
              </a:buClr>
              <a:buFont typeface="Noto Sans Symbols"/>
              <a:buNone/>
              <a:defRPr b="0" i="0" sz="20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59" name="Shape 59"/>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457200" y="90488"/>
            <a:ext cx="8229600" cy="53697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200" u="none" cap="none" strike="noStrike">
                <a:solidFill>
                  <a:srgbClr val="0070C0"/>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64" name="Shape 64"/>
          <p:cNvSpPr txBox="1"/>
          <p:nvPr>
            <p:ph idx="1" type="body"/>
          </p:nvPr>
        </p:nvSpPr>
        <p:spPr>
          <a:xfrm>
            <a:off x="457200" y="685800"/>
            <a:ext cx="8229600" cy="4000499"/>
          </a:xfrm>
          <a:prstGeom prst="rect">
            <a:avLst/>
          </a:prstGeom>
          <a:noFill/>
          <a:ln>
            <a:noFill/>
          </a:ln>
        </p:spPr>
        <p:txBody>
          <a:bodyPr anchorCtr="0" anchor="t" bIns="91425" lIns="91425" rIns="91425" tIns="91425"/>
          <a:lstStyle>
            <a:lvl1pPr indent="-228600" lvl="0" marL="342900" marR="0" rtl="0" algn="l">
              <a:spcBef>
                <a:spcPts val="360"/>
              </a:spcBef>
              <a:spcAft>
                <a:spcPts val="0"/>
              </a:spcAft>
              <a:buClr>
                <a:srgbClr val="0070C0"/>
              </a:buClr>
              <a:buSzPct val="100000"/>
              <a:buFont typeface="Noto Sans Symbols"/>
              <a:buChar char="▪"/>
              <a:defRPr b="0" i="0" sz="1800" u="none" cap="none" strike="noStrike">
                <a:solidFill>
                  <a:schemeClr val="dk1"/>
                </a:solidFill>
                <a:latin typeface="Calibri"/>
                <a:ea typeface="Calibri"/>
                <a:cs typeface="Calibri"/>
                <a:sym typeface="Calibri"/>
              </a:defRPr>
            </a:lvl1pPr>
            <a:lvl2pPr indent="-171450" lvl="1" marL="742950" marR="0" rtl="0" algn="l">
              <a:spcBef>
                <a:spcPts val="360"/>
              </a:spcBef>
              <a:spcAft>
                <a:spcPts val="0"/>
              </a:spcAft>
              <a:buClr>
                <a:srgbClr val="92D050"/>
              </a:buClr>
              <a:buSzPct val="100000"/>
              <a:buFont typeface="Noto Sans Symbols"/>
              <a:buChar char="▪"/>
              <a:defRPr b="0" i="0" sz="1800" u="none" cap="none" strike="noStrike">
                <a:solidFill>
                  <a:schemeClr val="dk1"/>
                </a:solidFill>
                <a:latin typeface="Calibri"/>
                <a:ea typeface="Calibri"/>
                <a:cs typeface="Calibri"/>
                <a:sym typeface="Calibri"/>
              </a:defRPr>
            </a:lvl2pPr>
            <a:lvl3pPr indent="-127000" lvl="2" marL="1143000" marR="0" rtl="0" algn="l">
              <a:spcBef>
                <a:spcPts val="320"/>
              </a:spcBef>
              <a:spcAft>
                <a:spcPts val="0"/>
              </a:spcAft>
              <a:buClr>
                <a:srgbClr val="FF0000"/>
              </a:buClr>
              <a:buSzPct val="100000"/>
              <a:buFont typeface="Noto Sans Symbols"/>
              <a:buChar char="▪"/>
              <a:defRPr b="0" i="0" sz="16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39700" lvl="4" marL="2057400" marR="0" rtl="0" algn="l">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2" y="3305175"/>
            <a:ext cx="7772400" cy="1021556"/>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70" name="Shape 70"/>
          <p:cNvSpPr txBox="1"/>
          <p:nvPr>
            <p:ph idx="1" type="body"/>
          </p:nvPr>
        </p:nvSpPr>
        <p:spPr>
          <a:xfrm>
            <a:off x="722312" y="2180034"/>
            <a:ext cx="7772400" cy="112514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hlink"/>
              </a:buClr>
              <a:buFont typeface="Noto Sans Symbols"/>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FF0000"/>
              </a:buClr>
              <a:buFont typeface="Noto Sans Symbols"/>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00CC00"/>
              </a:buClr>
              <a:buFont typeface="Noto Sans Symbols"/>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47982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76" name="Shape 76"/>
          <p:cNvSpPr txBox="1"/>
          <p:nvPr>
            <p:ph idx="1" type="body"/>
          </p:nvPr>
        </p:nvSpPr>
        <p:spPr>
          <a:xfrm>
            <a:off x="457200" y="1200150"/>
            <a:ext cx="4038599" cy="3394472"/>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48200" y="1200150"/>
            <a:ext cx="4038599" cy="3394472"/>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47982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83" name="Shape 83"/>
          <p:cNvSpPr txBox="1"/>
          <p:nvPr>
            <p:ph idx="1" type="body"/>
          </p:nvPr>
        </p:nvSpPr>
        <p:spPr>
          <a:xfrm>
            <a:off x="457200" y="1151334"/>
            <a:ext cx="4040187" cy="479821"/>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hlink"/>
              </a:buClr>
              <a:buFont typeface="Noto Sans Symbols"/>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rgbClr val="FF0000"/>
              </a:buClr>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rgbClr val="00CC00"/>
              </a:buClr>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457200" y="1631156"/>
            <a:ext cx="4040187" cy="2963465"/>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hlink"/>
              </a:buClr>
              <a:buSzPct val="100000"/>
              <a:buFont typeface="Noto Sans Symbols"/>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rgbClr val="FF0000"/>
              </a:buClr>
              <a:buSzPct val="100000"/>
              <a:buFont typeface="Noto Sans Symbols"/>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rgbClr val="00CC00"/>
              </a:buClr>
              <a:buSzPct val="100000"/>
              <a:buFont typeface="Noto Sans Symbols"/>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45025" y="1151334"/>
            <a:ext cx="4041774" cy="479821"/>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hlink"/>
              </a:buClr>
              <a:buFont typeface="Noto Sans Symbols"/>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rgbClr val="FF0000"/>
              </a:buClr>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rgbClr val="00CC00"/>
              </a:buClr>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45025" y="1631156"/>
            <a:ext cx="4041774" cy="2963465"/>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hlink"/>
              </a:buClr>
              <a:buSzPct val="100000"/>
              <a:buFont typeface="Noto Sans Symbols"/>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rgbClr val="FF0000"/>
              </a:buClr>
              <a:buSzPct val="100000"/>
              <a:buFont typeface="Noto Sans Symbols"/>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rgbClr val="00CC00"/>
              </a:buClr>
              <a:buSzPct val="100000"/>
              <a:buFont typeface="Noto Sans Symbols"/>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47982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92" name="Shape 92"/>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3" name="Shape 93"/>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4" name="Shape 94"/>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8" name="Shape 98"/>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457200" y="204787"/>
            <a:ext cx="3008313" cy="871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101" name="Shape 101"/>
          <p:cNvSpPr txBox="1"/>
          <p:nvPr>
            <p:ph idx="1" type="body"/>
          </p:nvPr>
        </p:nvSpPr>
        <p:spPr>
          <a:xfrm>
            <a:off x="3575050" y="204787"/>
            <a:ext cx="5111750" cy="4389834"/>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hlink"/>
              </a:buClr>
              <a:buSzPct val="100000"/>
              <a:buFont typeface="Noto Sans Symbols"/>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rgbClr val="FF0000"/>
              </a:buClr>
              <a:buSzPct val="100000"/>
              <a:buFont typeface="Noto Sans Symbols"/>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rgbClr val="00CC00"/>
              </a:buClr>
              <a:buSzPct val="100000"/>
              <a:buFont typeface="Noto Sans Symbols"/>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457200" y="1076325"/>
            <a:ext cx="3008313" cy="3518297"/>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hlink"/>
              </a:buClr>
              <a:buFont typeface="Noto Sans Symbols"/>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rgbClr val="FF0000"/>
              </a:buClr>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rgbClr val="00CC00"/>
              </a:buClr>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1792288" y="3600450"/>
            <a:ext cx="5486399" cy="425053"/>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108" name="Shape 108"/>
          <p:cNvSpPr/>
          <p:nvPr>
            <p:ph idx="2" type="pic"/>
          </p:nvPr>
        </p:nvSpPr>
        <p:spPr>
          <a:xfrm>
            <a:off x="1792288" y="459581"/>
            <a:ext cx="5486399" cy="30861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hlink"/>
              </a:buClr>
              <a:buFont typeface="Noto Sans Symbols"/>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rgbClr val="FF0000"/>
              </a:buClr>
              <a:buFont typeface="Noto Sans Symbols"/>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rgbClr val="00CC00"/>
              </a:buClr>
              <a:buFont typeface="Noto Sans Symbols"/>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1792288" y="4025503"/>
            <a:ext cx="5486399" cy="603646"/>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hlink"/>
              </a:buClr>
              <a:buFont typeface="Noto Sans Symbols"/>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rgbClr val="FF0000"/>
              </a:buClr>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rgbClr val="00CC00"/>
              </a:buClr>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1" name="Shape 111"/>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47982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115" name="Shape 115"/>
          <p:cNvSpPr txBox="1"/>
          <p:nvPr>
            <p:ph idx="1" type="body"/>
          </p:nvPr>
        </p:nvSpPr>
        <p:spPr>
          <a:xfrm rot="5400000">
            <a:off x="2628899" y="-1428750"/>
            <a:ext cx="3886200" cy="8229600"/>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7" name="Shape 117"/>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8" name="Shape 118"/>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463778" y="1371600"/>
            <a:ext cx="4388643"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121" name="Shape 121"/>
          <p:cNvSpPr txBox="1"/>
          <p:nvPr>
            <p:ph idx="1" type="body"/>
          </p:nvPr>
        </p:nvSpPr>
        <p:spPr>
          <a:xfrm rot="5400000">
            <a:off x="1272778" y="-609599"/>
            <a:ext cx="4388643" cy="601979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3" name="Shape 123"/>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4" name="Shape 124"/>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and 4 Content">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47982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127" name="Shape 127"/>
          <p:cNvSpPr txBox="1"/>
          <p:nvPr>
            <p:ph idx="1" type="body"/>
          </p:nvPr>
        </p:nvSpPr>
        <p:spPr>
          <a:xfrm>
            <a:off x="457200" y="742950"/>
            <a:ext cx="4038599" cy="188594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Shape 128"/>
          <p:cNvSpPr txBox="1"/>
          <p:nvPr>
            <p:ph idx="2" type="body"/>
          </p:nvPr>
        </p:nvSpPr>
        <p:spPr>
          <a:xfrm>
            <a:off x="4648200" y="742950"/>
            <a:ext cx="4038599" cy="188594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9" name="Shape 129"/>
          <p:cNvSpPr txBox="1"/>
          <p:nvPr>
            <p:ph idx="3" type="body"/>
          </p:nvPr>
        </p:nvSpPr>
        <p:spPr>
          <a:xfrm>
            <a:off x="457200" y="2743200"/>
            <a:ext cx="4038599" cy="188594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0" name="Shape 130"/>
          <p:cNvSpPr txBox="1"/>
          <p:nvPr>
            <p:ph idx="4" type="body"/>
          </p:nvPr>
        </p:nvSpPr>
        <p:spPr>
          <a:xfrm>
            <a:off x="4648200" y="2743200"/>
            <a:ext cx="4038599" cy="188594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2" name="Shape 132"/>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3" name="Shape 133"/>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47982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52" name="Shape 52"/>
          <p:cNvSpPr txBox="1"/>
          <p:nvPr>
            <p:ph idx="1" type="body"/>
          </p:nvPr>
        </p:nvSpPr>
        <p:spPr>
          <a:xfrm>
            <a:off x="457200" y="742950"/>
            <a:ext cx="8229600" cy="3886200"/>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www.telegraph.co.uk/news/worldnews/northamerica/usa/11505566/Elon-Musks-1bn-tweet-news-of-secret-product-line-sees-Tesla-shares-soar.html"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github.com/mpatnam/CSCIE63-Project"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www.investopedia.com/articles/markets/021316/most-followed-stocks-stocktwits-nflx-fb.asp" TargetMode="External"/><Relationship Id="rId4" Type="http://schemas.openxmlformats.org/officeDocument/2006/relationships/hyperlink" Target="https://stocktwits.com/developers/docs" TargetMode="External"/><Relationship Id="rId5" Type="http://schemas.openxmlformats.org/officeDocument/2006/relationships/hyperlink" Target="https://finance.yahoo.com/quote/AAPL/history?period1=1488344400&amp;period2=1493524800&amp;interval=1d&amp;filter=history&amp;frequency=1d" TargetMode="External"/><Relationship Id="rId6" Type="http://schemas.openxmlformats.org/officeDocument/2006/relationships/hyperlink" Target="http://www3.nd.edu/~mcdonald/World_Lists.html" TargetMode="External"/><Relationship Id="rId7" Type="http://schemas.openxmlformats.org/officeDocument/2006/relationships/hyperlink" Target="http://www.wjh.harvard.edu/~insuirer/spreadsheet_guide.htm" TargetMode="External"/><Relationship Id="rId8" Type="http://schemas.openxmlformats.org/officeDocument/2006/relationships/hyperlink" Target="https://www.tensorflow.org/api_docs/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www.latimes.com/business/la-fi-agenda-trump-tweets-stocks-20170116-story.htm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www.StockTwit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api.stocktwits.com/api/2/streams/symbol/AAPL.json" TargetMode="External"/><Relationship Id="rId4" Type="http://schemas.openxmlformats.org/officeDocument/2006/relationships/hyperlink" Target="https://finance.yahoo.com/quote/AAPL/history?period1=1488344400&amp;period2=1493524800&amp;interval=1d&amp;filter=history&amp;frequency=1d" TargetMode="External"/><Relationship Id="rId5" Type="http://schemas.openxmlformats.org/officeDocument/2006/relationships/hyperlink" Target="https://stocktwits.com/developers/do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 sz="1600" u="none" cap="none" strike="noStrike">
                <a:solidFill>
                  <a:srgbClr val="888888"/>
                </a:solidFill>
                <a:latin typeface="Calibri"/>
                <a:ea typeface="Calibri"/>
                <a:cs typeface="Calibri"/>
                <a:sym typeface="Calibri"/>
              </a:rPr>
              <a:t>‹#›</a:t>
            </a:fld>
          </a:p>
        </p:txBody>
      </p:sp>
      <p:sp>
        <p:nvSpPr>
          <p:cNvPr id="140" name="Shape 140"/>
          <p:cNvSpPr txBox="1"/>
          <p:nvPr>
            <p:ph type="ctrTitle"/>
          </p:nvPr>
        </p:nvSpPr>
        <p:spPr>
          <a:xfrm>
            <a:off x="647700" y="914400"/>
            <a:ext cx="7772400" cy="13716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br>
              <a:rPr b="0" i="0" lang="en" sz="3200" u="none" cap="none" strike="noStrike">
                <a:solidFill>
                  <a:schemeClr val="hlink"/>
                </a:solidFill>
                <a:latin typeface="Calibri"/>
                <a:ea typeface="Calibri"/>
                <a:cs typeface="Calibri"/>
                <a:sym typeface="Calibri"/>
              </a:rPr>
            </a:br>
            <a:r>
              <a:rPr b="0" i="0" lang="en" sz="2400" u="none" cap="none" strike="noStrike">
                <a:solidFill>
                  <a:schemeClr val="hlink"/>
                </a:solidFill>
                <a:latin typeface="Calibri"/>
                <a:ea typeface="Calibri"/>
                <a:cs typeface="Calibri"/>
                <a:sym typeface="Calibri"/>
              </a:rPr>
              <a:t>Final Project</a:t>
            </a:r>
            <a:br>
              <a:rPr b="0" i="0" lang="en" sz="3200" u="none" cap="none" strike="noStrike">
                <a:solidFill>
                  <a:schemeClr val="hlink"/>
                </a:solidFill>
                <a:latin typeface="Calibri"/>
                <a:ea typeface="Calibri"/>
                <a:cs typeface="Calibri"/>
                <a:sym typeface="Calibri"/>
              </a:rPr>
            </a:br>
            <a:r>
              <a:rPr b="0" i="0" lang="en" sz="3200" u="none" cap="none" strike="noStrike">
                <a:solidFill>
                  <a:schemeClr val="hlink"/>
                </a:solidFill>
                <a:latin typeface="Calibri"/>
                <a:ea typeface="Calibri"/>
                <a:cs typeface="Calibri"/>
                <a:sym typeface="Calibri"/>
              </a:rPr>
              <a:t> </a:t>
            </a:r>
            <a:r>
              <a:rPr lang="en" sz="3200"/>
              <a:t>Spark near real-time sentiment analysis</a:t>
            </a:r>
            <a:br>
              <a:rPr b="1" i="0" lang="en" sz="3200" u="none" cap="none" strike="noStrike">
                <a:solidFill>
                  <a:schemeClr val="hlink"/>
                </a:solidFill>
                <a:latin typeface="Calibri"/>
                <a:ea typeface="Calibri"/>
                <a:cs typeface="Calibri"/>
                <a:sym typeface="Calibri"/>
              </a:rPr>
            </a:br>
            <a:br>
              <a:rPr b="1" i="0" lang="en" sz="3200" u="none" cap="none" strike="noStrike">
                <a:solidFill>
                  <a:schemeClr val="hlink"/>
                </a:solidFill>
                <a:latin typeface="Calibri"/>
                <a:ea typeface="Calibri"/>
                <a:cs typeface="Calibri"/>
                <a:sym typeface="Calibri"/>
              </a:rPr>
            </a:br>
          </a:p>
        </p:txBody>
      </p:sp>
      <p:sp>
        <p:nvSpPr>
          <p:cNvPr id="141" name="Shape 141"/>
          <p:cNvSpPr txBox="1"/>
          <p:nvPr>
            <p:ph idx="1" type="subTitle"/>
          </p:nvPr>
        </p:nvSpPr>
        <p:spPr>
          <a:xfrm>
            <a:off x="1333500" y="1828800"/>
            <a:ext cx="6400799" cy="457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hlink"/>
              </a:buClr>
              <a:buSzPct val="25000"/>
              <a:buFont typeface="Noto Sans Symbols"/>
              <a:buNone/>
            </a:pPr>
            <a:r>
              <a:rPr lang="en" sz="1800">
                <a:solidFill>
                  <a:srgbClr val="17365D"/>
                </a:solidFill>
              </a:rPr>
              <a:t>CN Chen, Mohan K. Patnam, Bruno Janota</a:t>
            </a:r>
          </a:p>
          <a:p>
            <a:pPr indent="0" lvl="0" marL="0" marR="0" rtl="0" algn="ctr">
              <a:spcBef>
                <a:spcPts val="480"/>
              </a:spcBef>
              <a:spcAft>
                <a:spcPts val="0"/>
              </a:spcAft>
              <a:buClr>
                <a:schemeClr val="hlink"/>
              </a:buClr>
              <a:buSzPct val="25000"/>
              <a:buFont typeface="Noto Sans Symbols"/>
              <a:buNone/>
            </a:pPr>
            <a:r>
              <a:t/>
            </a:r>
            <a:endParaRPr b="1" i="0" sz="2400" u="none" cap="none" strike="noStrike">
              <a:solidFill>
                <a:srgbClr val="494429"/>
              </a:solidFill>
              <a:latin typeface="Calibri"/>
              <a:ea typeface="Calibri"/>
              <a:cs typeface="Calibri"/>
              <a:sym typeface="Calibri"/>
            </a:endParaRPr>
          </a:p>
        </p:txBody>
      </p:sp>
      <p:sp>
        <p:nvSpPr>
          <p:cNvPr id="142" name="Shape 142"/>
          <p:cNvSpPr txBox="1"/>
          <p:nvPr>
            <p:ph idx="11" type="ftr"/>
          </p:nvPr>
        </p:nvSpPr>
        <p:spPr>
          <a:xfrm>
            <a:off x="3124200" y="4767262"/>
            <a:ext cx="2895600" cy="273843"/>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Clr>
                <a:srgbClr val="898989"/>
              </a:buClr>
              <a:buSzPct val="25000"/>
              <a:buFont typeface="Noto Sans Symbols"/>
              <a:buNone/>
            </a:pPr>
            <a:r>
              <a:rPr lang="en"/>
              <a:t>CN Chen, Mohan Patnam, Bruno Janota</a:t>
            </a:r>
          </a:p>
        </p:txBody>
      </p:sp>
      <p:pic>
        <p:nvPicPr>
          <p:cNvPr id="143" name="Shape 143"/>
          <p:cNvPicPr preferRelativeResize="0"/>
          <p:nvPr/>
        </p:nvPicPr>
        <p:blipFill rotWithShape="1">
          <a:blip r:embed="rId3">
            <a:alphaModFix/>
          </a:blip>
          <a:srcRect b="0" l="0" r="0" t="0"/>
          <a:stretch/>
        </p:blipFill>
        <p:spPr>
          <a:xfrm>
            <a:off x="3959225" y="2571750"/>
            <a:ext cx="857250" cy="857250"/>
          </a:xfrm>
          <a:prstGeom prst="rect">
            <a:avLst/>
          </a:prstGeom>
          <a:noFill/>
          <a:ln>
            <a:noFill/>
          </a:ln>
        </p:spPr>
      </p:pic>
      <p:sp>
        <p:nvSpPr>
          <p:cNvPr id="144" name="Shape 144"/>
          <p:cNvSpPr txBox="1"/>
          <p:nvPr/>
        </p:nvSpPr>
        <p:spPr>
          <a:xfrm>
            <a:off x="2055813" y="3771900"/>
            <a:ext cx="4949825" cy="9001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 sz="1800" u="none" cap="none" strike="noStrike">
                <a:solidFill>
                  <a:srgbClr val="494429"/>
                </a:solidFill>
                <a:latin typeface="Arial"/>
                <a:ea typeface="Arial"/>
                <a:cs typeface="Arial"/>
                <a:sym typeface="Arial"/>
              </a:rPr>
              <a:t>CSCI E-63 Big Data Analytics</a:t>
            </a:r>
          </a:p>
          <a:p>
            <a:pPr indent="0" lvl="0" marL="0" marR="0" rtl="0" algn="ctr">
              <a:spcBef>
                <a:spcPts val="0"/>
              </a:spcBef>
              <a:spcAft>
                <a:spcPts val="0"/>
              </a:spcAft>
              <a:buSzPct val="25000"/>
              <a:buNone/>
            </a:pPr>
            <a:r>
              <a:rPr b="1" i="0" lang="en" sz="1800" u="none" cap="none" strike="noStrike">
                <a:solidFill>
                  <a:srgbClr val="494429"/>
                </a:solidFill>
                <a:latin typeface="Arial"/>
                <a:ea typeface="Arial"/>
                <a:cs typeface="Arial"/>
                <a:sym typeface="Arial"/>
              </a:rPr>
              <a:t>Harvard University Extension School</a:t>
            </a:r>
          </a:p>
          <a:p>
            <a:pPr indent="0" lvl="0" marL="0" marR="0" rtl="0" algn="ctr">
              <a:spcBef>
                <a:spcPts val="0"/>
              </a:spcBef>
              <a:spcAft>
                <a:spcPts val="0"/>
              </a:spcAft>
              <a:buSzPct val="25000"/>
              <a:buNone/>
            </a:pPr>
            <a:r>
              <a:rPr b="0" i="0" lang="en" sz="1600" u="none" cap="none" strike="noStrike">
                <a:solidFill>
                  <a:srgbClr val="494429"/>
                </a:solidFill>
                <a:latin typeface="Arial"/>
                <a:ea typeface="Arial"/>
                <a:cs typeface="Arial"/>
                <a:sym typeface="Arial"/>
              </a:rPr>
              <a:t>Prof. Zoran B. Djordjević</a:t>
            </a: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Bag-of-Words Sentiment Analysis</a:t>
            </a:r>
          </a:p>
        </p:txBody>
      </p:sp>
      <p:sp>
        <p:nvSpPr>
          <p:cNvPr id="205" name="Shape 205"/>
          <p:cNvSpPr txBox="1"/>
          <p:nvPr>
            <p:ph idx="1" type="body"/>
          </p:nvPr>
        </p:nvSpPr>
        <p:spPr>
          <a:xfrm>
            <a:off x="457200" y="685800"/>
            <a:ext cx="8229600" cy="4000500"/>
          </a:xfrm>
          <a:prstGeom prst="rect">
            <a:avLst/>
          </a:prstGeom>
        </p:spPr>
        <p:txBody>
          <a:bodyPr anchorCtr="0" anchor="t" bIns="91425" lIns="91425" rIns="91425" tIns="91425">
            <a:noAutofit/>
          </a:bodyPr>
          <a:lstStyle/>
          <a:p>
            <a:pPr lvl="0" rtl="0">
              <a:spcBef>
                <a:spcPts val="0"/>
              </a:spcBef>
              <a:buSzPct val="100000"/>
            </a:pPr>
            <a:r>
              <a:rPr lang="en" sz="2400"/>
              <a:t>Dictionary Sources</a:t>
            </a:r>
          </a:p>
          <a:p>
            <a:pPr lvl="1" rtl="0">
              <a:spcBef>
                <a:spcPts val="0"/>
              </a:spcBef>
            </a:pPr>
            <a:r>
              <a:rPr lang="en"/>
              <a:t>LoughranMcDonald Financial Dictionary (354 pos words / 2,355 neg words)</a:t>
            </a:r>
          </a:p>
          <a:p>
            <a:pPr lvl="1" rtl="0">
              <a:spcBef>
                <a:spcPts val="0"/>
              </a:spcBef>
            </a:pPr>
            <a:r>
              <a:rPr lang="en"/>
              <a:t>Harvard IV-4 Dictionary (1,637 pos words / 2,006 neg words)</a:t>
            </a:r>
          </a:p>
          <a:p>
            <a:pPr indent="0" lvl="0" marL="0" rtl="0">
              <a:spcBef>
                <a:spcPts val="0"/>
              </a:spcBef>
              <a:buNone/>
            </a:pPr>
            <a:r>
              <a:t/>
            </a:r>
            <a:endParaRPr/>
          </a:p>
        </p:txBody>
      </p:sp>
      <p:pic>
        <p:nvPicPr>
          <p:cNvPr descr="Screen Shot 2017-05-08 at 4.20.20 PM.png" id="206" name="Shape 206"/>
          <p:cNvPicPr preferRelativeResize="0"/>
          <p:nvPr/>
        </p:nvPicPr>
        <p:blipFill rotWithShape="1">
          <a:blip r:embed="rId3">
            <a:alphaModFix/>
          </a:blip>
          <a:srcRect b="0" l="1124" r="1133" t="0"/>
          <a:stretch/>
        </p:blipFill>
        <p:spPr>
          <a:xfrm>
            <a:off x="1531687" y="1732553"/>
            <a:ext cx="6080627" cy="331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Confusion Matrices</a:t>
            </a:r>
          </a:p>
        </p:txBody>
      </p:sp>
      <p:pic>
        <p:nvPicPr>
          <p:cNvPr id="212" name="Shape 212"/>
          <p:cNvPicPr preferRelativeResize="0"/>
          <p:nvPr/>
        </p:nvPicPr>
        <p:blipFill>
          <a:blip r:embed="rId3">
            <a:alphaModFix/>
          </a:blip>
          <a:stretch>
            <a:fillRect/>
          </a:stretch>
        </p:blipFill>
        <p:spPr>
          <a:xfrm>
            <a:off x="4705526" y="903500"/>
            <a:ext cx="3981275" cy="3045249"/>
          </a:xfrm>
          <a:prstGeom prst="rect">
            <a:avLst/>
          </a:prstGeom>
          <a:noFill/>
          <a:ln>
            <a:noFill/>
          </a:ln>
        </p:spPr>
      </p:pic>
      <p:sp>
        <p:nvSpPr>
          <p:cNvPr id="213" name="Shape 213"/>
          <p:cNvSpPr txBox="1"/>
          <p:nvPr/>
        </p:nvSpPr>
        <p:spPr>
          <a:xfrm>
            <a:off x="1380500" y="4033850"/>
            <a:ext cx="2009100" cy="691200"/>
          </a:xfrm>
          <a:prstGeom prst="rect">
            <a:avLst/>
          </a:prstGeom>
          <a:noFill/>
          <a:ln>
            <a:noFill/>
          </a:ln>
        </p:spPr>
        <p:txBody>
          <a:bodyPr anchorCtr="0" anchor="t" bIns="91425" lIns="91425" rIns="91425" tIns="91425">
            <a:noAutofit/>
          </a:bodyPr>
          <a:lstStyle/>
          <a:p>
            <a:pPr indent="0" lvl="0" marL="0" rtl="0">
              <a:spcBef>
                <a:spcPts val="0"/>
              </a:spcBef>
              <a:buNone/>
            </a:pPr>
            <a:r>
              <a:rPr lang="en" sz="1800">
                <a:solidFill>
                  <a:schemeClr val="dk1"/>
                </a:solidFill>
                <a:latin typeface="Calibri"/>
                <a:ea typeface="Calibri"/>
                <a:cs typeface="Calibri"/>
                <a:sym typeface="Calibri"/>
              </a:rPr>
              <a:t>Financial Dictionary</a:t>
            </a:r>
          </a:p>
        </p:txBody>
      </p:sp>
      <p:sp>
        <p:nvSpPr>
          <p:cNvPr id="214" name="Shape 214"/>
          <p:cNvSpPr txBox="1"/>
          <p:nvPr/>
        </p:nvSpPr>
        <p:spPr>
          <a:xfrm>
            <a:off x="5806462" y="4033850"/>
            <a:ext cx="2009099" cy="691200"/>
          </a:xfrm>
          <a:prstGeom prst="rect">
            <a:avLst/>
          </a:prstGeom>
          <a:noFill/>
          <a:ln>
            <a:noFill/>
          </a:ln>
        </p:spPr>
        <p:txBody>
          <a:bodyPr anchorCtr="0" anchor="t" bIns="91425" lIns="91425" rIns="91425" tIns="91425">
            <a:noAutofit/>
          </a:bodyPr>
          <a:lstStyle/>
          <a:p>
            <a:pPr indent="0" lvl="0" marL="0" rtl="0">
              <a:spcBef>
                <a:spcPts val="0"/>
              </a:spcBef>
              <a:buNone/>
            </a:pPr>
            <a:r>
              <a:rPr lang="en" sz="1800">
                <a:solidFill>
                  <a:schemeClr val="dk1"/>
                </a:solidFill>
                <a:latin typeface="Calibri"/>
                <a:ea typeface="Calibri"/>
                <a:cs typeface="Calibri"/>
                <a:sym typeface="Calibri"/>
              </a:rPr>
              <a:t>Harvard Dictionary</a:t>
            </a:r>
          </a:p>
        </p:txBody>
      </p:sp>
      <p:pic>
        <p:nvPicPr>
          <p:cNvPr descr="Screen Shot 2017-05-07 at 10.10.43 PM.png" id="215" name="Shape 215"/>
          <p:cNvPicPr preferRelativeResize="0"/>
          <p:nvPr/>
        </p:nvPicPr>
        <p:blipFill>
          <a:blip r:embed="rId4">
            <a:alphaModFix/>
          </a:blip>
          <a:stretch>
            <a:fillRect/>
          </a:stretch>
        </p:blipFill>
        <p:spPr>
          <a:xfrm>
            <a:off x="648750" y="935550"/>
            <a:ext cx="3472598" cy="29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Intraday Sentiment vs Price</a:t>
            </a:r>
          </a:p>
        </p:txBody>
      </p:sp>
      <p:pic>
        <p:nvPicPr>
          <p:cNvPr descr="Screen Shot 2017-05-07 at 10.45.57 PM.png" id="221" name="Shape 221"/>
          <p:cNvPicPr preferRelativeResize="0"/>
          <p:nvPr/>
        </p:nvPicPr>
        <p:blipFill>
          <a:blip r:embed="rId4">
            <a:alphaModFix/>
          </a:blip>
          <a:stretch>
            <a:fillRect/>
          </a:stretch>
        </p:blipFill>
        <p:spPr>
          <a:xfrm>
            <a:off x="510062" y="757137"/>
            <a:ext cx="8123876" cy="3629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Naive-Bayes Classifier</a:t>
            </a:r>
          </a:p>
        </p:txBody>
      </p:sp>
      <p:sp>
        <p:nvSpPr>
          <p:cNvPr id="227" name="Shape 227"/>
          <p:cNvSpPr txBox="1"/>
          <p:nvPr>
            <p:ph idx="1" type="body"/>
          </p:nvPr>
        </p:nvSpPr>
        <p:spPr>
          <a:xfrm>
            <a:off x="457200" y="685800"/>
            <a:ext cx="8229600" cy="4000500"/>
          </a:xfrm>
          <a:prstGeom prst="rect">
            <a:avLst/>
          </a:prstGeom>
        </p:spPr>
        <p:txBody>
          <a:bodyPr anchorCtr="0" anchor="t" bIns="91425" lIns="91425" rIns="91425" tIns="91425">
            <a:noAutofit/>
          </a:bodyPr>
          <a:lstStyle/>
          <a:p>
            <a:pPr lvl="0" rtl="0">
              <a:spcBef>
                <a:spcPts val="0"/>
              </a:spcBef>
              <a:buSzPct val="100000"/>
            </a:pPr>
            <a:r>
              <a:rPr lang="en" sz="2400"/>
              <a:t>Used Spark 1.6.0 MLlib library multinomial Naive Bayes model </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marR="0" rtl="0" algn="l">
              <a:lnSpc>
                <a:spcPct val="100000"/>
              </a:lnSpc>
              <a:spcBef>
                <a:spcPts val="0"/>
              </a:spcBef>
              <a:spcAft>
                <a:spcPts val="0"/>
              </a:spcAft>
              <a:buClr>
                <a:srgbClr val="0000FF"/>
              </a:buClr>
              <a:buSzPct val="100000"/>
              <a:buFont typeface="Noto Sans Symbols"/>
            </a:pPr>
            <a:r>
              <a:rPr lang="en" sz="2400"/>
              <a:t>Prior to training the model, several preprocessing steps were executed:</a:t>
            </a:r>
          </a:p>
          <a:p>
            <a:pPr lvl="1" marR="0" rtl="0" algn="l">
              <a:lnSpc>
                <a:spcPct val="100000"/>
              </a:lnSpc>
              <a:spcBef>
                <a:spcPts val="0"/>
              </a:spcBef>
              <a:spcAft>
                <a:spcPts val="0"/>
              </a:spcAft>
              <a:buClr>
                <a:srgbClr val="92D050"/>
              </a:buClr>
              <a:buSzPct val="100000"/>
              <a:buFont typeface="Noto Sans Symbols"/>
            </a:pPr>
            <a:r>
              <a:rPr lang="en"/>
              <a:t>Remove Stop words</a:t>
            </a:r>
          </a:p>
          <a:p>
            <a:pPr lvl="1" marR="0" rtl="0" algn="l">
              <a:lnSpc>
                <a:spcPct val="100000"/>
              </a:lnSpc>
              <a:spcBef>
                <a:spcPts val="0"/>
              </a:spcBef>
              <a:spcAft>
                <a:spcPts val="0"/>
              </a:spcAft>
            </a:pPr>
            <a:r>
              <a:rPr lang="en"/>
              <a:t>Remove other non-essential words (hyperlinks, @mentions, punctuation)</a:t>
            </a:r>
          </a:p>
          <a:p>
            <a:pPr lvl="1" marR="0" rtl="0" algn="l">
              <a:lnSpc>
                <a:spcPct val="100000"/>
              </a:lnSpc>
              <a:spcBef>
                <a:spcPts val="0"/>
              </a:spcBef>
              <a:spcAft>
                <a:spcPts val="0"/>
              </a:spcAft>
            </a:pPr>
            <a:r>
              <a:rPr lang="en"/>
              <a:t>Tag remaining words for part-of-speech</a:t>
            </a:r>
          </a:p>
          <a:p>
            <a:pPr lvl="1" marR="0" rtl="0" algn="l">
              <a:lnSpc>
                <a:spcPct val="100000"/>
              </a:lnSpc>
              <a:spcBef>
                <a:spcPts val="0"/>
              </a:spcBef>
              <a:spcAft>
                <a:spcPts val="0"/>
              </a:spcAft>
            </a:pPr>
            <a:r>
              <a:rPr lang="en"/>
              <a:t>Lemmatize remaining words</a:t>
            </a:r>
          </a:p>
          <a:p>
            <a:pPr lvl="1" marR="0" rtl="0" algn="l">
              <a:lnSpc>
                <a:spcPct val="100000"/>
              </a:lnSpc>
              <a:spcBef>
                <a:spcPts val="0"/>
              </a:spcBef>
              <a:spcAft>
                <a:spcPts val="0"/>
              </a:spcAft>
            </a:pPr>
            <a:r>
              <a:rPr lang="en"/>
              <a:t>Drop duplicates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Preprocessing (1 of 4) - Remove Stop Words</a:t>
            </a:r>
          </a:p>
        </p:txBody>
      </p:sp>
      <p:sp>
        <p:nvSpPr>
          <p:cNvPr id="233" name="Shape 233"/>
          <p:cNvSpPr txBox="1"/>
          <p:nvPr>
            <p:ph idx="1" type="body"/>
          </p:nvPr>
        </p:nvSpPr>
        <p:spPr>
          <a:xfrm>
            <a:off x="457200" y="685800"/>
            <a:ext cx="8229600" cy="4000500"/>
          </a:xfrm>
          <a:prstGeom prst="rect">
            <a:avLst/>
          </a:prstGeom>
        </p:spPr>
        <p:txBody>
          <a:bodyPr anchorCtr="0" anchor="t" bIns="91425" lIns="91425" rIns="91425" tIns="91425">
            <a:noAutofit/>
          </a:bodyPr>
          <a:lstStyle/>
          <a:p>
            <a:pPr indent="-381000" lvl="0" marL="457200">
              <a:spcBef>
                <a:spcPts val="0"/>
              </a:spcBef>
              <a:buSzPct val="100000"/>
            </a:pPr>
            <a:r>
              <a:rPr lang="en" sz="2400"/>
              <a:t>Example Tweet:</a:t>
            </a:r>
          </a:p>
          <a:p>
            <a:pPr lvl="0" rtl="0" algn="ctr">
              <a:spcBef>
                <a:spcPts val="0"/>
              </a:spcBef>
              <a:buNone/>
            </a:pPr>
            <a:r>
              <a:rPr lang="en"/>
              <a:t>$TSLA The volume today </a:t>
            </a:r>
            <a:r>
              <a:rPr lang="en">
                <a:solidFill>
                  <a:srgbClr val="FF0000"/>
                </a:solidFill>
              </a:rPr>
              <a:t>is</a:t>
            </a:r>
            <a:r>
              <a:rPr lang="en"/>
              <a:t> insane! Shorts </a:t>
            </a:r>
            <a:r>
              <a:rPr lang="en">
                <a:solidFill>
                  <a:srgbClr val="FF0000"/>
                </a:solidFill>
              </a:rPr>
              <a:t>are</a:t>
            </a:r>
            <a:r>
              <a:rPr lang="en"/>
              <a:t> covering </a:t>
            </a:r>
            <a:r>
              <a:rPr lang="en">
                <a:solidFill>
                  <a:srgbClr val="FF0000"/>
                </a:solidFill>
              </a:rPr>
              <a:t>and</a:t>
            </a:r>
            <a:r>
              <a:rPr lang="en"/>
              <a:t> Bulls </a:t>
            </a:r>
            <a:r>
              <a:rPr lang="en">
                <a:solidFill>
                  <a:srgbClr val="FF0000"/>
                </a:solidFill>
              </a:rPr>
              <a:t>are</a:t>
            </a:r>
            <a:r>
              <a:rPr lang="en"/>
              <a:t> buying! This </a:t>
            </a:r>
            <a:r>
              <a:rPr lang="en">
                <a:solidFill>
                  <a:srgbClr val="FF0000"/>
                </a:solidFill>
              </a:rPr>
              <a:t>is a </a:t>
            </a:r>
            <a:r>
              <a:rPr lang="en"/>
              <a:t>sign </a:t>
            </a:r>
            <a:r>
              <a:rPr lang="en">
                <a:solidFill>
                  <a:srgbClr val="FF0000"/>
                </a:solidFill>
              </a:rPr>
              <a:t>of</a:t>
            </a:r>
            <a:r>
              <a:rPr lang="en"/>
              <a:t> good things</a:t>
            </a:r>
            <a:r>
              <a:rPr lang="en">
                <a:solidFill>
                  <a:srgbClr val="FF0000"/>
                </a:solidFill>
              </a:rPr>
              <a:t> to</a:t>
            </a:r>
            <a:r>
              <a:rPr lang="en"/>
              <a:t> come! http://markets.businessinsider.com/news/stocks/teslas-market-cap-passes-gm-2017-4-1001895672</a:t>
            </a:r>
          </a:p>
          <a:p>
            <a:pPr lvl="0" rtl="0" algn="ctr">
              <a:spcBef>
                <a:spcPts val="0"/>
              </a:spcBef>
              <a:buNone/>
            </a:pPr>
            <a:r>
              <a:t/>
            </a:r>
            <a:endParaRPr/>
          </a:p>
          <a:p>
            <a:pPr indent="-381000" lvl="0" marL="457200" rtl="0">
              <a:spcBef>
                <a:spcPts val="0"/>
              </a:spcBef>
              <a:buSzPct val="100000"/>
            </a:pPr>
            <a:r>
              <a:rPr lang="en" sz="2400"/>
              <a:t>Removing stop words (nltk corpus):</a:t>
            </a:r>
          </a:p>
          <a:p>
            <a:pPr lvl="0" algn="ctr">
              <a:spcBef>
                <a:spcPts val="0"/>
              </a:spcBef>
              <a:buNone/>
            </a:pPr>
            <a:r>
              <a:rPr lang="en"/>
              <a:t>$TSLA The volume today insane! Shorts covering Bulls buying! This sign good things come! http://markets.businessinsider.com/news/stocks/teslas-market-cap-passes-gm-2017-4-1001895672</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90488"/>
            <a:ext cx="8229600" cy="537000"/>
          </a:xfrm>
          <a:prstGeom prst="rect">
            <a:avLst/>
          </a:prstGeom>
        </p:spPr>
        <p:txBody>
          <a:bodyPr anchorCtr="0" anchor="ctr" bIns="91425" lIns="91425" rIns="91425" tIns="91425">
            <a:noAutofit/>
          </a:bodyPr>
          <a:lstStyle/>
          <a:p>
            <a:pPr lvl="0" rtl="0">
              <a:spcBef>
                <a:spcPts val="0"/>
              </a:spcBef>
              <a:buNone/>
            </a:pPr>
            <a:r>
              <a:rPr lang="en"/>
              <a:t>Preprocessing (2 of 4) - Non-Essential Words</a:t>
            </a:r>
          </a:p>
        </p:txBody>
      </p:sp>
      <p:sp>
        <p:nvSpPr>
          <p:cNvPr id="239" name="Shape 239"/>
          <p:cNvSpPr txBox="1"/>
          <p:nvPr>
            <p:ph idx="1" type="body"/>
          </p:nvPr>
        </p:nvSpPr>
        <p:spPr>
          <a:xfrm>
            <a:off x="457200" y="685800"/>
            <a:ext cx="8229600" cy="4000500"/>
          </a:xfrm>
          <a:prstGeom prst="rect">
            <a:avLst/>
          </a:prstGeom>
        </p:spPr>
        <p:txBody>
          <a:bodyPr anchorCtr="0" anchor="t" bIns="91425" lIns="91425" rIns="91425" tIns="91425">
            <a:noAutofit/>
          </a:bodyPr>
          <a:lstStyle/>
          <a:p>
            <a:pPr indent="-381000" lvl="0" marL="457200" rtl="0">
              <a:spcBef>
                <a:spcPts val="0"/>
              </a:spcBef>
              <a:buSzPct val="100000"/>
            </a:pPr>
            <a:r>
              <a:rPr lang="en" sz="2400"/>
              <a:t>Before:</a:t>
            </a:r>
          </a:p>
          <a:p>
            <a:pPr lvl="0" rtl="0" algn="ctr">
              <a:spcBef>
                <a:spcPts val="0"/>
              </a:spcBef>
              <a:buNone/>
            </a:pPr>
            <a:r>
              <a:rPr lang="en">
                <a:solidFill>
                  <a:srgbClr val="FF0000"/>
                </a:solidFill>
              </a:rPr>
              <a:t>$TSLA T</a:t>
            </a:r>
            <a:r>
              <a:rPr lang="en"/>
              <a:t>he volume today insane</a:t>
            </a:r>
            <a:r>
              <a:rPr lang="en">
                <a:solidFill>
                  <a:srgbClr val="FF0000"/>
                </a:solidFill>
              </a:rPr>
              <a:t>!</a:t>
            </a:r>
            <a:r>
              <a:rPr lang="en"/>
              <a:t> </a:t>
            </a:r>
            <a:r>
              <a:rPr lang="en">
                <a:solidFill>
                  <a:srgbClr val="FF0000"/>
                </a:solidFill>
              </a:rPr>
              <a:t>S</a:t>
            </a:r>
            <a:r>
              <a:rPr lang="en"/>
              <a:t>horts covering </a:t>
            </a:r>
            <a:r>
              <a:rPr lang="en">
                <a:solidFill>
                  <a:srgbClr val="FF0000"/>
                </a:solidFill>
              </a:rPr>
              <a:t>B</a:t>
            </a:r>
            <a:r>
              <a:rPr lang="en"/>
              <a:t>ulls buying</a:t>
            </a:r>
            <a:r>
              <a:rPr lang="en">
                <a:solidFill>
                  <a:srgbClr val="FF0000"/>
                </a:solidFill>
              </a:rPr>
              <a:t>! T</a:t>
            </a:r>
            <a:r>
              <a:rPr lang="en"/>
              <a:t>his sign good things come</a:t>
            </a:r>
            <a:r>
              <a:rPr lang="en">
                <a:solidFill>
                  <a:srgbClr val="FF0000"/>
                </a:solidFill>
              </a:rPr>
              <a:t>! http://markets.businessinsider.com/</a:t>
            </a:r>
            <a:r>
              <a:rPr lang="en"/>
              <a:t>news</a:t>
            </a:r>
            <a:r>
              <a:rPr lang="en">
                <a:solidFill>
                  <a:srgbClr val="FF0000"/>
                </a:solidFill>
              </a:rPr>
              <a:t>/</a:t>
            </a:r>
            <a:r>
              <a:rPr lang="en"/>
              <a:t>stocks</a:t>
            </a:r>
            <a:r>
              <a:rPr lang="en">
                <a:solidFill>
                  <a:srgbClr val="FF0000"/>
                </a:solidFill>
              </a:rPr>
              <a:t>/</a:t>
            </a:r>
            <a:r>
              <a:rPr lang="en"/>
              <a:t>teslas</a:t>
            </a:r>
            <a:r>
              <a:rPr lang="en">
                <a:solidFill>
                  <a:srgbClr val="FF0000"/>
                </a:solidFill>
              </a:rPr>
              <a:t>-</a:t>
            </a:r>
            <a:r>
              <a:rPr lang="en"/>
              <a:t>market</a:t>
            </a:r>
            <a:r>
              <a:rPr lang="en">
                <a:solidFill>
                  <a:srgbClr val="FF0000"/>
                </a:solidFill>
              </a:rPr>
              <a:t>-</a:t>
            </a:r>
            <a:r>
              <a:rPr lang="en"/>
              <a:t>cap</a:t>
            </a:r>
            <a:r>
              <a:rPr lang="en">
                <a:solidFill>
                  <a:srgbClr val="FF0000"/>
                </a:solidFill>
              </a:rPr>
              <a:t>-</a:t>
            </a:r>
            <a:r>
              <a:rPr lang="en"/>
              <a:t>passes</a:t>
            </a:r>
            <a:r>
              <a:rPr lang="en">
                <a:solidFill>
                  <a:srgbClr val="FF0000"/>
                </a:solidFill>
              </a:rPr>
              <a:t>-gm-2017-4-1001895672</a:t>
            </a:r>
          </a:p>
          <a:p>
            <a:pPr indent="0" lvl="0" marL="0" rtl="0">
              <a:spcBef>
                <a:spcPts val="0"/>
              </a:spcBef>
              <a:buNone/>
            </a:pPr>
            <a:r>
              <a:t/>
            </a:r>
            <a:endParaRPr/>
          </a:p>
          <a:p>
            <a:pPr indent="-381000" lvl="0" marL="457200" rtl="0">
              <a:spcBef>
                <a:spcPts val="0"/>
              </a:spcBef>
              <a:buSzPct val="100000"/>
            </a:pPr>
            <a:r>
              <a:rPr lang="en" sz="2400"/>
              <a:t>R</a:t>
            </a:r>
            <a:r>
              <a:rPr lang="en" sz="2400"/>
              <a:t>emoving other non-essential words:</a:t>
            </a:r>
          </a:p>
          <a:p>
            <a:pPr indent="0" lvl="0" marL="0" algn="ctr">
              <a:spcBef>
                <a:spcPts val="0"/>
              </a:spcBef>
              <a:buNone/>
            </a:pPr>
            <a:r>
              <a:rPr lang="en"/>
              <a:t>tsla the volume today insane shorts covering bulls buying this sign good things come news stocks teslas market cap passes</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90488"/>
            <a:ext cx="8229600" cy="537000"/>
          </a:xfrm>
          <a:prstGeom prst="rect">
            <a:avLst/>
          </a:prstGeom>
        </p:spPr>
        <p:txBody>
          <a:bodyPr anchorCtr="0" anchor="ctr" bIns="91425" lIns="91425" rIns="91425" tIns="91425">
            <a:noAutofit/>
          </a:bodyPr>
          <a:lstStyle/>
          <a:p>
            <a:pPr lvl="0" rtl="0">
              <a:spcBef>
                <a:spcPts val="0"/>
              </a:spcBef>
              <a:buNone/>
            </a:pPr>
            <a:r>
              <a:rPr lang="en"/>
              <a:t>Preprocessing (3 of 4) - POS Tagging</a:t>
            </a:r>
          </a:p>
        </p:txBody>
      </p:sp>
      <p:sp>
        <p:nvSpPr>
          <p:cNvPr id="245" name="Shape 245"/>
          <p:cNvSpPr txBox="1"/>
          <p:nvPr>
            <p:ph idx="1" type="body"/>
          </p:nvPr>
        </p:nvSpPr>
        <p:spPr>
          <a:xfrm>
            <a:off x="457200" y="685800"/>
            <a:ext cx="8229600" cy="4000500"/>
          </a:xfrm>
          <a:prstGeom prst="rect">
            <a:avLst/>
          </a:prstGeom>
        </p:spPr>
        <p:txBody>
          <a:bodyPr anchorCtr="0" anchor="t" bIns="91425" lIns="91425" rIns="91425" tIns="91425">
            <a:noAutofit/>
          </a:bodyPr>
          <a:lstStyle/>
          <a:p>
            <a:pPr indent="-228600" lvl="0" marL="457200" rtl="0">
              <a:spcBef>
                <a:spcPts val="0"/>
              </a:spcBef>
            </a:pPr>
            <a:r>
              <a:rPr lang="en" sz="2400"/>
              <a:t>Before</a:t>
            </a:r>
            <a:r>
              <a:rPr lang="en"/>
              <a:t>:</a:t>
            </a:r>
          </a:p>
          <a:p>
            <a:pPr indent="0" lvl="0" marL="0" rtl="0" algn="ctr">
              <a:spcBef>
                <a:spcPts val="0"/>
              </a:spcBef>
              <a:buNone/>
            </a:pPr>
            <a:r>
              <a:rPr lang="en"/>
              <a:t>tsla </a:t>
            </a:r>
            <a:r>
              <a:rPr lang="en">
                <a:solidFill>
                  <a:srgbClr val="FF0000"/>
                </a:solidFill>
              </a:rPr>
              <a:t>the </a:t>
            </a:r>
            <a:r>
              <a:rPr lang="en"/>
              <a:t>volume today insane shorts covering bulls buying </a:t>
            </a:r>
            <a:r>
              <a:rPr lang="en">
                <a:solidFill>
                  <a:srgbClr val="FF0000"/>
                </a:solidFill>
              </a:rPr>
              <a:t>this</a:t>
            </a:r>
            <a:r>
              <a:rPr lang="en"/>
              <a:t> sign good things come news stocks teslas market cap passes</a:t>
            </a:r>
          </a:p>
          <a:p>
            <a:pPr indent="0" lvl="0" marL="0" rtl="0" algn="ctr">
              <a:spcBef>
                <a:spcPts val="0"/>
              </a:spcBef>
              <a:buNone/>
            </a:pPr>
            <a:r>
              <a:t/>
            </a:r>
            <a:endParaRPr/>
          </a:p>
          <a:p>
            <a:pPr indent="-381000" lvl="0" marL="457200" rtl="0">
              <a:spcBef>
                <a:spcPts val="0"/>
              </a:spcBef>
              <a:buSzPct val="100000"/>
            </a:pPr>
            <a:r>
              <a:rPr lang="en" sz="2400"/>
              <a:t>After POS tagging and only keeping nouns, verbs, and adjectives (nltk PerceptronTagger):</a:t>
            </a:r>
          </a:p>
          <a:p>
            <a:pPr indent="0" lvl="0" marL="0" rtl="0" algn="ctr">
              <a:spcBef>
                <a:spcPts val="0"/>
              </a:spcBef>
              <a:buNone/>
            </a:pPr>
            <a:r>
              <a:rPr lang="en"/>
              <a:t>tsla volume today insane shorts covering bulls buying sign good things come news stocks teslas market cap passes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90488"/>
            <a:ext cx="8229600" cy="537000"/>
          </a:xfrm>
          <a:prstGeom prst="rect">
            <a:avLst/>
          </a:prstGeom>
        </p:spPr>
        <p:txBody>
          <a:bodyPr anchorCtr="0" anchor="ctr" bIns="91425" lIns="91425" rIns="91425" tIns="91425">
            <a:noAutofit/>
          </a:bodyPr>
          <a:lstStyle/>
          <a:p>
            <a:pPr lvl="0" rtl="0">
              <a:spcBef>
                <a:spcPts val="0"/>
              </a:spcBef>
              <a:buNone/>
            </a:pPr>
            <a:r>
              <a:rPr lang="en"/>
              <a:t>Preprocessing (4 of 4) - Lemmatization</a:t>
            </a:r>
          </a:p>
        </p:txBody>
      </p:sp>
      <p:sp>
        <p:nvSpPr>
          <p:cNvPr id="251" name="Shape 251"/>
          <p:cNvSpPr txBox="1"/>
          <p:nvPr>
            <p:ph idx="1" type="body"/>
          </p:nvPr>
        </p:nvSpPr>
        <p:spPr>
          <a:xfrm>
            <a:off x="457200" y="685800"/>
            <a:ext cx="8229600" cy="4000500"/>
          </a:xfrm>
          <a:prstGeom prst="rect">
            <a:avLst/>
          </a:prstGeom>
        </p:spPr>
        <p:txBody>
          <a:bodyPr anchorCtr="0" anchor="t" bIns="91425" lIns="91425" rIns="91425" tIns="91425">
            <a:noAutofit/>
          </a:bodyPr>
          <a:lstStyle/>
          <a:p>
            <a:pPr indent="-381000" lvl="0" marL="457200" rtl="0">
              <a:spcBef>
                <a:spcPts val="0"/>
              </a:spcBef>
              <a:buSzPct val="100000"/>
            </a:pPr>
            <a:r>
              <a:rPr lang="en" sz="2400"/>
              <a:t>Before:</a:t>
            </a:r>
          </a:p>
          <a:p>
            <a:pPr indent="0" lvl="0" marL="0" rtl="0" algn="ctr">
              <a:spcBef>
                <a:spcPts val="0"/>
              </a:spcBef>
              <a:buNone/>
            </a:pPr>
            <a:r>
              <a:rPr lang="en"/>
              <a:t>tsla volume today insane </a:t>
            </a:r>
            <a:r>
              <a:rPr lang="en">
                <a:solidFill>
                  <a:srgbClr val="FF0000"/>
                </a:solidFill>
              </a:rPr>
              <a:t>shorts covering bulls buying </a:t>
            </a:r>
            <a:r>
              <a:rPr lang="en"/>
              <a:t>sign good </a:t>
            </a:r>
            <a:r>
              <a:rPr lang="en">
                <a:solidFill>
                  <a:srgbClr val="FF0000"/>
                </a:solidFill>
              </a:rPr>
              <a:t>things</a:t>
            </a:r>
            <a:r>
              <a:rPr lang="en"/>
              <a:t> come </a:t>
            </a:r>
            <a:r>
              <a:rPr lang="en">
                <a:solidFill>
                  <a:srgbClr val="000000"/>
                </a:solidFill>
              </a:rPr>
              <a:t>news </a:t>
            </a:r>
            <a:r>
              <a:rPr lang="en">
                <a:solidFill>
                  <a:srgbClr val="FF0000"/>
                </a:solidFill>
              </a:rPr>
              <a:t>stocks</a:t>
            </a:r>
            <a:r>
              <a:rPr lang="en"/>
              <a:t> teslas market cap </a:t>
            </a:r>
            <a:r>
              <a:rPr lang="en">
                <a:solidFill>
                  <a:srgbClr val="FF0000"/>
                </a:solidFill>
              </a:rPr>
              <a:t>passes</a:t>
            </a:r>
          </a:p>
          <a:p>
            <a:pPr indent="0" lvl="0" marL="0" rtl="0" algn="ctr">
              <a:spcBef>
                <a:spcPts val="0"/>
              </a:spcBef>
              <a:buNone/>
            </a:pPr>
            <a:r>
              <a:t/>
            </a:r>
            <a:endParaRPr/>
          </a:p>
          <a:p>
            <a:pPr indent="-381000" lvl="0" marL="457200" rtl="0">
              <a:spcBef>
                <a:spcPts val="0"/>
              </a:spcBef>
              <a:buSzPct val="100000"/>
            </a:pPr>
            <a:r>
              <a:rPr lang="en" sz="2400"/>
              <a:t>After l</a:t>
            </a:r>
            <a:r>
              <a:rPr lang="en" sz="2400"/>
              <a:t>emmatization of remaining words to reduce dimensionality (nltk WordNetLemmatizer):</a:t>
            </a:r>
          </a:p>
          <a:p>
            <a:pPr indent="0" lvl="0" marL="0" rtl="0" algn="ctr">
              <a:spcBef>
                <a:spcPts val="0"/>
              </a:spcBef>
              <a:buNone/>
            </a:pPr>
            <a:r>
              <a:rPr lang="en"/>
              <a:t>tsla volume today insane short cover bull buy sign good thing come news stock teslas market cap pass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90488"/>
            <a:ext cx="8229600" cy="537000"/>
          </a:xfrm>
          <a:prstGeom prst="rect">
            <a:avLst/>
          </a:prstGeom>
        </p:spPr>
        <p:txBody>
          <a:bodyPr anchorCtr="0" anchor="ctr" bIns="91425" lIns="91425" rIns="91425" tIns="91425">
            <a:noAutofit/>
          </a:bodyPr>
          <a:lstStyle/>
          <a:p>
            <a:pPr lvl="0" rtl="0">
              <a:spcBef>
                <a:spcPts val="0"/>
              </a:spcBef>
              <a:buNone/>
            </a:pPr>
            <a:r>
              <a:rPr lang="en"/>
              <a:t>Confusion Matrix</a:t>
            </a:r>
          </a:p>
        </p:txBody>
      </p:sp>
      <p:sp>
        <p:nvSpPr>
          <p:cNvPr id="257" name="Shape 257"/>
          <p:cNvSpPr txBox="1"/>
          <p:nvPr>
            <p:ph idx="1" type="body"/>
          </p:nvPr>
        </p:nvSpPr>
        <p:spPr>
          <a:xfrm>
            <a:off x="457200" y="685800"/>
            <a:ext cx="3680700" cy="1812600"/>
          </a:xfrm>
          <a:prstGeom prst="rect">
            <a:avLst/>
          </a:prstGeom>
        </p:spPr>
        <p:txBody>
          <a:bodyPr anchorCtr="0" anchor="t" bIns="91425" lIns="91425" rIns="91425" tIns="91425">
            <a:noAutofit/>
          </a:bodyPr>
          <a:lstStyle/>
          <a:p>
            <a:pPr indent="-228600" lvl="0" marL="457200" rtl="0">
              <a:spcBef>
                <a:spcPts val="0"/>
              </a:spcBef>
            </a:pPr>
            <a:r>
              <a:rPr lang="en"/>
              <a:t>Data used to evaluate the Naive Bayes model:</a:t>
            </a:r>
          </a:p>
          <a:p>
            <a:pPr indent="-228600" lvl="1" marL="914400" rtl="0">
              <a:spcBef>
                <a:spcPts val="0"/>
              </a:spcBef>
            </a:pPr>
            <a:r>
              <a:rPr lang="en"/>
              <a:t>Two months of labeled StockTwits tweets for AAPL, FB, and TSLA</a:t>
            </a:r>
          </a:p>
        </p:txBody>
      </p:sp>
      <p:pic>
        <p:nvPicPr>
          <p:cNvPr id="258" name="Shape 258"/>
          <p:cNvPicPr preferRelativeResize="0"/>
          <p:nvPr/>
        </p:nvPicPr>
        <p:blipFill>
          <a:blip r:embed="rId3">
            <a:alphaModFix/>
          </a:blip>
          <a:stretch>
            <a:fillRect/>
          </a:stretch>
        </p:blipFill>
        <p:spPr>
          <a:xfrm>
            <a:off x="4137800" y="712625"/>
            <a:ext cx="4548999" cy="3946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Regression Analysis</a:t>
            </a:r>
          </a:p>
        </p:txBody>
      </p:sp>
      <p:sp>
        <p:nvSpPr>
          <p:cNvPr id="264" name="Shape 264"/>
          <p:cNvSpPr txBox="1"/>
          <p:nvPr>
            <p:ph idx="1" type="body"/>
          </p:nvPr>
        </p:nvSpPr>
        <p:spPr>
          <a:xfrm>
            <a:off x="457200" y="685800"/>
            <a:ext cx="8229600" cy="4000500"/>
          </a:xfrm>
          <a:prstGeom prst="rect">
            <a:avLst/>
          </a:prstGeom>
        </p:spPr>
        <p:txBody>
          <a:bodyPr anchorCtr="0" anchor="t" bIns="91425" lIns="91425" rIns="91425" tIns="91425">
            <a:noAutofit/>
          </a:bodyPr>
          <a:lstStyle/>
          <a:p>
            <a:pPr lvl="0" rtl="0">
              <a:spcBef>
                <a:spcPts val="0"/>
              </a:spcBef>
            </a:pPr>
            <a:r>
              <a:rPr lang="en"/>
              <a:t>Measure correlation between</a:t>
            </a:r>
          </a:p>
          <a:p>
            <a:pPr lvl="1" rtl="0">
              <a:spcBef>
                <a:spcPts val="0"/>
              </a:spcBef>
            </a:pPr>
            <a:r>
              <a:rPr lang="en"/>
              <a:t>Volume of Tweets vs Volume Traded</a:t>
            </a:r>
          </a:p>
          <a:p>
            <a:pPr lvl="1" rtl="0">
              <a:spcBef>
                <a:spcPts val="0"/>
              </a:spcBef>
            </a:pPr>
            <a:r>
              <a:rPr lang="en"/>
              <a:t>Volume of Tweets vs change in Stock Price</a:t>
            </a:r>
          </a:p>
          <a:p>
            <a:pPr lvl="1" rtl="0">
              <a:spcBef>
                <a:spcPts val="0"/>
              </a:spcBef>
            </a:pPr>
            <a:r>
              <a:rPr lang="en"/>
              <a:t>Sentiment Score vs change in </a:t>
            </a:r>
            <a:r>
              <a:rPr lang="en"/>
              <a:t>Stock </a:t>
            </a:r>
            <a:r>
              <a:rPr lang="en"/>
              <a:t>Price</a:t>
            </a:r>
          </a:p>
          <a:p>
            <a:pPr lvl="1" rtl="0">
              <a:spcBef>
                <a:spcPts val="0"/>
              </a:spcBef>
            </a:pPr>
            <a:r>
              <a:rPr lang="en"/>
              <a:t>Sentiment Score vs Volume Traded</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pPr>
            <a:r>
              <a:rPr lang="en"/>
              <a:t>Regression analysis</a:t>
            </a:r>
          </a:p>
          <a:p>
            <a:pPr lvl="1" rtl="0">
              <a:spcBef>
                <a:spcPts val="0"/>
              </a:spcBef>
            </a:pPr>
            <a:r>
              <a:rPr lang="en"/>
              <a:t>Sentiment Score vs Close Price</a:t>
            </a:r>
          </a:p>
        </p:txBody>
      </p:sp>
      <p:pic>
        <p:nvPicPr>
          <p:cNvPr id="265" name="Shape 265"/>
          <p:cNvPicPr preferRelativeResize="0"/>
          <p:nvPr/>
        </p:nvPicPr>
        <p:blipFill>
          <a:blip r:embed="rId3">
            <a:alphaModFix/>
          </a:blip>
          <a:stretch>
            <a:fillRect/>
          </a:stretch>
        </p:blipFill>
        <p:spPr>
          <a:xfrm>
            <a:off x="3313100" y="2212625"/>
            <a:ext cx="4210050" cy="165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90488"/>
            <a:ext cx="8229600" cy="536971"/>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 sz="3200" u="none" cap="none" strike="noStrike">
                <a:solidFill>
                  <a:srgbClr val="0070C0"/>
                </a:solidFill>
                <a:latin typeface="Calibri"/>
                <a:ea typeface="Calibri"/>
                <a:cs typeface="Calibri"/>
                <a:sym typeface="Calibri"/>
              </a:rPr>
              <a:t>Introduction</a:t>
            </a:r>
          </a:p>
        </p:txBody>
      </p:sp>
      <p:sp>
        <p:nvSpPr>
          <p:cNvPr id="150" name="Shape 150"/>
          <p:cNvSpPr txBox="1"/>
          <p:nvPr>
            <p:ph idx="1" type="body"/>
          </p:nvPr>
        </p:nvSpPr>
        <p:spPr>
          <a:xfrm>
            <a:off x="457200" y="685800"/>
            <a:ext cx="8229600" cy="40004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70C0"/>
              </a:buClr>
              <a:buSzPct val="75000"/>
              <a:buFont typeface="Noto Sans Symbols"/>
              <a:buChar char="▪"/>
            </a:pPr>
            <a:r>
              <a:rPr lang="en" sz="2400"/>
              <a:t>Elon Musk made nearly 1B $$ on this single tweet!!</a:t>
            </a:r>
            <a:br>
              <a:rPr lang="en"/>
            </a:br>
            <a:r>
              <a:rPr lang="en" sz="1200" u="sng">
                <a:solidFill>
                  <a:schemeClr val="hlink"/>
                </a:solidFill>
                <a:hlinkClick r:id="rId3"/>
              </a:rPr>
              <a:t>http://www.telegraph.co.uk/news/worldnews/northamerica/usa/11505566/Elon-Musks-1bn-tweet-news-of-secret-product-line-sees-Tesla-shares-soar.html</a:t>
            </a:r>
          </a:p>
          <a:p>
            <a:pPr indent="0" lvl="0" marL="0" marR="0" rtl="0" algn="l">
              <a:spcBef>
                <a:spcPts val="0"/>
              </a:spcBef>
              <a:spcAft>
                <a:spcPts val="0"/>
              </a:spcAft>
              <a:buNone/>
            </a:pPr>
            <a:r>
              <a:t/>
            </a:r>
            <a:endParaRPr/>
          </a:p>
        </p:txBody>
      </p:sp>
      <p:sp>
        <p:nvSpPr>
          <p:cNvPr id="151" name="Shape 151"/>
          <p:cNvSpPr txBox="1"/>
          <p:nvPr>
            <p:ph idx="11" type="ftr"/>
          </p:nvPr>
        </p:nvSpPr>
        <p:spPr>
          <a:xfrm>
            <a:off x="3124200" y="4767262"/>
            <a:ext cx="2895600" cy="273843"/>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Clr>
                <a:srgbClr val="898989"/>
              </a:buClr>
              <a:buSzPct val="25000"/>
              <a:buFont typeface="Noto Sans Symbols"/>
              <a:buNone/>
            </a:pPr>
            <a:r>
              <a:rPr b="0" i="0" lang="en" sz="1200" u="none" cap="none" strike="noStrike">
                <a:solidFill>
                  <a:srgbClr val="898989"/>
                </a:solidFill>
                <a:latin typeface="Calibri"/>
                <a:ea typeface="Calibri"/>
                <a:cs typeface="Calibri"/>
                <a:sym typeface="Calibri"/>
              </a:rPr>
              <a:t>@Your Name</a:t>
            </a:r>
          </a:p>
        </p:txBody>
      </p:sp>
      <p:sp>
        <p:nvSpPr>
          <p:cNvPr id="152" name="Shape 152"/>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 sz="1600" u="none" cap="none" strike="noStrike">
                <a:solidFill>
                  <a:srgbClr val="888888"/>
                </a:solidFill>
                <a:latin typeface="Calibri"/>
                <a:ea typeface="Calibri"/>
                <a:cs typeface="Calibri"/>
                <a:sym typeface="Calibri"/>
              </a:rPr>
              <a:t>‹#›</a:t>
            </a:fld>
          </a:p>
        </p:txBody>
      </p:sp>
      <p:pic>
        <p:nvPicPr>
          <p:cNvPr id="153" name="Shape 153"/>
          <p:cNvPicPr preferRelativeResize="0"/>
          <p:nvPr/>
        </p:nvPicPr>
        <p:blipFill>
          <a:blip r:embed="rId4">
            <a:alphaModFix/>
          </a:blip>
          <a:stretch>
            <a:fillRect/>
          </a:stretch>
        </p:blipFill>
        <p:spPr>
          <a:xfrm>
            <a:off x="1697040" y="1786051"/>
            <a:ext cx="5126486" cy="23224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Regression Analysis</a:t>
            </a:r>
          </a:p>
        </p:txBody>
      </p:sp>
      <p:sp>
        <p:nvSpPr>
          <p:cNvPr id="271" name="Shape 271"/>
          <p:cNvSpPr txBox="1"/>
          <p:nvPr>
            <p:ph idx="1" type="body"/>
          </p:nvPr>
        </p:nvSpPr>
        <p:spPr>
          <a:xfrm>
            <a:off x="457200" y="685800"/>
            <a:ext cx="8229600" cy="4000500"/>
          </a:xfrm>
          <a:prstGeom prst="rect">
            <a:avLst/>
          </a:prstGeom>
        </p:spPr>
        <p:txBody>
          <a:bodyPr anchorCtr="0" anchor="t" bIns="91425" lIns="91425" rIns="91425" tIns="91425">
            <a:noAutofit/>
          </a:bodyPr>
          <a:lstStyle/>
          <a:p>
            <a:pPr lvl="0">
              <a:spcBef>
                <a:spcPts val="0"/>
              </a:spcBef>
              <a:buNone/>
            </a:pPr>
            <a:r>
              <a:rPr lang="en"/>
              <a:t>Sentiment Score as a predictor of stock price. It is rather a poor fit!</a:t>
            </a:r>
          </a:p>
        </p:txBody>
      </p:sp>
      <p:pic>
        <p:nvPicPr>
          <p:cNvPr id="272" name="Shape 272"/>
          <p:cNvPicPr preferRelativeResize="0"/>
          <p:nvPr/>
        </p:nvPicPr>
        <p:blipFill>
          <a:blip r:embed="rId3">
            <a:alphaModFix/>
          </a:blip>
          <a:stretch>
            <a:fillRect/>
          </a:stretch>
        </p:blipFill>
        <p:spPr>
          <a:xfrm>
            <a:off x="744549" y="1431050"/>
            <a:ext cx="3824149" cy="2705100"/>
          </a:xfrm>
          <a:prstGeom prst="rect">
            <a:avLst/>
          </a:prstGeom>
          <a:noFill/>
          <a:ln>
            <a:noFill/>
          </a:ln>
        </p:spPr>
      </p:pic>
      <p:pic>
        <p:nvPicPr>
          <p:cNvPr id="273" name="Shape 273"/>
          <p:cNvPicPr preferRelativeResize="0"/>
          <p:nvPr/>
        </p:nvPicPr>
        <p:blipFill>
          <a:blip r:embed="rId4">
            <a:alphaModFix/>
          </a:blip>
          <a:stretch>
            <a:fillRect/>
          </a:stretch>
        </p:blipFill>
        <p:spPr>
          <a:xfrm>
            <a:off x="4458575" y="1431050"/>
            <a:ext cx="3459849" cy="2705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Pros ‘n Cons</a:t>
            </a:r>
          </a:p>
        </p:txBody>
      </p:sp>
      <p:sp>
        <p:nvSpPr>
          <p:cNvPr id="279" name="Shape 279"/>
          <p:cNvSpPr txBox="1"/>
          <p:nvPr>
            <p:ph idx="1" type="body"/>
          </p:nvPr>
        </p:nvSpPr>
        <p:spPr>
          <a:xfrm>
            <a:off x="457200" y="685800"/>
            <a:ext cx="8229600" cy="4000500"/>
          </a:xfrm>
          <a:prstGeom prst="rect">
            <a:avLst/>
          </a:prstGeom>
        </p:spPr>
        <p:txBody>
          <a:bodyPr anchorCtr="0" anchor="t" bIns="91425" lIns="91425" rIns="91425" tIns="91425">
            <a:noAutofit/>
          </a:bodyPr>
          <a:lstStyle/>
          <a:p>
            <a:pPr indent="0" lvl="0" marL="0" rtl="0">
              <a:lnSpc>
                <a:spcPct val="115000"/>
              </a:lnSpc>
              <a:spcBef>
                <a:spcPts val="0"/>
              </a:spcBef>
              <a:buNone/>
            </a:pPr>
            <a:r>
              <a:rPr lang="en">
                <a:solidFill>
                  <a:srgbClr val="222222"/>
                </a:solidFill>
                <a:latin typeface="Arial"/>
                <a:ea typeface="Arial"/>
                <a:cs typeface="Arial"/>
                <a:sym typeface="Arial"/>
              </a:rPr>
              <a:t>Benefits </a:t>
            </a:r>
          </a:p>
          <a:p>
            <a:pPr indent="-317500" lvl="0" marL="457200" rtl="0">
              <a:lnSpc>
                <a:spcPct val="115000"/>
              </a:lnSpc>
              <a:spcBef>
                <a:spcPts val="0"/>
              </a:spcBef>
              <a:buClr>
                <a:srgbClr val="222222"/>
              </a:buClr>
              <a:buSzPct val="100000"/>
              <a:buFont typeface="Arial"/>
            </a:pPr>
            <a:r>
              <a:rPr lang="en" sz="1400">
                <a:solidFill>
                  <a:srgbClr val="222222"/>
                </a:solidFill>
                <a:latin typeface="Arial"/>
                <a:ea typeface="Arial"/>
                <a:cs typeface="Arial"/>
                <a:sym typeface="Arial"/>
              </a:rPr>
              <a:t>Provides a simple means to gauge the social sentiment of tweets and its effect on stock prices.</a:t>
            </a:r>
          </a:p>
          <a:p>
            <a:pPr indent="-317500" lvl="0" marL="457200" rtl="0">
              <a:lnSpc>
                <a:spcPct val="115000"/>
              </a:lnSpc>
              <a:spcBef>
                <a:spcPts val="0"/>
              </a:spcBef>
              <a:buClr>
                <a:srgbClr val="222222"/>
              </a:buClr>
              <a:buSzPct val="100000"/>
              <a:buFont typeface="Arial"/>
            </a:pPr>
            <a:r>
              <a:rPr lang="en" sz="1400">
                <a:solidFill>
                  <a:srgbClr val="222222"/>
                </a:solidFill>
                <a:latin typeface="Arial"/>
                <a:ea typeface="Arial"/>
                <a:cs typeface="Arial"/>
                <a:sym typeface="Arial"/>
              </a:rPr>
              <a:t>Technology is built using Python with its ease of use and seamless integration with web downloads (RESTful API), text analysis (NLTK), streaming (Spark) and machine learning (tensorflow) packages.</a:t>
            </a:r>
          </a:p>
          <a:p>
            <a:pPr indent="-317500" lvl="0" marL="457200" rtl="0">
              <a:lnSpc>
                <a:spcPct val="115000"/>
              </a:lnSpc>
              <a:spcBef>
                <a:spcPts val="0"/>
              </a:spcBef>
              <a:buClr>
                <a:srgbClr val="222222"/>
              </a:buClr>
              <a:buSzPct val="100000"/>
              <a:buFont typeface="Arial"/>
            </a:pPr>
            <a:r>
              <a:rPr lang="en" sz="1400">
                <a:solidFill>
                  <a:srgbClr val="222222"/>
                </a:solidFill>
                <a:latin typeface="Arial"/>
                <a:ea typeface="Arial"/>
                <a:cs typeface="Arial"/>
                <a:sym typeface="Arial"/>
              </a:rPr>
              <a:t>The system has the capability to parallel process the analysis using spark concurrency by simultaneously running on multiple stocks.</a:t>
            </a:r>
          </a:p>
          <a:p>
            <a:pPr indent="0" lvl="0" marL="0" rtl="0">
              <a:lnSpc>
                <a:spcPct val="115000"/>
              </a:lnSpc>
              <a:spcBef>
                <a:spcPts val="0"/>
              </a:spcBef>
              <a:buNone/>
            </a:pPr>
            <a:r>
              <a:t/>
            </a:r>
            <a:endParaRPr sz="950">
              <a:solidFill>
                <a:srgbClr val="222222"/>
              </a:solidFill>
              <a:latin typeface="Arial"/>
              <a:ea typeface="Arial"/>
              <a:cs typeface="Arial"/>
              <a:sym typeface="Arial"/>
            </a:endParaRPr>
          </a:p>
          <a:p>
            <a:pPr indent="0" lvl="0" marL="0" rtl="0">
              <a:lnSpc>
                <a:spcPct val="115000"/>
              </a:lnSpc>
              <a:spcBef>
                <a:spcPts val="0"/>
              </a:spcBef>
              <a:buNone/>
            </a:pPr>
            <a:r>
              <a:rPr lang="en">
                <a:solidFill>
                  <a:srgbClr val="222222"/>
                </a:solidFill>
                <a:latin typeface="Arial"/>
                <a:ea typeface="Arial"/>
                <a:cs typeface="Arial"/>
                <a:sym typeface="Arial"/>
              </a:rPr>
              <a:t>Drawbacks</a:t>
            </a:r>
          </a:p>
          <a:p>
            <a:pPr indent="-288925" lvl="0" marL="457200" rtl="0">
              <a:lnSpc>
                <a:spcPct val="115000"/>
              </a:lnSpc>
              <a:spcBef>
                <a:spcPts val="0"/>
              </a:spcBef>
              <a:buClr>
                <a:srgbClr val="222222"/>
              </a:buClr>
              <a:buSzPct val="95000"/>
              <a:buFont typeface="Arial"/>
            </a:pPr>
            <a:r>
              <a:t/>
            </a:r>
            <a:endParaRPr sz="950">
              <a:solidFill>
                <a:srgbClr val="222222"/>
              </a:solidFill>
              <a:latin typeface="Arial"/>
              <a:ea typeface="Arial"/>
              <a:cs typeface="Arial"/>
              <a:sym typeface="Arial"/>
            </a:endParaRPr>
          </a:p>
          <a:p>
            <a:pPr indent="-288925" lvl="0" marL="457200" rtl="0">
              <a:lnSpc>
                <a:spcPct val="115000"/>
              </a:lnSpc>
              <a:spcBef>
                <a:spcPts val="0"/>
              </a:spcBef>
              <a:buClr>
                <a:srgbClr val="222222"/>
              </a:buClr>
              <a:buSzPct val="95000"/>
              <a:buFont typeface="Arial"/>
            </a:pPr>
            <a:r>
              <a:t/>
            </a:r>
            <a:endParaRPr sz="950">
              <a:solidFill>
                <a:srgbClr val="222222"/>
              </a:solidFill>
              <a:latin typeface="Arial"/>
              <a:ea typeface="Arial"/>
              <a:cs typeface="Arial"/>
              <a:sym typeface="Arial"/>
            </a:endParaRPr>
          </a:p>
          <a:p>
            <a:pPr indent="-69850" lvl="0" marL="0" rtl="0">
              <a:lnSpc>
                <a:spcPct val="115000"/>
              </a:lnSpc>
              <a:spcBef>
                <a:spcPts val="0"/>
              </a:spcBef>
              <a:buClr>
                <a:schemeClr val="dk1"/>
              </a:buClr>
              <a:buSzPct val="61111"/>
              <a:buFont typeface="Arial"/>
              <a:buNone/>
            </a:pPr>
            <a:r>
              <a:rPr lang="en">
                <a:solidFill>
                  <a:srgbClr val="222222"/>
                </a:solidFill>
                <a:latin typeface="Arial"/>
                <a:ea typeface="Arial"/>
                <a:cs typeface="Arial"/>
                <a:sym typeface="Arial"/>
              </a:rPr>
              <a:t>Challenges</a:t>
            </a:r>
          </a:p>
          <a:p>
            <a:pPr indent="-317500" lvl="0" marL="457200" rtl="0">
              <a:lnSpc>
                <a:spcPct val="115000"/>
              </a:lnSpc>
              <a:spcBef>
                <a:spcPts val="0"/>
              </a:spcBef>
              <a:buClr>
                <a:srgbClr val="222222"/>
              </a:buClr>
              <a:buSzPct val="100000"/>
              <a:buFont typeface="Arial"/>
            </a:pPr>
            <a:r>
              <a:rPr lang="en" sz="1400">
                <a:solidFill>
                  <a:srgbClr val="222222"/>
                </a:solidFill>
                <a:latin typeface="Arial"/>
                <a:ea typeface="Arial"/>
                <a:cs typeface="Arial"/>
                <a:sym typeface="Arial"/>
              </a:rPr>
              <a:t>StockTwits RESTful API limitation of 200 requests per hour. Each request returns 30 tweets only for a chosen stock. Running batch jobs continuously helped. </a:t>
            </a:r>
          </a:p>
          <a:p>
            <a:pPr indent="-317500" lvl="0" marL="457200" rtl="0">
              <a:lnSpc>
                <a:spcPct val="115000"/>
              </a:lnSpc>
              <a:spcBef>
                <a:spcPts val="0"/>
              </a:spcBef>
              <a:buClr>
                <a:srgbClr val="222222"/>
              </a:buClr>
              <a:buSzPct val="100000"/>
              <a:buFont typeface="Arial"/>
            </a:pPr>
            <a:r>
              <a:rPr lang="en" sz="1400">
                <a:solidFill>
                  <a:srgbClr val="222222"/>
                </a:solidFill>
                <a:latin typeface="Arial"/>
                <a:ea typeface="Arial"/>
                <a:cs typeface="Arial"/>
                <a:sym typeface="Arial"/>
              </a:rPr>
              <a:t>Signal-to-noise ratio is often more.  Tweets are often very unstructured mentioned in an informal language. Needs more sophisticated natural language techniques to derive the intention of the tweet. Otherwise, this has implication on accuracy of models.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Project Documentation</a:t>
            </a:r>
          </a:p>
        </p:txBody>
      </p:sp>
      <p:sp>
        <p:nvSpPr>
          <p:cNvPr id="285" name="Shape 285"/>
          <p:cNvSpPr txBox="1"/>
          <p:nvPr>
            <p:ph idx="1" type="body"/>
          </p:nvPr>
        </p:nvSpPr>
        <p:spPr>
          <a:xfrm>
            <a:off x="457200" y="685800"/>
            <a:ext cx="8229600" cy="4000500"/>
          </a:xfrm>
          <a:prstGeom prst="rect">
            <a:avLst/>
          </a:prstGeom>
        </p:spPr>
        <p:txBody>
          <a:bodyPr anchorCtr="0" anchor="t" bIns="91425" lIns="91425" rIns="91425" tIns="91425">
            <a:noAutofit/>
          </a:bodyPr>
          <a:lstStyle/>
          <a:p>
            <a:pPr lvl="0">
              <a:spcBef>
                <a:spcPts val="0"/>
              </a:spcBef>
              <a:buNone/>
            </a:pPr>
            <a:r>
              <a:rPr lang="en" sz="2400"/>
              <a:t>Data, code, logs and docs available as a github repository:</a:t>
            </a:r>
          </a:p>
          <a:p>
            <a:pPr indent="-228600" lvl="0" marL="1714500">
              <a:spcBef>
                <a:spcPts val="0"/>
              </a:spcBef>
              <a:buNone/>
            </a:pPr>
            <a:r>
              <a:rPr lang="en" u="sng">
                <a:solidFill>
                  <a:schemeClr val="hlink"/>
                </a:solidFill>
                <a:hlinkClick r:id="rId3"/>
              </a:rPr>
              <a:t>https://github.com/mpatnam/CSCIE63-Project</a:t>
            </a:r>
          </a:p>
          <a:p>
            <a:pPr lvl="0">
              <a:spcBef>
                <a:spcPts val="0"/>
              </a:spcBef>
              <a:buNone/>
            </a:pPr>
            <a:r>
              <a:t/>
            </a:r>
            <a:endParaRPr/>
          </a:p>
          <a:p>
            <a:pPr lvl="0">
              <a:spcBef>
                <a:spcPts val="0"/>
              </a:spcBef>
              <a:buNone/>
            </a:pPr>
            <a:r>
              <a:t/>
            </a:r>
            <a:endParaRPr/>
          </a:p>
        </p:txBody>
      </p:sp>
      <p:pic>
        <p:nvPicPr>
          <p:cNvPr id="286" name="Shape 286"/>
          <p:cNvPicPr preferRelativeResize="0"/>
          <p:nvPr/>
        </p:nvPicPr>
        <p:blipFill>
          <a:blip r:embed="rId4">
            <a:alphaModFix/>
          </a:blip>
          <a:stretch>
            <a:fillRect/>
          </a:stretch>
        </p:blipFill>
        <p:spPr>
          <a:xfrm>
            <a:off x="712225" y="1684775"/>
            <a:ext cx="7126899" cy="311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90488"/>
            <a:ext cx="8229600" cy="536971"/>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 sz="3200" u="none" cap="none" strike="noStrike">
                <a:solidFill>
                  <a:srgbClr val="0070C0"/>
                </a:solidFill>
                <a:latin typeface="Calibri"/>
                <a:ea typeface="Calibri"/>
                <a:cs typeface="Calibri"/>
                <a:sym typeface="Calibri"/>
              </a:rPr>
              <a:t>YouTube URLs, Last Page</a:t>
            </a:r>
          </a:p>
        </p:txBody>
      </p:sp>
      <p:sp>
        <p:nvSpPr>
          <p:cNvPr id="292" name="Shape 292"/>
          <p:cNvSpPr txBox="1"/>
          <p:nvPr>
            <p:ph idx="1" type="body"/>
          </p:nvPr>
        </p:nvSpPr>
        <p:spPr>
          <a:xfrm>
            <a:off x="457200" y="685800"/>
            <a:ext cx="8229600" cy="40005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70C0"/>
              </a:buClr>
              <a:buSzPct val="100000"/>
              <a:buFont typeface="Noto Sans Symbols"/>
              <a:buChar char="▪"/>
            </a:pPr>
            <a:r>
              <a:rPr b="0" i="0" lang="en" sz="1800" u="none" cap="none" strike="noStrike">
                <a:solidFill>
                  <a:schemeClr val="dk1"/>
                </a:solidFill>
                <a:latin typeface="Calibri"/>
                <a:ea typeface="Calibri"/>
                <a:cs typeface="Calibri"/>
                <a:sym typeface="Calibri"/>
              </a:rPr>
              <a:t>Two minute (short):</a:t>
            </a:r>
          </a:p>
          <a:p>
            <a:pPr indent="-342900" lvl="0" marL="342900" marR="0" rtl="0" algn="l">
              <a:spcBef>
                <a:spcPts val="360"/>
              </a:spcBef>
              <a:spcAft>
                <a:spcPts val="0"/>
              </a:spcAft>
              <a:buClr>
                <a:srgbClr val="0070C0"/>
              </a:buClr>
              <a:buSzPct val="100000"/>
              <a:buFont typeface="Noto Sans Symbols"/>
              <a:buChar char="▪"/>
            </a:pPr>
            <a:r>
              <a:rPr b="0" i="0" lang="en" sz="1800" u="none" cap="none" strike="noStrike">
                <a:solidFill>
                  <a:schemeClr val="dk1"/>
                </a:solidFill>
                <a:latin typeface="Calibri"/>
                <a:ea typeface="Calibri"/>
                <a:cs typeface="Calibri"/>
                <a:sym typeface="Calibri"/>
              </a:rPr>
              <a:t>15 minutes (long):</a:t>
            </a:r>
          </a:p>
        </p:txBody>
      </p:sp>
      <p:sp>
        <p:nvSpPr>
          <p:cNvPr id="293" name="Shape 293"/>
          <p:cNvSpPr txBox="1"/>
          <p:nvPr>
            <p:ph idx="11" type="ftr"/>
          </p:nvPr>
        </p:nvSpPr>
        <p:spPr>
          <a:xfrm>
            <a:off x="3124200" y="4767262"/>
            <a:ext cx="2895600" cy="273843"/>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Clr>
                <a:srgbClr val="898989"/>
              </a:buClr>
              <a:buSzPct val="25000"/>
              <a:buFont typeface="Noto Sans Symbols"/>
              <a:buNone/>
            </a:pPr>
            <a:r>
              <a:rPr b="0" i="0" lang="en" sz="1200" u="none" cap="none" strike="noStrike">
                <a:solidFill>
                  <a:srgbClr val="898989"/>
                </a:solidFill>
                <a:latin typeface="Calibri"/>
                <a:ea typeface="Calibri"/>
                <a:cs typeface="Calibri"/>
                <a:sym typeface="Calibri"/>
              </a:rPr>
              <a:t>@Your Name</a:t>
            </a:r>
          </a:p>
        </p:txBody>
      </p:sp>
      <p:sp>
        <p:nvSpPr>
          <p:cNvPr id="294" name="Shape 294"/>
          <p:cNvSpPr txBox="1"/>
          <p:nvPr>
            <p:ph idx="12" type="sldNum"/>
          </p:nvPr>
        </p:nvSpPr>
        <p:spPr>
          <a:xfrm>
            <a:off x="6553200" y="4767262"/>
            <a:ext cx="2133599" cy="273843"/>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 sz="1600" u="none" cap="none" strike="noStrike">
                <a:solidFill>
                  <a:srgbClr val="888888"/>
                </a:solidFill>
                <a:latin typeface="Calibri"/>
                <a:ea typeface="Calibri"/>
                <a:cs typeface="Calibri"/>
                <a:sym typeface="Calibri"/>
              </a:rPr>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References</a:t>
            </a:r>
          </a:p>
        </p:txBody>
      </p:sp>
      <p:sp>
        <p:nvSpPr>
          <p:cNvPr id="300" name="Shape 300"/>
          <p:cNvSpPr txBox="1"/>
          <p:nvPr>
            <p:ph idx="1" type="body"/>
          </p:nvPr>
        </p:nvSpPr>
        <p:spPr>
          <a:xfrm>
            <a:off x="457200" y="685800"/>
            <a:ext cx="8229600" cy="4000500"/>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solidFill>
                <a:srgbClr val="222222"/>
              </a:solidFill>
              <a:latin typeface="Arial"/>
              <a:ea typeface="Arial"/>
              <a:cs typeface="Arial"/>
              <a:sym typeface="Arial"/>
            </a:endParaRPr>
          </a:p>
          <a:p>
            <a:pPr indent="-228600" lvl="0" marL="457200" rtl="0">
              <a:lnSpc>
                <a:spcPct val="115000"/>
              </a:lnSpc>
              <a:spcBef>
                <a:spcPts val="0"/>
              </a:spcBef>
              <a:buClr>
                <a:schemeClr val="dk1"/>
              </a:buClr>
              <a:buFont typeface="Arial"/>
              <a:buAutoNum type="arabicPeriod"/>
            </a:pPr>
            <a:r>
              <a:rPr lang="en">
                <a:solidFill>
                  <a:srgbClr val="222222"/>
                </a:solidFill>
                <a:latin typeface="Arial"/>
                <a:ea typeface="Arial"/>
                <a:cs typeface="Arial"/>
                <a:sym typeface="Arial"/>
              </a:rPr>
              <a:t>Investopedia - </a:t>
            </a:r>
            <a:r>
              <a:rPr lang="en" u="sng">
                <a:solidFill>
                  <a:srgbClr val="1155CC"/>
                </a:solidFill>
                <a:latin typeface="Arial"/>
                <a:ea typeface="Arial"/>
                <a:cs typeface="Arial"/>
                <a:sym typeface="Arial"/>
                <a:hlinkClick r:id="rId3"/>
              </a:rPr>
              <a:t>Most followed stocks in stocktwits.com</a:t>
            </a:r>
          </a:p>
          <a:p>
            <a:pPr indent="-228600" lvl="0" marL="457200" rtl="0">
              <a:lnSpc>
                <a:spcPct val="115000"/>
              </a:lnSpc>
              <a:spcBef>
                <a:spcPts val="0"/>
              </a:spcBef>
              <a:buClr>
                <a:srgbClr val="222222"/>
              </a:buClr>
              <a:buFont typeface="Arial"/>
              <a:buAutoNum type="arabicPeriod"/>
            </a:pPr>
            <a:r>
              <a:rPr lang="en">
                <a:solidFill>
                  <a:srgbClr val="222222"/>
                </a:solidFill>
                <a:latin typeface="Arial"/>
                <a:ea typeface="Arial"/>
                <a:cs typeface="Arial"/>
                <a:sym typeface="Arial"/>
              </a:rPr>
              <a:t>StockTwits API - </a:t>
            </a:r>
            <a:r>
              <a:rPr lang="en" u="sng">
                <a:solidFill>
                  <a:srgbClr val="1155CC"/>
                </a:solidFill>
                <a:latin typeface="Arial"/>
                <a:ea typeface="Arial"/>
                <a:cs typeface="Arial"/>
                <a:sym typeface="Arial"/>
                <a:hlinkClick r:id="rId4"/>
              </a:rPr>
              <a:t>https://stocktwits.com/developers/docs</a:t>
            </a:r>
          </a:p>
          <a:p>
            <a:pPr indent="-228600" lvl="0" marL="457200" rtl="0">
              <a:lnSpc>
                <a:spcPct val="115000"/>
              </a:lnSpc>
              <a:spcBef>
                <a:spcPts val="0"/>
              </a:spcBef>
              <a:buClr>
                <a:srgbClr val="222222"/>
              </a:buClr>
              <a:buFont typeface="Arial"/>
              <a:buAutoNum type="arabicPeriod"/>
            </a:pPr>
            <a:r>
              <a:rPr lang="en">
                <a:solidFill>
                  <a:srgbClr val="222222"/>
                </a:solidFill>
                <a:latin typeface="Arial"/>
                <a:ea typeface="Arial"/>
                <a:cs typeface="Arial"/>
                <a:sym typeface="Arial"/>
              </a:rPr>
              <a:t>Yahoo! Finance for historical stock prices - </a:t>
            </a:r>
            <a:r>
              <a:rPr lang="en" u="sng">
                <a:solidFill>
                  <a:srgbClr val="1155CC"/>
                </a:solidFill>
                <a:latin typeface="Arial"/>
                <a:ea typeface="Arial"/>
                <a:cs typeface="Arial"/>
                <a:sym typeface="Arial"/>
                <a:hlinkClick r:id="rId5"/>
              </a:rPr>
              <a:t>AAPL Historical Prices</a:t>
            </a:r>
          </a:p>
          <a:p>
            <a:pPr indent="-228600" lvl="0" marL="457200" rtl="0">
              <a:lnSpc>
                <a:spcPct val="115000"/>
              </a:lnSpc>
              <a:spcBef>
                <a:spcPts val="0"/>
              </a:spcBef>
              <a:buClr>
                <a:srgbClr val="222222"/>
              </a:buClr>
              <a:buFont typeface="Arial"/>
              <a:buAutoNum type="arabicPeriod"/>
            </a:pPr>
            <a:r>
              <a:rPr lang="en">
                <a:solidFill>
                  <a:srgbClr val="222222"/>
                </a:solidFill>
                <a:latin typeface="Arial"/>
                <a:ea typeface="Arial"/>
                <a:cs typeface="Arial"/>
                <a:sym typeface="Arial"/>
              </a:rPr>
              <a:t>Bloomberg API for intraday prices</a:t>
            </a:r>
          </a:p>
          <a:p>
            <a:pPr indent="-228600" lvl="0" marL="457200" rtl="0">
              <a:lnSpc>
                <a:spcPct val="115000"/>
              </a:lnSpc>
              <a:spcBef>
                <a:spcPts val="0"/>
              </a:spcBef>
              <a:buClr>
                <a:srgbClr val="222222"/>
              </a:buClr>
              <a:buFont typeface="Arial"/>
              <a:buAutoNum type="arabicPeriod"/>
            </a:pPr>
            <a:r>
              <a:rPr lang="en">
                <a:solidFill>
                  <a:srgbClr val="222222"/>
                </a:solidFill>
                <a:latin typeface="Arial"/>
                <a:ea typeface="Arial"/>
                <a:cs typeface="Arial"/>
                <a:sym typeface="Arial"/>
              </a:rPr>
              <a:t>LoughranMcDonald Financial Dictionary - </a:t>
            </a:r>
            <a:r>
              <a:rPr lang="en" u="sng">
                <a:solidFill>
                  <a:schemeClr val="hlink"/>
                </a:solidFill>
                <a:latin typeface="Arial"/>
                <a:ea typeface="Arial"/>
                <a:cs typeface="Arial"/>
                <a:sym typeface="Arial"/>
                <a:hlinkClick r:id="rId6"/>
              </a:rPr>
              <a:t>http://www3.nd.edu/~mcdonald/World_Lists.html</a:t>
            </a:r>
          </a:p>
          <a:p>
            <a:pPr indent="-228600" lvl="0" marL="457200" rtl="0">
              <a:lnSpc>
                <a:spcPct val="115000"/>
              </a:lnSpc>
              <a:spcBef>
                <a:spcPts val="0"/>
              </a:spcBef>
              <a:buClr>
                <a:srgbClr val="222222"/>
              </a:buClr>
              <a:buFont typeface="Arial"/>
              <a:buAutoNum type="arabicPeriod"/>
            </a:pPr>
            <a:r>
              <a:rPr lang="en">
                <a:solidFill>
                  <a:srgbClr val="222222"/>
                </a:solidFill>
                <a:latin typeface="Arial"/>
                <a:ea typeface="Arial"/>
                <a:cs typeface="Arial"/>
                <a:sym typeface="Arial"/>
              </a:rPr>
              <a:t>Harvard IV-4 Dictionary - </a:t>
            </a:r>
            <a:r>
              <a:rPr lang="en" u="sng">
                <a:solidFill>
                  <a:schemeClr val="hlink"/>
                </a:solidFill>
                <a:latin typeface="Arial"/>
                <a:ea typeface="Arial"/>
                <a:cs typeface="Arial"/>
                <a:sym typeface="Arial"/>
                <a:hlinkClick r:id="rId7"/>
              </a:rPr>
              <a:t>http://www.wjh.harvard.edu/~inquirer/spreadsheet_guide.htm</a:t>
            </a:r>
          </a:p>
          <a:p>
            <a:pPr indent="-228600" lvl="0" marL="457200" rtl="0">
              <a:lnSpc>
                <a:spcPct val="115000"/>
              </a:lnSpc>
              <a:spcBef>
                <a:spcPts val="0"/>
              </a:spcBef>
              <a:buClr>
                <a:srgbClr val="222222"/>
              </a:buClr>
              <a:buFont typeface="Arial"/>
              <a:buAutoNum type="arabicPeriod"/>
            </a:pPr>
            <a:r>
              <a:rPr lang="en">
                <a:solidFill>
                  <a:srgbClr val="222222"/>
                </a:solidFill>
                <a:latin typeface="Arial"/>
                <a:ea typeface="Arial"/>
                <a:cs typeface="Arial"/>
                <a:sym typeface="Arial"/>
              </a:rPr>
              <a:t>Naive Bayes Classifier</a:t>
            </a:r>
          </a:p>
          <a:p>
            <a:pPr indent="-228600" lvl="0" marL="457200" rtl="0">
              <a:lnSpc>
                <a:spcPct val="115000"/>
              </a:lnSpc>
              <a:spcBef>
                <a:spcPts val="0"/>
              </a:spcBef>
              <a:buClr>
                <a:srgbClr val="222222"/>
              </a:buClr>
              <a:buFont typeface="Arial"/>
              <a:buAutoNum type="arabicPeriod"/>
            </a:pPr>
            <a:r>
              <a:rPr lang="en">
                <a:solidFill>
                  <a:srgbClr val="222222"/>
                </a:solidFill>
                <a:latin typeface="Arial"/>
                <a:ea typeface="Arial"/>
                <a:cs typeface="Arial"/>
                <a:sym typeface="Arial"/>
              </a:rPr>
              <a:t>Tensorflow API - </a:t>
            </a:r>
            <a:r>
              <a:rPr lang="en" u="sng">
                <a:solidFill>
                  <a:schemeClr val="hlink"/>
                </a:solidFill>
                <a:latin typeface="Arial"/>
                <a:ea typeface="Arial"/>
                <a:cs typeface="Arial"/>
                <a:sym typeface="Arial"/>
                <a:hlinkClick r:id="rId8"/>
              </a:rPr>
              <a:t>https://www.tensorflow.org/api_docs/python/</a:t>
            </a:r>
          </a:p>
          <a:p>
            <a:pPr indent="0" lvl="0" marL="0" rtl="0">
              <a:lnSpc>
                <a:spcPct val="115000"/>
              </a:lnSpc>
              <a:spcBef>
                <a:spcPts val="0"/>
              </a:spcBef>
              <a:buNone/>
            </a:pPr>
            <a:r>
              <a:t/>
            </a:r>
            <a:endParaRPr>
              <a:solidFill>
                <a:srgbClr val="22222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90488"/>
            <a:ext cx="8229600" cy="537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 sz="3200" u="none" cap="none" strike="noStrike">
                <a:solidFill>
                  <a:srgbClr val="0070C0"/>
                </a:solidFill>
                <a:latin typeface="Calibri"/>
                <a:ea typeface="Calibri"/>
                <a:cs typeface="Calibri"/>
                <a:sym typeface="Calibri"/>
              </a:rPr>
              <a:t>Introduction</a:t>
            </a:r>
          </a:p>
        </p:txBody>
      </p:sp>
      <p:sp>
        <p:nvSpPr>
          <p:cNvPr id="159" name="Shape 159"/>
          <p:cNvSpPr txBox="1"/>
          <p:nvPr>
            <p:ph idx="1" type="body"/>
          </p:nvPr>
        </p:nvSpPr>
        <p:spPr>
          <a:xfrm>
            <a:off x="457200" y="685800"/>
            <a:ext cx="8229600" cy="40005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70C0"/>
              </a:buClr>
              <a:buSzPct val="75000"/>
              <a:buFont typeface="Noto Sans Symbols"/>
              <a:buChar char="▪"/>
            </a:pPr>
            <a:r>
              <a:rPr lang="en" sz="2400"/>
              <a:t>When Trump tweets, Wall Street trades - instantly!!</a:t>
            </a:r>
            <a:br>
              <a:rPr lang="en"/>
            </a:br>
            <a:r>
              <a:rPr lang="en" sz="1200" u="sng">
                <a:solidFill>
                  <a:schemeClr val="hlink"/>
                </a:solidFill>
                <a:hlinkClick r:id="rId3"/>
              </a:rPr>
              <a:t>http://www.latimes.com/business/la-fi-agenda-trump-tweets-stocks-20170116-story.html</a:t>
            </a:r>
          </a:p>
          <a:p>
            <a:pPr indent="0" lvl="0" marL="0" marR="0" rtl="0" algn="l">
              <a:spcBef>
                <a:spcPts val="0"/>
              </a:spcBef>
              <a:spcAft>
                <a:spcPts val="0"/>
              </a:spcAft>
              <a:buNone/>
            </a:pPr>
            <a:r>
              <a:t/>
            </a:r>
            <a:endParaRPr sz="1200"/>
          </a:p>
          <a:p>
            <a:pPr indent="0" lvl="0" marL="0" marR="0" rtl="0" algn="l">
              <a:spcBef>
                <a:spcPts val="0"/>
              </a:spcBef>
              <a:spcAft>
                <a:spcPts val="0"/>
              </a:spcAft>
              <a:buNone/>
            </a:pPr>
            <a:r>
              <a:t/>
            </a:r>
            <a:endParaRPr/>
          </a:p>
        </p:txBody>
      </p:sp>
      <p:sp>
        <p:nvSpPr>
          <p:cNvPr id="160" name="Shape 160"/>
          <p:cNvSpPr txBox="1"/>
          <p:nvPr>
            <p:ph idx="11" type="ftr"/>
          </p:nvPr>
        </p:nvSpPr>
        <p:spPr>
          <a:xfrm>
            <a:off x="3124200" y="4767262"/>
            <a:ext cx="2895600" cy="2739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Clr>
                <a:srgbClr val="898989"/>
              </a:buClr>
              <a:buSzPct val="25000"/>
              <a:buFont typeface="Noto Sans Symbols"/>
              <a:buNone/>
            </a:pPr>
            <a:r>
              <a:rPr b="0" i="0" lang="en" sz="1200" u="none" cap="none" strike="noStrike">
                <a:solidFill>
                  <a:srgbClr val="898989"/>
                </a:solidFill>
                <a:latin typeface="Calibri"/>
                <a:ea typeface="Calibri"/>
                <a:cs typeface="Calibri"/>
                <a:sym typeface="Calibri"/>
              </a:rPr>
              <a:t>@Your Name</a:t>
            </a:r>
          </a:p>
        </p:txBody>
      </p:sp>
      <p:sp>
        <p:nvSpPr>
          <p:cNvPr id="161" name="Shape 16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 sz="1600" u="none" cap="none" strike="noStrike">
                <a:solidFill>
                  <a:srgbClr val="888888"/>
                </a:solidFill>
                <a:latin typeface="Calibri"/>
                <a:ea typeface="Calibri"/>
                <a:cs typeface="Calibri"/>
                <a:sym typeface="Calibri"/>
              </a:rPr>
              <a:t>‹#›</a:t>
            </a:fld>
          </a:p>
        </p:txBody>
      </p:sp>
      <p:pic>
        <p:nvPicPr>
          <p:cNvPr id="162" name="Shape 162"/>
          <p:cNvPicPr preferRelativeResize="0"/>
          <p:nvPr/>
        </p:nvPicPr>
        <p:blipFill>
          <a:blip r:embed="rId4">
            <a:alphaModFix/>
          </a:blip>
          <a:stretch>
            <a:fillRect/>
          </a:stretch>
        </p:blipFill>
        <p:spPr>
          <a:xfrm>
            <a:off x="777712" y="1285862"/>
            <a:ext cx="7172325" cy="340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What affects Stock Prices?</a:t>
            </a:r>
          </a:p>
        </p:txBody>
      </p:sp>
      <p:sp>
        <p:nvSpPr>
          <p:cNvPr id="168" name="Shape 168"/>
          <p:cNvSpPr txBox="1"/>
          <p:nvPr>
            <p:ph idx="1" type="body"/>
          </p:nvPr>
        </p:nvSpPr>
        <p:spPr>
          <a:xfrm>
            <a:off x="457200" y="685800"/>
            <a:ext cx="8229600" cy="4000500"/>
          </a:xfrm>
          <a:prstGeom prst="rect">
            <a:avLst/>
          </a:prstGeom>
        </p:spPr>
        <p:txBody>
          <a:bodyPr anchorCtr="0" anchor="t" bIns="91425" lIns="91425" rIns="91425" tIns="91425">
            <a:noAutofit/>
          </a:bodyPr>
          <a:lstStyle/>
          <a:p>
            <a:pPr lvl="0" rtl="0">
              <a:spcBef>
                <a:spcPts val="0"/>
              </a:spcBef>
            </a:pPr>
            <a:r>
              <a:rPr lang="en"/>
              <a:t>Fundamental Factors</a:t>
            </a:r>
            <a:r>
              <a:rPr lang="en"/>
              <a:t>:</a:t>
            </a:r>
          </a:p>
          <a:p>
            <a:pPr lvl="1" rtl="0">
              <a:spcBef>
                <a:spcPts val="0"/>
              </a:spcBef>
            </a:pPr>
            <a:r>
              <a:rPr lang="en"/>
              <a:t>Balance sheet - Assets vs Liabilities</a:t>
            </a:r>
          </a:p>
          <a:p>
            <a:pPr lvl="1" rtl="0">
              <a:spcBef>
                <a:spcPts val="0"/>
              </a:spcBef>
            </a:pPr>
            <a:r>
              <a:rPr lang="en"/>
              <a:t>Earnings, Growth etc.</a:t>
            </a:r>
          </a:p>
          <a:p>
            <a:pPr indent="0" lvl="0" marL="0" rtl="0">
              <a:spcBef>
                <a:spcPts val="0"/>
              </a:spcBef>
              <a:buNone/>
            </a:pPr>
            <a:r>
              <a:t/>
            </a:r>
            <a:endParaRPr/>
          </a:p>
          <a:p>
            <a:pPr lvl="0" rtl="0">
              <a:spcBef>
                <a:spcPts val="0"/>
              </a:spcBef>
            </a:pPr>
            <a:r>
              <a:rPr lang="en"/>
              <a:t>Technical Factors:</a:t>
            </a:r>
          </a:p>
          <a:p>
            <a:pPr lvl="1" rtl="0">
              <a:spcBef>
                <a:spcPts val="0"/>
              </a:spcBef>
            </a:pPr>
            <a:r>
              <a:rPr lang="en"/>
              <a:t>Economy, Recession, Inflation </a:t>
            </a:r>
          </a:p>
          <a:p>
            <a:pPr lvl="1" rtl="0">
              <a:spcBef>
                <a:spcPts val="0"/>
              </a:spcBef>
            </a:pPr>
            <a:r>
              <a:rPr lang="en"/>
              <a:t>Geo-Political factors etc.</a:t>
            </a:r>
          </a:p>
          <a:p>
            <a:pPr indent="0" lvl="0" marL="0" rtl="0">
              <a:spcBef>
                <a:spcPts val="0"/>
              </a:spcBef>
              <a:buNone/>
            </a:pPr>
            <a:r>
              <a:t/>
            </a:r>
            <a:endParaRPr/>
          </a:p>
          <a:p>
            <a:pPr lvl="0" rtl="0">
              <a:spcBef>
                <a:spcPts val="0"/>
              </a:spcBef>
            </a:pPr>
            <a:r>
              <a:rPr lang="en"/>
              <a:t>Social Sentiment:</a:t>
            </a:r>
          </a:p>
          <a:p>
            <a:pPr lvl="1" rtl="0">
              <a:spcBef>
                <a:spcPts val="0"/>
              </a:spcBef>
            </a:pPr>
            <a:r>
              <a:rPr lang="en"/>
              <a:t>How about Tweets?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Social Sentiment</a:t>
            </a:r>
          </a:p>
        </p:txBody>
      </p:sp>
      <p:sp>
        <p:nvSpPr>
          <p:cNvPr id="174" name="Shape 174"/>
          <p:cNvSpPr txBox="1"/>
          <p:nvPr>
            <p:ph idx="1" type="body"/>
          </p:nvPr>
        </p:nvSpPr>
        <p:spPr>
          <a:xfrm>
            <a:off x="457200" y="685800"/>
            <a:ext cx="8229600" cy="4000500"/>
          </a:xfrm>
          <a:prstGeom prst="rect">
            <a:avLst/>
          </a:prstGeom>
        </p:spPr>
        <p:txBody>
          <a:bodyPr anchorCtr="0" anchor="t" bIns="91425" lIns="91425" rIns="91425" tIns="91425">
            <a:noAutofit/>
          </a:bodyPr>
          <a:lstStyle/>
          <a:p>
            <a:pPr lvl="0" rtl="0">
              <a:spcBef>
                <a:spcPts val="0"/>
              </a:spcBef>
              <a:buSzPct val="100000"/>
            </a:pPr>
            <a:r>
              <a:rPr lang="en" sz="3000"/>
              <a:t>Does Social Sentiment matter?</a:t>
            </a:r>
          </a:p>
          <a:p>
            <a:pPr lvl="1" rtl="0">
              <a:spcBef>
                <a:spcPts val="0"/>
              </a:spcBef>
            </a:pPr>
            <a:r>
              <a:rPr lang="en"/>
              <a:t>Overall user sentiment matters in every industry!</a:t>
            </a:r>
          </a:p>
          <a:p>
            <a:pPr lvl="0" rtl="0">
              <a:spcBef>
                <a:spcPts val="0"/>
              </a:spcBef>
              <a:buSzPct val="100000"/>
            </a:pPr>
            <a:r>
              <a:rPr lang="en" sz="3000"/>
              <a:t>Is Social Media an electronic word of mouth?</a:t>
            </a:r>
          </a:p>
          <a:p>
            <a:pPr lvl="1" rtl="0">
              <a:spcBef>
                <a:spcPts val="0"/>
              </a:spcBef>
            </a:pPr>
            <a:r>
              <a:rPr lang="en"/>
              <a:t>Be aware of noise, fake-news, re-tweets and day-to-day gyrations.</a:t>
            </a:r>
          </a:p>
          <a:p>
            <a:pPr lvl="0" rtl="0">
              <a:spcBef>
                <a:spcPts val="0"/>
              </a:spcBef>
              <a:buSzPct val="100000"/>
            </a:pPr>
            <a:r>
              <a:rPr lang="en" sz="3000"/>
              <a:t>Is it a leading indicator of stock prices?</a:t>
            </a:r>
          </a:p>
          <a:p>
            <a:pPr lvl="1" rtl="0">
              <a:spcBef>
                <a:spcPts val="0"/>
              </a:spcBef>
            </a:pPr>
            <a:r>
              <a:rPr lang="en"/>
              <a:t>May be or may be not depending on specific person tweeting! </a:t>
            </a:r>
          </a:p>
          <a:p>
            <a:pPr lvl="0" rtl="0">
              <a:spcBef>
                <a:spcPts val="0"/>
              </a:spcBef>
              <a:buSzPct val="100000"/>
            </a:pPr>
            <a:r>
              <a:rPr lang="en" sz="3000"/>
              <a:t>How good is the Noise-to-Signal ratio in tweets?</a:t>
            </a:r>
          </a:p>
          <a:p>
            <a:pPr lvl="1" rtl="0">
              <a:spcBef>
                <a:spcPts val="0"/>
              </a:spcBef>
            </a:pPr>
            <a:r>
              <a:rPr lang="en"/>
              <a:t>Machine learning and natural language processing comes to the rescue!</a:t>
            </a:r>
          </a:p>
          <a:p>
            <a:pPr indent="0" lvl="0" marL="0" rtl="0">
              <a:spcBef>
                <a:spcPts val="0"/>
              </a:spcBef>
              <a:buNone/>
            </a:pPr>
            <a:r>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Stock Tweets</a:t>
            </a:r>
          </a:p>
        </p:txBody>
      </p:sp>
      <p:sp>
        <p:nvSpPr>
          <p:cNvPr id="180" name="Shape 180"/>
          <p:cNvSpPr txBox="1"/>
          <p:nvPr>
            <p:ph idx="1" type="body"/>
          </p:nvPr>
        </p:nvSpPr>
        <p:spPr>
          <a:xfrm>
            <a:off x="457200" y="685800"/>
            <a:ext cx="8229600" cy="4000500"/>
          </a:xfrm>
          <a:prstGeom prst="rect">
            <a:avLst/>
          </a:prstGeom>
        </p:spPr>
        <p:txBody>
          <a:bodyPr anchorCtr="0" anchor="t" bIns="91425" lIns="91425" rIns="91425" tIns="91425">
            <a:noAutofit/>
          </a:bodyPr>
          <a:lstStyle/>
          <a:p>
            <a:pPr lvl="0">
              <a:spcBef>
                <a:spcPts val="0"/>
              </a:spcBef>
              <a:buNone/>
            </a:pPr>
            <a:r>
              <a:t/>
            </a:r>
            <a:endParaRPr/>
          </a:p>
        </p:txBody>
      </p:sp>
      <p:pic>
        <p:nvPicPr>
          <p:cNvPr id="181" name="Shape 181"/>
          <p:cNvPicPr preferRelativeResize="0"/>
          <p:nvPr/>
        </p:nvPicPr>
        <p:blipFill>
          <a:blip r:embed="rId3">
            <a:alphaModFix/>
          </a:blip>
          <a:stretch>
            <a:fillRect/>
          </a:stretch>
        </p:blipFill>
        <p:spPr>
          <a:xfrm>
            <a:off x="457199" y="685800"/>
            <a:ext cx="8229600" cy="406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Project Statement</a:t>
            </a:r>
          </a:p>
        </p:txBody>
      </p:sp>
      <p:sp>
        <p:nvSpPr>
          <p:cNvPr id="187" name="Shape 187"/>
          <p:cNvSpPr txBox="1"/>
          <p:nvPr>
            <p:ph idx="1" type="body"/>
          </p:nvPr>
        </p:nvSpPr>
        <p:spPr>
          <a:xfrm>
            <a:off x="457200" y="685800"/>
            <a:ext cx="8229600" cy="4000500"/>
          </a:xfrm>
          <a:prstGeom prst="rect">
            <a:avLst/>
          </a:prstGeom>
        </p:spPr>
        <p:txBody>
          <a:bodyPr anchorCtr="0" anchor="t" bIns="91425" lIns="91425" rIns="91425" tIns="91425">
            <a:noAutofit/>
          </a:bodyPr>
          <a:lstStyle/>
          <a:p>
            <a:pPr lvl="0" rtl="0">
              <a:spcBef>
                <a:spcPts val="0"/>
              </a:spcBef>
              <a:buSzPct val="100000"/>
            </a:pPr>
            <a:r>
              <a:rPr lang="en" sz="2400"/>
              <a:t>Sense the market pulse or social sentiment (bullish vs bearish) using near real-time stream of tweets.</a:t>
            </a:r>
          </a:p>
          <a:p>
            <a:pPr indent="0" lvl="0" marL="0" rtl="0">
              <a:spcBef>
                <a:spcPts val="0"/>
              </a:spcBef>
              <a:buNone/>
            </a:pPr>
            <a:r>
              <a:rPr lang="en" sz="2400"/>
              <a:t>     (Data Source: </a:t>
            </a:r>
            <a:r>
              <a:rPr lang="en" sz="2400" u="sng">
                <a:solidFill>
                  <a:schemeClr val="hlink"/>
                </a:solidFill>
                <a:hlinkClick r:id="rId3"/>
              </a:rPr>
              <a:t>www.StockTwits.com</a:t>
            </a:r>
            <a:r>
              <a:rPr lang="en" sz="2400"/>
              <a:t>)</a:t>
            </a:r>
            <a:br>
              <a:rPr lang="en" sz="2400"/>
            </a:br>
          </a:p>
          <a:p>
            <a:pPr lvl="0" rtl="0">
              <a:spcBef>
                <a:spcPts val="0"/>
              </a:spcBef>
              <a:buSzPct val="100000"/>
            </a:pPr>
            <a:r>
              <a:rPr lang="en" sz="2400"/>
              <a:t>A case study of 3 stocks: AAPL, FB, and </a:t>
            </a:r>
            <a:r>
              <a:rPr lang="en" sz="2400"/>
              <a:t>TSLA</a:t>
            </a:r>
            <a:r>
              <a:rPr lang="en" sz="2400"/>
              <a:t>.</a:t>
            </a:r>
          </a:p>
          <a:p>
            <a:pPr indent="0" lvl="0" marL="0" rtl="0">
              <a:spcBef>
                <a:spcPts val="0"/>
              </a:spcBef>
              <a:buNone/>
            </a:pPr>
            <a:r>
              <a:t/>
            </a:r>
            <a:endParaRPr sz="2400"/>
          </a:p>
          <a:p>
            <a:pPr lvl="0" rtl="0">
              <a:spcBef>
                <a:spcPts val="0"/>
              </a:spcBef>
              <a:buSzPct val="100000"/>
            </a:pPr>
            <a:r>
              <a:rPr lang="en" sz="2400"/>
              <a:t>A methodology to build sentiment scores using Bag-Of-Words approach and Naive-Bayes-Classifier.</a:t>
            </a:r>
            <a:br>
              <a:rPr lang="en" sz="2400"/>
            </a:br>
          </a:p>
          <a:p>
            <a:pPr lvl="0" rtl="0">
              <a:spcBef>
                <a:spcPts val="0"/>
              </a:spcBef>
              <a:buSzPct val="100000"/>
            </a:pPr>
            <a:r>
              <a:rPr lang="en" sz="2400"/>
              <a:t>Regression analysis to predict stock volatility using sentiment scores.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Project Phases</a:t>
            </a:r>
          </a:p>
        </p:txBody>
      </p:sp>
      <p:sp>
        <p:nvSpPr>
          <p:cNvPr id="193" name="Shape 193"/>
          <p:cNvSpPr txBox="1"/>
          <p:nvPr>
            <p:ph idx="1" type="body"/>
          </p:nvPr>
        </p:nvSpPr>
        <p:spPr>
          <a:xfrm>
            <a:off x="457200" y="685800"/>
            <a:ext cx="8229600" cy="4000500"/>
          </a:xfrm>
          <a:prstGeom prst="rect">
            <a:avLst/>
          </a:prstGeom>
        </p:spPr>
        <p:txBody>
          <a:bodyPr anchorCtr="0" anchor="t" bIns="91425" lIns="91425" rIns="91425" tIns="91425">
            <a:noAutofit/>
          </a:bodyPr>
          <a:lstStyle/>
          <a:p>
            <a:pPr indent="0" lvl="0" marL="0" rtl="0">
              <a:spcBef>
                <a:spcPts val="0"/>
              </a:spcBef>
              <a:buNone/>
            </a:pPr>
            <a:r>
              <a:t/>
            </a:r>
            <a:endParaRPr sz="2400"/>
          </a:p>
          <a:p>
            <a:pPr lvl="0">
              <a:spcBef>
                <a:spcPts val="0"/>
              </a:spcBef>
              <a:buSzPct val="100000"/>
            </a:pPr>
            <a:r>
              <a:rPr lang="en" sz="2400"/>
              <a:t>Automatic Data Download and Wrangling</a:t>
            </a:r>
          </a:p>
          <a:p>
            <a:pPr lvl="1">
              <a:spcBef>
                <a:spcPts val="0"/>
              </a:spcBef>
            </a:pPr>
            <a:r>
              <a:rPr lang="en"/>
              <a:t>Output CSV files of raw tweets with optional sentiment.</a:t>
            </a:r>
          </a:p>
          <a:p>
            <a:pPr lvl="0">
              <a:spcBef>
                <a:spcPts val="0"/>
              </a:spcBef>
              <a:buSzPct val="100000"/>
            </a:pPr>
            <a:r>
              <a:rPr lang="en" sz="2400"/>
              <a:t>Sentiment Analysis-1: Bag-of-Words approach</a:t>
            </a:r>
          </a:p>
          <a:p>
            <a:pPr lvl="1">
              <a:spcBef>
                <a:spcPts val="0"/>
              </a:spcBef>
            </a:pPr>
            <a:r>
              <a:rPr lang="en"/>
              <a:t>Calculate sentiment score using various standard dictionaries.</a:t>
            </a:r>
          </a:p>
          <a:p>
            <a:pPr lvl="0">
              <a:spcBef>
                <a:spcPts val="0"/>
              </a:spcBef>
              <a:buSzPct val="100000"/>
            </a:pPr>
            <a:r>
              <a:rPr lang="en" sz="2400"/>
              <a:t>Sentiment Analysis-2: Naive-Bayes Classifier</a:t>
            </a:r>
          </a:p>
          <a:p>
            <a:pPr lvl="1">
              <a:spcBef>
                <a:spcPts val="0"/>
              </a:spcBef>
            </a:pPr>
            <a:r>
              <a:rPr lang="en"/>
              <a:t>Predict sentiment score and present confusion matrix.</a:t>
            </a:r>
          </a:p>
          <a:p>
            <a:pPr lvl="0">
              <a:spcBef>
                <a:spcPts val="0"/>
              </a:spcBef>
              <a:buSzPct val="100000"/>
            </a:pPr>
            <a:r>
              <a:rPr lang="en" sz="2400"/>
              <a:t>Regression Analysis: Sentiment Score to Predict Stock Price</a:t>
            </a:r>
          </a:p>
          <a:p>
            <a:pPr lvl="1">
              <a:spcBef>
                <a:spcPts val="0"/>
              </a:spcBef>
            </a:pPr>
            <a:r>
              <a:rPr lang="en"/>
              <a:t>Present accuracy and loss function.</a:t>
            </a:r>
          </a:p>
          <a:p>
            <a:pPr lvl="0" rtl="0">
              <a:spcBef>
                <a:spcPts val="0"/>
              </a:spcBef>
              <a:buSzPct val="100000"/>
            </a:pPr>
            <a:r>
              <a:rPr lang="en" sz="2400"/>
              <a:t>Spark Streaming of Tweets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90488"/>
            <a:ext cx="8229600" cy="537000"/>
          </a:xfrm>
          <a:prstGeom prst="rect">
            <a:avLst/>
          </a:prstGeom>
        </p:spPr>
        <p:txBody>
          <a:bodyPr anchorCtr="0" anchor="ctr" bIns="91425" lIns="91425" rIns="91425" tIns="91425">
            <a:noAutofit/>
          </a:bodyPr>
          <a:lstStyle/>
          <a:p>
            <a:pPr lvl="0">
              <a:spcBef>
                <a:spcPts val="0"/>
              </a:spcBef>
              <a:buNone/>
            </a:pPr>
            <a:r>
              <a:rPr lang="en"/>
              <a:t>Data Download and Wrangling</a:t>
            </a:r>
          </a:p>
        </p:txBody>
      </p:sp>
      <p:sp>
        <p:nvSpPr>
          <p:cNvPr id="199" name="Shape 199"/>
          <p:cNvSpPr txBox="1"/>
          <p:nvPr>
            <p:ph idx="1" type="body"/>
          </p:nvPr>
        </p:nvSpPr>
        <p:spPr>
          <a:xfrm>
            <a:off x="457200" y="685800"/>
            <a:ext cx="8229600" cy="4000500"/>
          </a:xfrm>
          <a:prstGeom prst="rect">
            <a:avLst/>
          </a:prstGeom>
        </p:spPr>
        <p:txBody>
          <a:bodyPr anchorCtr="0" anchor="t" bIns="91425" lIns="91425" rIns="91425" tIns="91425">
            <a:noAutofit/>
          </a:bodyPr>
          <a:lstStyle/>
          <a:p>
            <a:pPr lvl="0">
              <a:spcBef>
                <a:spcPts val="0"/>
              </a:spcBef>
              <a:buSzPct val="100000"/>
            </a:pPr>
            <a:r>
              <a:rPr lang="en" sz="2400"/>
              <a:t>Data Sources</a:t>
            </a:r>
          </a:p>
          <a:p>
            <a:pPr lvl="1" rtl="0">
              <a:lnSpc>
                <a:spcPct val="115000"/>
              </a:lnSpc>
              <a:spcBef>
                <a:spcPts val="0"/>
              </a:spcBef>
              <a:buClr>
                <a:srgbClr val="222222"/>
              </a:buClr>
              <a:buFont typeface="Arial"/>
            </a:pPr>
            <a:r>
              <a:rPr lang="en">
                <a:solidFill>
                  <a:srgbClr val="222222"/>
                </a:solidFill>
                <a:latin typeface="Arial"/>
                <a:ea typeface="Arial"/>
                <a:cs typeface="Arial"/>
                <a:sym typeface="Arial"/>
              </a:rPr>
              <a:t>Tweets from StockTwits - Eg: AAPL tweets in JSON</a:t>
            </a:r>
            <a:br>
              <a:rPr lang="en">
                <a:solidFill>
                  <a:srgbClr val="222222"/>
                </a:solidFill>
                <a:latin typeface="Arial"/>
                <a:ea typeface="Arial"/>
                <a:cs typeface="Arial"/>
                <a:sym typeface="Arial"/>
              </a:rPr>
            </a:br>
            <a:r>
              <a:rPr lang="en" sz="1000" u="sng">
                <a:solidFill>
                  <a:schemeClr val="hlink"/>
                </a:solidFill>
                <a:highlight>
                  <a:srgbClr val="FFFFFF"/>
                </a:highlight>
                <a:latin typeface="Consolas"/>
                <a:ea typeface="Consolas"/>
                <a:cs typeface="Consolas"/>
                <a:sym typeface="Consolas"/>
                <a:hlinkClick r:id="rId3"/>
              </a:rPr>
              <a:t>https://api.stocktwits.com/api/2/streams/symbol/AAPL.json</a:t>
            </a:r>
          </a:p>
          <a:p>
            <a:pPr lvl="1" rtl="0">
              <a:lnSpc>
                <a:spcPct val="115000"/>
              </a:lnSpc>
              <a:spcBef>
                <a:spcPts val="0"/>
              </a:spcBef>
              <a:buClr>
                <a:srgbClr val="222222"/>
              </a:buClr>
              <a:buFont typeface="Arial"/>
            </a:pPr>
            <a:r>
              <a:rPr lang="en">
                <a:solidFill>
                  <a:srgbClr val="222222"/>
                </a:solidFill>
                <a:latin typeface="Arial"/>
                <a:ea typeface="Arial"/>
                <a:cs typeface="Arial"/>
                <a:sym typeface="Arial"/>
              </a:rPr>
              <a:t>Historical stock prices from Yahoo! Finance - Eg: AAPL historical prices </a:t>
            </a:r>
            <a:r>
              <a:rPr lang="en" sz="1000" u="sng">
                <a:solidFill>
                  <a:schemeClr val="hlink"/>
                </a:solidFill>
                <a:latin typeface="Arial"/>
                <a:ea typeface="Arial"/>
                <a:cs typeface="Arial"/>
                <a:sym typeface="Arial"/>
                <a:hlinkClick r:id="rId4"/>
              </a:rPr>
              <a:t>https://finance.yahoo.com/quote/AAPL/history?period1=1488344400&amp;period2=1493524800&amp;interval=1d&amp;filter=history&amp;frequency=1d</a:t>
            </a:r>
          </a:p>
          <a:p>
            <a:pPr lvl="1" rtl="0">
              <a:lnSpc>
                <a:spcPct val="115000"/>
              </a:lnSpc>
              <a:spcBef>
                <a:spcPts val="0"/>
              </a:spcBef>
              <a:buClr>
                <a:srgbClr val="222222"/>
              </a:buClr>
              <a:buFont typeface="Arial"/>
            </a:pPr>
            <a:r>
              <a:rPr lang="en">
                <a:solidFill>
                  <a:srgbClr val="222222"/>
                </a:solidFill>
                <a:latin typeface="Arial"/>
                <a:ea typeface="Arial"/>
                <a:cs typeface="Arial"/>
                <a:sym typeface="Arial"/>
              </a:rPr>
              <a:t>Bloomberg intraday prices</a:t>
            </a:r>
          </a:p>
          <a:p>
            <a:pPr indent="0" lvl="0" marL="0" rtl="0">
              <a:lnSpc>
                <a:spcPct val="115000"/>
              </a:lnSpc>
              <a:spcBef>
                <a:spcPts val="0"/>
              </a:spcBef>
              <a:buNone/>
            </a:pPr>
            <a:r>
              <a:t/>
            </a:r>
            <a:endParaRPr>
              <a:solidFill>
                <a:srgbClr val="222222"/>
              </a:solidFill>
              <a:latin typeface="Arial"/>
              <a:ea typeface="Arial"/>
              <a:cs typeface="Arial"/>
              <a:sym typeface="Arial"/>
            </a:endParaRPr>
          </a:p>
          <a:p>
            <a:pPr lvl="0">
              <a:spcBef>
                <a:spcPts val="0"/>
              </a:spcBef>
              <a:buSzPct val="100000"/>
            </a:pPr>
            <a:r>
              <a:rPr lang="en" sz="2400"/>
              <a:t>Automatic Data Download and Wrangling</a:t>
            </a:r>
          </a:p>
          <a:p>
            <a:pPr lvl="1">
              <a:spcBef>
                <a:spcPts val="0"/>
              </a:spcBef>
              <a:buSzPct val="100000"/>
            </a:pPr>
            <a:r>
              <a:rPr lang="en" sz="2000"/>
              <a:t>StockTwits API: </a:t>
            </a:r>
            <a:r>
              <a:rPr lang="en" sz="2000" u="sng">
                <a:solidFill>
                  <a:srgbClr val="1155CC"/>
                </a:solidFill>
                <a:latin typeface="Arial"/>
                <a:ea typeface="Arial"/>
                <a:cs typeface="Arial"/>
                <a:sym typeface="Arial"/>
                <a:hlinkClick r:id="rId5"/>
              </a:rPr>
              <a:t>https://stocktwits.com/developers/docs</a:t>
            </a:r>
          </a:p>
          <a:p>
            <a:pPr lvl="1">
              <a:spcBef>
                <a:spcPts val="0"/>
              </a:spcBef>
              <a:buSzPct val="100000"/>
            </a:pPr>
            <a:r>
              <a:rPr lang="en" sz="2000"/>
              <a:t>RESTful API providing JSON  responses</a:t>
            </a:r>
          </a:p>
          <a:p>
            <a:pPr lvl="1">
              <a:spcBef>
                <a:spcPts val="0"/>
              </a:spcBef>
              <a:buSzPct val="100000"/>
            </a:pPr>
            <a:r>
              <a:rPr lang="en" sz="2000"/>
              <a:t>Output: CSV files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