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75" r:id="rId2"/>
    <p:sldId id="357" r:id="rId3"/>
    <p:sldId id="358" r:id="rId4"/>
    <p:sldId id="27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282" r:id="rId15"/>
    <p:sldId id="283" r:id="rId16"/>
    <p:sldId id="284" r:id="rId17"/>
    <p:sldId id="285" r:id="rId18"/>
    <p:sldId id="286" r:id="rId19"/>
    <p:sldId id="287" r:id="rId20"/>
    <p:sldId id="347" r:id="rId21"/>
    <p:sldId id="289" r:id="rId22"/>
    <p:sldId id="290" r:id="rId23"/>
    <p:sldId id="291" r:id="rId24"/>
    <p:sldId id="292" r:id="rId25"/>
    <p:sldId id="293" r:id="rId26"/>
    <p:sldId id="299" r:id="rId27"/>
    <p:sldId id="278" r:id="rId28"/>
    <p:sldId id="279" r:id="rId29"/>
    <p:sldId id="280" r:id="rId30"/>
    <p:sldId id="281" r:id="rId31"/>
    <p:sldId id="294" r:id="rId32"/>
    <p:sldId id="310" r:id="rId33"/>
    <p:sldId id="311" r:id="rId34"/>
    <p:sldId id="315" r:id="rId35"/>
    <p:sldId id="316" r:id="rId36"/>
    <p:sldId id="318" r:id="rId37"/>
    <p:sldId id="343" r:id="rId38"/>
    <p:sldId id="341" r:id="rId39"/>
    <p:sldId id="317" r:id="rId40"/>
    <p:sldId id="319" r:id="rId41"/>
    <p:sldId id="320" r:id="rId42"/>
    <p:sldId id="321" r:id="rId43"/>
    <p:sldId id="322" r:id="rId44"/>
    <p:sldId id="323" r:id="rId45"/>
    <p:sldId id="342" r:id="rId46"/>
    <p:sldId id="328" r:id="rId47"/>
    <p:sldId id="295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A994BC-3BFF-4D25-9C45-AC2D36D715E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96D2DF-8F1D-4470-BC3F-5C85A9F7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D2DF-8F1D-4470-BC3F-5C85A9F76C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B8C66B-D2CA-466E-981E-938B4A12C16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D1B23-E76C-460F-819A-0C723BCB64F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SAS Base Programming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PSTAT 130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6341706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Dr. Julie Swenson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429000"/>
            <a:ext cx="843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-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Lecture  5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-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Portion</a:t>
            </a:r>
            <a:endParaRPr 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750517" y="1524000"/>
            <a:ext cx="763686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The SAS System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The CONTENTS Procedure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Data Set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Name        DATA1.EMPDATA            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Observations          8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Member Type          DATA                               Variables             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Engine               V9                                 Indexes               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Created              Sunday, October 03,                Observation Length    48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2010 04:12:45 PM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Last Modified        Sunday, October 03,                Deleted Observations  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2010 04:12:45 PM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Protection                                              Compressed            NO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Data Set Type                                           Sorted                NO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Label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Data Representation  WINDOWS_32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Encoding             wlatin1  Western (Windows)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Alphabetic List of Variables and Attributes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#    Variable     Type    Len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1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EmpID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Char      4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3    FirstName    Char     13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4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JobCode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Char      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2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Char     13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5    Salary       Num       8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2860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Metainfo</a:t>
            </a:r>
            <a:r>
              <a:rPr lang="en-US" dirty="0" smtClean="0"/>
              <a:t> about the </a:t>
            </a:r>
            <a:r>
              <a:rPr lang="en-US" dirty="0" err="1" smtClean="0"/>
              <a:t>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6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 of entire library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_ALL_ </a:t>
            </a:r>
            <a:r>
              <a:rPr lang="en-US" dirty="0">
                <a:solidFill>
                  <a:schemeClr val="tx1"/>
                </a:solidFill>
              </a:rPr>
              <a:t>keyword to list all the SAS files in the library and the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NODS</a:t>
            </a:r>
            <a:r>
              <a:rPr lang="en-US" dirty="0">
                <a:solidFill>
                  <a:schemeClr val="tx1"/>
                </a:solidFill>
              </a:rPr>
              <a:t> option to suppress the descriptor portions of the data sets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General form of the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NODS</a:t>
            </a:r>
            <a:r>
              <a:rPr lang="en-US" dirty="0">
                <a:solidFill>
                  <a:schemeClr val="tx1"/>
                </a:solidFill>
              </a:rPr>
              <a:t> option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NODS</a:t>
            </a:r>
            <a:r>
              <a:rPr lang="en-US" dirty="0">
                <a:solidFill>
                  <a:schemeClr val="tx1"/>
                </a:solidFill>
              </a:rPr>
              <a:t> must be used in conjunction with the keyword _ALL_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3911774"/>
            <a:ext cx="5334001" cy="7364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CONTENTS DATA=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libref._ALL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NODS;</a:t>
            </a:r>
          </a:p>
          <a:p>
            <a:pPr marL="0" lvl="1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5410200"/>
            <a:ext cx="5334001" cy="83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 contents data=data1._all_ nods;</a:t>
            </a:r>
          </a:p>
          <a:p>
            <a:pPr marL="280988" lvl="1" indent="-280988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1" y="3039957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NODS shows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Only the summery not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description of each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1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84551" y="1676400"/>
            <a:ext cx="7168802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SAS Monospace" pitchFamily="49" charset="0"/>
              </a:rPr>
              <a:t>	The SAS System         </a:t>
            </a:r>
          </a:p>
          <a:p>
            <a:endParaRPr lang="en-US" sz="1200" dirty="0" smtClean="0">
              <a:latin typeface="SAS Monospace" pitchFamily="49" charset="0"/>
            </a:endParaRPr>
          </a:p>
          <a:p>
            <a:r>
              <a:rPr lang="en-US" sz="1200" dirty="0" smtClean="0">
                <a:latin typeface="SAS Monospace" pitchFamily="49" charset="0"/>
              </a:rPr>
              <a:t>                                      The CONTENTS Procedure</a:t>
            </a:r>
          </a:p>
          <a:p>
            <a:endParaRPr lang="en-US" sz="1200" dirty="0" smtClean="0">
              <a:latin typeface="SAS Monospace" pitchFamily="49" charset="0"/>
            </a:endParaRPr>
          </a:p>
          <a:p>
            <a:r>
              <a:rPr lang="en-US" sz="1200" dirty="0" smtClean="0">
                <a:latin typeface="SAS Monospace" pitchFamily="49" charset="0"/>
              </a:rPr>
              <a:t>                                            Directory</a:t>
            </a:r>
          </a:p>
          <a:p>
            <a:endParaRPr lang="en-US" sz="1200" dirty="0" smtClean="0">
              <a:latin typeface="SAS Monospace" pitchFamily="49" charset="0"/>
            </a:endParaRPr>
          </a:p>
          <a:p>
            <a:r>
              <a:rPr lang="en-US" sz="1200" dirty="0" smtClean="0">
                <a:latin typeface="SAS Monospace" pitchFamily="49" charset="0"/>
              </a:rPr>
              <a:t>                              </a:t>
            </a:r>
            <a:r>
              <a:rPr lang="en-US" sz="1200" dirty="0" err="1" smtClean="0">
                <a:latin typeface="SAS Monospace" pitchFamily="49" charset="0"/>
              </a:rPr>
              <a:t>Libref</a:t>
            </a:r>
            <a:r>
              <a:rPr lang="en-US" sz="1200" dirty="0" smtClean="0">
                <a:latin typeface="SAS Monospace" pitchFamily="49" charset="0"/>
              </a:rPr>
              <a:t>         DATA1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                Engine         V9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                Physical Name  X:\PStat 130\data1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                File Name      X:\PStat 130\data1</a:t>
            </a:r>
          </a:p>
          <a:p>
            <a:endParaRPr lang="en-US" sz="1200" dirty="0" smtClean="0">
              <a:latin typeface="SAS Monospace" pitchFamily="49" charset="0"/>
            </a:endParaRPr>
          </a:p>
          <a:p>
            <a:endParaRPr lang="en-US" sz="1200" dirty="0" smtClean="0">
              <a:latin typeface="SAS Monospace" pitchFamily="49" charset="0"/>
            </a:endParaRPr>
          </a:p>
          <a:p>
            <a:r>
              <a:rPr lang="en-US" sz="1200" dirty="0" smtClean="0">
                <a:latin typeface="SAS Monospace" pitchFamily="49" charset="0"/>
              </a:rPr>
              <a:t>                                      Member       File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#  Name                 Type         Size  Last Modified</a:t>
            </a:r>
          </a:p>
          <a:p>
            <a:endParaRPr lang="en-US" sz="1200" dirty="0" smtClean="0">
              <a:latin typeface="SAS Monospace" pitchFamily="49" charset="0"/>
            </a:endParaRPr>
          </a:p>
          <a:p>
            <a:r>
              <a:rPr lang="pt-BR" sz="1200" dirty="0" smtClean="0">
                <a:latin typeface="SAS Monospace" pitchFamily="49" charset="0"/>
              </a:rPr>
              <a:t>              1  ADMIT                DATA         9216  12Apr04:10:16:08</a:t>
            </a:r>
          </a:p>
          <a:p>
            <a:r>
              <a:rPr lang="pt-BR" sz="1200" dirty="0" smtClean="0">
                <a:latin typeface="SAS Monospace" pitchFamily="49" charset="0"/>
              </a:rPr>
              <a:t>              2  ADMITJUNE            DATA         9216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3  ALLGOALS             DATA         5120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4  ALLGOALS2            DATA         5120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5  ALLSALES             DATA         5120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6  ALLSALES2            DATA         5120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7  APRTARGET            DATA        17408  12Apr04:10:16:08</a:t>
            </a:r>
          </a:p>
          <a:p>
            <a:r>
              <a:rPr lang="en-US" sz="1200" dirty="0" smtClean="0">
                <a:latin typeface="SAS Monospace" pitchFamily="49" charset="0"/>
              </a:rPr>
              <a:t>              8  CHICAGO              DATA        17408  12Apr04:10:16:14</a:t>
            </a:r>
          </a:p>
        </p:txBody>
      </p:sp>
    </p:spTree>
    <p:extLst>
      <p:ext uri="{BB962C8B-B14F-4D97-AF65-F5344CB8AC3E}">
        <p14:creationId xmlns:p14="http://schemas.microsoft.com/office/powerpoint/2010/main" val="16690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staff</a:t>
            </a:r>
            <a:r>
              <a:rPr lang="en-US" dirty="0" smtClean="0"/>
              <a:t> data set in the data1 folder.</a:t>
            </a:r>
          </a:p>
          <a:p>
            <a:pPr lvl="1"/>
            <a:r>
              <a:rPr lang="en-US" dirty="0" smtClean="0"/>
              <a:t>Output the data portion of the data set.</a:t>
            </a:r>
          </a:p>
          <a:p>
            <a:pPr lvl="1"/>
            <a:r>
              <a:rPr lang="en-US" dirty="0" smtClean="0"/>
              <a:t>Output the descriptor portion of the data set.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66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Sequencing and grouping observations</a:t>
            </a:r>
          </a:p>
          <a:p>
            <a:pPr lvl="1"/>
            <a:r>
              <a:rPr lang="en-US" dirty="0" smtClean="0"/>
              <a:t>Sequence (sort) observations in a SAS data set</a:t>
            </a:r>
          </a:p>
          <a:p>
            <a:pPr lvl="1"/>
            <a:r>
              <a:rPr lang="en-US" dirty="0" smtClean="0"/>
              <a:t>Group observations in a list report</a:t>
            </a:r>
          </a:p>
          <a:p>
            <a:pPr lvl="1"/>
            <a:r>
              <a:rPr lang="en-US" dirty="0" smtClean="0"/>
              <a:t>Print column subtotals in a list report</a:t>
            </a:r>
          </a:p>
          <a:p>
            <a:pPr lvl="1"/>
            <a:r>
              <a:rPr lang="en-US" dirty="0" smtClean="0"/>
              <a:t>Control page breaks for subgroups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SAS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request subgroup totals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PRINT</a:t>
            </a:r>
            <a:r>
              <a:rPr lang="en-US" dirty="0" smtClean="0"/>
              <a:t>, the observations in the data set must be grouped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SORT procedure</a:t>
            </a:r>
          </a:p>
          <a:p>
            <a:pPr lvl="2"/>
            <a:r>
              <a:rPr lang="en-US" dirty="0" smtClean="0"/>
              <a:t>Rearranges the observations in a SAS data set</a:t>
            </a:r>
          </a:p>
          <a:p>
            <a:pPr lvl="2"/>
            <a:r>
              <a:rPr lang="en-US" dirty="0" smtClean="0"/>
              <a:t>Can create a new SAS data set containing the rearranged observations</a:t>
            </a:r>
          </a:p>
          <a:p>
            <a:pPr lvl="2"/>
            <a:r>
              <a:rPr lang="en-US" dirty="0" smtClean="0"/>
              <a:t>Can sort on multiple variables</a:t>
            </a:r>
          </a:p>
          <a:p>
            <a:pPr lvl="2"/>
            <a:r>
              <a:rPr lang="en-US" dirty="0" smtClean="0"/>
              <a:t>Can sort in ASCENDING (default) or DESCENDING order</a:t>
            </a:r>
          </a:p>
          <a:p>
            <a:pPr lvl="2"/>
            <a:r>
              <a:rPr lang="en-US" dirty="0" smtClean="0"/>
              <a:t>Does not generate printed output</a:t>
            </a:r>
          </a:p>
          <a:p>
            <a:pPr lvl="2"/>
            <a:r>
              <a:rPr lang="en-US" dirty="0" smtClean="0"/>
              <a:t>Treats missing values as the smallest possible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4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SAS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572000"/>
          </a:xfrm>
        </p:spPr>
        <p:txBody>
          <a:bodyPr/>
          <a:lstStyle/>
          <a:p>
            <a:r>
              <a:rPr lang="en-US" dirty="0" smtClean="0"/>
              <a:t>General form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SORT </a:t>
            </a:r>
            <a:r>
              <a:rPr lang="en-US" dirty="0" smtClean="0"/>
              <a:t>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 (sorts the data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2057400"/>
            <a:ext cx="6210300" cy="10867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SORT DATA=</a:t>
            </a:r>
            <a:r>
              <a:rPr lang="en-US" sz="1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input-SAS-data-set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&lt;OUT=</a:t>
            </a:r>
            <a:r>
              <a:rPr lang="en-US" sz="1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output-SAS-data-set&gt;;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BY &lt;DESCENDING&gt; </a:t>
            </a:r>
            <a:r>
              <a:rPr lang="en-US" sz="1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by-variable(s);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82238" y="5075435"/>
            <a:ext cx="5718980" cy="8314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sort data=data1.empdata </a:t>
            </a:r>
            <a:r>
              <a:rPr lang="en-US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out=work.jobsal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 Salary;</a:t>
            </a:r>
          </a:p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238" y="4038600"/>
            <a:ext cx="3999362" cy="9462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sort data=data1.empdata;</a:t>
            </a:r>
          </a:p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 Salary;</a:t>
            </a:r>
          </a:p>
          <a:p>
            <a:pPr marL="280988" lvl="1" indent="-280988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6477000" y="3733800"/>
            <a:ext cx="2209800" cy="1055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FF0000"/>
                </a:solidFill>
              </a:rPr>
              <a:t>CAUTION</a:t>
            </a:r>
            <a:r>
              <a:rPr lang="en-US" sz="14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Overwrites the original data set with the </a:t>
            </a:r>
            <a:r>
              <a:rPr lang="en-US" sz="1400" b="1" dirty="0" smtClean="0">
                <a:solidFill>
                  <a:srgbClr val="FF0000"/>
                </a:solidFill>
              </a:rPr>
              <a:t>sorted </a:t>
            </a:r>
            <a:r>
              <a:rPr lang="en-US" sz="1400" dirty="0" smtClean="0">
                <a:solidFill>
                  <a:srgbClr val="FF0000"/>
                </a:solidFill>
              </a:rPr>
              <a:t>data set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901218" y="5481727"/>
            <a:ext cx="1524000" cy="817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FF0000"/>
                </a:solidFill>
              </a:rPr>
              <a:t>Saves the sorted data set in </a:t>
            </a:r>
            <a:r>
              <a:rPr lang="en-US" sz="1400" b="1" dirty="0" smtClean="0">
                <a:solidFill>
                  <a:srgbClr val="FF0000"/>
                </a:solidFill>
              </a:rPr>
              <a:t>new</a:t>
            </a:r>
            <a:r>
              <a:rPr lang="en-US" sz="1400" u="sng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504614" y="4261604"/>
            <a:ext cx="1972386" cy="160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56228" y="5378568"/>
            <a:ext cx="1144990" cy="2624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SAS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indent="-284163"/>
            <a:r>
              <a:rPr lang="en-US" dirty="0" smtClean="0">
                <a:solidFill>
                  <a:schemeClr val="tx1"/>
                </a:solidFill>
              </a:rPr>
              <a:t>When you include more than one SORT variable in the BY statement</a:t>
            </a:r>
          </a:p>
          <a:p>
            <a:pPr lvl="1"/>
            <a:r>
              <a:rPr lang="en-US" dirty="0" smtClean="0"/>
              <a:t>SAS sorts the data set by the first variable listed</a:t>
            </a:r>
          </a:p>
          <a:p>
            <a:pPr lvl="1"/>
            <a:r>
              <a:rPr lang="en-US" dirty="0" smtClean="0"/>
              <a:t>Then sorts by the second variable WITHIN the values of the first variable</a:t>
            </a:r>
          </a:p>
          <a:p>
            <a:pPr lvl="1"/>
            <a:r>
              <a:rPr lang="en-US" dirty="0" smtClean="0"/>
              <a:t>Then sorts by the third variable WITHIN the values of the second variable, etc.</a:t>
            </a:r>
          </a:p>
          <a:p>
            <a:pPr lvl="6"/>
            <a:endParaRPr lang="en-US" dirty="0"/>
          </a:p>
          <a:p>
            <a:pPr marL="284163" indent="-284163"/>
            <a:r>
              <a:rPr lang="en-US" dirty="0" smtClean="0">
                <a:solidFill>
                  <a:schemeClr val="tx1"/>
                </a:solidFill>
              </a:rPr>
              <a:t>By default, SAS sorts in </a:t>
            </a:r>
            <a:r>
              <a:rPr lang="en-US" dirty="0" smtClean="0">
                <a:solidFill>
                  <a:srgbClr val="000099"/>
                </a:solidFill>
              </a:rPr>
              <a:t>ascending </a:t>
            </a:r>
            <a:r>
              <a:rPr lang="en-US" dirty="0" smtClean="0">
                <a:solidFill>
                  <a:schemeClr val="tx1"/>
                </a:solidFill>
              </a:rPr>
              <a:t>order.  The keyword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DESCENDING </a:t>
            </a:r>
            <a:r>
              <a:rPr lang="en-US" dirty="0" smtClean="0">
                <a:solidFill>
                  <a:schemeClr val="tx1"/>
                </a:solidFill>
              </a:rPr>
              <a:t>applies to the </a:t>
            </a:r>
            <a:r>
              <a:rPr lang="en-US" dirty="0" smtClean="0">
                <a:solidFill>
                  <a:srgbClr val="000099"/>
                </a:solidFill>
              </a:rPr>
              <a:t>following </a:t>
            </a:r>
            <a:r>
              <a:rPr lang="en-US" dirty="0" smtClean="0">
                <a:solidFill>
                  <a:schemeClr val="tx1"/>
                </a:solidFill>
              </a:rPr>
              <a:t>variable.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1"/>
                </a:solidFill>
              </a:rPr>
              <a:t>admit</a:t>
            </a:r>
            <a:r>
              <a:rPr lang="en-US" dirty="0" smtClean="0"/>
              <a:t> data set in the data1 folder, which contains hospital admitting information on patients</a:t>
            </a:r>
          </a:p>
          <a:p>
            <a:pPr lvl="1"/>
            <a:r>
              <a:rPr lang="en-US" dirty="0" smtClean="0"/>
              <a:t>Create a list report </a:t>
            </a:r>
          </a:p>
          <a:p>
            <a:pPr lvl="1"/>
            <a:r>
              <a:rPr lang="en-US" dirty="0" smtClean="0"/>
              <a:t>Sort the </a:t>
            </a:r>
            <a:r>
              <a:rPr lang="en-US" b="1" dirty="0" smtClean="0">
                <a:solidFill>
                  <a:schemeClr val="tx1"/>
                </a:solidFill>
              </a:rPr>
              <a:t>admit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data set into a </a:t>
            </a:r>
            <a:r>
              <a:rPr lang="en-US" u="sng" dirty="0" smtClean="0"/>
              <a:t>NEW</a:t>
            </a:r>
            <a:r>
              <a:rPr lang="en-US" dirty="0" smtClean="0"/>
              <a:t> data set called </a:t>
            </a:r>
            <a:r>
              <a:rPr lang="en-US" b="1" dirty="0" err="1" smtClean="0">
                <a:solidFill>
                  <a:schemeClr val="tx1"/>
                </a:solidFill>
              </a:rPr>
              <a:t>work.temp_admit</a:t>
            </a:r>
            <a:endParaRPr lang="en-US" b="1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Sort it by </a:t>
            </a:r>
            <a:r>
              <a:rPr lang="en-US" dirty="0" err="1"/>
              <a:t>Actlevel</a:t>
            </a:r>
            <a:r>
              <a:rPr lang="en-US" dirty="0"/>
              <a:t> Sex</a:t>
            </a:r>
          </a:p>
          <a:p>
            <a:pPr lvl="2"/>
            <a:r>
              <a:rPr lang="en-US" dirty="0" smtClean="0"/>
              <a:t>Print the new data set</a:t>
            </a:r>
          </a:p>
          <a:p>
            <a:pPr lvl="1"/>
            <a:r>
              <a:rPr lang="en-US" dirty="0" smtClean="0"/>
              <a:t>Now sort by Sex </a:t>
            </a:r>
            <a:r>
              <a:rPr lang="en-US" dirty="0" err="1"/>
              <a:t>Actlevel</a:t>
            </a:r>
            <a:endParaRPr lang="en-US" dirty="0"/>
          </a:p>
          <a:p>
            <a:pPr lvl="2"/>
            <a:r>
              <a:rPr lang="en-US" dirty="0" smtClean="0"/>
              <a:t>Print the new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3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342900"/>
            <a:r>
              <a:rPr lang="en-US" dirty="0" smtClean="0">
                <a:solidFill>
                  <a:schemeClr val="tx1"/>
                </a:solidFill>
              </a:rPr>
              <a:t>The BY statement (in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PRINT</a:t>
            </a:r>
            <a:r>
              <a:rPr lang="en-US" dirty="0" smtClean="0">
                <a:solidFill>
                  <a:schemeClr val="tx1"/>
                </a:solidFill>
              </a:rPr>
              <a:t>) allows you to</a:t>
            </a:r>
          </a:p>
          <a:p>
            <a:pPr lvl="1"/>
            <a:r>
              <a:rPr lang="en-US" dirty="0" smtClean="0"/>
              <a:t>Create a separation between listings of several subgroups</a:t>
            </a:r>
          </a:p>
          <a:p>
            <a:pPr lvl="1"/>
            <a:r>
              <a:rPr lang="en-US" dirty="0" smtClean="0"/>
              <a:t>Identify each subgroup by the top of its listing</a:t>
            </a:r>
          </a:p>
          <a:p>
            <a:pPr lvl="1"/>
            <a:r>
              <a:rPr lang="en-US" dirty="0" smtClean="0"/>
              <a:t>Data set must be sorted on the BY variable first</a:t>
            </a:r>
          </a:p>
          <a:p>
            <a:pPr lvl="2"/>
            <a:endParaRPr lang="en-US" sz="1000" dirty="0" smtClean="0"/>
          </a:p>
          <a:p>
            <a:pPr marL="196596" indent="-342900"/>
            <a:r>
              <a:rPr lang="en-US" dirty="0" smtClean="0">
                <a:solidFill>
                  <a:schemeClr val="tx1"/>
                </a:solidFill>
              </a:rPr>
              <a:t>General form of the BY statement</a:t>
            </a:r>
          </a:p>
          <a:p>
            <a:pPr marL="196596" indent="-342900"/>
            <a:endParaRPr lang="en-US" dirty="0" smtClean="0"/>
          </a:p>
          <a:p>
            <a:pPr marL="676656" lvl="3" indent="0">
              <a:buNone/>
            </a:pPr>
            <a:endParaRPr lang="en-US" sz="1000" dirty="0" smtClean="0"/>
          </a:p>
          <a:p>
            <a:pPr marL="196596" indent="-342900"/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980929"/>
            <a:ext cx="2353102" cy="3624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variable(s);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43000" y="5147585"/>
            <a:ext cx="4468505" cy="8722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 print data=data1.admit;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BY Sex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0533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</a:p>
          <a:p>
            <a:pPr lvl="1"/>
            <a:r>
              <a:rPr lang="en-US" dirty="0" smtClean="0"/>
              <a:t>Use the data set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staff </a:t>
            </a:r>
            <a:r>
              <a:rPr lang="en-US" dirty="0" smtClean="0"/>
              <a:t>in the data1 folder.</a:t>
            </a:r>
          </a:p>
          <a:p>
            <a:pPr lvl="1"/>
            <a:r>
              <a:rPr lang="en-US" dirty="0" smtClean="0"/>
              <a:t>Create a format that assigns:</a:t>
            </a:r>
          </a:p>
          <a:p>
            <a:pPr lvl="2"/>
            <a:r>
              <a:rPr lang="en-US" dirty="0" smtClean="0"/>
              <a:t>‘Salary’ to the value S</a:t>
            </a:r>
          </a:p>
          <a:p>
            <a:pPr lvl="2"/>
            <a:r>
              <a:rPr lang="en-US" dirty="0" smtClean="0"/>
              <a:t>‘Hourly’ to the value H</a:t>
            </a:r>
          </a:p>
          <a:p>
            <a:pPr lvl="1"/>
            <a:r>
              <a:rPr lang="en-US" dirty="0" smtClean="0"/>
              <a:t>Create a format that assigns:</a:t>
            </a:r>
          </a:p>
          <a:p>
            <a:pPr lvl="2"/>
            <a:r>
              <a:rPr lang="en-US" dirty="0" smtClean="0"/>
              <a:t>‘Low’ to a value less than 800</a:t>
            </a:r>
          </a:p>
          <a:p>
            <a:pPr lvl="2"/>
            <a:r>
              <a:rPr lang="en-US" dirty="0" smtClean="0"/>
              <a:t>‘Moderate’ to a value between 800 and 1200</a:t>
            </a:r>
          </a:p>
          <a:p>
            <a:pPr lvl="2"/>
            <a:r>
              <a:rPr lang="en-US" dirty="0" smtClean="0"/>
              <a:t>‘High’ to a value greater than 1200</a:t>
            </a:r>
          </a:p>
        </p:txBody>
      </p:sp>
    </p:spTree>
    <p:extLst>
      <p:ext uri="{BB962C8B-B14F-4D97-AF65-F5344CB8AC3E}">
        <p14:creationId xmlns:p14="http://schemas.microsoft.com/office/powerpoint/2010/main" val="315481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457200" y="419100"/>
            <a:ext cx="8229600" cy="60198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rgbClr val="000099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The SAS System        9:21 Thursday, September 17, 2015  5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--------------------------------------------- Sex=F ----------------------------------------------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                                                                   Act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</a:t>
            </a:r>
            <a:r>
              <a:rPr lang="en-US" sz="900" b="1" dirty="0" err="1" smtClean="0">
                <a:latin typeface="SAS Monospace" pitchFamily="49" charset="0"/>
              </a:rPr>
              <a:t>Obs</a:t>
            </a:r>
            <a:r>
              <a:rPr lang="en-US" sz="900" b="1" dirty="0" smtClean="0">
                <a:latin typeface="SAS Monospace" pitchFamily="49" charset="0"/>
              </a:rPr>
              <a:t>     ID     Name              Age    Date    Height    Weight    Level       Fee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1    2462    </a:t>
            </a:r>
            <a:r>
              <a:rPr lang="en-US" sz="900" b="1" dirty="0" err="1" smtClean="0">
                <a:latin typeface="SAS Monospace" pitchFamily="49" charset="0"/>
              </a:rPr>
              <a:t>Almers</a:t>
            </a:r>
            <a:r>
              <a:rPr lang="en-US" sz="900" b="1" dirty="0" smtClean="0">
                <a:latin typeface="SAS Monospace" pitchFamily="49" charset="0"/>
              </a:rPr>
              <a:t>, C          34      3       66        152     HIGH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2    2571    </a:t>
            </a:r>
            <a:r>
              <a:rPr lang="en-US" sz="900" b="1" dirty="0" err="1" smtClean="0">
                <a:latin typeface="SAS Monospace" pitchFamily="49" charset="0"/>
              </a:rPr>
              <a:t>Nunnelly</a:t>
            </a:r>
            <a:r>
              <a:rPr lang="en-US" sz="900" b="1" dirty="0" smtClean="0">
                <a:latin typeface="SAS Monospace" pitchFamily="49" charset="0"/>
              </a:rPr>
              <a:t>, A        44     19       66        140     HIGH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3    2575    Quigley, M         40      8       69        163     HIGH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4    2589    Wilcox, E          41     16       67        141     HIGH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5    2501    Bonaventure, T     31     17       61        123     LOW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6    2568    </a:t>
            </a:r>
            <a:r>
              <a:rPr lang="en-US" sz="900" b="1" dirty="0" err="1" smtClean="0">
                <a:latin typeface="SAS Monospace" pitchFamily="49" charset="0"/>
              </a:rPr>
              <a:t>Eberhardt</a:t>
            </a:r>
            <a:r>
              <a:rPr lang="en-US" sz="900" b="1" dirty="0" smtClean="0">
                <a:latin typeface="SAS Monospace" pitchFamily="49" charset="0"/>
              </a:rPr>
              <a:t>, S       49     27       64        172     LOW 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7    2572    Oberon, M          28     17       62        118     LOW       85.20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8    2588    Ivan, H            22     20       63        139     LOW       85.20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9    2523    Johnson, R         43     31       63        137     MOD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10    2552    </a:t>
            </a:r>
            <a:r>
              <a:rPr lang="en-US" sz="900" b="1" dirty="0" err="1" smtClean="0">
                <a:latin typeface="SAS Monospace" pitchFamily="49" charset="0"/>
              </a:rPr>
              <a:t>Reberson</a:t>
            </a:r>
            <a:r>
              <a:rPr lang="en-US" sz="900" b="1" dirty="0" smtClean="0">
                <a:latin typeface="SAS Monospace" pitchFamily="49" charset="0"/>
              </a:rPr>
              <a:t>, P        32      9       67        151     MOD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11    2584    Takahashi, Y       43     29       65        123     MOD      124.80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--------------------------------------------- Sex=M ----------------------------------------------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                                                                  Act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</a:t>
            </a:r>
            <a:r>
              <a:rPr lang="en-US" sz="900" b="1" dirty="0" err="1" smtClean="0">
                <a:latin typeface="SAS Monospace" pitchFamily="49" charset="0"/>
              </a:rPr>
              <a:t>Obs</a:t>
            </a:r>
            <a:r>
              <a:rPr lang="en-US" sz="900" b="1" dirty="0" smtClean="0">
                <a:latin typeface="SAS Monospace" pitchFamily="49" charset="0"/>
              </a:rPr>
              <a:t>     ID     Name            Age    Date    Height    Weight    Level       Fee</a:t>
            </a:r>
          </a:p>
          <a:p>
            <a:pPr algn="ctr">
              <a:buNone/>
            </a:pPr>
            <a:endParaRPr lang="en-US" sz="900" b="1" dirty="0" smtClean="0">
              <a:latin typeface="SAS Monospace" pitchFamily="49" charset="0"/>
            </a:endParaRP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12    2458    Murray, W        27      1       72        168     HIGH      85.20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13    2544    Jones, M         29      6       76        193     HIGH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14    2586    </a:t>
            </a:r>
            <a:r>
              <a:rPr lang="en-US" sz="900" b="1" dirty="0" err="1" smtClean="0">
                <a:latin typeface="SAS Monospace" pitchFamily="49" charset="0"/>
              </a:rPr>
              <a:t>Derber</a:t>
            </a:r>
            <a:r>
              <a:rPr lang="en-US" sz="900" b="1" dirty="0" smtClean="0">
                <a:latin typeface="SAS Monospace" pitchFamily="49" charset="0"/>
              </a:rPr>
              <a:t>, B        25     23       75        188     HIGH      85.20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15    2539    </a:t>
            </a:r>
            <a:r>
              <a:rPr lang="en-US" sz="900" b="1" dirty="0" err="1" smtClean="0">
                <a:latin typeface="SAS Monospace" pitchFamily="49" charset="0"/>
              </a:rPr>
              <a:t>LaMance</a:t>
            </a:r>
            <a:r>
              <a:rPr lang="en-US" sz="900" b="1" dirty="0" smtClean="0">
                <a:latin typeface="SAS Monospace" pitchFamily="49" charset="0"/>
              </a:rPr>
              <a:t>, K       51      4       71        158     LOW 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16    2563    Pitts, D         34     22       73        154     LOW 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17    2579    Underwood, K     60     22       71        191     LOW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18    2555    King, E          35     13       70        173     MOD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19    2574    Peterson, V      30      6       69        147     MOD      149.75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20    2578    Cameron, L       47      5       72        173     MOD      124.80</a:t>
            </a:r>
          </a:p>
          <a:p>
            <a:pPr algn="ctr">
              <a:buNone/>
            </a:pPr>
            <a:r>
              <a:rPr lang="en-US" sz="900" b="1" dirty="0" smtClean="0">
                <a:latin typeface="SAS Monospace" pitchFamily="49" charset="0"/>
              </a:rPr>
              <a:t>         21    2595    Warren, C        54      7       71        183     MOD      149.75</a:t>
            </a:r>
            <a:endParaRPr lang="en-US" sz="900" b="1" dirty="0">
              <a:latin typeface="SAS Monospac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Sorted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attempt to use the </a:t>
            </a:r>
            <a:r>
              <a:rPr lang="en-US" dirty="0" smtClean="0">
                <a:solidFill>
                  <a:srgbClr val="000099"/>
                </a:solidFill>
              </a:rPr>
              <a:t>BY statement </a:t>
            </a:r>
            <a:r>
              <a:rPr lang="en-US" dirty="0" smtClean="0"/>
              <a:t>on an unsorted data set, you will get an </a:t>
            </a:r>
            <a:r>
              <a:rPr lang="en-US" dirty="0" smtClean="0">
                <a:solidFill>
                  <a:srgbClr val="C00000"/>
                </a:solidFill>
              </a:rPr>
              <a:t>error: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099498" y="2590800"/>
            <a:ext cx="7130102" cy="255454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Data set DATA1.ADMIT is not sorted in ascending sequence. The current by-group has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ActLevel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MOD and the next by-group has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ActLevel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LOW.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NOTE: The SAS System stopped processing this step because of errors.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NOTE: There were 2 observations read from the data set DATA1.EMPDATA.</a:t>
            </a:r>
          </a:p>
        </p:txBody>
      </p:sp>
    </p:spTree>
    <p:extLst>
      <p:ext uri="{BB962C8B-B14F-4D97-AF65-F5344CB8AC3E}">
        <p14:creationId xmlns:p14="http://schemas.microsoft.com/office/powerpoint/2010/main" val="265881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Sub &amp; Grand Totals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the data set grouped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with a subtotal for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Fee </a:t>
            </a:r>
            <a:r>
              <a:rPr lang="en-US" dirty="0" smtClean="0"/>
              <a:t>column for each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ActLevel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rgbClr val="000099"/>
                </a:solidFill>
              </a:rPr>
              <a:t>BY statement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C00000"/>
                </a:solidFill>
              </a:rPr>
              <a:t>SUM statement </a:t>
            </a:r>
            <a:r>
              <a:rPr lang="en-US" dirty="0" smtClean="0"/>
              <a:t>together in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PRINT </a:t>
            </a:r>
            <a:r>
              <a:rPr lang="en-US" dirty="0" smtClean="0"/>
              <a:t>step produces subtotals and grand totals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8936" y="2393044"/>
            <a:ext cx="5133264" cy="210275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sort data=data1.admit        </a:t>
            </a:r>
          </a:p>
          <a:p>
            <a:pPr marL="0" lvl="1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out=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work.admit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ActLevel</a:t>
            </a:r>
            <a:r>
              <a:rPr lang="en-US" sz="16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print data=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work.admit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ActLevel</a:t>
            </a:r>
            <a:r>
              <a:rPr lang="en-US" sz="16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Fee;</a:t>
            </a:r>
          </a:p>
          <a:p>
            <a:pPr marL="0" lvl="1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457200" y="1066800"/>
            <a:ext cx="8229600" cy="47244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rgbClr val="000099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------------------------------------------ </a:t>
            </a:r>
            <a:r>
              <a:rPr lang="en-US" dirty="0" err="1" smtClean="0">
                <a:latin typeface="SAS Monospace" pitchFamily="49" charset="0"/>
              </a:rPr>
              <a:t>ActLevel</a:t>
            </a:r>
            <a:r>
              <a:rPr lang="en-US" dirty="0" smtClean="0">
                <a:latin typeface="SAS Monospace" pitchFamily="49" charset="0"/>
              </a:rPr>
              <a:t>=LOW ------------------------------------------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</a:t>
            </a:r>
            <a:r>
              <a:rPr lang="en-US" dirty="0" err="1" smtClean="0">
                <a:latin typeface="SAS Monospace" pitchFamily="49" charset="0"/>
              </a:rPr>
              <a:t>Obs</a:t>
            </a:r>
            <a:r>
              <a:rPr lang="en-US" dirty="0" smtClean="0">
                <a:latin typeface="SAS Monospace" pitchFamily="49" charset="0"/>
              </a:rPr>
              <a:t>     ID     Name              Sex    Age    Date    Height    Weight       Fee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8    2501    Bonaventure, T     F      31     17       61        123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9    2568    </a:t>
            </a:r>
            <a:r>
              <a:rPr lang="en-US" dirty="0" err="1" smtClean="0">
                <a:latin typeface="SAS Monospace" pitchFamily="49" charset="0"/>
              </a:rPr>
              <a:t>Eberhardt</a:t>
            </a:r>
            <a:r>
              <a:rPr lang="en-US" dirty="0" smtClean="0">
                <a:latin typeface="SAS Monospace" pitchFamily="49" charset="0"/>
              </a:rPr>
              <a:t>, S       F      49     27       64        172     124.80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10    2572    Oberon, M          F      28     17       62        118      85.20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11    2588    Ivan, H            F      22     20       63        139      85.20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12    2539    </a:t>
            </a:r>
            <a:r>
              <a:rPr lang="en-US" dirty="0" err="1" smtClean="0">
                <a:latin typeface="SAS Monospace" pitchFamily="49" charset="0"/>
              </a:rPr>
              <a:t>LaMance</a:t>
            </a:r>
            <a:r>
              <a:rPr lang="en-US" dirty="0" smtClean="0">
                <a:latin typeface="SAS Monospace" pitchFamily="49" charset="0"/>
              </a:rPr>
              <a:t>, K         M      51      4       71        158     124.80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13    2563    Pitts, D           M      34     22       73        154     124.80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14    2579    Underwood, K       M      60     22       71        191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--------                                                                        ------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</a:t>
            </a:r>
            <a:r>
              <a:rPr lang="en-US" dirty="0" err="1" smtClean="0">
                <a:latin typeface="SAS Monospace" pitchFamily="49" charset="0"/>
              </a:rPr>
              <a:t>ActLevel</a:t>
            </a:r>
            <a:r>
              <a:rPr lang="en-US" dirty="0" smtClean="0">
                <a:latin typeface="SAS Monospace" pitchFamily="49" charset="0"/>
              </a:rPr>
              <a:t>                                                                        844.30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------------------------------------------ </a:t>
            </a:r>
            <a:r>
              <a:rPr lang="en-US" dirty="0" err="1" smtClean="0">
                <a:latin typeface="SAS Monospace" pitchFamily="49" charset="0"/>
              </a:rPr>
              <a:t>ActLevel</a:t>
            </a:r>
            <a:r>
              <a:rPr lang="en-US" dirty="0" smtClean="0">
                <a:latin typeface="SAS Monospace" pitchFamily="49" charset="0"/>
              </a:rPr>
              <a:t>=MOD ------------------------------------------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</a:t>
            </a:r>
            <a:r>
              <a:rPr lang="en-US" dirty="0" err="1" smtClean="0">
                <a:latin typeface="SAS Monospace" pitchFamily="49" charset="0"/>
              </a:rPr>
              <a:t>Obs</a:t>
            </a:r>
            <a:r>
              <a:rPr lang="en-US" dirty="0" smtClean="0">
                <a:latin typeface="SAS Monospace" pitchFamily="49" charset="0"/>
              </a:rPr>
              <a:t>     ID     Name            Sex    Age    Date    Height    Weight       Fee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15    2523    Johnson, R       F      43     31       63        137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16    2552    </a:t>
            </a:r>
            <a:r>
              <a:rPr lang="en-US" dirty="0" err="1" smtClean="0">
                <a:latin typeface="SAS Monospace" pitchFamily="49" charset="0"/>
              </a:rPr>
              <a:t>Reberson</a:t>
            </a:r>
            <a:r>
              <a:rPr lang="en-US" dirty="0" smtClean="0">
                <a:latin typeface="SAS Monospace" pitchFamily="49" charset="0"/>
              </a:rPr>
              <a:t>, P      F      32      9       67        151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17    2584    Takahashi, Y     F      43     29       65        123     124.80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18    2555    King, E          M      35     13       70        173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19    2574    Peterson, V      M      30      6       69        147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20    2578    Cameron, L       M      47      5       72        173     124.80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21    2595    Warren, C        M      54      7       71        183     149.75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--------                                                                      ------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</a:t>
            </a:r>
            <a:r>
              <a:rPr lang="en-US" dirty="0" err="1" smtClean="0">
                <a:latin typeface="SAS Monospace" pitchFamily="49" charset="0"/>
              </a:rPr>
              <a:t>ActLevel</a:t>
            </a:r>
            <a:r>
              <a:rPr lang="en-US" dirty="0" smtClean="0">
                <a:latin typeface="SAS Monospace" pitchFamily="49" charset="0"/>
              </a:rPr>
              <a:t>                                                                      998.35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                                                                        ======</a:t>
            </a:r>
          </a:p>
          <a:p>
            <a:pPr>
              <a:buNone/>
            </a:pPr>
            <a:r>
              <a:rPr lang="en-US" dirty="0" smtClean="0">
                <a:latin typeface="SAS Monospace" pitchFamily="49" charset="0"/>
              </a:rPr>
              <a:t>                                                                                     2687.0</a:t>
            </a:r>
          </a:p>
          <a:p>
            <a:pPr>
              <a:buNone/>
            </a:pPr>
            <a:endParaRPr lang="en-US" dirty="0" smtClean="0">
              <a:latin typeface="SAS Monospace" pitchFamily="49" charset="0"/>
            </a:endParaRPr>
          </a:p>
          <a:p>
            <a:pPr>
              <a:buNone/>
            </a:pPr>
            <a:endParaRPr lang="en-US" dirty="0">
              <a:latin typeface="SAS Monospac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PAGEBY statement to put each subgroup on a separate page</a:t>
            </a:r>
          </a:p>
          <a:p>
            <a:r>
              <a:rPr lang="en-US" dirty="0" smtClean="0"/>
              <a:t>General form of the PAGEBY statement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endParaRPr lang="en-US" sz="4200" dirty="0" smtClean="0"/>
          </a:p>
          <a:p>
            <a:endParaRPr lang="en-US" sz="2400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PAGEBY statement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be used with a BY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963837"/>
            <a:ext cx="2748886" cy="3889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PAGEBY by-variable;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3962400"/>
            <a:ext cx="3786116" cy="10598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print data=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work.admit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0988" lvl="1" indent="-280988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ActLevel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0988" lvl="1" indent="-280988"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pageby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ActLevel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0988" lvl="1" indent="-280988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sum Fee;</a:t>
            </a:r>
          </a:p>
          <a:p>
            <a:pPr marL="280988" lvl="1" indent="-280988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47793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Sorting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admit</a:t>
            </a:r>
            <a:r>
              <a:rPr lang="en-US" dirty="0" smtClean="0"/>
              <a:t> data set located in the data1 folder</a:t>
            </a:r>
          </a:p>
          <a:p>
            <a:pPr lvl="1"/>
            <a:r>
              <a:rPr lang="en-US" dirty="0" smtClean="0"/>
              <a:t>Create the following report:</a:t>
            </a:r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firstobs</a:t>
            </a:r>
            <a:r>
              <a:rPr lang="en-US" dirty="0" smtClean="0"/>
              <a:t>=5 and </a:t>
            </a:r>
            <a:r>
              <a:rPr lang="en-US" dirty="0" err="1" smtClean="0"/>
              <a:t>obs</a:t>
            </a:r>
            <a:r>
              <a:rPr lang="en-US" dirty="0" smtClean="0"/>
              <a:t>=15</a:t>
            </a:r>
          </a:p>
          <a:p>
            <a:pPr lvl="2"/>
            <a:r>
              <a:rPr lang="en-US" dirty="0" smtClean="0"/>
              <a:t>Has </a:t>
            </a:r>
            <a:r>
              <a:rPr lang="en-US" dirty="0"/>
              <a:t>the title: </a:t>
            </a:r>
            <a:r>
              <a:rPr lang="en-US" dirty="0" smtClean="0"/>
              <a:t>‘Admittance Report’</a:t>
            </a:r>
            <a:endParaRPr lang="en-US" dirty="0"/>
          </a:p>
          <a:p>
            <a:pPr lvl="2"/>
            <a:r>
              <a:rPr lang="en-US" dirty="0" smtClean="0"/>
              <a:t>Is sorted by Sex and Name</a:t>
            </a:r>
          </a:p>
          <a:p>
            <a:pPr lvl="2"/>
            <a:r>
              <a:rPr lang="en-US" dirty="0" smtClean="0"/>
              <a:t>Groups the patients with a different Sex on each page</a:t>
            </a:r>
          </a:p>
          <a:p>
            <a:pPr lvl="2"/>
            <a:r>
              <a:rPr lang="en-US" dirty="0" smtClean="0"/>
              <a:t>Produces subtotals and a grand total for the Fee</a:t>
            </a:r>
          </a:p>
          <a:p>
            <a:pPr lvl="2"/>
            <a:r>
              <a:rPr lang="en-US" dirty="0" smtClean="0"/>
              <a:t>Suppresses the </a:t>
            </a:r>
            <a:r>
              <a:rPr lang="en-US" dirty="0" err="1" smtClean="0"/>
              <a:t>Obs</a:t>
            </a:r>
            <a:r>
              <a:rPr lang="en-US" dirty="0" smtClean="0"/>
              <a:t> column</a:t>
            </a:r>
          </a:p>
          <a:p>
            <a:pPr lvl="2"/>
            <a:r>
              <a:rPr lang="en-US" dirty="0" smtClean="0"/>
              <a:t>Displays subtotal and total number of observations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8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Sorting Example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observations are on each page?</a:t>
            </a:r>
          </a:p>
          <a:p>
            <a:pPr lvl="1"/>
            <a:r>
              <a:rPr lang="en-US" dirty="0" smtClean="0"/>
              <a:t>Is this what you expected?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would we change the program such that the output displays observations 5-15 from the sorted data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76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 statement allows you to</a:t>
            </a:r>
          </a:p>
          <a:p>
            <a:pPr lvl="1"/>
            <a:r>
              <a:rPr lang="en-US" dirty="0" smtClean="0"/>
              <a:t>Suppress the </a:t>
            </a:r>
            <a:r>
              <a:rPr lang="en-US" dirty="0" err="1" smtClean="0"/>
              <a:t>Obs</a:t>
            </a:r>
            <a:r>
              <a:rPr lang="en-US" dirty="0" smtClean="0"/>
              <a:t> column in the report</a:t>
            </a:r>
          </a:p>
          <a:p>
            <a:pPr lvl="1"/>
            <a:r>
              <a:rPr lang="en-US" dirty="0" smtClean="0"/>
              <a:t>Specify which variable(s) should replace the </a:t>
            </a:r>
            <a:r>
              <a:rPr lang="en-US" dirty="0" err="1" smtClean="0"/>
              <a:t>Obs</a:t>
            </a:r>
            <a:r>
              <a:rPr lang="en-US" dirty="0" smtClean="0"/>
              <a:t> column</a:t>
            </a:r>
          </a:p>
          <a:p>
            <a:pPr lvl="4"/>
            <a:endParaRPr lang="en-US" sz="1000" dirty="0" smtClean="0"/>
          </a:p>
          <a:p>
            <a:r>
              <a:rPr lang="en-US" dirty="0" smtClean="0"/>
              <a:t>General form of the ID statement</a:t>
            </a:r>
          </a:p>
          <a:p>
            <a:endParaRPr lang="en-US" sz="2200" dirty="0" smtClean="0"/>
          </a:p>
          <a:p>
            <a:pPr lvl="1"/>
            <a:endParaRPr lang="en-US" sz="1700" dirty="0"/>
          </a:p>
          <a:p>
            <a:r>
              <a:rPr lang="en-US" dirty="0" smtClean="0"/>
              <a:t>Example</a:t>
            </a:r>
          </a:p>
          <a:p>
            <a:pPr lvl="3"/>
            <a:endParaRPr lang="en-US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3581400"/>
            <a:ext cx="2257567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variable(s);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4800600"/>
            <a:ext cx="4572000" cy="1143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print data=data1.empdata;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id JobCode;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var EmpID Salary;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40109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By-Group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ID and BY statements specify the same variable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Obs</a:t>
            </a:r>
            <a:r>
              <a:rPr lang="en-US" dirty="0" smtClean="0"/>
              <a:t> column is suppressed</a:t>
            </a:r>
          </a:p>
          <a:p>
            <a:pPr lvl="1"/>
            <a:r>
              <a:rPr lang="en-US" dirty="0" smtClean="0"/>
              <a:t>the BY line is suppressed</a:t>
            </a:r>
          </a:p>
          <a:p>
            <a:pPr lvl="1"/>
            <a:r>
              <a:rPr lang="en-US" dirty="0" smtClean="0"/>
              <a:t>the ID/BY variable prints in the leftmost column</a:t>
            </a:r>
          </a:p>
          <a:p>
            <a:pPr lvl="1"/>
            <a:r>
              <a:rPr lang="en-US" dirty="0" smtClean="0"/>
              <a:t>each ID/BY value only prints at the start of each BY group (and on the subtotal line, if a SUM statement is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By-Group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JobCode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0099"/>
                </a:solidFill>
              </a:rPr>
              <a:t>BY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ID statements </a:t>
            </a:r>
            <a:r>
              <a:rPr lang="en-US" dirty="0" smtClean="0"/>
              <a:t>to change the report format.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590800"/>
            <a:ext cx="6477000" cy="2362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sort data=data1.empdata out=work.empdata;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 JobCode;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 print data=work.empdata;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by JobCode;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id JobCode;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sum Salary;</a:t>
            </a:r>
          </a:p>
          <a:p>
            <a:pPr marL="280988" lvl="1" indent="-280988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2195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Exercise (continued)</a:t>
            </a:r>
          </a:p>
          <a:p>
            <a:pPr lvl="1"/>
            <a:r>
              <a:rPr lang="en-US" dirty="0" smtClean="0"/>
              <a:t>Create a report that displays Name, DOB, </a:t>
            </a:r>
            <a:r>
              <a:rPr lang="en-US" dirty="0" err="1" smtClean="0"/>
              <a:t>WageCategory</a:t>
            </a:r>
            <a:r>
              <a:rPr lang="en-US" dirty="0" smtClean="0"/>
              <a:t>, Bonus (in this order)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Suppress </a:t>
            </a:r>
            <a:r>
              <a:rPr lang="en-US" dirty="0"/>
              <a:t>observation </a:t>
            </a:r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Use ‘Full Name’, ‘Birth Date’, ‘Wage Category’, and ‘Bonus Level’ as the column headers</a:t>
            </a:r>
          </a:p>
          <a:p>
            <a:pPr lvl="2"/>
            <a:r>
              <a:rPr lang="en-US" dirty="0" smtClean="0"/>
              <a:t>Apply the appropriate formats to </a:t>
            </a:r>
            <a:r>
              <a:rPr lang="en-US" dirty="0" err="1" smtClean="0"/>
              <a:t>WageCategory</a:t>
            </a:r>
            <a:r>
              <a:rPr lang="en-US" dirty="0" smtClean="0"/>
              <a:t> and Bonus.</a:t>
            </a:r>
          </a:p>
          <a:p>
            <a:pPr lvl="2"/>
            <a:r>
              <a:rPr lang="en-US" dirty="0" smtClean="0"/>
              <a:t>Apply a date format to DOB that displays dates in the form 09APR2015.</a:t>
            </a:r>
          </a:p>
          <a:p>
            <a:pPr lvl="1"/>
            <a:r>
              <a:rPr lang="en-US" dirty="0" smtClean="0"/>
              <a:t>Now create the same report, but only select individuals whose bonus is greater than 1000.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6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By-Group Formatting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627304" y="1676400"/>
            <a:ext cx="5883296" cy="4561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rgbClr val="000099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 SAS System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Job    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Emp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Code      ID     LastName        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Salary</a:t>
            </a:r>
          </a:p>
          <a:p>
            <a:pPr>
              <a:buNone/>
            </a:pP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FLTAT    0040    WILLIAMS         ARLENE M.     23666.12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0071    PERRY            ROBERT A.     21957.71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0091    SCOTT            HARVEY F.     32278.40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0106    THACKER          DAVID S.      24161.14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-----                                  ---------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FLTAT                                          102063.37</a:t>
            </a:r>
          </a:p>
          <a:p>
            <a:pPr>
              <a:buNone/>
            </a:pP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PILOT    0031    GOLDENBERG       DESIREE       50221.62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0082    MCGWIER-WATTS    CHRISTINA     96387.39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0355    BELL             THOMAS B.     59803.16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0366    GLENN            MARTHA S.    120202.38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-----                                 ---------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PILOT                                          326614.55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                                      =========</a:t>
            </a:r>
          </a:p>
          <a:p>
            <a:pPr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                                       428677.92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96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Now, let’s go back to the data step</a:t>
            </a:r>
          </a:p>
          <a:p>
            <a:endParaRPr lang="en-US" dirty="0" smtClean="0"/>
          </a:p>
          <a:p>
            <a:r>
              <a:rPr lang="en-US" dirty="0" smtClean="0"/>
              <a:t>What is the most important thing we want to do in this step?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9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Data Sets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8095" y="1981200"/>
            <a:ext cx="1676400" cy="6950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99"/>
                </a:solidFill>
                <a:latin typeface="+mj-lt"/>
              </a:rPr>
              <a:t>Data Entry</a:t>
            </a:r>
            <a:endParaRPr lang="en-US" sz="22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30695" y="1981200"/>
            <a:ext cx="1676400" cy="6950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0099"/>
                </a:solidFill>
                <a:latin typeface="+mj-lt"/>
              </a:rPr>
              <a:t>Other Software Files</a:t>
            </a:r>
            <a:endParaRPr lang="en-US" sz="16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95" y="5009288"/>
            <a:ext cx="1676400" cy="781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99"/>
                </a:solidFill>
                <a:latin typeface="+mj-lt"/>
              </a:rPr>
              <a:t>Descriptor Portion</a:t>
            </a:r>
            <a:endParaRPr lang="en-US" sz="22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9395" y="1981200"/>
            <a:ext cx="1676400" cy="6950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99"/>
                </a:solidFill>
                <a:latin typeface="+mj-lt"/>
              </a:rPr>
              <a:t>External File</a:t>
            </a:r>
            <a:endParaRPr lang="en-US" sz="22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9395" y="3059327"/>
            <a:ext cx="1752070" cy="7933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 smtClean="0">
                <a:solidFill>
                  <a:srgbClr val="000099"/>
                </a:solidFill>
                <a:latin typeface="+mj-lt"/>
              </a:rPr>
              <a:t>Conversion Process</a:t>
            </a:r>
            <a:endParaRPr lang="en-US" sz="21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49395" y="4201530"/>
            <a:ext cx="1676400" cy="6608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99"/>
                </a:solidFill>
                <a:latin typeface="+mj-lt"/>
              </a:rPr>
              <a:t>SAS Data Set</a:t>
            </a:r>
            <a:endParaRPr lang="en-US" sz="22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30695" y="5009288"/>
            <a:ext cx="1676400" cy="781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99"/>
                </a:solidFill>
                <a:latin typeface="+mj-lt"/>
              </a:rPr>
              <a:t>Data Portion</a:t>
            </a:r>
            <a:endParaRPr lang="en-US" sz="2200" dirty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22" name="Elbow Connector 21"/>
          <p:cNvCxnSpPr>
            <a:stCxn id="15" idx="2"/>
            <a:endCxn id="19" idx="0"/>
          </p:cNvCxnSpPr>
          <p:nvPr/>
        </p:nvCxnSpPr>
        <p:spPr>
          <a:xfrm rot="16200000" flipH="1">
            <a:off x="2824321" y="1458217"/>
            <a:ext cx="383083" cy="2819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7"/>
          <p:cNvCxnSpPr>
            <a:stCxn id="16" idx="2"/>
            <a:endCxn id="19" idx="0"/>
          </p:cNvCxnSpPr>
          <p:nvPr/>
        </p:nvCxnSpPr>
        <p:spPr>
          <a:xfrm rot="5400000">
            <a:off x="5605621" y="1496052"/>
            <a:ext cx="383085" cy="27434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>
            <a:off x="4387595" y="2676242"/>
            <a:ext cx="37835" cy="383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flipH="1">
            <a:off x="4387595" y="3852721"/>
            <a:ext cx="37835" cy="348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8"/>
          <p:cNvCxnSpPr>
            <a:stCxn id="20" idx="3"/>
            <a:endCxn id="21" idx="0"/>
          </p:cNvCxnSpPr>
          <p:nvPr/>
        </p:nvCxnSpPr>
        <p:spPr>
          <a:xfrm>
            <a:off x="5225795" y="4531944"/>
            <a:ext cx="1943100" cy="47734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32"/>
          <p:cNvCxnSpPr>
            <a:stCxn id="20" idx="1"/>
            <a:endCxn id="17" idx="0"/>
          </p:cNvCxnSpPr>
          <p:nvPr/>
        </p:nvCxnSpPr>
        <p:spPr>
          <a:xfrm rot="10800000" flipV="1">
            <a:off x="1606295" y="4531944"/>
            <a:ext cx="1943100" cy="47734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4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Data Sets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43" y="1905000"/>
            <a:ext cx="6993617" cy="34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/>
              <a:t>SAS </a:t>
            </a:r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" y="1752600"/>
            <a:ext cx="7848600" cy="37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Existing </a:t>
            </a:r>
            <a:r>
              <a:rPr lang="en-US" dirty="0"/>
              <a:t>SAS </a:t>
            </a:r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SAS data set from an existing SAS data set, you need to</a:t>
            </a:r>
          </a:p>
          <a:p>
            <a:pPr lvl="1"/>
            <a:r>
              <a:rPr lang="en-US" dirty="0"/>
              <a:t>Use a DATA statement to name the </a:t>
            </a:r>
            <a:r>
              <a:rPr lang="en-US" dirty="0" smtClean="0"/>
              <a:t>output SAS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000099"/>
                </a:solidFill>
              </a:rPr>
              <a:t>SET</a:t>
            </a:r>
            <a:r>
              <a:rPr lang="en-US" dirty="0" smtClean="0"/>
              <a:t> statement (in the DATA step) to read the </a:t>
            </a:r>
            <a:r>
              <a:rPr lang="en-US" dirty="0" smtClean="0">
                <a:solidFill>
                  <a:srgbClr val="C00000"/>
                </a:solidFill>
              </a:rPr>
              <a:t>existing SAS data set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pPr marL="128016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SET can refer to an existing SAS data set, temporary, or permanent</a:t>
            </a:r>
          </a:p>
          <a:p>
            <a:pPr lvl="1"/>
            <a:endParaRPr lang="en-US" sz="2400" dirty="0"/>
          </a:p>
        </p:txBody>
      </p:sp>
      <p:sp>
        <p:nvSpPr>
          <p:cNvPr id="4" name="TextBox 5"/>
          <p:cNvSpPr txBox="1"/>
          <p:nvPr/>
        </p:nvSpPr>
        <p:spPr>
          <a:xfrm>
            <a:off x="1295400" y="3810000"/>
            <a:ext cx="61722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work.temp_empdata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data1.empdata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75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SAS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 of the DATA statement</a:t>
            </a:r>
          </a:p>
          <a:p>
            <a:pPr lvl="1"/>
            <a:r>
              <a:rPr lang="en-US" dirty="0" smtClean="0"/>
              <a:t>This DATA statement creates a temporary SAS data set</a:t>
            </a:r>
          </a:p>
          <a:p>
            <a:pPr marL="128016" lvl="1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This DATA statement creates a permanent SAS data set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295400" y="2505670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.dfwlax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ia.dfwlax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295400" y="4114800"/>
            <a:ext cx="487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libname mydrive 'D:\';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mydrive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.dfwlax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ia.dfwlax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From Other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your data were created by other software (i.e. Excel)</a:t>
            </a:r>
          </a:p>
          <a:p>
            <a:pPr lvl="1"/>
            <a:r>
              <a:rPr lang="en-US" dirty="0" smtClean="0"/>
              <a:t>Use the IMPORT option on the File menu to read it in and create a new SAS data set</a:t>
            </a:r>
          </a:p>
          <a:p>
            <a:pPr lvl="1"/>
            <a:r>
              <a:rPr lang="en-US" dirty="0" smtClean="0"/>
              <a:t>You will need to tell SAS</a:t>
            </a:r>
          </a:p>
          <a:p>
            <a:pPr lvl="2"/>
            <a:r>
              <a:rPr lang="en-US" dirty="0" smtClean="0"/>
              <a:t>What format the data are in</a:t>
            </a:r>
          </a:p>
          <a:p>
            <a:pPr lvl="2"/>
            <a:r>
              <a:rPr lang="en-US" dirty="0" smtClean="0"/>
              <a:t>Where the file is stored</a:t>
            </a:r>
          </a:p>
          <a:p>
            <a:pPr lvl="2"/>
            <a:r>
              <a:rPr lang="en-US" dirty="0" smtClean="0"/>
              <a:t>What character is used to separate data values (i.e. the “delimiter”)</a:t>
            </a:r>
          </a:p>
          <a:p>
            <a:pPr lvl="2"/>
            <a:r>
              <a:rPr lang="en-US" dirty="0" smtClean="0"/>
              <a:t>Save your SAS data set in an existing library or create a new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44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Table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Create a SAS data set using the Table Editor</a:t>
            </a:r>
          </a:p>
          <a:p>
            <a:pPr lvl="1"/>
            <a:r>
              <a:rPr lang="en-US" dirty="0" smtClean="0"/>
              <a:t>Go to Menu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Tools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 smtClean="0"/>
              <a:t> Table Editor</a:t>
            </a:r>
          </a:p>
          <a:p>
            <a:pPr lvl="1"/>
            <a:r>
              <a:rPr lang="en-US" dirty="0" smtClean="0"/>
              <a:t>Enter data values into the table</a:t>
            </a:r>
          </a:p>
          <a:p>
            <a:pPr lvl="1"/>
            <a:r>
              <a:rPr lang="en-US" dirty="0" smtClean="0"/>
              <a:t>Set the name, type, and width for each variable/column using Data Menu – Column Attributes (or right-click on each column heading)</a:t>
            </a:r>
          </a:p>
          <a:p>
            <a:pPr lvl="1"/>
            <a:r>
              <a:rPr lang="en-US" dirty="0" smtClean="0"/>
              <a:t>Save the data set into a library (you can create a library at this time, if desired)</a:t>
            </a:r>
          </a:p>
          <a:p>
            <a:pPr lvl="1"/>
            <a:r>
              <a:rPr lang="en-US" dirty="0" smtClean="0"/>
              <a:t>You can now use this SAS data set in your program</a:t>
            </a:r>
          </a:p>
        </p:txBody>
      </p:sp>
    </p:spTree>
    <p:extLst>
      <p:ext uri="{BB962C8B-B14F-4D97-AF65-F5344CB8AC3E}">
        <p14:creationId xmlns:p14="http://schemas.microsoft.com/office/powerpoint/2010/main" val="29342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SAS data set from raw data, you need to</a:t>
            </a:r>
          </a:p>
          <a:p>
            <a:pPr lvl="1"/>
            <a:r>
              <a:rPr lang="en-US" dirty="0" smtClean="0"/>
              <a:t>Use a DATA statement to name the output SAS data set</a:t>
            </a:r>
          </a:p>
          <a:p>
            <a:pPr lvl="1"/>
            <a:r>
              <a:rPr lang="en-US" dirty="0" smtClean="0"/>
              <a:t>Use an INFILE or DATALINES statement to identify where to find the raw data</a:t>
            </a:r>
          </a:p>
          <a:p>
            <a:pPr lvl="1"/>
            <a:r>
              <a:rPr lang="en-US" dirty="0" smtClean="0"/>
              <a:t>Use an INPUT statement to identify the variables in the raw 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Data Sets</a:t>
            </a:r>
          </a:p>
          <a:p>
            <a:endParaRPr lang="en-US" dirty="0"/>
          </a:p>
          <a:p>
            <a:r>
              <a:rPr lang="en-US" dirty="0" smtClean="0"/>
              <a:t>PROC SORT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Step</a:t>
            </a:r>
          </a:p>
          <a:p>
            <a:pPr lvl="1"/>
            <a:r>
              <a:rPr lang="en-US" dirty="0" smtClean="0"/>
              <a:t>Read existing SAS data sets</a:t>
            </a:r>
          </a:p>
          <a:p>
            <a:pPr lvl="1"/>
            <a:r>
              <a:rPr lang="en-US" dirty="0" smtClean="0"/>
              <a:t>Read raw data (intro)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1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Within a </a:t>
            </a:r>
            <a:r>
              <a:rPr lang="en-US" dirty="0"/>
              <a:t>SAS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6596" indent="-342900"/>
            <a:r>
              <a:rPr lang="en-US" dirty="0" smtClean="0"/>
              <a:t>If the raw data is contained in the SAS program</a:t>
            </a:r>
          </a:p>
          <a:p>
            <a:pPr lvl="1"/>
            <a:r>
              <a:rPr lang="en-US" dirty="0" smtClean="0"/>
              <a:t>Use the DATALINES keyword, followed by the raw data lines</a:t>
            </a:r>
          </a:p>
          <a:p>
            <a:pPr marL="745236" lvl="2" indent="-342900"/>
            <a:endParaRPr lang="en-US" dirty="0" smtClean="0"/>
          </a:p>
          <a:p>
            <a:pPr marL="196596" indent="-342900"/>
            <a:r>
              <a:rPr lang="en-US" dirty="0" smtClean="0"/>
              <a:t>Example: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Remember that this method works well for small amounts of data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200912" y="3352800"/>
            <a:ext cx="67056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work.sample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input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$ gender $ age;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John Male 22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Jane Female 19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1579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a Raw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raw data are contained in a separate text file</a:t>
            </a:r>
          </a:p>
          <a:p>
            <a:pPr lvl="1"/>
            <a:r>
              <a:rPr lang="en-US" sz="2200" dirty="0" smtClean="0"/>
              <a:t>Use the </a:t>
            </a:r>
            <a:r>
              <a:rPr lang="en-US" sz="2200" dirty="0" smtClean="0">
                <a:solidFill>
                  <a:srgbClr val="000099"/>
                </a:solidFill>
              </a:rPr>
              <a:t>INFILE </a:t>
            </a:r>
            <a:r>
              <a:rPr lang="en-US" sz="2200" dirty="0" smtClean="0"/>
              <a:t>statement, followed by a </a:t>
            </a:r>
            <a:r>
              <a:rPr lang="en-US" sz="2200" dirty="0" smtClean="0">
                <a:solidFill>
                  <a:srgbClr val="C00000"/>
                </a:solidFill>
              </a:rPr>
              <a:t>file specification</a:t>
            </a:r>
            <a:r>
              <a:rPr lang="en-US" sz="2200" dirty="0" smtClean="0"/>
              <a:t>.</a:t>
            </a:r>
          </a:p>
          <a:p>
            <a:pPr lvl="1"/>
            <a:endParaRPr lang="en-US" sz="2200" dirty="0" smtClean="0"/>
          </a:p>
          <a:p>
            <a:r>
              <a:rPr lang="en-US" dirty="0" smtClean="0"/>
              <a:t>Example</a:t>
            </a:r>
          </a:p>
          <a:p>
            <a:endParaRPr lang="en-US" sz="4000" dirty="0"/>
          </a:p>
          <a:p>
            <a:pPr marL="274320" lvl="1" indent="0">
              <a:buNone/>
            </a:pP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This method is much more common than DATALINES</a:t>
            </a:r>
          </a:p>
          <a:p>
            <a:pPr lvl="1"/>
            <a:r>
              <a:rPr lang="en-US" sz="2200" dirty="0" smtClean="0"/>
              <a:t>The file specification </a:t>
            </a:r>
            <a:r>
              <a:rPr lang="en-US" sz="2200" b="1" dirty="0" smtClean="0"/>
              <a:t>does not use a library reference</a:t>
            </a:r>
          </a:p>
          <a:p>
            <a:pPr lvl="1"/>
            <a:r>
              <a:rPr lang="en-US" sz="2200" dirty="0" smtClean="0"/>
              <a:t>The INFILE statement comes before the input statement.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143000" y="3429000"/>
            <a:ext cx="6172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work.sample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'D:\UCSB\sample.txt'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input name $ gender $ age;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2777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Datalines</a:t>
            </a:r>
            <a:r>
              <a:rPr lang="en-US" dirty="0" smtClean="0"/>
              <a:t> vs. </a:t>
            </a:r>
            <a:r>
              <a:rPr lang="en-US" dirty="0" err="1" smtClean="0"/>
              <a:t>Infile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DATALINES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Allows you to see your data directly</a:t>
            </a:r>
          </a:p>
          <a:p>
            <a:pPr lvl="1"/>
            <a:r>
              <a:rPr lang="en-US" dirty="0" smtClean="0"/>
              <a:t>Is good for small amounts of data</a:t>
            </a:r>
          </a:p>
          <a:p>
            <a:pPr lvl="1"/>
            <a:r>
              <a:rPr lang="en-US" dirty="0" smtClean="0"/>
              <a:t>Is often used to create “test” data sets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INFILE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Is more common</a:t>
            </a:r>
          </a:p>
          <a:p>
            <a:pPr lvl="1"/>
            <a:r>
              <a:rPr lang="en-US" dirty="0" smtClean="0"/>
              <a:t>Is necessary if your data comes from an outside source (i.e. client, download, website, etc.)</a:t>
            </a:r>
          </a:p>
          <a:p>
            <a:pPr lvl="1"/>
            <a:r>
              <a:rPr lang="en-US" dirty="0" smtClean="0"/>
              <a:t>Is preferred for large data sets</a:t>
            </a:r>
          </a:p>
          <a:p>
            <a:pPr lvl="1"/>
            <a:r>
              <a:rPr lang="en-US" dirty="0" smtClean="0"/>
              <a:t>Allows you to easily re-run your programs on updated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INPUT</a:t>
            </a:r>
            <a:r>
              <a:rPr lang="en-US" dirty="0" smtClean="0"/>
              <a:t> statement tells SAS the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of each variable in the data set, and how to read the data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Simple form of the INPUT statement</a:t>
            </a:r>
          </a:p>
          <a:p>
            <a:endParaRPr lang="en-US" sz="2600" dirty="0" smtClean="0"/>
          </a:p>
          <a:p>
            <a:pPr lvl="2"/>
            <a:endParaRPr lang="en-US" sz="1900" dirty="0"/>
          </a:p>
          <a:p>
            <a:r>
              <a:rPr lang="en-US" dirty="0" smtClean="0"/>
              <a:t>General form of the INPUT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270" y="3733800"/>
            <a:ext cx="4205329" cy="533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&lt;$&gt; &lt;options&gt;;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271" y="5029200"/>
            <a:ext cx="7902146" cy="11609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variable &lt;$&gt; start-column &lt;-- end-column&gt; &lt;.decimals&gt; &lt;@|@@&gt;; </a:t>
            </a:r>
          </a:p>
          <a:p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&lt;pointer-control&gt; variable &lt;$&gt; &lt;:|&amp;|~&gt;  &lt;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.&gt; &lt;@|@@&gt;;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Statement Example</a:t>
            </a:r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911352" y="1905000"/>
            <a:ext cx="7315200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work.students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John Male 19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Wendy Female 22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410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Raw 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List Input – each data value is separated by a space (the “delimiter”)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Male 22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Wendy Female 19</a:t>
            </a:r>
          </a:p>
          <a:p>
            <a:pPr lvl="1"/>
            <a:r>
              <a:rPr lang="en-US" sz="2400" dirty="0" smtClean="0"/>
              <a:t>Column input – each data value is in a fixed location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        Male            22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Wendy        Female          19</a:t>
            </a:r>
          </a:p>
          <a:p>
            <a:pPr lvl="1"/>
            <a:r>
              <a:rPr lang="en-US" sz="2400" dirty="0" smtClean="0"/>
              <a:t>Formatted input – uses SAS formats (called </a:t>
            </a:r>
            <a:r>
              <a:rPr lang="en-US" sz="2400" dirty="0" err="1" smtClean="0"/>
              <a:t>informats</a:t>
            </a:r>
            <a:r>
              <a:rPr lang="en-US" sz="2400" dirty="0" smtClean="0"/>
              <a:t>)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Male 4/12/91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Elizabeth Female 8/24/90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5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vs. </a:t>
            </a:r>
            <a:r>
              <a:rPr lang="en-US" dirty="0" err="1" smtClean="0"/>
              <a:t>Informat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99"/>
                </a:solidFill>
              </a:rPr>
              <a:t>Format</a:t>
            </a:r>
            <a:r>
              <a:rPr lang="en-US" dirty="0" smtClean="0"/>
              <a:t> controls the way data look SAS outputs (displays) data.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000099"/>
                </a:solidFill>
              </a:rPr>
              <a:t>Informat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controls the way SAS reads in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 data sets have a </a:t>
            </a:r>
            <a:r>
              <a:rPr lang="en-US" dirty="0" smtClean="0">
                <a:solidFill>
                  <a:srgbClr val="000099"/>
                </a:solidFill>
              </a:rPr>
              <a:t>descriptor portion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000099"/>
                </a:solidFill>
              </a:rPr>
              <a:t>data portion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3" y="2522991"/>
            <a:ext cx="6993617" cy="34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data portion </a:t>
            </a:r>
            <a:r>
              <a:rPr lang="en-US" dirty="0" smtClean="0"/>
              <a:t>of a SAS data set is a rectangular table of character and/or numeric data values</a:t>
            </a:r>
          </a:p>
          <a:p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37364" y="2590800"/>
            <a:ext cx="57912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SAS monospace" pitchFamily="49" charset="0"/>
              </a:rPr>
              <a:t>                              Job</a:t>
            </a:r>
          </a:p>
          <a:p>
            <a:r>
              <a:rPr lang="en-US" sz="1400" b="1" dirty="0" err="1" smtClean="0">
                <a:latin typeface="SAS monospace" pitchFamily="49" charset="0"/>
              </a:rPr>
              <a:t>LastName</a:t>
            </a:r>
            <a:r>
              <a:rPr lang="en-US" sz="1400" b="1" dirty="0" smtClean="0">
                <a:latin typeface="SAS monospace" pitchFamily="49" charset="0"/>
              </a:rPr>
              <a:t>         FirstName    Code       Salary</a:t>
            </a:r>
          </a:p>
          <a:p>
            <a:endParaRPr lang="en-US" sz="1400" b="1" dirty="0" smtClean="0">
              <a:latin typeface="SAS monospace" pitchFamily="49" charset="0"/>
            </a:endParaRPr>
          </a:p>
          <a:p>
            <a:r>
              <a:rPr lang="en-US" sz="1400" b="1" dirty="0" smtClean="0">
                <a:latin typeface="SAS monospace" pitchFamily="49" charset="0"/>
              </a:rPr>
              <a:t>GOLDENBERG       DESIREE      PILOT     50221.62</a:t>
            </a:r>
          </a:p>
          <a:p>
            <a:r>
              <a:rPr lang="en-US" sz="1400" b="1" dirty="0" smtClean="0">
                <a:latin typeface="SAS monospace" pitchFamily="49" charset="0"/>
              </a:rPr>
              <a:t>WILLIAMS         ARLENE M.    FLTAT     23666.12</a:t>
            </a:r>
          </a:p>
          <a:p>
            <a:r>
              <a:rPr lang="en-US" sz="1400" b="1" dirty="0" smtClean="0">
                <a:latin typeface="SAS monospace" pitchFamily="49" charset="0"/>
              </a:rPr>
              <a:t>PERRY            ROBERT A.    FLTAT     21957.71</a:t>
            </a:r>
          </a:p>
          <a:p>
            <a:r>
              <a:rPr lang="en-US" sz="1400" b="1" dirty="0" smtClean="0">
                <a:latin typeface="SAS monospace" pitchFamily="49" charset="0"/>
              </a:rPr>
              <a:t>MCGWIER-WATTS    CHRISTINA    PILOT     96387.39</a:t>
            </a:r>
          </a:p>
          <a:p>
            <a:r>
              <a:rPr lang="en-US" sz="1400" b="1" dirty="0" smtClean="0">
                <a:latin typeface="SAS monospace" pitchFamily="49" charset="0"/>
              </a:rPr>
              <a:t>SCOTT            HARVEY F.    FLTAT     32278.40</a:t>
            </a:r>
          </a:p>
          <a:p>
            <a:r>
              <a:rPr lang="en-US" sz="1400" b="1" dirty="0" smtClean="0">
                <a:latin typeface="SAS monospace" pitchFamily="49" charset="0"/>
              </a:rPr>
              <a:t>THACKER          DAVID S.     FLTAT     24161.14</a:t>
            </a:r>
          </a:p>
          <a:p>
            <a:r>
              <a:rPr lang="en-US" sz="1400" b="1" dirty="0" smtClean="0">
                <a:latin typeface="SAS monospace" pitchFamily="49" charset="0"/>
              </a:rPr>
              <a:t>BELL             THOMAS B.    PILOT     59803.16</a:t>
            </a:r>
          </a:p>
          <a:p>
            <a:r>
              <a:rPr lang="en-US" sz="1400" b="1" dirty="0" smtClean="0">
                <a:latin typeface="SAS monospace" pitchFamily="49" charset="0"/>
              </a:rPr>
              <a:t>GLENN            MARTHA S.    PILOT    120202.38</a:t>
            </a:r>
            <a:endParaRPr lang="en-US" sz="1400" b="1" dirty="0">
              <a:latin typeface="SAS monospace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728564" y="2667000"/>
            <a:ext cx="533400" cy="457200"/>
          </a:xfrm>
          <a:prstGeom prst="rightBrac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99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728564" y="3276600"/>
            <a:ext cx="533400" cy="1676400"/>
          </a:xfrm>
          <a:prstGeom prst="rightBrac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99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261964" y="2667000"/>
            <a:ext cx="12954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99"/>
                </a:solidFill>
                <a:latin typeface="+mj-lt"/>
              </a:rPr>
              <a:t>Variable Names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7261964" y="3733800"/>
            <a:ext cx="12954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99"/>
                </a:solidFill>
                <a:latin typeface="+mj-lt"/>
              </a:rPr>
              <a:t>Variable Values</a:t>
            </a:r>
            <a:endParaRPr lang="en-US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2651864" y="3467100"/>
            <a:ext cx="533400" cy="3810000"/>
          </a:xfrm>
          <a:prstGeom prst="rightBrac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28575">
                <a:solidFill>
                  <a:schemeClr val="tx1"/>
                </a:solidFill>
              </a:ln>
              <a:solidFill>
                <a:srgbClr val="000099"/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1623164" y="5638800"/>
            <a:ext cx="25146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000099"/>
                </a:solidFill>
                <a:latin typeface="+mj-lt"/>
              </a:rPr>
              <a:t>Character Values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5395064" y="4838700"/>
            <a:ext cx="533400" cy="1066800"/>
          </a:xfrm>
          <a:prstGeom prst="rightBrac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28575">
                <a:solidFill>
                  <a:schemeClr val="tx1"/>
                </a:solidFill>
              </a:ln>
              <a:solidFill>
                <a:srgbClr val="000099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4518764" y="5638800"/>
            <a:ext cx="25146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000099"/>
                </a:solidFill>
                <a:latin typeface="+mj-lt"/>
              </a:rPr>
              <a:t>Numeric Values</a:t>
            </a:r>
          </a:p>
        </p:txBody>
      </p:sp>
    </p:spTree>
    <p:extLst>
      <p:ext uri="{BB962C8B-B14F-4D97-AF65-F5344CB8AC3E}">
        <p14:creationId xmlns:p14="http://schemas.microsoft.com/office/powerpoint/2010/main" val="7847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Missing Data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must exist for every variable for each observation.  Missing values are valid values.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048533" y="4724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A character missing</a:t>
            </a:r>
          </a:p>
          <a:p>
            <a:r>
              <a:rPr lang="en-US" dirty="0" smtClean="0"/>
              <a:t>value is displayed as a blank.</a:t>
            </a:r>
            <a:endParaRPr 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5391933" y="4800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A numeric</a:t>
            </a:r>
          </a:p>
          <a:p>
            <a:r>
              <a:rPr lang="en-US" dirty="0" smtClean="0"/>
              <a:t>missing value</a:t>
            </a:r>
          </a:p>
          <a:p>
            <a:r>
              <a:rPr lang="en-US" dirty="0" smtClean="0"/>
              <a:t>is displayed as</a:t>
            </a:r>
          </a:p>
          <a:p>
            <a:r>
              <a:rPr lang="en-US" dirty="0" smtClean="0"/>
              <a:t>a period.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>
          <a:xfrm>
            <a:off x="896133" y="2590800"/>
            <a:ext cx="5791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Job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FirstName    Code       Salary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GOLDENBERG       DESIREE      PILOT     50221.62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WILLIAMS         ARLENE M.    FLTAT     23666.12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PERRY            ROBERT A.    FLTAT            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MCGWIER-WATTS    CHRISTINA    PILOT     96387.39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SCOTT            HARVEY F.              32278.40</a:t>
            </a:r>
          </a:p>
        </p:txBody>
      </p:sp>
      <p:sp>
        <p:nvSpPr>
          <p:cNvPr id="7" name="Oval 6"/>
          <p:cNvSpPr/>
          <p:nvPr/>
        </p:nvSpPr>
        <p:spPr>
          <a:xfrm>
            <a:off x="3867933" y="411480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87133" y="365760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hape 12"/>
          <p:cNvCxnSpPr>
            <a:stCxn id="4" idx="3"/>
            <a:endCxn id="7" idx="4"/>
          </p:cNvCxnSpPr>
          <p:nvPr/>
        </p:nvCxnSpPr>
        <p:spPr>
          <a:xfrm flipV="1">
            <a:off x="3258333" y="4419600"/>
            <a:ext cx="1143000" cy="76646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8" idx="6"/>
          </p:cNvCxnSpPr>
          <p:nvPr/>
        </p:nvCxnSpPr>
        <p:spPr>
          <a:xfrm flipH="1" flipV="1">
            <a:off x="6153933" y="3810000"/>
            <a:ext cx="1066800" cy="1590765"/>
          </a:xfrm>
          <a:prstGeom prst="bentConnector3">
            <a:avLst>
              <a:gd name="adj1" fmla="val -214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7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descriptor portion </a:t>
            </a:r>
            <a:r>
              <a:rPr lang="en-US" dirty="0" smtClean="0"/>
              <a:t>of a SAS data set contains</a:t>
            </a:r>
          </a:p>
          <a:p>
            <a:pPr lvl="1"/>
            <a:r>
              <a:rPr lang="en-US" dirty="0" smtClean="0"/>
              <a:t>General information about the SAS data set (such as data set name and number of observations)</a:t>
            </a:r>
          </a:p>
          <a:p>
            <a:pPr lvl="1"/>
            <a:r>
              <a:rPr lang="en-US" dirty="0" smtClean="0"/>
              <a:t>Variable attributes (name, type, length, position, </a:t>
            </a:r>
            <a:r>
              <a:rPr lang="en-US" dirty="0" err="1" smtClean="0"/>
              <a:t>informat</a:t>
            </a:r>
            <a:r>
              <a:rPr lang="en-US" dirty="0" smtClean="0"/>
              <a:t>, format, label)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9"/>
                </a:solidFill>
              </a:rPr>
              <a:t>CONTENTS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procedure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CONTENTS</a:t>
            </a:r>
            <a:r>
              <a:rPr lang="en-US" dirty="0" smtClean="0"/>
              <a:t>) displays the descriptor portion of a SAS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 of the PROC CONTENTS step: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057400"/>
            <a:ext cx="5518236" cy="6623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None/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 marL="0" lvl="1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CONTENTS DATA=&lt;SAS-data-set&gt;;</a:t>
            </a:r>
          </a:p>
          <a:p>
            <a:pPr marL="0" lvl="1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66800" y="3597580"/>
            <a:ext cx="5518236" cy="66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-280988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280988" lvl="1" indent="-280988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proc contents data=data1.empdata;</a:t>
            </a:r>
          </a:p>
          <a:p>
            <a:pPr marL="280988" lvl="1" indent="-280988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3">
      <a:dk1>
        <a:srgbClr val="000000"/>
      </a:dk1>
      <a:lt1>
        <a:srgbClr val="FFFFFF"/>
      </a:lt1>
      <a:dk2>
        <a:srgbClr val="434342"/>
      </a:dk2>
      <a:lt2>
        <a:srgbClr val="F2F2F2"/>
      </a:lt2>
      <a:accent1>
        <a:srgbClr val="92D050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7792</TotalTime>
  <Words>2854</Words>
  <Application>Microsoft Office PowerPoint</Application>
  <PresentationFormat>On-screen Show (4:3)</PresentationFormat>
  <Paragraphs>531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Georgia</vt:lpstr>
      <vt:lpstr>SAS Monospace</vt:lpstr>
      <vt:lpstr>SAS Monospace</vt:lpstr>
      <vt:lpstr>Symbol</vt:lpstr>
      <vt:lpstr>Wingdings</vt:lpstr>
      <vt:lpstr>Wingdings 2</vt:lpstr>
      <vt:lpstr>Civic</vt:lpstr>
      <vt:lpstr>PSTAT 130</vt:lpstr>
      <vt:lpstr>Class Exercise</vt:lpstr>
      <vt:lpstr>Class Exercise</vt:lpstr>
      <vt:lpstr>Objectives</vt:lpstr>
      <vt:lpstr>SAS Data Sets</vt:lpstr>
      <vt:lpstr>Data Portion</vt:lpstr>
      <vt:lpstr>Note: Missing Data Values</vt:lpstr>
      <vt:lpstr>Descriptor Portion</vt:lpstr>
      <vt:lpstr>CONTENTS Procedure</vt:lpstr>
      <vt:lpstr>Descriptor Portion</vt:lpstr>
      <vt:lpstr>CONTENTS Procedure</vt:lpstr>
      <vt:lpstr>Example Output</vt:lpstr>
      <vt:lpstr>Example</vt:lpstr>
      <vt:lpstr>SORT Procedure</vt:lpstr>
      <vt:lpstr>Sorting a SAS Data Set</vt:lpstr>
      <vt:lpstr>Sorting a SAS Data Set</vt:lpstr>
      <vt:lpstr>Sorting a SAS Data Set</vt:lpstr>
      <vt:lpstr>Sorting Example</vt:lpstr>
      <vt:lpstr>Creating Subgroups</vt:lpstr>
      <vt:lpstr>PowerPoint Presentation</vt:lpstr>
      <vt:lpstr>Printing Sorted Observations</vt:lpstr>
      <vt:lpstr>Printing Sub &amp; Grand Totals</vt:lpstr>
      <vt:lpstr>PowerPoint Presentation</vt:lpstr>
      <vt:lpstr>Page Breaks</vt:lpstr>
      <vt:lpstr>Another Sorting Example</vt:lpstr>
      <vt:lpstr>Another Sorting Example (con’t)</vt:lpstr>
      <vt:lpstr>Identifying Observations</vt:lpstr>
      <vt:lpstr>Special By-Group Formatting</vt:lpstr>
      <vt:lpstr>Special By-Group Formatting</vt:lpstr>
      <vt:lpstr>Special By-Group Formatting</vt:lpstr>
      <vt:lpstr>DATA Step</vt:lpstr>
      <vt:lpstr>SAS Data Sets</vt:lpstr>
      <vt:lpstr>SAS Data Sets</vt:lpstr>
      <vt:lpstr>Creating a SAS Data Set</vt:lpstr>
      <vt:lpstr>Using an Existing SAS Data Set</vt:lpstr>
      <vt:lpstr>Naming a SAS Data Set</vt:lpstr>
      <vt:lpstr>Importing Data From Other Software</vt:lpstr>
      <vt:lpstr>SAS Table Editor</vt:lpstr>
      <vt:lpstr>Using Raw Data</vt:lpstr>
      <vt:lpstr>Raw Data Within a SAS Program</vt:lpstr>
      <vt:lpstr>Pointing to a Raw Data File</vt:lpstr>
      <vt:lpstr>Datalines vs. Infile</vt:lpstr>
      <vt:lpstr>Reading Data Fields</vt:lpstr>
      <vt:lpstr>Input Statement Example</vt:lpstr>
      <vt:lpstr>Types of Raw Data Input</vt:lpstr>
      <vt:lpstr>Format vs. Informat</vt:lpstr>
      <vt:lpstr>Questions?</vt:lpstr>
    </vt:vector>
  </TitlesOfParts>
  <Company>XXXXXXXXXX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Administrator</dc:creator>
  <cp:lastModifiedBy>ssms1301-12</cp:lastModifiedBy>
  <cp:revision>154</cp:revision>
  <dcterms:created xsi:type="dcterms:W3CDTF">2015-03-18T20:48:20Z</dcterms:created>
  <dcterms:modified xsi:type="dcterms:W3CDTF">2016-04-13T01:18:25Z</dcterms:modified>
</cp:coreProperties>
</file>