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1445" r:id="rId2"/>
    <p:sldId id="1446" r:id="rId3"/>
    <p:sldId id="1392" r:id="rId4"/>
    <p:sldId id="1353" r:id="rId5"/>
    <p:sldId id="1282" r:id="rId6"/>
    <p:sldId id="1283" r:id="rId7"/>
    <p:sldId id="1338" r:id="rId8"/>
    <p:sldId id="1285" r:id="rId9"/>
    <p:sldId id="1284" r:id="rId10"/>
    <p:sldId id="1448" r:id="rId11"/>
    <p:sldId id="1447" r:id="rId12"/>
    <p:sldId id="1449" r:id="rId13"/>
    <p:sldId id="1450" r:id="rId14"/>
    <p:sldId id="1345" r:id="rId15"/>
    <p:sldId id="1346" r:id="rId16"/>
    <p:sldId id="1364" r:id="rId17"/>
    <p:sldId id="1354" r:id="rId18"/>
    <p:sldId id="1441" r:id="rId19"/>
    <p:sldId id="1451" r:id="rId20"/>
    <p:sldId id="1452" r:id="rId21"/>
    <p:sldId id="1442" r:id="rId22"/>
    <p:sldId id="1331" r:id="rId23"/>
    <p:sldId id="1457" r:id="rId24"/>
    <p:sldId id="1455" r:id="rId25"/>
    <p:sldId id="1463" r:id="rId26"/>
    <p:sldId id="1396" r:id="rId27"/>
    <p:sldId id="1464" r:id="rId28"/>
    <p:sldId id="1462" r:id="rId29"/>
    <p:sldId id="1454" r:id="rId30"/>
    <p:sldId id="1458" r:id="rId31"/>
    <p:sldId id="1459" r:id="rId32"/>
    <p:sldId id="1400" r:id="rId33"/>
    <p:sldId id="1460" r:id="rId34"/>
    <p:sldId id="1465" r:id="rId35"/>
    <p:sldId id="1461" r:id="rId36"/>
    <p:sldId id="1404" r:id="rId37"/>
    <p:sldId id="1402" r:id="rId38"/>
    <p:sldId id="1453" r:id="rId39"/>
    <p:sldId id="1393" r:id="rId40"/>
    <p:sldId id="1397" r:id="rId41"/>
    <p:sldId id="1473" r:id="rId42"/>
    <p:sldId id="1466" r:id="rId43"/>
    <p:sldId id="1467" r:id="rId44"/>
    <p:sldId id="1468" r:id="rId45"/>
    <p:sldId id="1469" r:id="rId46"/>
    <p:sldId id="1471" r:id="rId47"/>
    <p:sldId id="1472" r:id="rId48"/>
    <p:sldId id="1478" r:id="rId49"/>
    <p:sldId id="1480" r:id="rId50"/>
    <p:sldId id="1474" r:id="rId51"/>
    <p:sldId id="1475" r:id="rId52"/>
    <p:sldId id="1476" r:id="rId53"/>
    <p:sldId id="1477" r:id="rId54"/>
    <p:sldId id="1479" r:id="rId55"/>
  </p:sldIdLst>
  <p:sldSz cx="9144000" cy="6858000" type="screen4x3"/>
  <p:notesSz cx="7315200" cy="96012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130" algn="l" rtl="0" eaLnBrk="0" fontAlgn="base" hangingPunct="0">
      <a:spcBef>
        <a:spcPct val="0"/>
      </a:spcBef>
      <a:spcAft>
        <a:spcPct val="0"/>
      </a:spcAft>
      <a:defRPr sz="1600" b="1" kern="1200">
        <a:solidFill>
          <a:schemeClr val="tx1"/>
        </a:solidFill>
        <a:latin typeface="Arial" charset="0"/>
        <a:ea typeface="+mn-ea"/>
        <a:cs typeface="+mn-cs"/>
      </a:defRPr>
    </a:lvl2pPr>
    <a:lvl3pPr marL="914259" algn="l" rtl="0" eaLnBrk="0" fontAlgn="base" hangingPunct="0">
      <a:spcBef>
        <a:spcPct val="0"/>
      </a:spcBef>
      <a:spcAft>
        <a:spcPct val="0"/>
      </a:spcAft>
      <a:defRPr sz="1600" b="1" kern="1200">
        <a:solidFill>
          <a:schemeClr val="tx1"/>
        </a:solidFill>
        <a:latin typeface="Arial" charset="0"/>
        <a:ea typeface="+mn-ea"/>
        <a:cs typeface="+mn-cs"/>
      </a:defRPr>
    </a:lvl3pPr>
    <a:lvl4pPr marL="1371390" algn="l" rtl="0" eaLnBrk="0" fontAlgn="base" hangingPunct="0">
      <a:spcBef>
        <a:spcPct val="0"/>
      </a:spcBef>
      <a:spcAft>
        <a:spcPct val="0"/>
      </a:spcAft>
      <a:defRPr sz="1600" b="1" kern="1200">
        <a:solidFill>
          <a:schemeClr val="tx1"/>
        </a:solidFill>
        <a:latin typeface="Arial" charset="0"/>
        <a:ea typeface="+mn-ea"/>
        <a:cs typeface="+mn-cs"/>
      </a:defRPr>
    </a:lvl4pPr>
    <a:lvl5pPr marL="1828519" algn="l" rtl="0" eaLnBrk="0" fontAlgn="base" hangingPunct="0">
      <a:spcBef>
        <a:spcPct val="0"/>
      </a:spcBef>
      <a:spcAft>
        <a:spcPct val="0"/>
      </a:spcAft>
      <a:defRPr sz="1600" b="1" kern="1200">
        <a:solidFill>
          <a:schemeClr val="tx1"/>
        </a:solidFill>
        <a:latin typeface="Arial" charset="0"/>
        <a:ea typeface="+mn-ea"/>
        <a:cs typeface="+mn-cs"/>
      </a:defRPr>
    </a:lvl5pPr>
    <a:lvl6pPr marL="2285649" algn="l" defTabSz="914259" rtl="0" eaLnBrk="1" latinLnBrk="0" hangingPunct="1">
      <a:defRPr sz="1600" b="1" kern="1200">
        <a:solidFill>
          <a:schemeClr val="tx1"/>
        </a:solidFill>
        <a:latin typeface="Arial" charset="0"/>
        <a:ea typeface="+mn-ea"/>
        <a:cs typeface="+mn-cs"/>
      </a:defRPr>
    </a:lvl6pPr>
    <a:lvl7pPr marL="2742780" algn="l" defTabSz="914259" rtl="0" eaLnBrk="1" latinLnBrk="0" hangingPunct="1">
      <a:defRPr sz="1600" b="1" kern="1200">
        <a:solidFill>
          <a:schemeClr val="tx1"/>
        </a:solidFill>
        <a:latin typeface="Arial" charset="0"/>
        <a:ea typeface="+mn-ea"/>
        <a:cs typeface="+mn-cs"/>
      </a:defRPr>
    </a:lvl7pPr>
    <a:lvl8pPr marL="3199908" algn="l" defTabSz="914259" rtl="0" eaLnBrk="1" latinLnBrk="0" hangingPunct="1">
      <a:defRPr sz="1600" b="1" kern="1200">
        <a:solidFill>
          <a:schemeClr val="tx1"/>
        </a:solidFill>
        <a:latin typeface="Arial" charset="0"/>
        <a:ea typeface="+mn-ea"/>
        <a:cs typeface="+mn-cs"/>
      </a:defRPr>
    </a:lvl8pPr>
    <a:lvl9pPr marL="3657039" algn="l" defTabSz="914259" rtl="0" eaLnBrk="1" latinLnBrk="0" hangingPunct="1">
      <a:defRPr sz="16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C99"/>
    <a:srgbClr val="CCFF99"/>
    <a:srgbClr val="CC99FF"/>
    <a:srgbClr val="000066"/>
    <a:srgbClr val="996600"/>
    <a:srgbClr val="4D6997"/>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9" autoAdjust="0"/>
    <p:restoredTop sz="75202" autoAdjust="0"/>
  </p:normalViewPr>
  <p:slideViewPr>
    <p:cSldViewPr>
      <p:cViewPr varScale="1">
        <p:scale>
          <a:sx n="82" d="100"/>
          <a:sy n="82" d="100"/>
        </p:scale>
        <p:origin x="-1368" y="-96"/>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6" d="100"/>
          <a:sy n="56" d="100"/>
        </p:scale>
        <p:origin x="-178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a:defRPr sz="1200" b="0">
                <a:latin typeface="Arial" charset="0"/>
              </a:defRPr>
            </a:lvl1pPr>
          </a:lstStyle>
          <a:p>
            <a:pPr>
              <a:defRPr/>
            </a:pPr>
            <a:endParaRPr lang="en-US"/>
          </a:p>
        </p:txBody>
      </p:sp>
      <p:sp>
        <p:nvSpPr>
          <p:cNvPr id="106499" name="Rectangle 3"/>
          <p:cNvSpPr>
            <a:spLocks noGrp="1" noChangeArrowheads="1"/>
          </p:cNvSpPr>
          <p:nvPr>
            <p:ph type="dt" sz="quarter" idx="1"/>
          </p:nvPr>
        </p:nvSpPr>
        <p:spPr bwMode="auto">
          <a:xfrm>
            <a:off x="4146551"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a:defRPr sz="1200" b="0">
                <a:latin typeface="Arial" charset="0"/>
              </a:defRPr>
            </a:lvl1pPr>
          </a:lstStyle>
          <a:p>
            <a:pPr>
              <a:defRPr/>
            </a:pPr>
            <a:endParaRPr lang="en-US"/>
          </a:p>
        </p:txBody>
      </p:sp>
      <p:sp>
        <p:nvSpPr>
          <p:cNvPr id="106500" name="Rectangle 4"/>
          <p:cNvSpPr>
            <a:spLocks noGrp="1" noChangeArrowheads="1"/>
          </p:cNvSpPr>
          <p:nvPr>
            <p:ph type="ftr" sz="quarter" idx="2"/>
          </p:nvPr>
        </p:nvSpPr>
        <p:spPr bwMode="auto">
          <a:xfrm>
            <a:off x="0"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a:defRPr sz="1200" b="0">
                <a:latin typeface="Arial" charset="0"/>
              </a:defRPr>
            </a:lvl1pPr>
          </a:lstStyle>
          <a:p>
            <a:pPr>
              <a:defRPr/>
            </a:pPr>
            <a:endParaRPr lang="en-US"/>
          </a:p>
        </p:txBody>
      </p:sp>
      <p:sp>
        <p:nvSpPr>
          <p:cNvPr id="106501" name="Rectangle 5"/>
          <p:cNvSpPr>
            <a:spLocks noGrp="1" noChangeArrowheads="1"/>
          </p:cNvSpPr>
          <p:nvPr>
            <p:ph type="sldNum" sz="quarter" idx="3"/>
          </p:nvPr>
        </p:nvSpPr>
        <p:spPr bwMode="auto">
          <a:xfrm>
            <a:off x="4146551"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a:defRPr sz="1200" b="0">
                <a:latin typeface="Arial" charset="0"/>
              </a:defRPr>
            </a:lvl1pPr>
          </a:lstStyle>
          <a:p>
            <a:pPr>
              <a:defRPr/>
            </a:pPr>
            <a:fld id="{D098A0DF-783C-49D9-9260-6806A799FD3D}" type="slidenum">
              <a:rPr lang="en-US"/>
              <a:pPr>
                <a:defRPr/>
              </a:pPr>
              <a:t>‹#›</a:t>
            </a:fld>
            <a:endParaRPr lang="en-US"/>
          </a:p>
        </p:txBody>
      </p:sp>
    </p:spTree>
    <p:extLst>
      <p:ext uri="{BB962C8B-B14F-4D97-AF65-F5344CB8AC3E}">
        <p14:creationId xmlns:p14="http://schemas.microsoft.com/office/powerpoint/2010/main" val="3980071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3" name="Rectangle 3"/>
          <p:cNvSpPr>
            <a:spLocks noGrp="1" noChangeArrowheads="1"/>
          </p:cNvSpPr>
          <p:nvPr>
            <p:ph type="dt" idx="1"/>
          </p:nvPr>
        </p:nvSpPr>
        <p:spPr bwMode="auto">
          <a:xfrm>
            <a:off x="4144964"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eaLnBrk="1" hangingPunct="1">
              <a:defRPr sz="1200" b="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59301"/>
            <a:ext cx="5853113" cy="432117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4144964"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eaLnBrk="1" hangingPunct="1">
              <a:defRPr sz="1200" b="0">
                <a:latin typeface="Arial" charset="0"/>
              </a:defRPr>
            </a:lvl1pPr>
          </a:lstStyle>
          <a:p>
            <a:pPr>
              <a:defRPr/>
            </a:pPr>
            <a:fld id="{A0D86A14-AC1F-4C9A-8DDE-CE6B11F31194}" type="slidenum">
              <a:rPr lang="en-US"/>
              <a:pPr>
                <a:defRPr/>
              </a:pPr>
              <a:t>‹#›</a:t>
            </a:fld>
            <a:endParaRPr lang="en-US"/>
          </a:p>
        </p:txBody>
      </p:sp>
    </p:spTree>
    <p:extLst>
      <p:ext uri="{BB962C8B-B14F-4D97-AF65-F5344CB8AC3E}">
        <p14:creationId xmlns:p14="http://schemas.microsoft.com/office/powerpoint/2010/main" val="686759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30" algn="l" rtl="0" eaLnBrk="0" fontAlgn="base" hangingPunct="0">
      <a:spcBef>
        <a:spcPct val="30000"/>
      </a:spcBef>
      <a:spcAft>
        <a:spcPct val="0"/>
      </a:spcAft>
      <a:defRPr sz="1200" kern="1200">
        <a:solidFill>
          <a:schemeClr val="tx1"/>
        </a:solidFill>
        <a:latin typeface="Arial" charset="0"/>
        <a:ea typeface="+mn-ea"/>
        <a:cs typeface="+mn-cs"/>
      </a:defRPr>
    </a:lvl2pPr>
    <a:lvl3pPr marL="914259" algn="l" rtl="0" eaLnBrk="0" fontAlgn="base" hangingPunct="0">
      <a:spcBef>
        <a:spcPct val="30000"/>
      </a:spcBef>
      <a:spcAft>
        <a:spcPct val="0"/>
      </a:spcAft>
      <a:defRPr sz="1200" kern="1200">
        <a:solidFill>
          <a:schemeClr val="tx1"/>
        </a:solidFill>
        <a:latin typeface="Arial" charset="0"/>
        <a:ea typeface="+mn-ea"/>
        <a:cs typeface="+mn-cs"/>
      </a:defRPr>
    </a:lvl3pPr>
    <a:lvl4pPr marL="1371390" algn="l" rtl="0" eaLnBrk="0" fontAlgn="base" hangingPunct="0">
      <a:spcBef>
        <a:spcPct val="30000"/>
      </a:spcBef>
      <a:spcAft>
        <a:spcPct val="0"/>
      </a:spcAft>
      <a:defRPr sz="1200" kern="1200">
        <a:solidFill>
          <a:schemeClr val="tx1"/>
        </a:solidFill>
        <a:latin typeface="Arial" charset="0"/>
        <a:ea typeface="+mn-ea"/>
        <a:cs typeface="+mn-cs"/>
      </a:defRPr>
    </a:lvl4pPr>
    <a:lvl5pPr marL="1828519" algn="l" rtl="0" eaLnBrk="0" fontAlgn="base" hangingPunct="0">
      <a:spcBef>
        <a:spcPct val="30000"/>
      </a:spcBef>
      <a:spcAft>
        <a:spcPct val="0"/>
      </a:spcAft>
      <a:defRPr sz="1200" kern="1200">
        <a:solidFill>
          <a:schemeClr val="tx1"/>
        </a:solidFill>
        <a:latin typeface="Arial" charset="0"/>
        <a:ea typeface="+mn-ea"/>
        <a:cs typeface="+mn-cs"/>
      </a:defRPr>
    </a:lvl5pPr>
    <a:lvl6pPr marL="2285649" algn="l" defTabSz="914259" rtl="0" eaLnBrk="1" latinLnBrk="0" hangingPunct="1">
      <a:defRPr sz="1200" kern="1200">
        <a:solidFill>
          <a:schemeClr val="tx1"/>
        </a:solidFill>
        <a:latin typeface="+mn-lt"/>
        <a:ea typeface="+mn-ea"/>
        <a:cs typeface="+mn-cs"/>
      </a:defRPr>
    </a:lvl6pPr>
    <a:lvl7pPr marL="2742780" algn="l" defTabSz="914259" rtl="0" eaLnBrk="1" latinLnBrk="0" hangingPunct="1">
      <a:defRPr sz="1200" kern="1200">
        <a:solidFill>
          <a:schemeClr val="tx1"/>
        </a:solidFill>
        <a:latin typeface="+mn-lt"/>
        <a:ea typeface="+mn-ea"/>
        <a:cs typeface="+mn-cs"/>
      </a:defRPr>
    </a:lvl7pPr>
    <a:lvl8pPr marL="3199908" algn="l" defTabSz="914259" rtl="0" eaLnBrk="1" latinLnBrk="0" hangingPunct="1">
      <a:defRPr sz="1200" kern="1200">
        <a:solidFill>
          <a:schemeClr val="tx1"/>
        </a:solidFill>
        <a:latin typeface="+mn-lt"/>
        <a:ea typeface="+mn-ea"/>
        <a:cs typeface="+mn-cs"/>
      </a:defRPr>
    </a:lvl8pPr>
    <a:lvl9pPr marL="3657039" algn="l" defTabSz="914259"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2133601" y="1371600"/>
            <a:ext cx="6477000" cy="1752600"/>
          </a:xfrm>
        </p:spPr>
        <p:txBody>
          <a:bodyPr/>
          <a:lstStyle>
            <a:lvl1pPr>
              <a:defRPr sz="4200"/>
            </a:lvl1pPr>
          </a:lstStyle>
          <a:p>
            <a:r>
              <a:rPr lang="en-US"/>
              <a:t>Click to edit Master title style</a:t>
            </a:r>
          </a:p>
        </p:txBody>
      </p:sp>
      <p:sp>
        <p:nvSpPr>
          <p:cNvPr id="48131" name="Rectangle 3"/>
          <p:cNvSpPr>
            <a:spLocks noGrp="1" noChangeArrowheads="1"/>
          </p:cNvSpPr>
          <p:nvPr>
            <p:ph type="subTitle" idx="1"/>
          </p:nvPr>
        </p:nvSpPr>
        <p:spPr>
          <a:xfrm>
            <a:off x="2133601" y="3733800"/>
            <a:ext cx="6477000" cy="19812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a:defRPr sz="1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sz="1800">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dirty="0" smtClean="0"/>
              <a:t>Click to edit Master title style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4" name="Title 1"/>
          <p:cNvSpPr>
            <a:spLocks noGrp="1"/>
          </p:cNvSpPr>
          <p:nvPr>
            <p:ph type="title"/>
          </p:nvPr>
        </p:nvSpPr>
        <p:spPr>
          <a:xfrm>
            <a:off x="0" y="2895600"/>
            <a:ext cx="9144000" cy="1028700"/>
          </a:xfrm>
        </p:spPr>
        <p:txBody>
          <a:bodyPr/>
          <a:lstStyle>
            <a:lvl1pPr algn="ctr">
              <a:defRPr sz="4000" b="1">
                <a:latin typeface="+mn-lt"/>
              </a:defRPr>
            </a:lvl1pPr>
          </a:lstStyle>
          <a:p>
            <a:r>
              <a:rPr lang="en-US" dirty="0" smtClean="0"/>
              <a:t>Click to edit Master title style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14300"/>
            <a:ext cx="8686800" cy="1028700"/>
          </a:xfrm>
          <a:prstGeom prst="rect">
            <a:avLst/>
          </a:prstGeom>
          <a:noFill/>
          <a:ln w="9525">
            <a:noFill/>
            <a:miter lim="800000"/>
            <a:headEnd/>
            <a:tailEnd/>
          </a:ln>
        </p:spPr>
        <p:txBody>
          <a:bodyPr vert="horz" wrap="square" lIns="91425" tIns="45713" rIns="91425" bIns="45713"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81000" y="1066800"/>
            <a:ext cx="8458200" cy="51054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8" r:id="rId3"/>
    <p:sldLayoutId id="2147483656" r:id="rId4"/>
    <p:sldLayoutId id="2147483653" r:id="rId5"/>
    <p:sldLayoutId id="2147483654" r:id="rId6"/>
    <p:sldLayoutId id="2147483657" r:id="rId7"/>
  </p:sldLayoutIdLst>
  <p:transition xmlns:p14="http://schemas.microsoft.com/office/powerpoint/2010/main"/>
  <p:timing>
    <p:tnLst>
      <p:par>
        <p:cTn xmlns:p14="http://schemas.microsoft.com/office/powerpoint/2010/main" id="1" dur="indefinite" restart="never" nodeType="tmRoot"/>
      </p:par>
    </p:tnLst>
  </p:timing>
  <p:txStyles>
    <p:title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p:titleStyle>
    <p:bodyStyle>
      <a:lvl1pPr marL="342848" indent="-342848" algn="l" rtl="0" eaLnBrk="0" fontAlgn="base" hangingPunct="0">
        <a:spcBef>
          <a:spcPct val="25000"/>
        </a:spcBef>
        <a:spcAft>
          <a:spcPct val="25000"/>
        </a:spcAft>
        <a:buClr>
          <a:srgbClr val="5675A9"/>
        </a:buClr>
        <a:buSzPct val="75000"/>
        <a:buFont typeface="Wingdings" charset="2"/>
        <a:buChar char="¢"/>
        <a:defRPr sz="2400" baseline="0">
          <a:solidFill>
            <a:schemeClr val="bg1"/>
          </a:solidFill>
          <a:latin typeface="Gill Sans"/>
          <a:ea typeface="+mn-ea"/>
          <a:cs typeface="Gill Sans"/>
        </a:defRPr>
      </a:lvl1pPr>
      <a:lvl2pPr marL="742836" indent="-285707" algn="l" rtl="0" eaLnBrk="0" fontAlgn="base" hangingPunct="0">
        <a:spcBef>
          <a:spcPct val="10000"/>
        </a:spcBef>
        <a:spcAft>
          <a:spcPct val="10000"/>
        </a:spcAft>
        <a:buClr>
          <a:srgbClr val="5675A9"/>
        </a:buClr>
        <a:buSzPct val="75000"/>
        <a:buFont typeface="Wingdings" charset="2"/>
        <a:buChar char="l"/>
        <a:defRPr sz="2000" baseline="0">
          <a:solidFill>
            <a:schemeClr val="bg1"/>
          </a:solidFill>
          <a:latin typeface="Gill Sans"/>
          <a:cs typeface="Gill Sans"/>
        </a:defRPr>
      </a:lvl2pPr>
      <a:lvl3pPr marL="1142824" indent="-228564" algn="l" rtl="0" eaLnBrk="0" fontAlgn="base" hangingPunct="0">
        <a:spcBef>
          <a:spcPct val="20000"/>
        </a:spcBef>
        <a:spcAft>
          <a:spcPct val="0"/>
        </a:spcAft>
        <a:buClr>
          <a:srgbClr val="5675A9"/>
        </a:buClr>
        <a:buChar char="•"/>
        <a:defRPr sz="1800" baseline="0">
          <a:solidFill>
            <a:schemeClr val="bg1"/>
          </a:solidFill>
          <a:latin typeface="Gill Sans"/>
          <a:cs typeface="Gill Sans"/>
        </a:defRPr>
      </a:lvl3pPr>
      <a:lvl4pPr marL="1599954"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4pPr>
      <a:lvl5pPr marL="2057085"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5pPr>
      <a:lvl6pPr marL="2514215" indent="-228564" algn="l" rtl="0" fontAlgn="base">
        <a:spcBef>
          <a:spcPct val="20000"/>
        </a:spcBef>
        <a:spcAft>
          <a:spcPct val="0"/>
        </a:spcAft>
        <a:buChar char="•"/>
        <a:defRPr sz="1600">
          <a:solidFill>
            <a:schemeClr val="tx2"/>
          </a:solidFill>
          <a:latin typeface="+mn-lt"/>
        </a:defRPr>
      </a:lvl6pPr>
      <a:lvl7pPr marL="2971344" indent="-228564" algn="l" rtl="0" fontAlgn="base">
        <a:spcBef>
          <a:spcPct val="20000"/>
        </a:spcBef>
        <a:spcAft>
          <a:spcPct val="0"/>
        </a:spcAft>
        <a:buChar char="•"/>
        <a:defRPr sz="1600">
          <a:solidFill>
            <a:schemeClr val="tx2"/>
          </a:solidFill>
          <a:latin typeface="+mn-lt"/>
        </a:defRPr>
      </a:lvl7pPr>
      <a:lvl8pPr marL="3428475" indent="-228564" algn="l" rtl="0" fontAlgn="base">
        <a:spcBef>
          <a:spcPct val="20000"/>
        </a:spcBef>
        <a:spcAft>
          <a:spcPct val="0"/>
        </a:spcAft>
        <a:buChar char="•"/>
        <a:defRPr sz="1600">
          <a:solidFill>
            <a:schemeClr val="tx2"/>
          </a:solidFill>
          <a:latin typeface="+mn-lt"/>
        </a:defRPr>
      </a:lvl8pPr>
      <a:lvl9pPr marL="3885603" indent="-228564"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UniversityOfWaterloo_logo_horiz_rg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064" y="0"/>
            <a:ext cx="4393936" cy="1761759"/>
          </a:xfrm>
          <a:prstGeom prst="rect">
            <a:avLst/>
          </a:prstGeom>
        </p:spPr>
      </p:pic>
      <p:sp>
        <p:nvSpPr>
          <p:cNvPr id="8194" name="Rectangle 14"/>
          <p:cNvSpPr>
            <a:spLocks noChangeArrowheads="1"/>
          </p:cNvSpPr>
          <p:nvPr/>
        </p:nvSpPr>
        <p:spPr bwMode="auto">
          <a:xfrm>
            <a:off x="76200" y="1371599"/>
            <a:ext cx="8991600" cy="914401"/>
          </a:xfrm>
          <a:prstGeom prst="rect">
            <a:avLst/>
          </a:prstGeom>
          <a:noFill/>
          <a:ln w="9525">
            <a:noFill/>
            <a:miter lim="800000"/>
            <a:headEnd/>
            <a:tailEnd/>
          </a:ln>
        </p:spPr>
        <p:txBody>
          <a:bodyPr lIns="91425" tIns="45713" rIns="91425" bIns="45713" anchor="ctr"/>
          <a:lstStyle/>
          <a:p>
            <a:pPr algn="ctr" eaLnBrk="1" hangingPunct="1"/>
            <a:r>
              <a:rPr lang="en-US" sz="3600" dirty="0" smtClean="0">
                <a:solidFill>
                  <a:schemeClr val="bg2"/>
                </a:solidFill>
                <a:latin typeface="Gill Sans"/>
                <a:cs typeface="Gill Sans"/>
              </a:rPr>
              <a:t>Big Data Infrastructure</a:t>
            </a:r>
            <a:endParaRPr lang="en-US" sz="3600" dirty="0">
              <a:solidFill>
                <a:schemeClr val="bg2"/>
              </a:solidFill>
              <a:latin typeface="Gill Sans"/>
              <a:cs typeface="Gill Sans"/>
            </a:endParaRPr>
          </a:p>
        </p:txBody>
      </p:sp>
      <p:pic>
        <p:nvPicPr>
          <p:cNvPr id="9" name="Picture 13" descr="creative-commons"/>
          <p:cNvPicPr>
            <a:picLocks noChangeAspect="1" noChangeArrowheads="1"/>
          </p:cNvPicPr>
          <p:nvPr/>
        </p:nvPicPr>
        <p:blipFill>
          <a:blip r:embed="rId3" cstate="print"/>
          <a:srcRect/>
          <a:stretch>
            <a:fillRect/>
          </a:stretch>
        </p:blipFill>
        <p:spPr bwMode="auto">
          <a:xfrm>
            <a:off x="101600" y="6358582"/>
            <a:ext cx="1117600" cy="393700"/>
          </a:xfrm>
          <a:prstGeom prst="rect">
            <a:avLst/>
          </a:prstGeom>
          <a:noFill/>
          <a:ln w="9525">
            <a:noFill/>
            <a:miter lim="800000"/>
            <a:headEnd/>
            <a:tailEnd/>
          </a:ln>
        </p:spPr>
      </p:pic>
      <p:sp>
        <p:nvSpPr>
          <p:cNvPr id="7" name="Rectangle 14"/>
          <p:cNvSpPr>
            <a:spLocks noChangeArrowheads="1"/>
          </p:cNvSpPr>
          <p:nvPr/>
        </p:nvSpPr>
        <p:spPr bwMode="auto">
          <a:xfrm>
            <a:off x="76200" y="2971800"/>
            <a:ext cx="8991600" cy="685800"/>
          </a:xfrm>
          <a:prstGeom prst="rect">
            <a:avLst/>
          </a:prstGeom>
          <a:noFill/>
          <a:ln w="9525">
            <a:noFill/>
            <a:miter lim="800000"/>
            <a:headEnd/>
            <a:tailEnd/>
          </a:ln>
        </p:spPr>
        <p:txBody>
          <a:bodyPr lIns="91425" tIns="45713" rIns="91425" bIns="45713" anchor="ctr"/>
          <a:lstStyle/>
          <a:p>
            <a:pPr algn="ctr" eaLnBrk="1" hangingPunct="1"/>
            <a:r>
              <a:rPr lang="en-US" sz="2800" b="0" dirty="0">
                <a:solidFill>
                  <a:schemeClr val="bg2"/>
                </a:solidFill>
                <a:latin typeface="Gill Sans"/>
                <a:cs typeface="Gill Sans"/>
              </a:rPr>
              <a:t>Week </a:t>
            </a:r>
            <a:r>
              <a:rPr lang="en-US" sz="2800" b="0" dirty="0" smtClean="0">
                <a:solidFill>
                  <a:schemeClr val="bg2"/>
                </a:solidFill>
                <a:latin typeface="Gill Sans"/>
                <a:cs typeface="Gill Sans"/>
              </a:rPr>
              <a:t>6: Analyzing Relational Data (1/3)</a:t>
            </a:r>
            <a:endParaRPr lang="en-US" sz="2800" b="0" dirty="0">
              <a:solidFill>
                <a:schemeClr val="bg2"/>
              </a:solidFill>
              <a:latin typeface="Gill Sans"/>
              <a:cs typeface="Gill Sans"/>
            </a:endParaRPr>
          </a:p>
        </p:txBody>
      </p:sp>
      <p:sp>
        <p:nvSpPr>
          <p:cNvPr id="8" name="Text Box 11"/>
          <p:cNvSpPr txBox="1">
            <a:spLocks noChangeArrowheads="1"/>
          </p:cNvSpPr>
          <p:nvPr/>
        </p:nvSpPr>
        <p:spPr bwMode="auto">
          <a:xfrm>
            <a:off x="1371600" y="6324600"/>
            <a:ext cx="6903753" cy="461665"/>
          </a:xfrm>
          <a:prstGeom prst="rect">
            <a:avLst/>
          </a:prstGeom>
          <a:noFill/>
          <a:ln w="9525">
            <a:noFill/>
            <a:miter lim="800000"/>
            <a:headEnd/>
            <a:tailEnd/>
          </a:ln>
        </p:spPr>
        <p:txBody>
          <a:bodyPr wrap="none">
            <a:spAutoFit/>
          </a:bodyPr>
          <a:lstStyle/>
          <a:p>
            <a:r>
              <a:rPr lang="en-US" sz="1200" b="0" dirty="0">
                <a:solidFill>
                  <a:schemeClr val="bg1"/>
                </a:solidFill>
                <a:latin typeface="Gill Sans"/>
                <a:cs typeface="Gill Sans"/>
              </a:rPr>
              <a:t>This work is licensed under a Creative Commons Attribution-Noncommercial-Share Alike 3.0 United States</a:t>
            </a:r>
            <a:br>
              <a:rPr lang="en-US" sz="1200" b="0" dirty="0">
                <a:solidFill>
                  <a:schemeClr val="bg1"/>
                </a:solidFill>
                <a:latin typeface="Gill Sans"/>
                <a:cs typeface="Gill Sans"/>
              </a:rPr>
            </a:br>
            <a:r>
              <a:rPr lang="en-US" sz="1200" b="0" dirty="0">
                <a:solidFill>
                  <a:schemeClr val="bg1"/>
                </a:solidFill>
                <a:latin typeface="Gill Sans"/>
                <a:cs typeface="Gill Sans"/>
              </a:rPr>
              <a:t>See http://creativecommons.org/licenses/by-nc-sa/3.0/us/ for details</a:t>
            </a:r>
          </a:p>
        </p:txBody>
      </p:sp>
      <p:sp>
        <p:nvSpPr>
          <p:cNvPr id="10" name="Rectangle 14"/>
          <p:cNvSpPr>
            <a:spLocks noChangeArrowheads="1"/>
          </p:cNvSpPr>
          <p:nvPr/>
        </p:nvSpPr>
        <p:spPr bwMode="auto">
          <a:xfrm>
            <a:off x="0" y="2057400"/>
            <a:ext cx="9144000" cy="457200"/>
          </a:xfrm>
          <a:prstGeom prst="rect">
            <a:avLst/>
          </a:prstGeom>
          <a:noFill/>
          <a:ln w="9525">
            <a:noFill/>
            <a:miter lim="800000"/>
            <a:headEnd/>
            <a:tailEnd/>
          </a:ln>
        </p:spPr>
        <p:txBody>
          <a:bodyPr lIns="91425" tIns="45713" rIns="91425" bIns="45713" anchor="ctr"/>
          <a:lstStyle/>
          <a:p>
            <a:pPr algn="ctr" eaLnBrk="1" hangingPunct="1"/>
            <a:r>
              <a:rPr lang="en-US" sz="2400" b="0" dirty="0">
                <a:solidFill>
                  <a:schemeClr val="bg2"/>
                </a:solidFill>
                <a:latin typeface="Gill Sans"/>
                <a:cs typeface="Gill Sans"/>
              </a:rPr>
              <a:t>CS 489/698 Big Data Infrastructure (Winter 2016)</a:t>
            </a:r>
          </a:p>
        </p:txBody>
      </p:sp>
      <p:sp>
        <p:nvSpPr>
          <p:cNvPr id="12" name="Rectangle 14"/>
          <p:cNvSpPr>
            <a:spLocks noChangeArrowheads="1"/>
          </p:cNvSpPr>
          <p:nvPr/>
        </p:nvSpPr>
        <p:spPr bwMode="auto">
          <a:xfrm>
            <a:off x="76200" y="4572000"/>
            <a:ext cx="8991600" cy="762000"/>
          </a:xfrm>
          <a:prstGeom prst="rect">
            <a:avLst/>
          </a:prstGeom>
          <a:noFill/>
          <a:ln w="9525">
            <a:noFill/>
            <a:miter lim="800000"/>
            <a:headEnd/>
            <a:tailEnd/>
          </a:ln>
        </p:spPr>
        <p:txBody>
          <a:bodyPr lIns="91425" tIns="45713" rIns="91425" bIns="45713" anchor="ctr"/>
          <a:lstStyle/>
          <a:p>
            <a:pPr algn="ctr" eaLnBrk="1" hangingPunct="1"/>
            <a:r>
              <a:rPr lang="en-US" sz="2400" b="0" dirty="0" smtClean="0">
                <a:solidFill>
                  <a:schemeClr val="bg2"/>
                </a:solidFill>
                <a:latin typeface="Gill Sans"/>
                <a:cs typeface="Gill Sans"/>
              </a:rPr>
              <a:t>Jimmy Lin</a:t>
            </a:r>
          </a:p>
          <a:p>
            <a:pPr algn="ctr" eaLnBrk="1" hangingPunct="1"/>
            <a:r>
              <a:rPr lang="en-US" sz="2000" b="0" dirty="0" smtClean="0">
                <a:solidFill>
                  <a:schemeClr val="bg2"/>
                </a:solidFill>
                <a:latin typeface="Gill Sans"/>
                <a:cs typeface="Gill Sans"/>
              </a:rPr>
              <a:t>David R. Cheriton School of Computer Science</a:t>
            </a:r>
          </a:p>
          <a:p>
            <a:pPr algn="ctr" eaLnBrk="1" hangingPunct="1"/>
            <a:r>
              <a:rPr lang="en-US" sz="2000" b="0" dirty="0" smtClean="0">
                <a:solidFill>
                  <a:schemeClr val="bg2"/>
                </a:solidFill>
                <a:latin typeface="Gill Sans"/>
                <a:cs typeface="Gill Sans"/>
              </a:rPr>
              <a:t>University of Waterloo</a:t>
            </a:r>
            <a:endParaRPr lang="en-US" sz="2000" b="0" dirty="0">
              <a:solidFill>
                <a:schemeClr val="bg2"/>
              </a:solidFill>
              <a:latin typeface="Gill Sans"/>
              <a:cs typeface="Gill Sans"/>
            </a:endParaRPr>
          </a:p>
        </p:txBody>
      </p:sp>
      <p:sp>
        <p:nvSpPr>
          <p:cNvPr id="11" name="Rectangle 14"/>
          <p:cNvSpPr>
            <a:spLocks noChangeArrowheads="1"/>
          </p:cNvSpPr>
          <p:nvPr/>
        </p:nvSpPr>
        <p:spPr bwMode="auto">
          <a:xfrm>
            <a:off x="76200" y="3352801"/>
            <a:ext cx="8991600" cy="762000"/>
          </a:xfrm>
          <a:prstGeom prst="rect">
            <a:avLst/>
          </a:prstGeom>
          <a:noFill/>
          <a:ln w="9525">
            <a:noFill/>
            <a:miter lim="800000"/>
            <a:headEnd/>
            <a:tailEnd/>
          </a:ln>
        </p:spPr>
        <p:txBody>
          <a:bodyPr lIns="91425" tIns="45713" rIns="91425" bIns="45713" anchor="ctr"/>
          <a:lstStyle/>
          <a:p>
            <a:pPr algn="ctr" eaLnBrk="1" hangingPunct="1"/>
            <a:r>
              <a:rPr lang="en-US" sz="2400" b="0" dirty="0" smtClean="0">
                <a:solidFill>
                  <a:schemeClr val="bg2"/>
                </a:solidFill>
                <a:latin typeface="Gill Sans"/>
                <a:cs typeface="Gill Sans"/>
              </a:rPr>
              <a:t>February 11, </a:t>
            </a:r>
            <a:r>
              <a:rPr lang="en-US" sz="2400" b="0" dirty="0">
                <a:solidFill>
                  <a:schemeClr val="bg2"/>
                </a:solidFill>
                <a:latin typeface="Gill Sans"/>
                <a:cs typeface="Gill Sans"/>
              </a:rPr>
              <a:t>2016</a:t>
            </a:r>
          </a:p>
        </p:txBody>
      </p:sp>
      <p:sp>
        <p:nvSpPr>
          <p:cNvPr id="14" name="TextBox 13"/>
          <p:cNvSpPr txBox="1">
            <a:spLocks noChangeArrowheads="1"/>
          </p:cNvSpPr>
          <p:nvPr/>
        </p:nvSpPr>
        <p:spPr bwMode="auto">
          <a:xfrm>
            <a:off x="1371600" y="5943600"/>
            <a:ext cx="6327373" cy="369332"/>
          </a:xfrm>
          <a:prstGeom prst="rect">
            <a:avLst/>
          </a:prstGeom>
          <a:noFill/>
          <a:ln w="9525">
            <a:noFill/>
            <a:miter lim="800000"/>
            <a:headEnd/>
            <a:tailEnd/>
          </a:ln>
        </p:spPr>
        <p:txBody>
          <a:bodyPr wrap="none">
            <a:spAutoFit/>
          </a:bodyPr>
          <a:lstStyle/>
          <a:p>
            <a:r>
              <a:rPr lang="en-US" sz="1800" b="0" dirty="0" smtClean="0">
                <a:solidFill>
                  <a:schemeClr val="bg1"/>
                </a:solidFill>
                <a:latin typeface="Gill Sans"/>
                <a:cs typeface="Gill Sans"/>
              </a:rPr>
              <a:t>These slides are available at http</a:t>
            </a:r>
            <a:r>
              <a:rPr lang="en-US" sz="1800" b="0" dirty="0">
                <a:solidFill>
                  <a:schemeClr val="bg1"/>
                </a:solidFill>
                <a:latin typeface="Gill Sans"/>
                <a:cs typeface="Gill Sans"/>
              </a:rPr>
              <a:t>://</a:t>
            </a:r>
            <a:r>
              <a:rPr lang="en-US" sz="1800" b="0" dirty="0" err="1">
                <a:solidFill>
                  <a:schemeClr val="bg1"/>
                </a:solidFill>
                <a:latin typeface="Gill Sans"/>
                <a:cs typeface="Gill Sans"/>
              </a:rPr>
              <a:t>lintool.github.io</a:t>
            </a:r>
            <a:r>
              <a:rPr lang="en-US" sz="1800" b="0" dirty="0">
                <a:solidFill>
                  <a:schemeClr val="bg1"/>
                </a:solidFill>
                <a:latin typeface="Gill Sans"/>
                <a:cs typeface="Gill Sans"/>
              </a:rPr>
              <a:t>/bigdata-2016w</a:t>
            </a:r>
            <a:r>
              <a:rPr lang="en-US" sz="1800" b="0" dirty="0" smtClean="0">
                <a:solidFill>
                  <a:schemeClr val="bg1"/>
                </a:solidFill>
                <a:latin typeface="Gill Sans"/>
                <a:cs typeface="Gill Sans"/>
              </a:rPr>
              <a:t>/</a:t>
            </a:r>
          </a:p>
        </p:txBody>
      </p:sp>
    </p:spTree>
    <p:extLst>
      <p:ext uri="{BB962C8B-B14F-4D97-AF65-F5344CB8AC3E}">
        <p14:creationId xmlns:p14="http://schemas.microsoft.com/office/powerpoint/2010/main" val="34491963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OLTP Schema</a:t>
            </a:r>
            <a:endParaRPr lang="en-US" dirty="0"/>
          </a:p>
        </p:txBody>
      </p:sp>
      <p:sp>
        <p:nvSpPr>
          <p:cNvPr id="5" name="Rectangle 4"/>
          <p:cNvSpPr/>
          <p:nvPr/>
        </p:nvSpPr>
        <p:spPr bwMode="auto">
          <a:xfrm>
            <a:off x="3581400" y="16002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smtClean="0">
                <a:ln>
                  <a:noFill/>
                </a:ln>
                <a:solidFill>
                  <a:schemeClr val="bg1"/>
                </a:solidFill>
                <a:effectLst/>
                <a:latin typeface="Gill Sans"/>
                <a:cs typeface="Gill Sans"/>
              </a:rPr>
              <a:t>Customer</a:t>
            </a:r>
          </a:p>
        </p:txBody>
      </p:sp>
      <p:sp>
        <p:nvSpPr>
          <p:cNvPr id="6" name="Rectangle 5"/>
          <p:cNvSpPr/>
          <p:nvPr/>
        </p:nvSpPr>
        <p:spPr bwMode="auto">
          <a:xfrm>
            <a:off x="6172200" y="16002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smtClean="0">
                <a:ln>
                  <a:noFill/>
                </a:ln>
                <a:solidFill>
                  <a:schemeClr val="bg1"/>
                </a:solidFill>
                <a:effectLst/>
                <a:latin typeface="Gill Sans"/>
                <a:cs typeface="Gill Sans"/>
              </a:rPr>
              <a:t>Billing</a:t>
            </a:r>
          </a:p>
        </p:txBody>
      </p:sp>
      <p:sp>
        <p:nvSpPr>
          <p:cNvPr id="7" name="Rectangle 6"/>
          <p:cNvSpPr/>
          <p:nvPr/>
        </p:nvSpPr>
        <p:spPr bwMode="auto">
          <a:xfrm>
            <a:off x="3581400" y="3276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smtClean="0">
                <a:ln>
                  <a:noFill/>
                </a:ln>
                <a:solidFill>
                  <a:schemeClr val="bg1"/>
                </a:solidFill>
                <a:effectLst/>
                <a:latin typeface="Gill Sans"/>
                <a:cs typeface="Gill Sans"/>
              </a:rPr>
              <a:t>Order</a:t>
            </a:r>
          </a:p>
        </p:txBody>
      </p:sp>
      <p:sp>
        <p:nvSpPr>
          <p:cNvPr id="8" name="Rectangle 7"/>
          <p:cNvSpPr/>
          <p:nvPr/>
        </p:nvSpPr>
        <p:spPr bwMode="auto">
          <a:xfrm>
            <a:off x="838200" y="3276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smtClean="0">
                <a:ln>
                  <a:noFill/>
                </a:ln>
                <a:solidFill>
                  <a:schemeClr val="bg1"/>
                </a:solidFill>
                <a:effectLst/>
                <a:latin typeface="Gill Sans"/>
                <a:cs typeface="Gill Sans"/>
              </a:rPr>
              <a:t>Inventory</a:t>
            </a:r>
          </a:p>
        </p:txBody>
      </p:sp>
      <p:sp>
        <p:nvSpPr>
          <p:cNvPr id="9" name="Rectangle 8"/>
          <p:cNvSpPr/>
          <p:nvPr/>
        </p:nvSpPr>
        <p:spPr bwMode="auto">
          <a:xfrm>
            <a:off x="2209800" y="51054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OrderLine</a:t>
            </a:r>
            <a:endParaRPr kumimoji="0" lang="en-US" sz="2000" b="0" i="0" strike="noStrike" cap="none" normalizeH="0" baseline="0" dirty="0" smtClean="0">
              <a:ln>
                <a:noFill/>
              </a:ln>
              <a:solidFill>
                <a:schemeClr val="bg1"/>
              </a:solidFill>
              <a:effectLst/>
              <a:latin typeface="Gill Sans"/>
              <a:cs typeface="Gill Sans"/>
            </a:endParaRPr>
          </a:p>
        </p:txBody>
      </p:sp>
      <p:cxnSp>
        <p:nvCxnSpPr>
          <p:cNvPr id="11" name="Straight Arrow Connector 10"/>
          <p:cNvCxnSpPr>
            <a:stCxn id="5" idx="2"/>
            <a:endCxn id="7" idx="0"/>
          </p:cNvCxnSpPr>
          <p:nvPr/>
        </p:nvCxnSpPr>
        <p:spPr bwMode="auto">
          <a:xfrm>
            <a:off x="4495800" y="2743200"/>
            <a:ext cx="0" cy="5334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6" idx="1"/>
            <a:endCxn id="5" idx="3"/>
          </p:cNvCxnSpPr>
          <p:nvPr/>
        </p:nvCxnSpPr>
        <p:spPr bwMode="auto">
          <a:xfrm flipH="1">
            <a:off x="5410200" y="2171700"/>
            <a:ext cx="7620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0" name="Elbow Connector 29"/>
          <p:cNvCxnSpPr>
            <a:stCxn id="8" idx="2"/>
            <a:endCxn id="9" idx="1"/>
          </p:cNvCxnSpPr>
          <p:nvPr/>
        </p:nvCxnSpPr>
        <p:spPr bwMode="auto">
          <a:xfrm rot="16200000" flipH="1">
            <a:off x="1352550" y="4819650"/>
            <a:ext cx="1257300" cy="457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1" name="Elbow Connector 30"/>
          <p:cNvCxnSpPr>
            <a:stCxn id="7" idx="2"/>
            <a:endCxn id="9" idx="3"/>
          </p:cNvCxnSpPr>
          <p:nvPr/>
        </p:nvCxnSpPr>
        <p:spPr bwMode="auto">
          <a:xfrm rot="5400000">
            <a:off x="3638550" y="4819650"/>
            <a:ext cx="1257300" cy="457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092627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OLAP Schema</a:t>
            </a:r>
            <a:endParaRPr lang="en-US" dirty="0"/>
          </a:p>
        </p:txBody>
      </p:sp>
      <p:sp>
        <p:nvSpPr>
          <p:cNvPr id="5" name="Rectangle 4"/>
          <p:cNvSpPr/>
          <p:nvPr/>
        </p:nvSpPr>
        <p:spPr bwMode="auto">
          <a:xfrm>
            <a:off x="4800600" y="12954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Dim_Customer</a:t>
            </a:r>
            <a:endParaRPr kumimoji="0" lang="en-US" sz="2000" b="0" i="0" strike="noStrike" cap="none" normalizeH="0" baseline="0" dirty="0" smtClean="0">
              <a:ln>
                <a:noFill/>
              </a:ln>
              <a:solidFill>
                <a:schemeClr val="bg1"/>
              </a:solidFill>
              <a:effectLst/>
              <a:latin typeface="Gill Sans"/>
              <a:cs typeface="Gill Sans"/>
            </a:endParaRPr>
          </a:p>
        </p:txBody>
      </p:sp>
      <p:sp>
        <p:nvSpPr>
          <p:cNvPr id="7" name="Rectangle 6"/>
          <p:cNvSpPr/>
          <p:nvPr/>
        </p:nvSpPr>
        <p:spPr bwMode="auto">
          <a:xfrm>
            <a:off x="6934200" y="20574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Dim_Date</a:t>
            </a:r>
            <a:endParaRPr kumimoji="0" lang="en-US" sz="2000" b="0" i="0" strike="noStrike" cap="none" normalizeH="0" baseline="0" dirty="0" smtClean="0">
              <a:ln>
                <a:noFill/>
              </a:ln>
              <a:solidFill>
                <a:schemeClr val="bg1"/>
              </a:solidFill>
              <a:effectLst/>
              <a:latin typeface="Gill Sans"/>
              <a:cs typeface="Gill Sans"/>
            </a:endParaRPr>
          </a:p>
        </p:txBody>
      </p:sp>
      <p:sp>
        <p:nvSpPr>
          <p:cNvPr id="8" name="Rectangle 7"/>
          <p:cNvSpPr/>
          <p:nvPr/>
        </p:nvSpPr>
        <p:spPr bwMode="auto">
          <a:xfrm>
            <a:off x="533400" y="25908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Dim_Product</a:t>
            </a:r>
            <a:endParaRPr kumimoji="0" lang="en-US" sz="2000" b="0" i="0" strike="noStrike" cap="none" normalizeH="0" baseline="0" dirty="0" smtClean="0">
              <a:ln>
                <a:noFill/>
              </a:ln>
              <a:solidFill>
                <a:schemeClr val="bg1"/>
              </a:solidFill>
              <a:effectLst/>
              <a:latin typeface="Gill Sans"/>
              <a:cs typeface="Gill Sans"/>
            </a:endParaRPr>
          </a:p>
        </p:txBody>
      </p:sp>
      <p:sp>
        <p:nvSpPr>
          <p:cNvPr id="9" name="Rectangle 8"/>
          <p:cNvSpPr/>
          <p:nvPr/>
        </p:nvSpPr>
        <p:spPr bwMode="auto">
          <a:xfrm>
            <a:off x="3276600" y="2819400"/>
            <a:ext cx="1828800" cy="2743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Fact_Sales</a:t>
            </a:r>
            <a:endParaRPr kumimoji="0" lang="en-US" sz="2000" b="0" i="0" strike="noStrike" cap="none" normalizeH="0" baseline="0" dirty="0" smtClean="0">
              <a:ln>
                <a:noFill/>
              </a:ln>
              <a:solidFill>
                <a:schemeClr val="bg1"/>
              </a:solidFill>
              <a:effectLst/>
              <a:latin typeface="Gill Sans"/>
              <a:cs typeface="Gill Sans"/>
            </a:endParaRPr>
          </a:p>
        </p:txBody>
      </p:sp>
      <p:cxnSp>
        <p:nvCxnSpPr>
          <p:cNvPr id="30" name="Elbow Connector 29"/>
          <p:cNvCxnSpPr>
            <a:stCxn id="8" idx="2"/>
            <a:endCxn id="9" idx="1"/>
          </p:cNvCxnSpPr>
          <p:nvPr/>
        </p:nvCxnSpPr>
        <p:spPr bwMode="auto">
          <a:xfrm rot="16200000" flipH="1">
            <a:off x="2133600" y="3048000"/>
            <a:ext cx="457200" cy="18288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1" name="Elbow Connector 30"/>
          <p:cNvCxnSpPr>
            <a:stCxn id="7" idx="2"/>
            <a:endCxn id="9" idx="3"/>
          </p:cNvCxnSpPr>
          <p:nvPr/>
        </p:nvCxnSpPr>
        <p:spPr bwMode="auto">
          <a:xfrm rot="5400000">
            <a:off x="5981700" y="2324100"/>
            <a:ext cx="990600" cy="2743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Rectangle 15"/>
          <p:cNvSpPr/>
          <p:nvPr/>
        </p:nvSpPr>
        <p:spPr bwMode="auto">
          <a:xfrm>
            <a:off x="5791200" y="54102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Dim_Store</a:t>
            </a:r>
            <a:endParaRPr kumimoji="0" lang="en-US" sz="2000" b="0" i="0" strike="noStrike" cap="none" normalizeH="0" baseline="0" dirty="0" smtClean="0">
              <a:ln>
                <a:noFill/>
              </a:ln>
              <a:solidFill>
                <a:schemeClr val="bg1"/>
              </a:solidFill>
              <a:effectLst/>
              <a:latin typeface="Gill Sans"/>
              <a:cs typeface="Gill Sans"/>
            </a:endParaRPr>
          </a:p>
        </p:txBody>
      </p:sp>
      <p:cxnSp>
        <p:nvCxnSpPr>
          <p:cNvPr id="19" name="Elbow Connector 18"/>
          <p:cNvCxnSpPr>
            <a:stCxn id="16" idx="1"/>
            <a:endCxn id="9" idx="2"/>
          </p:cNvCxnSpPr>
          <p:nvPr/>
        </p:nvCxnSpPr>
        <p:spPr bwMode="auto">
          <a:xfrm rot="10800000">
            <a:off x="4191000" y="5562600"/>
            <a:ext cx="1600200" cy="4191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2" name="Elbow Connector 21"/>
          <p:cNvCxnSpPr>
            <a:stCxn id="5" idx="1"/>
            <a:endCxn id="9" idx="0"/>
          </p:cNvCxnSpPr>
          <p:nvPr/>
        </p:nvCxnSpPr>
        <p:spPr bwMode="auto">
          <a:xfrm rot="10800000" flipV="1">
            <a:off x="4191000" y="1866900"/>
            <a:ext cx="609600" cy="952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rot="21013891">
            <a:off x="1842717" y="4452044"/>
            <a:ext cx="4923543" cy="584776"/>
          </a:xfrm>
          <a:prstGeom prst="rect">
            <a:avLst/>
          </a:prstGeom>
          <a:noFill/>
        </p:spPr>
        <p:txBody>
          <a:bodyPr wrap="none" rtlCol="0">
            <a:spAutoFit/>
          </a:bodyPr>
          <a:lstStyle/>
          <a:p>
            <a:r>
              <a:rPr lang="en-US" sz="3200" b="0" dirty="0" smtClean="0">
                <a:solidFill>
                  <a:srgbClr val="FF0000"/>
                </a:solidFill>
                <a:latin typeface="Gill Sans"/>
                <a:cs typeface="Gill Sans"/>
              </a:rPr>
              <a:t>Stars and snowflakes, oh my!</a:t>
            </a:r>
            <a:endParaRPr lang="en-US" sz="3200" b="0" dirty="0">
              <a:solidFill>
                <a:srgbClr val="FF0000"/>
              </a:solidFill>
              <a:latin typeface="Gill Sans"/>
              <a:cs typeface="Gill Sans"/>
            </a:endParaRPr>
          </a:p>
        </p:txBody>
      </p:sp>
    </p:spTree>
    <p:extLst>
      <p:ext uri="{BB962C8B-B14F-4D97-AF65-F5344CB8AC3E}">
        <p14:creationId xmlns:p14="http://schemas.microsoft.com/office/powerpoint/2010/main" val="167990270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fltVal val="0"/>
                                          </p:val>
                                        </p:tav>
                                        <p:tav tm="100000">
                                          <p:val>
                                            <p:strVal val="#ppt_w"/>
                                          </p:val>
                                        </p:tav>
                                      </p:tavLst>
                                    </p:anim>
                                    <p:anim calcmode="lin" valueType="num">
                                      <p:cBhvr>
                                        <p:cTn id="8" dur="1000" fill="hold"/>
                                        <p:tgtEl>
                                          <p:spTgt spid="40"/>
                                        </p:tgtEl>
                                        <p:attrNameLst>
                                          <p:attrName>ppt_h</p:attrName>
                                        </p:attrNameLst>
                                      </p:cBhvr>
                                      <p:tavLst>
                                        <p:tav tm="0">
                                          <p:val>
                                            <p:fltVal val="0"/>
                                          </p:val>
                                        </p:tav>
                                        <p:tav tm="100000">
                                          <p:val>
                                            <p:strVal val="#ppt_h"/>
                                          </p:val>
                                        </p:tav>
                                      </p:tavLst>
                                    </p:anim>
                                    <p:anim calcmode="lin" valueType="num">
                                      <p:cBhvr>
                                        <p:cTn id="9" dur="1000" fill="hold"/>
                                        <p:tgtEl>
                                          <p:spTgt spid="4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ETL</a:t>
            </a:r>
            <a:endParaRPr lang="en-US" dirty="0"/>
          </a:p>
        </p:txBody>
      </p:sp>
      <p:sp>
        <p:nvSpPr>
          <p:cNvPr id="3" name="Content Placeholder 2"/>
          <p:cNvSpPr>
            <a:spLocks noGrp="1"/>
          </p:cNvSpPr>
          <p:nvPr>
            <p:ph idx="1"/>
          </p:nvPr>
        </p:nvSpPr>
        <p:spPr/>
        <p:txBody>
          <a:bodyPr/>
          <a:lstStyle/>
          <a:p>
            <a:r>
              <a:rPr lang="en-US" dirty="0" smtClean="0"/>
              <a:t>Extract</a:t>
            </a:r>
          </a:p>
          <a:p>
            <a:r>
              <a:rPr lang="en-US" dirty="0" smtClean="0"/>
              <a:t>Transform</a:t>
            </a:r>
          </a:p>
          <a:p>
            <a:pPr lvl="1"/>
            <a:r>
              <a:rPr lang="en-US" dirty="0" smtClean="0"/>
              <a:t>Data cleaning and integrity checking</a:t>
            </a:r>
          </a:p>
          <a:p>
            <a:pPr lvl="1"/>
            <a:r>
              <a:rPr lang="en-US" dirty="0" smtClean="0"/>
              <a:t>Schema conversion</a:t>
            </a:r>
          </a:p>
          <a:p>
            <a:pPr lvl="1"/>
            <a:r>
              <a:rPr lang="en-US" dirty="0" smtClean="0"/>
              <a:t>Field transformations</a:t>
            </a:r>
          </a:p>
          <a:p>
            <a:r>
              <a:rPr lang="en-US" dirty="0" smtClean="0"/>
              <a:t>Load</a:t>
            </a:r>
          </a:p>
        </p:txBody>
      </p:sp>
      <p:sp>
        <p:nvSpPr>
          <p:cNvPr id="4" name="TextBox 3"/>
          <p:cNvSpPr txBox="1"/>
          <p:nvPr/>
        </p:nvSpPr>
        <p:spPr>
          <a:xfrm>
            <a:off x="5029200" y="6182380"/>
            <a:ext cx="3962400" cy="523220"/>
          </a:xfrm>
          <a:prstGeom prst="rect">
            <a:avLst/>
          </a:prstGeom>
          <a:noFill/>
        </p:spPr>
        <p:txBody>
          <a:bodyPr wrap="square" rtlCol="0">
            <a:spAutoFit/>
          </a:bodyPr>
          <a:lstStyle/>
          <a:p>
            <a:pPr algn="r"/>
            <a:r>
              <a:rPr lang="en-US" sz="2800" b="0" dirty="0" smtClean="0">
                <a:solidFill>
                  <a:srgbClr val="FF0000"/>
                </a:solidFill>
                <a:latin typeface="Gill Sans"/>
                <a:cs typeface="Gill Sans"/>
              </a:rPr>
              <a:t>When does </a:t>
            </a:r>
            <a:r>
              <a:rPr lang="en-US" sz="2800" b="0" dirty="0" smtClean="0">
                <a:solidFill>
                  <a:srgbClr val="FF0000"/>
                </a:solidFill>
                <a:latin typeface="Gill Sans"/>
                <a:cs typeface="Gill Sans"/>
              </a:rPr>
              <a:t>ETL </a:t>
            </a:r>
            <a:r>
              <a:rPr lang="en-US" sz="2800" b="0" dirty="0" smtClean="0">
                <a:solidFill>
                  <a:srgbClr val="FF0000"/>
                </a:solidFill>
                <a:latin typeface="Gill Sans"/>
                <a:cs typeface="Gill Sans"/>
              </a:rPr>
              <a:t>happen?</a:t>
            </a:r>
            <a:endParaRPr lang="en-US" sz="2800" b="0" dirty="0">
              <a:solidFill>
                <a:srgbClr val="FF0000"/>
              </a:solidFill>
              <a:latin typeface="Gill Sans"/>
              <a:cs typeface="Gill Sans"/>
            </a:endParaRPr>
          </a:p>
        </p:txBody>
      </p:sp>
    </p:spTree>
    <p:extLst>
      <p:ext uri="{BB962C8B-B14F-4D97-AF65-F5344CB8AC3E}">
        <p14:creationId xmlns:p14="http://schemas.microsoft.com/office/powerpoint/2010/main" val="122208078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you actually do?</a:t>
            </a:r>
            <a:endParaRPr lang="en-US" dirty="0"/>
          </a:p>
        </p:txBody>
      </p:sp>
      <p:sp>
        <p:nvSpPr>
          <p:cNvPr id="3" name="Content Placeholder 2"/>
          <p:cNvSpPr>
            <a:spLocks noGrp="1"/>
          </p:cNvSpPr>
          <p:nvPr>
            <p:ph idx="1"/>
          </p:nvPr>
        </p:nvSpPr>
        <p:spPr/>
        <p:txBody>
          <a:bodyPr/>
          <a:lstStyle/>
          <a:p>
            <a:r>
              <a:rPr lang="en-US"/>
              <a:t>Report </a:t>
            </a:r>
            <a:r>
              <a:rPr lang="en-US" smtClean="0"/>
              <a:t>generation</a:t>
            </a:r>
            <a:endParaRPr lang="en-US" dirty="0" smtClean="0"/>
          </a:p>
          <a:p>
            <a:r>
              <a:rPr lang="en-US" dirty="0" smtClean="0"/>
              <a:t>Dashboards</a:t>
            </a:r>
          </a:p>
          <a:p>
            <a:r>
              <a:rPr lang="en-US" i="1" dirty="0" smtClean="0"/>
              <a:t>Ad hoc </a:t>
            </a:r>
            <a:r>
              <a:rPr lang="en-US" dirty="0" smtClean="0"/>
              <a:t>analyses</a:t>
            </a:r>
          </a:p>
        </p:txBody>
      </p:sp>
    </p:spTree>
    <p:extLst>
      <p:ext uri="{BB962C8B-B14F-4D97-AF65-F5344CB8AC3E}">
        <p14:creationId xmlns:p14="http://schemas.microsoft.com/office/powerpoint/2010/main" val="3039979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OLAP Cubes</a:t>
            </a:r>
            <a:endParaRPr lang="en-US" dirty="0"/>
          </a:p>
        </p:txBody>
      </p:sp>
      <p:sp>
        <p:nvSpPr>
          <p:cNvPr id="4" name="Cube 3"/>
          <p:cNvSpPr/>
          <p:nvPr/>
        </p:nvSpPr>
        <p:spPr bwMode="auto">
          <a:xfrm>
            <a:off x="817262" y="1611868"/>
            <a:ext cx="4114800" cy="4114800"/>
          </a:xfrm>
          <a:prstGeom prst="cube">
            <a:avLst>
              <a:gd name="adj" fmla="val 29012"/>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 name="TextBox 4"/>
          <p:cNvSpPr txBox="1"/>
          <p:nvPr/>
        </p:nvSpPr>
        <p:spPr>
          <a:xfrm>
            <a:off x="817262" y="5650468"/>
            <a:ext cx="2895600" cy="369332"/>
          </a:xfrm>
          <a:prstGeom prst="rect">
            <a:avLst/>
          </a:prstGeom>
          <a:noFill/>
        </p:spPr>
        <p:txBody>
          <a:bodyPr wrap="square" rtlCol="0">
            <a:spAutoFit/>
          </a:bodyPr>
          <a:lstStyle/>
          <a:p>
            <a:pPr algn="ctr"/>
            <a:r>
              <a:rPr lang="en-US" sz="1800" b="0" dirty="0" smtClean="0">
                <a:solidFill>
                  <a:schemeClr val="bg2"/>
                </a:solidFill>
                <a:latin typeface="Gill Sans"/>
                <a:cs typeface="Gill Sans"/>
              </a:rPr>
              <a:t>store</a:t>
            </a:r>
            <a:endParaRPr lang="en-US" sz="1100" b="0" dirty="0">
              <a:solidFill>
                <a:schemeClr val="bg2"/>
              </a:solidFill>
              <a:latin typeface="Gill Sans"/>
              <a:cs typeface="Gill Sans"/>
            </a:endParaRPr>
          </a:p>
        </p:txBody>
      </p:sp>
      <p:sp>
        <p:nvSpPr>
          <p:cNvPr id="6" name="TextBox 5"/>
          <p:cNvSpPr txBox="1"/>
          <p:nvPr/>
        </p:nvSpPr>
        <p:spPr>
          <a:xfrm rot="16200000">
            <a:off x="-826871" y="4094202"/>
            <a:ext cx="2895600" cy="369332"/>
          </a:xfrm>
          <a:prstGeom prst="rect">
            <a:avLst/>
          </a:prstGeom>
          <a:noFill/>
        </p:spPr>
        <p:txBody>
          <a:bodyPr wrap="square" rtlCol="0">
            <a:spAutoFit/>
          </a:bodyPr>
          <a:lstStyle/>
          <a:p>
            <a:pPr algn="ctr"/>
            <a:r>
              <a:rPr lang="en-US" sz="1800" b="0" dirty="0" smtClean="0">
                <a:solidFill>
                  <a:schemeClr val="bg2"/>
                </a:solidFill>
                <a:latin typeface="Gill Sans"/>
                <a:cs typeface="Gill Sans"/>
              </a:rPr>
              <a:t>product</a:t>
            </a:r>
            <a:endParaRPr lang="en-US" sz="1100" b="0" dirty="0">
              <a:solidFill>
                <a:schemeClr val="bg2"/>
              </a:solidFill>
              <a:latin typeface="Gill Sans"/>
              <a:cs typeface="Gill Sans"/>
            </a:endParaRPr>
          </a:p>
        </p:txBody>
      </p:sp>
      <p:sp>
        <p:nvSpPr>
          <p:cNvPr id="7" name="TextBox 6"/>
          <p:cNvSpPr txBox="1"/>
          <p:nvPr/>
        </p:nvSpPr>
        <p:spPr>
          <a:xfrm rot="18900000">
            <a:off x="-217272" y="1971930"/>
            <a:ext cx="2895600" cy="369332"/>
          </a:xfrm>
          <a:prstGeom prst="rect">
            <a:avLst/>
          </a:prstGeom>
          <a:noFill/>
        </p:spPr>
        <p:txBody>
          <a:bodyPr wrap="square" rtlCol="0">
            <a:spAutoFit/>
          </a:bodyPr>
          <a:lstStyle/>
          <a:p>
            <a:pPr algn="ctr"/>
            <a:r>
              <a:rPr lang="en-US" sz="1800" b="0" dirty="0" smtClean="0">
                <a:solidFill>
                  <a:schemeClr val="bg2"/>
                </a:solidFill>
                <a:latin typeface="Gill Sans"/>
                <a:cs typeface="Gill Sans"/>
              </a:rPr>
              <a:t>time</a:t>
            </a:r>
            <a:endParaRPr lang="en-US" sz="1100" b="0" dirty="0">
              <a:solidFill>
                <a:schemeClr val="bg2"/>
              </a:solidFill>
              <a:latin typeface="Gill Sans"/>
              <a:cs typeface="Gill Sans"/>
            </a:endParaRPr>
          </a:p>
        </p:txBody>
      </p:sp>
      <p:sp>
        <p:nvSpPr>
          <p:cNvPr id="8" name="TextBox 7"/>
          <p:cNvSpPr txBox="1"/>
          <p:nvPr/>
        </p:nvSpPr>
        <p:spPr>
          <a:xfrm>
            <a:off x="5715000" y="2971800"/>
            <a:ext cx="2133600" cy="461665"/>
          </a:xfrm>
          <a:prstGeom prst="rect">
            <a:avLst/>
          </a:prstGeom>
          <a:noFill/>
        </p:spPr>
        <p:txBody>
          <a:bodyPr wrap="square" rtlCol="0">
            <a:spAutoFit/>
          </a:bodyPr>
          <a:lstStyle/>
          <a:p>
            <a:r>
              <a:rPr lang="en-US" sz="2400" b="0" dirty="0" smtClean="0">
                <a:solidFill>
                  <a:schemeClr val="bg2"/>
                </a:solidFill>
                <a:latin typeface="Gill Sans"/>
                <a:cs typeface="Gill Sans"/>
              </a:rPr>
              <a:t>slice and dice</a:t>
            </a:r>
            <a:endParaRPr lang="en-US" sz="1400" b="0" dirty="0">
              <a:solidFill>
                <a:schemeClr val="bg2"/>
              </a:solidFill>
              <a:latin typeface="Gill Sans"/>
              <a:cs typeface="Gill Sans"/>
            </a:endParaRPr>
          </a:p>
        </p:txBody>
      </p:sp>
      <p:sp>
        <p:nvSpPr>
          <p:cNvPr id="9" name="TextBox 8"/>
          <p:cNvSpPr txBox="1"/>
          <p:nvPr/>
        </p:nvSpPr>
        <p:spPr>
          <a:xfrm>
            <a:off x="5410200" y="2438400"/>
            <a:ext cx="3352800" cy="461665"/>
          </a:xfrm>
          <a:prstGeom prst="rect">
            <a:avLst/>
          </a:prstGeom>
          <a:noFill/>
        </p:spPr>
        <p:txBody>
          <a:bodyPr wrap="square" rtlCol="0">
            <a:spAutoFit/>
          </a:bodyPr>
          <a:lstStyle/>
          <a:p>
            <a:r>
              <a:rPr lang="en-US" sz="2400" dirty="0" smtClean="0">
                <a:solidFill>
                  <a:schemeClr val="bg2"/>
                </a:solidFill>
                <a:latin typeface="Gill Sans"/>
                <a:cs typeface="Gill Sans"/>
              </a:rPr>
              <a:t>Common operations</a:t>
            </a:r>
            <a:endParaRPr lang="en-US" sz="1400" dirty="0">
              <a:solidFill>
                <a:schemeClr val="bg2"/>
              </a:solidFill>
              <a:latin typeface="Gill Sans"/>
              <a:cs typeface="Gill Sans"/>
            </a:endParaRPr>
          </a:p>
        </p:txBody>
      </p:sp>
      <p:sp>
        <p:nvSpPr>
          <p:cNvPr id="10" name="TextBox 9"/>
          <p:cNvSpPr txBox="1"/>
          <p:nvPr/>
        </p:nvSpPr>
        <p:spPr>
          <a:xfrm>
            <a:off x="5715000" y="3419445"/>
            <a:ext cx="2590800" cy="461665"/>
          </a:xfrm>
          <a:prstGeom prst="rect">
            <a:avLst/>
          </a:prstGeom>
          <a:noFill/>
        </p:spPr>
        <p:txBody>
          <a:bodyPr wrap="square" rtlCol="0">
            <a:spAutoFit/>
          </a:bodyPr>
          <a:lstStyle/>
          <a:p>
            <a:r>
              <a:rPr lang="en-US" sz="2400" b="0" dirty="0" smtClean="0">
                <a:solidFill>
                  <a:schemeClr val="bg2"/>
                </a:solidFill>
                <a:latin typeface="Gill Sans"/>
                <a:cs typeface="Gill Sans"/>
              </a:rPr>
              <a:t>roll up/drill down</a:t>
            </a:r>
            <a:endParaRPr lang="en-US" sz="1400" b="0" dirty="0">
              <a:solidFill>
                <a:schemeClr val="bg2"/>
              </a:solidFill>
              <a:latin typeface="Gill Sans"/>
              <a:cs typeface="Gill Sans"/>
            </a:endParaRPr>
          </a:p>
        </p:txBody>
      </p:sp>
      <p:sp>
        <p:nvSpPr>
          <p:cNvPr id="11" name="TextBox 10"/>
          <p:cNvSpPr txBox="1"/>
          <p:nvPr/>
        </p:nvSpPr>
        <p:spPr>
          <a:xfrm>
            <a:off x="5715000" y="3867090"/>
            <a:ext cx="2133600" cy="461665"/>
          </a:xfrm>
          <a:prstGeom prst="rect">
            <a:avLst/>
          </a:prstGeom>
          <a:noFill/>
        </p:spPr>
        <p:txBody>
          <a:bodyPr wrap="square" rtlCol="0">
            <a:spAutoFit/>
          </a:bodyPr>
          <a:lstStyle/>
          <a:p>
            <a:r>
              <a:rPr lang="en-US" sz="2400" b="0" dirty="0" smtClean="0">
                <a:solidFill>
                  <a:schemeClr val="bg2"/>
                </a:solidFill>
                <a:latin typeface="Gill Sans"/>
                <a:cs typeface="Gill Sans"/>
              </a:rPr>
              <a:t>pivot</a:t>
            </a:r>
            <a:endParaRPr lang="en-US" sz="1400" b="0" dirty="0">
              <a:solidFill>
                <a:schemeClr val="bg2"/>
              </a:solidFill>
              <a:latin typeface="Gill Sans"/>
              <a:cs typeface="Gill Sans"/>
            </a:endParaRPr>
          </a:p>
        </p:txBody>
      </p:sp>
    </p:spTree>
    <p:extLst>
      <p:ext uri="{BB962C8B-B14F-4D97-AF65-F5344CB8AC3E}">
        <p14:creationId xmlns:p14="http://schemas.microsoft.com/office/powerpoint/2010/main" val="40183274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OLAP Cubes: Challenges</a:t>
            </a:r>
            <a:endParaRPr lang="en-US" dirty="0"/>
          </a:p>
        </p:txBody>
      </p:sp>
      <p:sp>
        <p:nvSpPr>
          <p:cNvPr id="3" name="Content Placeholder 2"/>
          <p:cNvSpPr>
            <a:spLocks noGrp="1"/>
          </p:cNvSpPr>
          <p:nvPr>
            <p:ph idx="1"/>
          </p:nvPr>
        </p:nvSpPr>
        <p:spPr/>
        <p:txBody>
          <a:bodyPr/>
          <a:lstStyle/>
          <a:p>
            <a:r>
              <a:rPr lang="en-US" dirty="0" smtClean="0"/>
              <a:t>Fundamentally, lots of joins, group-</a:t>
            </a:r>
            <a:r>
              <a:rPr lang="en-US" dirty="0" err="1" smtClean="0"/>
              <a:t>bys</a:t>
            </a:r>
            <a:r>
              <a:rPr lang="en-US" dirty="0" smtClean="0"/>
              <a:t> and aggregations</a:t>
            </a:r>
          </a:p>
          <a:p>
            <a:pPr lvl="1"/>
            <a:r>
              <a:rPr lang="en-US" dirty="0" smtClean="0"/>
              <a:t>How to take advantage of schema structure to avoid repeated work?</a:t>
            </a:r>
          </a:p>
          <a:p>
            <a:r>
              <a:rPr lang="en-US" dirty="0" smtClean="0"/>
              <a:t>Cube materialization</a:t>
            </a:r>
          </a:p>
          <a:p>
            <a:pPr lvl="1"/>
            <a:r>
              <a:rPr lang="en-US" dirty="0" smtClean="0"/>
              <a:t>Realistic to materialize the entire cube?</a:t>
            </a:r>
          </a:p>
          <a:p>
            <a:pPr lvl="1"/>
            <a:r>
              <a:rPr lang="en-US" dirty="0" smtClean="0"/>
              <a:t>If not, how/when/what to materialize?</a:t>
            </a:r>
          </a:p>
          <a:p>
            <a:endParaRPr lang="en-US" dirty="0" smtClean="0"/>
          </a:p>
          <a:p>
            <a:endParaRPr lang="en-US" dirty="0"/>
          </a:p>
        </p:txBody>
      </p:sp>
    </p:spTree>
    <p:extLst>
      <p:ext uri="{BB962C8B-B14F-4D97-AF65-F5344CB8AC3E}">
        <p14:creationId xmlns:p14="http://schemas.microsoft.com/office/powerpoint/2010/main" val="10777028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2895600"/>
            <a:ext cx="9144000" cy="1028700"/>
          </a:xfrm>
        </p:spPr>
        <p:txBody>
          <a:bodyPr/>
          <a:lstStyle/>
          <a:p>
            <a:pPr algn="ctr"/>
            <a:r>
              <a:rPr lang="en-US" sz="3200" dirty="0" smtClean="0">
                <a:latin typeface="Gill Sans"/>
              </a:rPr>
              <a:t>Fast forward…</a:t>
            </a:r>
            <a:endParaRPr lang="en-US" sz="3200" dirty="0">
              <a:latin typeface="Gill Sans"/>
            </a:endParaRPr>
          </a:p>
        </p:txBody>
      </p:sp>
    </p:spTree>
    <p:extLst>
      <p:ext uri="{BB962C8B-B14F-4D97-AF65-F5344CB8AC3E}">
        <p14:creationId xmlns:p14="http://schemas.microsoft.com/office/powerpoint/2010/main" val="35807136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aceboo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07"/>
            <a:ext cx="10820400" cy="6859207"/>
          </a:xfrm>
          <a:prstGeom prst="rect">
            <a:avLst/>
          </a:prstGeom>
        </p:spPr>
      </p:pic>
      <p:sp>
        <p:nvSpPr>
          <p:cNvPr id="6" name="TextBox 5"/>
          <p:cNvSpPr txBox="1"/>
          <p:nvPr/>
        </p:nvSpPr>
        <p:spPr>
          <a:xfrm>
            <a:off x="1219200" y="5257800"/>
            <a:ext cx="7620000" cy="1077218"/>
          </a:xfrm>
          <a:prstGeom prst="rect">
            <a:avLst/>
          </a:prstGeom>
          <a:noFill/>
        </p:spPr>
        <p:txBody>
          <a:bodyPr wrap="square" rtlCol="0">
            <a:spAutoFit/>
          </a:bodyPr>
          <a:lstStyle/>
          <a:p>
            <a:r>
              <a:rPr lang="en-US" b="0" dirty="0" smtClean="0">
                <a:solidFill>
                  <a:srgbClr val="FFFFFF"/>
                </a:solidFill>
                <a:latin typeface="Gill Sans"/>
                <a:cs typeface="Gill Sans"/>
              </a:rPr>
              <a:t>“On the first day of logging the Facebook clickstream, more than 400 gigabytes of data was collected. The load, index, and aggregation processes for this data set really taxed the Oracle data warehouse. Even after significant tuning, we were unable to aggregate a day of clickstream data in less than 24 hours.” </a:t>
            </a:r>
          </a:p>
        </p:txBody>
      </p:sp>
      <p:sp>
        <p:nvSpPr>
          <p:cNvPr id="7" name="TextBox 6"/>
          <p:cNvSpPr txBox="1"/>
          <p:nvPr/>
        </p:nvSpPr>
        <p:spPr>
          <a:xfrm>
            <a:off x="381000" y="4572000"/>
            <a:ext cx="6553200" cy="584776"/>
          </a:xfrm>
          <a:prstGeom prst="rect">
            <a:avLst/>
          </a:prstGeom>
          <a:noFill/>
        </p:spPr>
        <p:txBody>
          <a:bodyPr wrap="square" rtlCol="0">
            <a:spAutoFit/>
          </a:bodyPr>
          <a:lstStyle/>
          <a:p>
            <a:r>
              <a:rPr lang="en-US" b="0" dirty="0" smtClean="0">
                <a:solidFill>
                  <a:srgbClr val="FFFFFF"/>
                </a:solidFill>
                <a:latin typeface="Gill Sans"/>
                <a:cs typeface="Gill Sans"/>
              </a:rPr>
              <a:t>Jeff </a:t>
            </a:r>
            <a:r>
              <a:rPr lang="en-US" b="0" dirty="0" err="1" smtClean="0">
                <a:solidFill>
                  <a:srgbClr val="FFFFFF"/>
                </a:solidFill>
                <a:latin typeface="Gill Sans"/>
                <a:cs typeface="Gill Sans"/>
              </a:rPr>
              <a:t>Hammerbacher</a:t>
            </a:r>
            <a:r>
              <a:rPr lang="en-US" b="0" dirty="0" smtClean="0">
                <a:solidFill>
                  <a:srgbClr val="FFFFFF"/>
                </a:solidFill>
                <a:latin typeface="Gill Sans"/>
                <a:cs typeface="Gill Sans"/>
              </a:rPr>
              <a:t>, Information Platforms and the Rise of the Data Scientist. </a:t>
            </a:r>
            <a:br>
              <a:rPr lang="en-US" b="0" dirty="0" smtClean="0">
                <a:solidFill>
                  <a:srgbClr val="FFFFFF"/>
                </a:solidFill>
                <a:latin typeface="Gill Sans"/>
                <a:cs typeface="Gill Sans"/>
              </a:rPr>
            </a:br>
            <a:r>
              <a:rPr lang="en-US" b="0" dirty="0" smtClean="0">
                <a:solidFill>
                  <a:srgbClr val="FFFFFF"/>
                </a:solidFill>
                <a:latin typeface="Gill Sans"/>
                <a:cs typeface="Gill Sans"/>
              </a:rPr>
              <a:t>In, </a:t>
            </a:r>
            <a:r>
              <a:rPr lang="en-US" b="0" i="1" dirty="0" smtClean="0">
                <a:solidFill>
                  <a:srgbClr val="FFFFFF"/>
                </a:solidFill>
                <a:latin typeface="Gill Sans"/>
                <a:cs typeface="Gill Sans"/>
              </a:rPr>
              <a:t>Beautiful Data</a:t>
            </a:r>
            <a:r>
              <a:rPr lang="en-US" b="0" dirty="0" smtClean="0">
                <a:solidFill>
                  <a:srgbClr val="FFFFFF"/>
                </a:solidFill>
                <a:latin typeface="Gill Sans"/>
                <a:cs typeface="Gill Sans"/>
              </a:rPr>
              <a:t>, O’Reilly, 2009. </a:t>
            </a:r>
            <a:endParaRPr lang="en-US" sz="1050" b="0" dirty="0">
              <a:solidFill>
                <a:srgbClr val="FFFFFF"/>
              </a:solidFill>
              <a:latin typeface="Gill Sans"/>
              <a:cs typeface="Gill Sans"/>
            </a:endParaRPr>
          </a:p>
        </p:txBody>
      </p:sp>
    </p:spTree>
    <p:extLst>
      <p:ext uri="{BB962C8B-B14F-4D97-AF65-F5344CB8AC3E}">
        <p14:creationId xmlns:p14="http://schemas.microsoft.com/office/powerpoint/2010/main" val="3332919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OLTP/OLAP Architecture</a:t>
            </a:r>
            <a:endParaRPr lang="en-US" dirty="0"/>
          </a:p>
        </p:txBody>
      </p:sp>
      <p:sp>
        <p:nvSpPr>
          <p:cNvPr id="4" name="Rectangle 3"/>
          <p:cNvSpPr/>
          <p:nvPr/>
        </p:nvSpPr>
        <p:spPr bwMode="auto">
          <a:xfrm>
            <a:off x="13716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5" name="Rectangle 4"/>
          <p:cNvSpPr/>
          <p:nvPr/>
        </p:nvSpPr>
        <p:spPr bwMode="auto">
          <a:xfrm>
            <a:off x="5943600" y="2438400"/>
            <a:ext cx="2057400" cy="20574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OLAP</a:t>
            </a:r>
          </a:p>
        </p:txBody>
      </p:sp>
      <p:cxnSp>
        <p:nvCxnSpPr>
          <p:cNvPr id="7" name="Straight Arrow Connector 6"/>
          <p:cNvCxnSpPr>
            <a:stCxn id="4" idx="3"/>
            <a:endCxn id="5" idx="1"/>
          </p:cNvCxnSpPr>
          <p:nvPr/>
        </p:nvCxnSpPr>
        <p:spPr bwMode="auto">
          <a:xfrm>
            <a:off x="3429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276601" y="2667000"/>
            <a:ext cx="2819399" cy="677108"/>
          </a:xfrm>
          <a:prstGeom prst="rect">
            <a:avLst/>
          </a:prstGeom>
          <a:noFill/>
        </p:spPr>
        <p:txBody>
          <a:bodyPr wrap="square" rtlCol="0">
            <a:spAutoFit/>
          </a:bodyPr>
          <a:lstStyle/>
          <a:p>
            <a:pPr algn="ctr"/>
            <a:r>
              <a:rPr lang="en-US" sz="2400" dirty="0" smtClean="0">
                <a:solidFill>
                  <a:schemeClr val="bg2"/>
                </a:solidFill>
                <a:latin typeface="Gill Sans"/>
                <a:cs typeface="Gill Sans"/>
              </a:rPr>
              <a:t>ETL</a:t>
            </a:r>
            <a:r>
              <a:rPr lang="en-US" sz="1400" dirty="0" smtClean="0">
                <a:solidFill>
                  <a:schemeClr val="bg2"/>
                </a:solidFill>
                <a:latin typeface="Gill Sans"/>
                <a:cs typeface="Gill Sans"/>
              </a:rPr>
              <a:t/>
            </a:r>
            <a:br>
              <a:rPr lang="en-US" sz="1400" dirty="0" smtClean="0">
                <a:solidFill>
                  <a:schemeClr val="bg2"/>
                </a:solidFill>
                <a:latin typeface="Gill Sans"/>
                <a:cs typeface="Gill Sans"/>
              </a:rPr>
            </a:br>
            <a:r>
              <a:rPr lang="en-US" sz="1400" b="0" dirty="0" smtClean="0">
                <a:solidFill>
                  <a:schemeClr val="bg2"/>
                </a:solidFill>
                <a:latin typeface="Gill Sans"/>
                <a:cs typeface="Gill Sans"/>
              </a:rPr>
              <a:t>(Extract, Transform, and Load)</a:t>
            </a:r>
            <a:endParaRPr lang="en-US" sz="1400" b="0" dirty="0">
              <a:solidFill>
                <a:schemeClr val="bg2"/>
              </a:solidFill>
              <a:latin typeface="Gill Sans"/>
              <a:cs typeface="Gill Sans"/>
            </a:endParaRPr>
          </a:p>
        </p:txBody>
      </p:sp>
    </p:spTree>
    <p:extLst>
      <p:ext uri="{BB962C8B-B14F-4D97-AF65-F5344CB8AC3E}">
        <p14:creationId xmlns:p14="http://schemas.microsoft.com/office/powerpoint/2010/main" val="10536243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 Context</a:t>
            </a:r>
            <a:endParaRPr lang="en-US" dirty="0"/>
          </a:p>
        </p:txBody>
      </p:sp>
      <p:sp>
        <p:nvSpPr>
          <p:cNvPr id="4" name="Rectangle 3"/>
          <p:cNvSpPr/>
          <p:nvPr/>
        </p:nvSpPr>
        <p:spPr bwMode="auto">
          <a:xfrm>
            <a:off x="13716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5" name="Rectangle 4"/>
          <p:cNvSpPr/>
          <p:nvPr/>
        </p:nvSpPr>
        <p:spPr bwMode="auto">
          <a:xfrm>
            <a:off x="5943600" y="2438400"/>
            <a:ext cx="2057400" cy="20574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“OLAP”</a:t>
            </a:r>
          </a:p>
        </p:txBody>
      </p:sp>
      <p:cxnSp>
        <p:nvCxnSpPr>
          <p:cNvPr id="7" name="Straight Arrow Connector 6"/>
          <p:cNvCxnSpPr>
            <a:stCxn id="4" idx="3"/>
            <a:endCxn id="5" idx="1"/>
          </p:cNvCxnSpPr>
          <p:nvPr/>
        </p:nvCxnSpPr>
        <p:spPr bwMode="auto">
          <a:xfrm>
            <a:off x="3429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276601" y="2667000"/>
            <a:ext cx="2819399" cy="677108"/>
          </a:xfrm>
          <a:prstGeom prst="rect">
            <a:avLst/>
          </a:prstGeom>
          <a:noFill/>
        </p:spPr>
        <p:txBody>
          <a:bodyPr wrap="square" rtlCol="0">
            <a:spAutoFit/>
          </a:bodyPr>
          <a:lstStyle/>
          <a:p>
            <a:pPr algn="ctr"/>
            <a:r>
              <a:rPr lang="en-US" sz="2400" dirty="0" smtClean="0">
                <a:solidFill>
                  <a:schemeClr val="bg2"/>
                </a:solidFill>
                <a:latin typeface="Gill Sans"/>
                <a:cs typeface="Gill Sans"/>
              </a:rPr>
              <a:t>ETL</a:t>
            </a:r>
            <a:r>
              <a:rPr lang="en-US" sz="1400" dirty="0" smtClean="0">
                <a:solidFill>
                  <a:schemeClr val="bg2"/>
                </a:solidFill>
                <a:latin typeface="Gill Sans"/>
                <a:cs typeface="Gill Sans"/>
              </a:rPr>
              <a:t/>
            </a:r>
            <a:br>
              <a:rPr lang="en-US" sz="1400" dirty="0" smtClean="0">
                <a:solidFill>
                  <a:schemeClr val="bg2"/>
                </a:solidFill>
                <a:latin typeface="Gill Sans"/>
                <a:cs typeface="Gill Sans"/>
              </a:rPr>
            </a:br>
            <a:r>
              <a:rPr lang="en-US" sz="1400" b="0" dirty="0" smtClean="0">
                <a:solidFill>
                  <a:schemeClr val="bg2"/>
                </a:solidFill>
                <a:latin typeface="Gill Sans"/>
                <a:cs typeface="Gill Sans"/>
              </a:rPr>
              <a:t>(Extract, Transform, and Load)</a:t>
            </a:r>
            <a:endParaRPr lang="en-US" sz="1400" b="0" dirty="0">
              <a:solidFill>
                <a:schemeClr val="bg2"/>
              </a:solidFill>
              <a:latin typeface="Gill Sans"/>
              <a:cs typeface="Gill Sans"/>
            </a:endParaRPr>
          </a:p>
        </p:txBody>
      </p:sp>
      <p:sp>
        <p:nvSpPr>
          <p:cNvPr id="9" name="TextBox 8"/>
          <p:cNvSpPr txBox="1"/>
          <p:nvPr/>
        </p:nvSpPr>
        <p:spPr>
          <a:xfrm>
            <a:off x="1219200" y="4620161"/>
            <a:ext cx="2362200" cy="1323439"/>
          </a:xfrm>
          <a:prstGeom prst="rect">
            <a:avLst/>
          </a:prstGeom>
          <a:noFill/>
        </p:spPr>
        <p:txBody>
          <a:bodyPr wrap="square" rtlCol="0">
            <a:spAutoFit/>
          </a:bodyPr>
          <a:lstStyle/>
          <a:p>
            <a:pPr algn="ctr"/>
            <a:r>
              <a:rPr lang="en-US" sz="2000" b="0" dirty="0" smtClean="0">
                <a:solidFill>
                  <a:schemeClr val="bg2"/>
                </a:solidFill>
                <a:latin typeface="Gill Sans"/>
                <a:cs typeface="Gill Sans"/>
              </a:rPr>
              <a:t>Adding friends</a:t>
            </a:r>
          </a:p>
          <a:p>
            <a:pPr algn="ctr"/>
            <a:r>
              <a:rPr lang="en-US" sz="2000" b="0" dirty="0" smtClean="0">
                <a:solidFill>
                  <a:schemeClr val="bg2"/>
                </a:solidFill>
                <a:latin typeface="Gill Sans"/>
                <a:cs typeface="Gill Sans"/>
              </a:rPr>
              <a:t>Updating profiles</a:t>
            </a:r>
          </a:p>
          <a:p>
            <a:pPr algn="ctr"/>
            <a:r>
              <a:rPr lang="en-US" sz="2000" b="0" dirty="0" smtClean="0">
                <a:solidFill>
                  <a:schemeClr val="bg2"/>
                </a:solidFill>
                <a:latin typeface="Gill Sans"/>
                <a:cs typeface="Gill Sans"/>
              </a:rPr>
              <a:t>Likes, comments</a:t>
            </a:r>
          </a:p>
          <a:p>
            <a:pPr algn="ctr"/>
            <a:r>
              <a:rPr lang="en-US" sz="2000" b="0" dirty="0" smtClean="0">
                <a:solidFill>
                  <a:schemeClr val="bg2"/>
                </a:solidFill>
                <a:latin typeface="Gill Sans"/>
                <a:cs typeface="Gill Sans"/>
              </a:rPr>
              <a:t>…</a:t>
            </a:r>
            <a:endParaRPr lang="en-US" sz="2000" b="0" dirty="0">
              <a:solidFill>
                <a:schemeClr val="bg2"/>
              </a:solidFill>
              <a:latin typeface="Gill Sans"/>
              <a:cs typeface="Gill Sans"/>
            </a:endParaRPr>
          </a:p>
        </p:txBody>
      </p:sp>
      <p:sp>
        <p:nvSpPr>
          <p:cNvPr id="10" name="TextBox 9"/>
          <p:cNvSpPr txBox="1"/>
          <p:nvPr/>
        </p:nvSpPr>
        <p:spPr>
          <a:xfrm>
            <a:off x="5562600" y="4620161"/>
            <a:ext cx="2743200" cy="1323439"/>
          </a:xfrm>
          <a:prstGeom prst="rect">
            <a:avLst/>
          </a:prstGeom>
          <a:noFill/>
        </p:spPr>
        <p:txBody>
          <a:bodyPr wrap="square" rtlCol="0">
            <a:spAutoFit/>
          </a:bodyPr>
          <a:lstStyle/>
          <a:p>
            <a:pPr algn="ctr"/>
            <a:r>
              <a:rPr lang="en-US" sz="2000" b="0" dirty="0" smtClean="0">
                <a:solidFill>
                  <a:schemeClr val="bg2"/>
                </a:solidFill>
                <a:latin typeface="Gill Sans"/>
                <a:cs typeface="Gill Sans"/>
              </a:rPr>
              <a:t>Feed ranking</a:t>
            </a:r>
          </a:p>
          <a:p>
            <a:pPr algn="ctr"/>
            <a:r>
              <a:rPr lang="en-US" sz="2000" b="0" dirty="0" smtClean="0">
                <a:solidFill>
                  <a:schemeClr val="bg2"/>
                </a:solidFill>
                <a:latin typeface="Gill Sans"/>
                <a:cs typeface="Gill Sans"/>
              </a:rPr>
              <a:t>Friend recommendation</a:t>
            </a:r>
          </a:p>
          <a:p>
            <a:pPr algn="ctr"/>
            <a:r>
              <a:rPr lang="en-US" sz="2000" b="0" dirty="0">
                <a:solidFill>
                  <a:schemeClr val="bg2"/>
                </a:solidFill>
                <a:latin typeface="Gill Sans"/>
                <a:cs typeface="Gill Sans"/>
              </a:rPr>
              <a:t>Demographic analysis</a:t>
            </a:r>
          </a:p>
          <a:p>
            <a:pPr algn="ctr"/>
            <a:r>
              <a:rPr lang="en-US" sz="2000" b="0" dirty="0" smtClean="0">
                <a:solidFill>
                  <a:schemeClr val="bg2"/>
                </a:solidFill>
                <a:latin typeface="Gill Sans"/>
                <a:cs typeface="Gill Sans"/>
              </a:rPr>
              <a:t>…</a:t>
            </a:r>
            <a:endParaRPr lang="en-US" sz="2000" b="0" dirty="0">
              <a:solidFill>
                <a:schemeClr val="bg2"/>
              </a:solidFill>
              <a:latin typeface="Gill Sans"/>
              <a:cs typeface="Gill Sans"/>
            </a:endParaRPr>
          </a:p>
        </p:txBody>
      </p:sp>
    </p:spTree>
    <p:extLst>
      <p:ext uri="{BB962C8B-B14F-4D97-AF65-F5344CB8AC3E}">
        <p14:creationId xmlns:p14="http://schemas.microsoft.com/office/powerpoint/2010/main" val="25432682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0" y="533400"/>
            <a:ext cx="9144000" cy="685800"/>
          </a:xfrm>
          <a:prstGeom prst="rect">
            <a:avLst/>
          </a:prstGeom>
        </p:spPr>
        <p:txBody>
          <a:bodyPr/>
          <a:lstStyle/>
          <a:p>
            <a:pPr lvl="0" algn="ctr">
              <a:defRPr/>
            </a:pPr>
            <a:r>
              <a:rPr lang="en-US" sz="3600" b="0" kern="0" dirty="0" smtClean="0">
                <a:solidFill>
                  <a:srgbClr val="000000"/>
                </a:solidFill>
                <a:latin typeface="Gill Sans"/>
                <a:cs typeface="Gill Sans"/>
              </a:rPr>
              <a:t>Structure of the Course</a:t>
            </a:r>
            <a:endParaRPr lang="en-US" sz="3600" b="0" kern="0" dirty="0">
              <a:solidFill>
                <a:srgbClr val="000000"/>
              </a:solidFill>
              <a:latin typeface="Gill Sans"/>
              <a:cs typeface="Gill Sans"/>
            </a:endParaRPr>
          </a:p>
        </p:txBody>
      </p:sp>
      <p:sp>
        <p:nvSpPr>
          <p:cNvPr id="8" name="Rounded Rectangle 7"/>
          <p:cNvSpPr/>
          <p:nvPr/>
        </p:nvSpPr>
        <p:spPr>
          <a:xfrm>
            <a:off x="2286000" y="4453726"/>
            <a:ext cx="4572000" cy="11088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0" kern="0" dirty="0" smtClean="0">
                <a:solidFill>
                  <a:sysClr val="windowText" lastClr="000000"/>
                </a:solidFill>
                <a:latin typeface="Helvetica Neue"/>
                <a:cs typeface="Helvetica Neue"/>
              </a:rPr>
              <a:t>“Core” framework features </a:t>
            </a:r>
            <a:br>
              <a:rPr lang="en-US" sz="2400" b="0" kern="0" dirty="0" smtClean="0">
                <a:solidFill>
                  <a:sysClr val="windowText" lastClr="000000"/>
                </a:solidFill>
                <a:latin typeface="Helvetica Neue"/>
                <a:cs typeface="Helvetica Neue"/>
              </a:rPr>
            </a:br>
            <a:r>
              <a:rPr lang="en-US" sz="2400" b="0" kern="0" dirty="0" smtClean="0">
                <a:solidFill>
                  <a:sysClr val="windowText" lastClr="000000"/>
                </a:solidFill>
                <a:latin typeface="Helvetica Neue"/>
                <a:cs typeface="Helvetica Neue"/>
              </a:rPr>
              <a:t>and algorithm design</a:t>
            </a:r>
            <a:endParaRPr kumimoji="0" lang="en-US" sz="2400" b="0" i="0" u="none" strike="noStrike" kern="0" cap="none" spc="0" normalizeH="0" baseline="0" noProof="0" dirty="0">
              <a:ln>
                <a:noFill/>
              </a:ln>
              <a:solidFill>
                <a:sysClr val="windowText" lastClr="000000"/>
              </a:solidFill>
              <a:effectLst/>
              <a:uLnTx/>
              <a:uFillTx/>
              <a:latin typeface="Helvetica Neue"/>
              <a:cs typeface="Helvetica Neue"/>
            </a:endParaRPr>
          </a:p>
        </p:txBody>
      </p:sp>
      <p:sp>
        <p:nvSpPr>
          <p:cNvPr id="10" name="Rounded Rectangle 9"/>
          <p:cNvSpPr/>
          <p:nvPr/>
        </p:nvSpPr>
        <p:spPr>
          <a:xfrm rot="16200000">
            <a:off x="1812748" y="2606853"/>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Helvetica Neue"/>
                <a:ea typeface="+mn-ea"/>
                <a:cs typeface="Helvetica Neue"/>
              </a:rPr>
              <a:t>Analyzing</a:t>
            </a:r>
            <a:r>
              <a:rPr kumimoji="0" lang="en-US" sz="1800" b="0" i="0" u="none" strike="noStrike" kern="0" cap="none" spc="0" normalizeH="0" noProof="0" dirty="0" smtClean="0">
                <a:ln>
                  <a:noFill/>
                </a:ln>
                <a:solidFill>
                  <a:sysClr val="windowText" lastClr="000000"/>
                </a:solidFill>
                <a:effectLst/>
                <a:uLnTx/>
                <a:uFillTx/>
                <a:latin typeface="Helvetica Neue"/>
                <a:ea typeface="+mn-ea"/>
                <a:cs typeface="Helvetica Neue"/>
              </a:rPr>
              <a:t> Text</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
        <p:nvSpPr>
          <p:cNvPr id="13" name="Rounded Rectangle 12"/>
          <p:cNvSpPr/>
          <p:nvPr/>
        </p:nvSpPr>
        <p:spPr>
          <a:xfrm rot="16200000">
            <a:off x="2879548" y="2606854"/>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Helvetica Neue"/>
                <a:ea typeface="+mn-ea"/>
                <a:cs typeface="Helvetica Neue"/>
              </a:rPr>
              <a:t>Analyzing</a:t>
            </a:r>
            <a:r>
              <a:rPr kumimoji="0" lang="en-US" sz="1800" b="0" i="0" u="none" strike="noStrike" kern="0" cap="none" spc="0" normalizeH="0" noProof="0" dirty="0" smtClean="0">
                <a:ln>
                  <a:noFill/>
                </a:ln>
                <a:solidFill>
                  <a:sysClr val="windowText" lastClr="000000"/>
                </a:solidFill>
                <a:effectLst/>
                <a:uLnTx/>
                <a:uFillTx/>
                <a:latin typeface="Helvetica Neue"/>
                <a:ea typeface="+mn-ea"/>
                <a:cs typeface="Helvetica Neue"/>
              </a:rPr>
              <a:t> Graphs</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
        <p:nvSpPr>
          <p:cNvPr id="14" name="Rounded Rectangle 13"/>
          <p:cNvSpPr/>
          <p:nvPr/>
        </p:nvSpPr>
        <p:spPr>
          <a:xfrm rot="16200000">
            <a:off x="3946348" y="2606853"/>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Helvetica Neue"/>
                <a:ea typeface="+mn-ea"/>
                <a:cs typeface="Helvetica Neue"/>
              </a:rPr>
              <a:t>Analyzing</a:t>
            </a:r>
            <a:r>
              <a:rPr kumimoji="0" lang="en-US" sz="1800" b="0" i="0" u="none" strike="noStrike" kern="0" cap="none" spc="0" normalizeH="0" noProof="0" dirty="0" smtClean="0">
                <a:ln>
                  <a:noFill/>
                </a:ln>
                <a:solidFill>
                  <a:sysClr val="windowText" lastClr="000000"/>
                </a:solidFill>
                <a:effectLst/>
                <a:uLnTx/>
                <a:uFillTx/>
                <a:latin typeface="Helvetica Neue"/>
                <a:ea typeface="+mn-ea"/>
                <a:cs typeface="Helvetica Neue"/>
              </a:rPr>
              <a:t> Relational Data</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
        <p:nvSpPr>
          <p:cNvPr id="15" name="Rounded Rectangle 14"/>
          <p:cNvSpPr/>
          <p:nvPr/>
        </p:nvSpPr>
        <p:spPr>
          <a:xfrm rot="16200000">
            <a:off x="5013148" y="2606853"/>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Helvetica Neue"/>
                <a:ea typeface="+mn-ea"/>
                <a:cs typeface="Helvetica Neue"/>
              </a:rPr>
              <a:t>Data Mining</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Tree>
    <p:extLst>
      <p:ext uri="{BB962C8B-B14F-4D97-AF65-F5344CB8AC3E}">
        <p14:creationId xmlns:p14="http://schemas.microsoft.com/office/powerpoint/2010/main" val="8878155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 Technology</a:t>
            </a:r>
            <a:endParaRPr lang="en-US" dirty="0"/>
          </a:p>
        </p:txBody>
      </p:sp>
      <p:sp>
        <p:nvSpPr>
          <p:cNvPr id="4" name="Rectangle 3"/>
          <p:cNvSpPr/>
          <p:nvPr/>
        </p:nvSpPr>
        <p:spPr bwMode="auto">
          <a:xfrm>
            <a:off x="13716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9" name="TextBox 8"/>
          <p:cNvSpPr txBox="1"/>
          <p:nvPr/>
        </p:nvSpPr>
        <p:spPr>
          <a:xfrm>
            <a:off x="1219200" y="4620161"/>
            <a:ext cx="2362200" cy="461665"/>
          </a:xfrm>
          <a:prstGeom prst="rect">
            <a:avLst/>
          </a:prstGeom>
          <a:noFill/>
        </p:spPr>
        <p:txBody>
          <a:bodyPr wrap="square" rtlCol="0">
            <a:spAutoFit/>
          </a:bodyPr>
          <a:lstStyle/>
          <a:p>
            <a:pPr algn="ctr"/>
            <a:r>
              <a:rPr lang="en-US" sz="2400" dirty="0" smtClean="0">
                <a:solidFill>
                  <a:schemeClr val="bg2"/>
                </a:solidFill>
                <a:latin typeface="Gill Sans"/>
                <a:cs typeface="Gill Sans"/>
              </a:rPr>
              <a:t>PHP/MySQL</a:t>
            </a:r>
            <a:endParaRPr lang="en-US" sz="2400" dirty="0">
              <a:solidFill>
                <a:schemeClr val="bg2"/>
              </a:solidFill>
              <a:latin typeface="Gill Sans"/>
              <a:cs typeface="Gill Sans"/>
            </a:endParaRPr>
          </a:p>
        </p:txBody>
      </p:sp>
    </p:spTree>
    <p:extLst>
      <p:ext uri="{BB962C8B-B14F-4D97-AF65-F5344CB8AC3E}">
        <p14:creationId xmlns:p14="http://schemas.microsoft.com/office/powerpoint/2010/main" val="16176616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Facebook’s </a:t>
            </a:r>
            <a:r>
              <a:rPr lang="en-US" dirty="0" err="1" smtClean="0"/>
              <a:t>Datawarehouse</a:t>
            </a:r>
            <a:endParaRPr lang="en-US" dirty="0"/>
          </a:p>
        </p:txBody>
      </p:sp>
      <p:sp>
        <p:nvSpPr>
          <p:cNvPr id="4" name="Rectangle 3"/>
          <p:cNvSpPr/>
          <p:nvPr/>
        </p:nvSpPr>
        <p:spPr bwMode="auto">
          <a:xfrm>
            <a:off x="13716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5" name="Rectangle 4"/>
          <p:cNvSpPr/>
          <p:nvPr/>
        </p:nvSpPr>
        <p:spPr bwMode="auto">
          <a:xfrm>
            <a:off x="5943600" y="2438400"/>
            <a:ext cx="2057400" cy="20574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Hadoop</a:t>
            </a:r>
          </a:p>
        </p:txBody>
      </p:sp>
      <p:cxnSp>
        <p:nvCxnSpPr>
          <p:cNvPr id="7" name="Straight Arrow Connector 6"/>
          <p:cNvCxnSpPr>
            <a:stCxn id="4" idx="3"/>
            <a:endCxn id="5" idx="1"/>
          </p:cNvCxnSpPr>
          <p:nvPr/>
        </p:nvCxnSpPr>
        <p:spPr bwMode="auto">
          <a:xfrm>
            <a:off x="3429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276601" y="2667000"/>
            <a:ext cx="2819399" cy="677108"/>
          </a:xfrm>
          <a:prstGeom prst="rect">
            <a:avLst/>
          </a:prstGeom>
          <a:noFill/>
        </p:spPr>
        <p:txBody>
          <a:bodyPr wrap="square" rtlCol="0">
            <a:spAutoFit/>
          </a:bodyPr>
          <a:lstStyle/>
          <a:p>
            <a:pPr algn="ctr"/>
            <a:r>
              <a:rPr lang="en-US" sz="2400" dirty="0" smtClean="0">
                <a:solidFill>
                  <a:schemeClr val="bg2"/>
                </a:solidFill>
                <a:latin typeface="Gill Sans"/>
                <a:cs typeface="Gill Sans"/>
              </a:rPr>
              <a:t>ETL</a:t>
            </a:r>
            <a:r>
              <a:rPr lang="en-US" sz="1400" dirty="0" smtClean="0">
                <a:solidFill>
                  <a:schemeClr val="bg2"/>
                </a:solidFill>
                <a:latin typeface="Gill Sans"/>
                <a:cs typeface="Gill Sans"/>
              </a:rPr>
              <a:t/>
            </a:r>
            <a:br>
              <a:rPr lang="en-US" sz="1400" dirty="0" smtClean="0">
                <a:solidFill>
                  <a:schemeClr val="bg2"/>
                </a:solidFill>
                <a:latin typeface="Gill Sans"/>
                <a:cs typeface="Gill Sans"/>
              </a:rPr>
            </a:br>
            <a:r>
              <a:rPr lang="en-US" sz="1400" b="0" dirty="0" smtClean="0">
                <a:solidFill>
                  <a:schemeClr val="bg2"/>
                </a:solidFill>
                <a:latin typeface="Gill Sans"/>
                <a:cs typeface="Gill Sans"/>
              </a:rPr>
              <a:t>(Extract, Transform, and Load)</a:t>
            </a:r>
            <a:endParaRPr lang="en-US" sz="1400" b="0" dirty="0">
              <a:solidFill>
                <a:schemeClr val="bg2"/>
              </a:solidFill>
              <a:latin typeface="Gill Sans"/>
              <a:cs typeface="Gill Sans"/>
            </a:endParaRPr>
          </a:p>
        </p:txBody>
      </p:sp>
      <p:sp>
        <p:nvSpPr>
          <p:cNvPr id="9" name="TextBox 8"/>
          <p:cNvSpPr txBox="1"/>
          <p:nvPr/>
        </p:nvSpPr>
        <p:spPr>
          <a:xfrm>
            <a:off x="1219200" y="4620161"/>
            <a:ext cx="2362200" cy="461665"/>
          </a:xfrm>
          <a:prstGeom prst="rect">
            <a:avLst/>
          </a:prstGeom>
          <a:noFill/>
        </p:spPr>
        <p:txBody>
          <a:bodyPr wrap="square" rtlCol="0">
            <a:spAutoFit/>
          </a:bodyPr>
          <a:lstStyle/>
          <a:p>
            <a:pPr algn="ctr"/>
            <a:r>
              <a:rPr lang="en-US" sz="2400" dirty="0" smtClean="0">
                <a:solidFill>
                  <a:schemeClr val="bg2"/>
                </a:solidFill>
                <a:latin typeface="Gill Sans"/>
                <a:cs typeface="Gill Sans"/>
              </a:rPr>
              <a:t>PHP/MySQL</a:t>
            </a:r>
            <a:endParaRPr lang="en-US" sz="2400" dirty="0">
              <a:solidFill>
                <a:schemeClr val="bg2"/>
              </a:solidFill>
              <a:latin typeface="Gill Sans"/>
              <a:cs typeface="Gill Sans"/>
            </a:endParaRPr>
          </a:p>
        </p:txBody>
      </p:sp>
      <p:sp>
        <p:nvSpPr>
          <p:cNvPr id="10" name="TextBox 9"/>
          <p:cNvSpPr txBox="1"/>
          <p:nvPr/>
        </p:nvSpPr>
        <p:spPr>
          <a:xfrm>
            <a:off x="2743200" y="3581400"/>
            <a:ext cx="3962400" cy="523220"/>
          </a:xfrm>
          <a:prstGeom prst="rect">
            <a:avLst/>
          </a:prstGeom>
          <a:noFill/>
        </p:spPr>
        <p:txBody>
          <a:bodyPr wrap="square" rtlCol="0">
            <a:spAutoFit/>
          </a:bodyPr>
          <a:lstStyle/>
          <a:p>
            <a:pPr algn="ctr"/>
            <a:r>
              <a:rPr lang="en-US" sz="2800" b="0" dirty="0" smtClean="0">
                <a:solidFill>
                  <a:srgbClr val="FF0000"/>
                </a:solidFill>
                <a:latin typeface="Gill Sans"/>
                <a:cs typeface="Gill Sans"/>
              </a:rPr>
              <a:t>ETL or ELT?</a:t>
            </a:r>
            <a:endParaRPr lang="en-US" sz="2800" b="0" dirty="0">
              <a:solidFill>
                <a:srgbClr val="FF0000"/>
              </a:solidFill>
              <a:latin typeface="Gill Sans"/>
              <a:cs typeface="Gill Sans"/>
            </a:endParaRPr>
          </a:p>
        </p:txBody>
      </p:sp>
    </p:spTree>
    <p:extLst>
      <p:ext uri="{BB962C8B-B14F-4D97-AF65-F5344CB8AC3E}">
        <p14:creationId xmlns:p14="http://schemas.microsoft.com/office/powerpoint/2010/main" val="208011568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changed?</a:t>
            </a:r>
            <a:endParaRPr lang="en-US" dirty="0"/>
          </a:p>
        </p:txBody>
      </p:sp>
      <p:sp>
        <p:nvSpPr>
          <p:cNvPr id="3" name="Content Placeholder 2"/>
          <p:cNvSpPr>
            <a:spLocks noGrp="1"/>
          </p:cNvSpPr>
          <p:nvPr>
            <p:ph idx="1"/>
          </p:nvPr>
        </p:nvSpPr>
        <p:spPr/>
        <p:txBody>
          <a:bodyPr/>
          <a:lstStyle/>
          <a:p>
            <a:r>
              <a:rPr lang="en-US" dirty="0" smtClean="0"/>
              <a:t>Dropping cost of disks</a:t>
            </a:r>
          </a:p>
          <a:p>
            <a:pPr lvl="1"/>
            <a:r>
              <a:rPr lang="en-US" dirty="0" smtClean="0"/>
              <a:t>Cheaper to store everything than to figure out what to throw away</a:t>
            </a:r>
          </a:p>
          <a:p>
            <a:endParaRPr lang="en-US" dirty="0"/>
          </a:p>
        </p:txBody>
      </p:sp>
    </p:spTree>
    <p:extLst>
      <p:ext uri="{BB962C8B-B14F-4D97-AF65-F5344CB8AC3E}">
        <p14:creationId xmlns:p14="http://schemas.microsoft.com/office/powerpoint/2010/main" val="178200964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changed?</a:t>
            </a:r>
            <a:endParaRPr lang="en-US" dirty="0"/>
          </a:p>
        </p:txBody>
      </p:sp>
      <p:sp>
        <p:nvSpPr>
          <p:cNvPr id="3" name="Content Placeholder 2"/>
          <p:cNvSpPr>
            <a:spLocks noGrp="1"/>
          </p:cNvSpPr>
          <p:nvPr>
            <p:ph idx="1"/>
          </p:nvPr>
        </p:nvSpPr>
        <p:spPr/>
        <p:txBody>
          <a:bodyPr/>
          <a:lstStyle/>
          <a:p>
            <a:r>
              <a:rPr lang="en-US" dirty="0" smtClean="0"/>
              <a:t>Dropping cost of disks</a:t>
            </a:r>
          </a:p>
          <a:p>
            <a:pPr lvl="1"/>
            <a:r>
              <a:rPr lang="en-US" dirty="0" smtClean="0"/>
              <a:t>Cheaper to store everything than to figure out what to throw away</a:t>
            </a:r>
          </a:p>
        </p:txBody>
      </p:sp>
      <p:pic>
        <p:nvPicPr>
          <p:cNvPr id="4" name="Picture 3" descr="hd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488270">
            <a:off x="3862773" y="476003"/>
            <a:ext cx="4254500" cy="5715000"/>
          </a:xfrm>
          <a:prstGeom prst="rect">
            <a:avLst/>
          </a:prstGeom>
        </p:spPr>
      </p:pic>
      <p:sp>
        <p:nvSpPr>
          <p:cNvPr id="5" name="TextBox 4"/>
          <p:cNvSpPr txBox="1"/>
          <p:nvPr/>
        </p:nvSpPr>
        <p:spPr>
          <a:xfrm rot="483734">
            <a:off x="3672120" y="6118473"/>
            <a:ext cx="3612925"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5 MB hard drive in 1956</a:t>
            </a:r>
            <a:endParaRPr lang="en-US" sz="2400" b="0" dirty="0">
              <a:solidFill>
                <a:schemeClr val="bg2"/>
              </a:solidFill>
              <a:latin typeface="Gill Sans"/>
              <a:cs typeface="Gill Sans"/>
            </a:endParaRPr>
          </a:p>
        </p:txBody>
      </p:sp>
    </p:spTree>
    <p:extLst>
      <p:ext uri="{BB962C8B-B14F-4D97-AF65-F5344CB8AC3E}">
        <p14:creationId xmlns:p14="http://schemas.microsoft.com/office/powerpoint/2010/main" val="4523791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changed?</a:t>
            </a:r>
            <a:endParaRPr lang="en-US" dirty="0"/>
          </a:p>
        </p:txBody>
      </p:sp>
      <p:sp>
        <p:nvSpPr>
          <p:cNvPr id="3" name="Content Placeholder 2"/>
          <p:cNvSpPr>
            <a:spLocks noGrp="1"/>
          </p:cNvSpPr>
          <p:nvPr>
            <p:ph idx="1"/>
          </p:nvPr>
        </p:nvSpPr>
        <p:spPr/>
        <p:txBody>
          <a:bodyPr/>
          <a:lstStyle/>
          <a:p>
            <a:r>
              <a:rPr lang="en-US" dirty="0" smtClean="0"/>
              <a:t>Dropping cost of disks</a:t>
            </a:r>
          </a:p>
          <a:p>
            <a:pPr lvl="1"/>
            <a:r>
              <a:rPr lang="en-US" dirty="0" smtClean="0"/>
              <a:t>Cheaper to store everything than to figure out what to throw away</a:t>
            </a:r>
          </a:p>
          <a:p>
            <a:r>
              <a:rPr lang="en-US" dirty="0" smtClean="0"/>
              <a:t>Types of data collected</a:t>
            </a:r>
          </a:p>
          <a:p>
            <a:pPr lvl="1"/>
            <a:r>
              <a:rPr lang="en-US" dirty="0" smtClean="0"/>
              <a:t>From data that’s </a:t>
            </a:r>
            <a:r>
              <a:rPr lang="en-US" i="1" dirty="0" smtClean="0"/>
              <a:t>obviously</a:t>
            </a:r>
            <a:r>
              <a:rPr lang="en-US" dirty="0" smtClean="0"/>
              <a:t> valuable to data whose value is less apparent</a:t>
            </a:r>
          </a:p>
          <a:p>
            <a:r>
              <a:rPr lang="en-US" dirty="0" smtClean="0"/>
              <a:t>Rise of social media and user-generated content</a:t>
            </a:r>
          </a:p>
          <a:p>
            <a:pPr lvl="1"/>
            <a:r>
              <a:rPr lang="en-US" dirty="0" smtClean="0"/>
              <a:t>Large increase in data volume</a:t>
            </a:r>
          </a:p>
          <a:p>
            <a:r>
              <a:rPr lang="en-US" dirty="0" smtClean="0"/>
              <a:t>Growing maturity of data mining techniques</a:t>
            </a:r>
          </a:p>
          <a:p>
            <a:pPr lvl="1"/>
            <a:r>
              <a:rPr lang="en-US" dirty="0" smtClean="0"/>
              <a:t>Demonstrates value of data analytics</a:t>
            </a:r>
          </a:p>
          <a:p>
            <a:endParaRPr lang="en-US" dirty="0"/>
          </a:p>
        </p:txBody>
      </p:sp>
    </p:spTree>
    <p:extLst>
      <p:ext uri="{BB962C8B-B14F-4D97-AF65-F5344CB8AC3E}">
        <p14:creationId xmlns:p14="http://schemas.microsoft.com/office/powerpoint/2010/main" val="25068738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1447800"/>
            <a:ext cx="25146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 useful service</a:t>
            </a:r>
            <a:endParaRPr lang="en-US" sz="2400" b="0" dirty="0">
              <a:solidFill>
                <a:srgbClr val="000000"/>
              </a:solidFill>
              <a:latin typeface="Gill Sans"/>
              <a:cs typeface="Gill Sans"/>
            </a:endParaRPr>
          </a:p>
        </p:txBody>
      </p:sp>
      <p:sp>
        <p:nvSpPr>
          <p:cNvPr id="4" name="TextBox 3"/>
          <p:cNvSpPr txBox="1"/>
          <p:nvPr/>
        </p:nvSpPr>
        <p:spPr>
          <a:xfrm>
            <a:off x="5486400" y="3657600"/>
            <a:ext cx="3124200" cy="830997"/>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analyze user behavior to extract insights</a:t>
            </a:r>
            <a:endParaRPr lang="en-US" sz="2400" b="0" dirty="0">
              <a:solidFill>
                <a:srgbClr val="000000"/>
              </a:solidFill>
              <a:latin typeface="Gill Sans"/>
              <a:cs typeface="Gill Sans"/>
            </a:endParaRPr>
          </a:p>
        </p:txBody>
      </p:sp>
      <p:sp>
        <p:nvSpPr>
          <p:cNvPr id="5" name="TextBox 4"/>
          <p:cNvSpPr txBox="1"/>
          <p:nvPr/>
        </p:nvSpPr>
        <p:spPr>
          <a:xfrm>
            <a:off x="762000" y="3657600"/>
            <a:ext cx="2438400" cy="830997"/>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transform insights into action</a:t>
            </a:r>
            <a:endParaRPr lang="en-US" sz="2400" b="0" dirty="0">
              <a:solidFill>
                <a:srgbClr val="000000"/>
              </a:solidFill>
              <a:latin typeface="Gill Sans"/>
              <a:cs typeface="Gill Sans"/>
            </a:endParaRPr>
          </a:p>
        </p:txBody>
      </p:sp>
      <p:sp>
        <p:nvSpPr>
          <p:cNvPr id="7" name="Right Arrow 6"/>
          <p:cNvSpPr/>
          <p:nvPr/>
        </p:nvSpPr>
        <p:spPr bwMode="auto">
          <a:xfrm rot="3600000">
            <a:off x="5050762" y="24568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Right Arrow 8"/>
          <p:cNvSpPr/>
          <p:nvPr/>
        </p:nvSpPr>
        <p:spPr bwMode="auto">
          <a:xfrm rot="7200000" flipH="1">
            <a:off x="2459961" y="23806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 name="Right Arrow 9"/>
          <p:cNvSpPr/>
          <p:nvPr/>
        </p:nvSpPr>
        <p:spPr bwMode="auto">
          <a:xfrm flipH="1">
            <a:off x="3643223" y="3733800"/>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TextBox 10"/>
          <p:cNvSpPr txBox="1"/>
          <p:nvPr/>
        </p:nvSpPr>
        <p:spPr>
          <a:xfrm>
            <a:off x="3276600" y="2057400"/>
            <a:ext cx="2514600" cy="1446550"/>
          </a:xfrm>
          <a:prstGeom prst="rect">
            <a:avLst/>
          </a:prstGeom>
          <a:noFill/>
          <a:ln>
            <a:noFill/>
          </a:ln>
        </p:spPr>
        <p:txBody>
          <a:bodyPr wrap="square" rtlCol="0">
            <a:spAutoFit/>
          </a:bodyPr>
          <a:lstStyle/>
          <a:p>
            <a:pPr algn="ctr"/>
            <a:r>
              <a:rPr lang="en-US" sz="7200" dirty="0" smtClean="0">
                <a:solidFill>
                  <a:srgbClr val="000000"/>
                </a:solidFill>
                <a:latin typeface="Gill Sans"/>
                <a:cs typeface="Gill Sans"/>
              </a:rPr>
              <a:t>$</a:t>
            </a:r>
            <a:r>
              <a:rPr lang="en-US" sz="2400" b="0" dirty="0" smtClean="0">
                <a:solidFill>
                  <a:srgbClr val="000000"/>
                </a:solidFill>
                <a:latin typeface="Gill Sans"/>
                <a:cs typeface="Gill Sans"/>
              </a:rPr>
              <a:t/>
            </a:r>
            <a:br>
              <a:rPr lang="en-US" sz="2400" b="0" dirty="0" smtClean="0">
                <a:solidFill>
                  <a:srgbClr val="000000"/>
                </a:solidFill>
                <a:latin typeface="Gill Sans"/>
                <a:cs typeface="Gill Sans"/>
              </a:rPr>
            </a:br>
            <a:r>
              <a:rPr lang="en-US" b="0" dirty="0" smtClean="0">
                <a:solidFill>
                  <a:srgbClr val="000000"/>
                </a:solidFill>
                <a:latin typeface="Gill Sans"/>
                <a:cs typeface="Gill Sans"/>
              </a:rPr>
              <a:t>(hopefully)</a:t>
            </a:r>
            <a:endParaRPr lang="en-US" b="0" dirty="0">
              <a:solidFill>
                <a:srgbClr val="000000"/>
              </a:solidFill>
              <a:latin typeface="Gill Sans"/>
              <a:cs typeface="Gill Sans"/>
            </a:endParaRPr>
          </a:p>
        </p:txBody>
      </p:sp>
      <p:sp>
        <p:nvSpPr>
          <p:cNvPr id="3" name="Title 2"/>
          <p:cNvSpPr>
            <a:spLocks noGrp="1"/>
          </p:cNvSpPr>
          <p:nvPr>
            <p:ph type="title"/>
          </p:nvPr>
        </p:nvSpPr>
        <p:spPr/>
        <p:txBody>
          <a:bodyPr/>
          <a:lstStyle/>
          <a:p>
            <a:r>
              <a:rPr lang="en-US" dirty="0" smtClean="0"/>
              <a:t>Virtuous Product Cycle</a:t>
            </a:r>
            <a:endParaRPr lang="en-US" dirty="0"/>
          </a:p>
        </p:txBody>
      </p:sp>
      <p:sp>
        <p:nvSpPr>
          <p:cNvPr id="12" name="TextBox 11"/>
          <p:cNvSpPr txBox="1"/>
          <p:nvPr/>
        </p:nvSpPr>
        <p:spPr>
          <a:xfrm>
            <a:off x="1676400" y="4722168"/>
            <a:ext cx="13716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Google.</a:t>
            </a:r>
            <a:endParaRPr lang="en-US" sz="2400" b="0" dirty="0">
              <a:solidFill>
                <a:srgbClr val="000000"/>
              </a:solidFill>
              <a:latin typeface="Gill Sans"/>
              <a:cs typeface="Gill Sans"/>
            </a:endParaRPr>
          </a:p>
        </p:txBody>
      </p:sp>
      <p:sp>
        <p:nvSpPr>
          <p:cNvPr id="13" name="TextBox 12"/>
          <p:cNvSpPr txBox="1"/>
          <p:nvPr/>
        </p:nvSpPr>
        <p:spPr>
          <a:xfrm>
            <a:off x="2819400" y="4722168"/>
            <a:ext cx="16002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Facebook.</a:t>
            </a:r>
            <a:endParaRPr lang="en-US" sz="2400" b="0" dirty="0">
              <a:solidFill>
                <a:srgbClr val="000000"/>
              </a:solidFill>
              <a:latin typeface="Gill Sans"/>
              <a:cs typeface="Gill Sans"/>
            </a:endParaRPr>
          </a:p>
        </p:txBody>
      </p:sp>
      <p:sp>
        <p:nvSpPr>
          <p:cNvPr id="14" name="TextBox 13"/>
          <p:cNvSpPr txBox="1"/>
          <p:nvPr/>
        </p:nvSpPr>
        <p:spPr>
          <a:xfrm>
            <a:off x="4267200" y="4722168"/>
            <a:ext cx="12192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Twitter.</a:t>
            </a:r>
            <a:endParaRPr lang="en-US" sz="2400" b="0" dirty="0">
              <a:solidFill>
                <a:srgbClr val="000000"/>
              </a:solidFill>
              <a:latin typeface="Gill Sans"/>
              <a:cs typeface="Gill Sans"/>
            </a:endParaRPr>
          </a:p>
        </p:txBody>
      </p:sp>
      <p:sp>
        <p:nvSpPr>
          <p:cNvPr id="15" name="TextBox 14"/>
          <p:cNvSpPr txBox="1"/>
          <p:nvPr/>
        </p:nvSpPr>
        <p:spPr>
          <a:xfrm>
            <a:off x="5257800" y="4717703"/>
            <a:ext cx="16002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Amazon.</a:t>
            </a:r>
            <a:endParaRPr lang="en-US" sz="2400" b="0" dirty="0">
              <a:solidFill>
                <a:srgbClr val="000000"/>
              </a:solidFill>
              <a:latin typeface="Gill Sans"/>
              <a:cs typeface="Gill Sans"/>
            </a:endParaRPr>
          </a:p>
        </p:txBody>
      </p:sp>
      <p:sp>
        <p:nvSpPr>
          <p:cNvPr id="16" name="TextBox 15"/>
          <p:cNvSpPr txBox="1"/>
          <p:nvPr/>
        </p:nvSpPr>
        <p:spPr>
          <a:xfrm>
            <a:off x="6248400" y="4722168"/>
            <a:ext cx="1600200" cy="461665"/>
          </a:xfrm>
          <a:prstGeom prst="rect">
            <a:avLst/>
          </a:prstGeom>
          <a:noFill/>
          <a:ln>
            <a:noFill/>
          </a:ln>
        </p:spPr>
        <p:txBody>
          <a:bodyPr wrap="square" rtlCol="0">
            <a:spAutoFit/>
          </a:bodyPr>
          <a:lstStyle/>
          <a:p>
            <a:pPr algn="ctr"/>
            <a:r>
              <a:rPr lang="en-US" sz="2400" b="0" dirty="0" err="1" smtClean="0">
                <a:solidFill>
                  <a:srgbClr val="000000"/>
                </a:solidFill>
                <a:latin typeface="Gill Sans"/>
                <a:cs typeface="Gill Sans"/>
              </a:rPr>
              <a:t>Uber</a:t>
            </a:r>
            <a:r>
              <a:rPr lang="en-US" sz="2400" b="0" dirty="0" smtClean="0">
                <a:solidFill>
                  <a:srgbClr val="000000"/>
                </a:solidFill>
                <a:latin typeface="Gill Sans"/>
                <a:cs typeface="Gill Sans"/>
              </a:rPr>
              <a:t>.</a:t>
            </a:r>
            <a:endParaRPr lang="en-US" sz="2400" b="0" dirty="0">
              <a:solidFill>
                <a:srgbClr val="000000"/>
              </a:solidFill>
              <a:latin typeface="Gill Sans"/>
              <a:cs typeface="Gill Sans"/>
            </a:endParaRPr>
          </a:p>
        </p:txBody>
      </p:sp>
    </p:spTree>
    <p:extLst>
      <p:ext uri="{BB962C8B-B14F-4D97-AF65-F5344CB8AC3E}">
        <p14:creationId xmlns:p14="http://schemas.microsoft.com/office/powerpoint/2010/main" val="14188975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animBg="1"/>
      <p:bldP spid="9" grpId="0" animBg="1"/>
      <p:bldP spid="10" grpId="0" animBg="1"/>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you actually do?</a:t>
            </a:r>
            <a:endParaRPr lang="en-US" dirty="0"/>
          </a:p>
        </p:txBody>
      </p:sp>
      <p:sp>
        <p:nvSpPr>
          <p:cNvPr id="3" name="Content Placeholder 2"/>
          <p:cNvSpPr>
            <a:spLocks noGrp="1"/>
          </p:cNvSpPr>
          <p:nvPr>
            <p:ph idx="1"/>
          </p:nvPr>
        </p:nvSpPr>
        <p:spPr/>
        <p:txBody>
          <a:bodyPr/>
          <a:lstStyle/>
          <a:p>
            <a:r>
              <a:rPr lang="en-US" dirty="0"/>
              <a:t>Report generation</a:t>
            </a:r>
          </a:p>
          <a:p>
            <a:r>
              <a:rPr lang="en-US" dirty="0" smtClean="0"/>
              <a:t>Dashboards</a:t>
            </a:r>
            <a:endParaRPr lang="en-US" dirty="0"/>
          </a:p>
          <a:p>
            <a:r>
              <a:rPr lang="en-US" i="1" dirty="0" smtClean="0"/>
              <a:t>Ad </a:t>
            </a:r>
            <a:r>
              <a:rPr lang="en-US" i="1" dirty="0" smtClean="0"/>
              <a:t>hoc </a:t>
            </a:r>
            <a:r>
              <a:rPr lang="en-US" dirty="0" smtClean="0"/>
              <a:t>analyses</a:t>
            </a:r>
          </a:p>
          <a:p>
            <a:pPr lvl="1"/>
            <a:r>
              <a:rPr lang="en-US" dirty="0" smtClean="0"/>
              <a:t>“Descriptive”</a:t>
            </a:r>
          </a:p>
          <a:p>
            <a:pPr lvl="1"/>
            <a:r>
              <a:rPr lang="en-US" dirty="0" smtClean="0"/>
              <a:t>“Predictive”</a:t>
            </a:r>
          </a:p>
          <a:p>
            <a:r>
              <a:rPr lang="en-US" dirty="0" smtClean="0"/>
              <a:t>Data products</a:t>
            </a:r>
          </a:p>
        </p:txBody>
      </p:sp>
    </p:spTree>
    <p:extLst>
      <p:ext uri="{BB962C8B-B14F-4D97-AF65-F5344CB8AC3E}">
        <p14:creationId xmlns:p14="http://schemas.microsoft.com/office/powerpoint/2010/main" val="14060189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1447800"/>
            <a:ext cx="25146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 useful service</a:t>
            </a:r>
            <a:endParaRPr lang="en-US" sz="2400" b="0" dirty="0">
              <a:solidFill>
                <a:srgbClr val="000000"/>
              </a:solidFill>
              <a:latin typeface="Gill Sans"/>
              <a:cs typeface="Gill Sans"/>
            </a:endParaRPr>
          </a:p>
        </p:txBody>
      </p:sp>
      <p:sp>
        <p:nvSpPr>
          <p:cNvPr id="4" name="TextBox 3"/>
          <p:cNvSpPr txBox="1"/>
          <p:nvPr/>
        </p:nvSpPr>
        <p:spPr>
          <a:xfrm>
            <a:off x="5486400" y="3657600"/>
            <a:ext cx="3124200" cy="830997"/>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analyze user behavior to extract insights</a:t>
            </a:r>
            <a:endParaRPr lang="en-US" sz="2400" b="0" dirty="0">
              <a:solidFill>
                <a:srgbClr val="000000"/>
              </a:solidFill>
              <a:latin typeface="Gill Sans"/>
              <a:cs typeface="Gill Sans"/>
            </a:endParaRPr>
          </a:p>
        </p:txBody>
      </p:sp>
      <p:sp>
        <p:nvSpPr>
          <p:cNvPr id="5" name="TextBox 4"/>
          <p:cNvSpPr txBox="1"/>
          <p:nvPr/>
        </p:nvSpPr>
        <p:spPr>
          <a:xfrm>
            <a:off x="762000" y="3657600"/>
            <a:ext cx="2438400" cy="830997"/>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transform insights into action</a:t>
            </a:r>
            <a:endParaRPr lang="en-US" sz="2400" b="0" dirty="0">
              <a:solidFill>
                <a:srgbClr val="000000"/>
              </a:solidFill>
              <a:latin typeface="Gill Sans"/>
              <a:cs typeface="Gill Sans"/>
            </a:endParaRPr>
          </a:p>
        </p:txBody>
      </p:sp>
      <p:sp>
        <p:nvSpPr>
          <p:cNvPr id="7" name="Right Arrow 6"/>
          <p:cNvSpPr/>
          <p:nvPr/>
        </p:nvSpPr>
        <p:spPr bwMode="auto">
          <a:xfrm rot="3600000">
            <a:off x="5050762" y="24568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Right Arrow 8"/>
          <p:cNvSpPr/>
          <p:nvPr/>
        </p:nvSpPr>
        <p:spPr bwMode="auto">
          <a:xfrm rot="7200000" flipH="1">
            <a:off x="2459961" y="23806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 name="Right Arrow 9"/>
          <p:cNvSpPr/>
          <p:nvPr/>
        </p:nvSpPr>
        <p:spPr bwMode="auto">
          <a:xfrm flipH="1">
            <a:off x="3643223" y="3733800"/>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TextBox 10"/>
          <p:cNvSpPr txBox="1"/>
          <p:nvPr/>
        </p:nvSpPr>
        <p:spPr>
          <a:xfrm>
            <a:off x="3276600" y="2057400"/>
            <a:ext cx="2514600" cy="1446550"/>
          </a:xfrm>
          <a:prstGeom prst="rect">
            <a:avLst/>
          </a:prstGeom>
          <a:noFill/>
          <a:ln>
            <a:noFill/>
          </a:ln>
        </p:spPr>
        <p:txBody>
          <a:bodyPr wrap="square" rtlCol="0">
            <a:spAutoFit/>
          </a:bodyPr>
          <a:lstStyle/>
          <a:p>
            <a:pPr algn="ctr"/>
            <a:r>
              <a:rPr lang="en-US" sz="7200" dirty="0" smtClean="0">
                <a:solidFill>
                  <a:srgbClr val="000000"/>
                </a:solidFill>
                <a:latin typeface="Gill Sans"/>
                <a:cs typeface="Gill Sans"/>
              </a:rPr>
              <a:t>$</a:t>
            </a:r>
            <a:r>
              <a:rPr lang="en-US" sz="2400" b="0" dirty="0" smtClean="0">
                <a:solidFill>
                  <a:srgbClr val="000000"/>
                </a:solidFill>
                <a:latin typeface="Gill Sans"/>
                <a:cs typeface="Gill Sans"/>
              </a:rPr>
              <a:t/>
            </a:r>
            <a:br>
              <a:rPr lang="en-US" sz="2400" b="0" dirty="0" smtClean="0">
                <a:solidFill>
                  <a:srgbClr val="000000"/>
                </a:solidFill>
                <a:latin typeface="Gill Sans"/>
                <a:cs typeface="Gill Sans"/>
              </a:rPr>
            </a:br>
            <a:r>
              <a:rPr lang="en-US" b="0" dirty="0" smtClean="0">
                <a:solidFill>
                  <a:srgbClr val="000000"/>
                </a:solidFill>
                <a:latin typeface="Gill Sans"/>
                <a:cs typeface="Gill Sans"/>
              </a:rPr>
              <a:t>(hopefully)</a:t>
            </a:r>
            <a:endParaRPr lang="en-US" b="0" dirty="0">
              <a:solidFill>
                <a:srgbClr val="000000"/>
              </a:solidFill>
              <a:latin typeface="Gill Sans"/>
              <a:cs typeface="Gill Sans"/>
            </a:endParaRPr>
          </a:p>
        </p:txBody>
      </p:sp>
      <p:sp>
        <p:nvSpPr>
          <p:cNvPr id="3" name="Title 2"/>
          <p:cNvSpPr>
            <a:spLocks noGrp="1"/>
          </p:cNvSpPr>
          <p:nvPr>
            <p:ph type="title"/>
          </p:nvPr>
        </p:nvSpPr>
        <p:spPr/>
        <p:txBody>
          <a:bodyPr/>
          <a:lstStyle/>
          <a:p>
            <a:r>
              <a:rPr lang="en-US" dirty="0" smtClean="0"/>
              <a:t>Virtuous Product Cycle</a:t>
            </a:r>
            <a:endParaRPr lang="en-US" dirty="0"/>
          </a:p>
        </p:txBody>
      </p:sp>
      <p:sp>
        <p:nvSpPr>
          <p:cNvPr id="17" name="TextBox 16"/>
          <p:cNvSpPr txBox="1"/>
          <p:nvPr/>
        </p:nvSpPr>
        <p:spPr>
          <a:xfrm>
            <a:off x="5562600" y="5484168"/>
            <a:ext cx="3124200" cy="461665"/>
          </a:xfrm>
          <a:prstGeom prst="rect">
            <a:avLst/>
          </a:prstGeom>
          <a:noFill/>
          <a:ln>
            <a:noFill/>
          </a:ln>
        </p:spPr>
        <p:txBody>
          <a:bodyPr wrap="square" rtlCol="0">
            <a:spAutoFit/>
          </a:bodyPr>
          <a:lstStyle/>
          <a:p>
            <a:pPr algn="ctr"/>
            <a:r>
              <a:rPr lang="en-US" sz="2400" dirty="0" smtClean="0">
                <a:solidFill>
                  <a:srgbClr val="000000"/>
                </a:solidFill>
                <a:latin typeface="Gill Sans"/>
                <a:cs typeface="Gill Sans"/>
              </a:rPr>
              <a:t>data science</a:t>
            </a:r>
            <a:endParaRPr lang="en-US" sz="2400" dirty="0">
              <a:solidFill>
                <a:srgbClr val="000000"/>
              </a:solidFill>
              <a:latin typeface="Gill Sans"/>
              <a:cs typeface="Gill Sans"/>
            </a:endParaRPr>
          </a:p>
        </p:txBody>
      </p:sp>
      <p:sp>
        <p:nvSpPr>
          <p:cNvPr id="18" name="TextBox 17"/>
          <p:cNvSpPr txBox="1"/>
          <p:nvPr/>
        </p:nvSpPr>
        <p:spPr>
          <a:xfrm>
            <a:off x="304800" y="5484168"/>
            <a:ext cx="3124200" cy="461665"/>
          </a:xfrm>
          <a:prstGeom prst="rect">
            <a:avLst/>
          </a:prstGeom>
          <a:noFill/>
          <a:ln>
            <a:noFill/>
          </a:ln>
        </p:spPr>
        <p:txBody>
          <a:bodyPr wrap="square" rtlCol="0">
            <a:spAutoFit/>
          </a:bodyPr>
          <a:lstStyle/>
          <a:p>
            <a:pPr algn="ctr"/>
            <a:r>
              <a:rPr lang="en-US" sz="2400" dirty="0" smtClean="0">
                <a:solidFill>
                  <a:srgbClr val="000000"/>
                </a:solidFill>
                <a:latin typeface="Gill Sans"/>
                <a:cs typeface="Gill Sans"/>
              </a:rPr>
              <a:t>data products</a:t>
            </a:r>
            <a:endParaRPr lang="en-US" sz="2400" dirty="0">
              <a:solidFill>
                <a:srgbClr val="000000"/>
              </a:solidFill>
              <a:latin typeface="Gill Sans"/>
              <a:cs typeface="Gill Sans"/>
            </a:endParaRPr>
          </a:p>
        </p:txBody>
      </p:sp>
    </p:spTree>
    <p:extLst>
      <p:ext uri="{BB962C8B-B14F-4D97-AF65-F5344CB8AC3E}">
        <p14:creationId xmlns:p14="http://schemas.microsoft.com/office/powerpoint/2010/main" val="18488324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aceboo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07"/>
            <a:ext cx="10820400" cy="6859207"/>
          </a:xfrm>
          <a:prstGeom prst="rect">
            <a:avLst/>
          </a:prstGeom>
        </p:spPr>
      </p:pic>
      <p:sp>
        <p:nvSpPr>
          <p:cNvPr id="6" name="TextBox 5"/>
          <p:cNvSpPr txBox="1"/>
          <p:nvPr/>
        </p:nvSpPr>
        <p:spPr>
          <a:xfrm>
            <a:off x="1219200" y="5257800"/>
            <a:ext cx="7620000" cy="1077218"/>
          </a:xfrm>
          <a:prstGeom prst="rect">
            <a:avLst/>
          </a:prstGeom>
          <a:noFill/>
        </p:spPr>
        <p:txBody>
          <a:bodyPr wrap="square" rtlCol="0">
            <a:spAutoFit/>
          </a:bodyPr>
          <a:lstStyle/>
          <a:p>
            <a:r>
              <a:rPr lang="en-US" b="0" dirty="0" smtClean="0">
                <a:solidFill>
                  <a:srgbClr val="FFFFFF"/>
                </a:solidFill>
                <a:latin typeface="Gill Sans"/>
                <a:cs typeface="Gill Sans"/>
              </a:rPr>
              <a:t>“On the first day of logging the Facebook clickstream, more than 400 gigabytes of data was collected. The load, index, and aggregation processes for this data set really taxed the Oracle data warehouse. Even after significant tuning, we were unable to aggregate a day of clickstream data in less than 24 hours.” </a:t>
            </a:r>
          </a:p>
        </p:txBody>
      </p:sp>
      <p:sp>
        <p:nvSpPr>
          <p:cNvPr id="7" name="TextBox 6"/>
          <p:cNvSpPr txBox="1"/>
          <p:nvPr/>
        </p:nvSpPr>
        <p:spPr>
          <a:xfrm>
            <a:off x="381000" y="4572000"/>
            <a:ext cx="6553200" cy="584776"/>
          </a:xfrm>
          <a:prstGeom prst="rect">
            <a:avLst/>
          </a:prstGeom>
          <a:noFill/>
        </p:spPr>
        <p:txBody>
          <a:bodyPr wrap="square" rtlCol="0">
            <a:spAutoFit/>
          </a:bodyPr>
          <a:lstStyle/>
          <a:p>
            <a:r>
              <a:rPr lang="en-US" b="0" dirty="0" smtClean="0">
                <a:solidFill>
                  <a:srgbClr val="FFFFFF"/>
                </a:solidFill>
                <a:latin typeface="Gill Sans"/>
                <a:cs typeface="Gill Sans"/>
              </a:rPr>
              <a:t>Jeff </a:t>
            </a:r>
            <a:r>
              <a:rPr lang="en-US" b="0" dirty="0" err="1" smtClean="0">
                <a:solidFill>
                  <a:srgbClr val="FFFFFF"/>
                </a:solidFill>
                <a:latin typeface="Gill Sans"/>
                <a:cs typeface="Gill Sans"/>
              </a:rPr>
              <a:t>Hammerbacher</a:t>
            </a:r>
            <a:r>
              <a:rPr lang="en-US" b="0" dirty="0" smtClean="0">
                <a:solidFill>
                  <a:srgbClr val="FFFFFF"/>
                </a:solidFill>
                <a:latin typeface="Gill Sans"/>
                <a:cs typeface="Gill Sans"/>
              </a:rPr>
              <a:t>, Information Platforms and the Rise of the Data Scientist. </a:t>
            </a:r>
            <a:br>
              <a:rPr lang="en-US" b="0" dirty="0" smtClean="0">
                <a:solidFill>
                  <a:srgbClr val="FFFFFF"/>
                </a:solidFill>
                <a:latin typeface="Gill Sans"/>
                <a:cs typeface="Gill Sans"/>
              </a:rPr>
            </a:br>
            <a:r>
              <a:rPr lang="en-US" b="0" dirty="0" smtClean="0">
                <a:solidFill>
                  <a:srgbClr val="FFFFFF"/>
                </a:solidFill>
                <a:latin typeface="Gill Sans"/>
                <a:cs typeface="Gill Sans"/>
              </a:rPr>
              <a:t>In, </a:t>
            </a:r>
            <a:r>
              <a:rPr lang="en-US" b="0" i="1" dirty="0" smtClean="0">
                <a:solidFill>
                  <a:srgbClr val="FFFFFF"/>
                </a:solidFill>
                <a:latin typeface="Gill Sans"/>
                <a:cs typeface="Gill Sans"/>
              </a:rPr>
              <a:t>Beautiful Data</a:t>
            </a:r>
            <a:r>
              <a:rPr lang="en-US" b="0" dirty="0" smtClean="0">
                <a:solidFill>
                  <a:srgbClr val="FFFFFF"/>
                </a:solidFill>
                <a:latin typeface="Gill Sans"/>
                <a:cs typeface="Gill Sans"/>
              </a:rPr>
              <a:t>, O’Reilly, 2009. </a:t>
            </a:r>
            <a:endParaRPr lang="en-US" sz="1050" b="0" dirty="0">
              <a:solidFill>
                <a:srgbClr val="FFFFFF"/>
              </a:solidFill>
              <a:latin typeface="Gill Sans"/>
              <a:cs typeface="Gill Sans"/>
            </a:endParaRPr>
          </a:p>
        </p:txBody>
      </p:sp>
    </p:spTree>
    <p:extLst>
      <p:ext uri="{BB962C8B-B14F-4D97-AF65-F5344CB8AC3E}">
        <p14:creationId xmlns:p14="http://schemas.microsoft.com/office/powerpoint/2010/main" val="172182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Irony…</a:t>
            </a:r>
            <a:endParaRPr lang="en-US" dirty="0"/>
          </a:p>
        </p:txBody>
      </p:sp>
      <p:sp>
        <p:nvSpPr>
          <p:cNvPr id="4" name="Rectangle 3"/>
          <p:cNvSpPr/>
          <p:nvPr/>
        </p:nvSpPr>
        <p:spPr bwMode="auto">
          <a:xfrm>
            <a:off x="13716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5" name="Rectangle 4"/>
          <p:cNvSpPr/>
          <p:nvPr/>
        </p:nvSpPr>
        <p:spPr bwMode="auto">
          <a:xfrm>
            <a:off x="5943600" y="2438400"/>
            <a:ext cx="2057400" cy="20574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Hadoop</a:t>
            </a:r>
          </a:p>
        </p:txBody>
      </p:sp>
      <p:cxnSp>
        <p:nvCxnSpPr>
          <p:cNvPr id="7" name="Straight Arrow Connector 6"/>
          <p:cNvCxnSpPr>
            <a:stCxn id="4" idx="3"/>
            <a:endCxn id="5" idx="1"/>
          </p:cNvCxnSpPr>
          <p:nvPr/>
        </p:nvCxnSpPr>
        <p:spPr bwMode="auto">
          <a:xfrm>
            <a:off x="3429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276601" y="2891135"/>
            <a:ext cx="2819399" cy="461665"/>
          </a:xfrm>
          <a:prstGeom prst="rect">
            <a:avLst/>
          </a:prstGeom>
          <a:noFill/>
        </p:spPr>
        <p:txBody>
          <a:bodyPr wrap="square" rtlCol="0">
            <a:spAutoFit/>
          </a:bodyPr>
          <a:lstStyle/>
          <a:p>
            <a:pPr algn="ctr"/>
            <a:r>
              <a:rPr lang="en-US" sz="2400" dirty="0" smtClean="0">
                <a:solidFill>
                  <a:schemeClr val="bg2"/>
                </a:solidFill>
                <a:latin typeface="Gill Sans"/>
                <a:cs typeface="Gill Sans"/>
              </a:rPr>
              <a:t>ELT</a:t>
            </a:r>
            <a:endParaRPr lang="en-US" sz="1400" b="0" dirty="0">
              <a:solidFill>
                <a:schemeClr val="bg2"/>
              </a:solidFill>
              <a:latin typeface="Gill Sans"/>
              <a:cs typeface="Gill Sans"/>
            </a:endParaRPr>
          </a:p>
        </p:txBody>
      </p:sp>
      <p:sp>
        <p:nvSpPr>
          <p:cNvPr id="9" name="TextBox 8"/>
          <p:cNvSpPr txBox="1"/>
          <p:nvPr/>
        </p:nvSpPr>
        <p:spPr>
          <a:xfrm>
            <a:off x="1219200" y="4620161"/>
            <a:ext cx="2362200" cy="461665"/>
          </a:xfrm>
          <a:prstGeom prst="rect">
            <a:avLst/>
          </a:prstGeom>
          <a:noFill/>
        </p:spPr>
        <p:txBody>
          <a:bodyPr wrap="square" rtlCol="0">
            <a:spAutoFit/>
          </a:bodyPr>
          <a:lstStyle/>
          <a:p>
            <a:pPr algn="ctr"/>
            <a:r>
              <a:rPr lang="en-US" sz="2400" dirty="0" smtClean="0">
                <a:solidFill>
                  <a:schemeClr val="bg2"/>
                </a:solidFill>
                <a:latin typeface="Gill Sans"/>
                <a:cs typeface="Gill Sans"/>
              </a:rPr>
              <a:t>PHP/MySQL</a:t>
            </a:r>
            <a:endParaRPr lang="en-US" sz="2400" dirty="0">
              <a:solidFill>
                <a:schemeClr val="bg2"/>
              </a:solidFill>
              <a:latin typeface="Gill Sans"/>
              <a:cs typeface="Gill Sans"/>
            </a:endParaRPr>
          </a:p>
        </p:txBody>
      </p:sp>
      <p:sp>
        <p:nvSpPr>
          <p:cNvPr id="11" name="TextBox 10"/>
          <p:cNvSpPr txBox="1"/>
          <p:nvPr/>
        </p:nvSpPr>
        <p:spPr>
          <a:xfrm>
            <a:off x="4953000" y="4532293"/>
            <a:ext cx="3962400" cy="954107"/>
          </a:xfrm>
          <a:prstGeom prst="rect">
            <a:avLst/>
          </a:prstGeom>
          <a:noFill/>
        </p:spPr>
        <p:txBody>
          <a:bodyPr wrap="square" rtlCol="0">
            <a:spAutoFit/>
          </a:bodyPr>
          <a:lstStyle/>
          <a:p>
            <a:pPr algn="ctr"/>
            <a:r>
              <a:rPr lang="en-US" sz="2800" b="0" dirty="0" smtClean="0">
                <a:solidFill>
                  <a:srgbClr val="FF0000"/>
                </a:solidFill>
                <a:latin typeface="Gill Sans"/>
                <a:cs typeface="Gill Sans"/>
              </a:rPr>
              <a:t>Wait, so why not use a database to begin with?</a:t>
            </a:r>
            <a:endParaRPr lang="en-US" sz="2800" b="0" dirty="0">
              <a:solidFill>
                <a:srgbClr val="FF0000"/>
              </a:solidFill>
              <a:latin typeface="Gill Sans"/>
              <a:cs typeface="Gill Sans"/>
            </a:endParaRPr>
          </a:p>
        </p:txBody>
      </p:sp>
      <p:pic>
        <p:nvPicPr>
          <p:cNvPr id="13" name="Picture 12" descr="hive-logo.png"/>
          <p:cNvPicPr>
            <a:picLocks noChangeAspect="1"/>
          </p:cNvPicPr>
          <p:nvPr/>
        </p:nvPicPr>
        <p:blipFill>
          <a:blip r:embed="rId2" cstate="print"/>
          <a:stretch>
            <a:fillRect/>
          </a:stretch>
        </p:blipFill>
        <p:spPr>
          <a:xfrm>
            <a:off x="5977101" y="298680"/>
            <a:ext cx="1795299" cy="1606320"/>
          </a:xfrm>
          <a:prstGeom prst="rect">
            <a:avLst/>
          </a:prstGeom>
        </p:spPr>
      </p:pic>
      <p:grpSp>
        <p:nvGrpSpPr>
          <p:cNvPr id="15" name="Group 14"/>
          <p:cNvGrpSpPr/>
          <p:nvPr/>
        </p:nvGrpSpPr>
        <p:grpSpPr>
          <a:xfrm>
            <a:off x="5577312" y="2228910"/>
            <a:ext cx="2880888" cy="1907949"/>
            <a:chOff x="827244" y="3886200"/>
            <a:chExt cx="2880888" cy="1907949"/>
          </a:xfrm>
        </p:grpSpPr>
        <p:grpSp>
          <p:nvGrpSpPr>
            <p:cNvPr id="16" name="Group 15"/>
            <p:cNvGrpSpPr/>
            <p:nvPr/>
          </p:nvGrpSpPr>
          <p:grpSpPr>
            <a:xfrm rot="20700000">
              <a:off x="827244" y="4744293"/>
              <a:ext cx="1422400" cy="691426"/>
              <a:chOff x="1752600" y="4724400"/>
              <a:chExt cx="1422400" cy="691426"/>
            </a:xfrm>
          </p:grpSpPr>
          <p:cxnSp>
            <p:nvCxnSpPr>
              <p:cNvPr id="72" name="Straight Arrow Connector 71"/>
              <p:cNvCxnSpPr>
                <a:stCxn id="86" idx="2"/>
                <a:endCxn id="79"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3" name="Straight Arrow Connector 72"/>
              <p:cNvCxnSpPr>
                <a:stCxn id="86" idx="2"/>
                <a:endCxn id="77"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85" idx="2"/>
                <a:endCxn id="79"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5" name="Straight Arrow Connector 74"/>
              <p:cNvCxnSpPr>
                <a:stCxn id="85" idx="2"/>
                <a:endCxn id="77"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84" idx="2"/>
                <a:endCxn id="78"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77" name="Rectangle 76"/>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78" name="Rectangle 77"/>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79" name="Rectangle 78"/>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80" name="Straight Arrow Connector 79"/>
              <p:cNvCxnSpPr>
                <a:stCxn id="86" idx="2"/>
                <a:endCxn id="78"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1" name="Straight Arrow Connector 80"/>
              <p:cNvCxnSpPr>
                <a:stCxn id="85" idx="2"/>
                <a:endCxn id="78"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2" name="Straight Arrow Connector 81"/>
              <p:cNvCxnSpPr>
                <a:stCxn id="84" idx="2"/>
                <a:endCxn id="79"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3" name="Straight Arrow Connector 82"/>
              <p:cNvCxnSpPr>
                <a:stCxn id="84" idx="2"/>
                <a:endCxn id="77"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84" name="Rectangle 83"/>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85" name="Rectangle 84"/>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86" name="Rectangle 85"/>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87" name="TextBox 86"/>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88" name="TextBox 87"/>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nvGrpSpPr>
            <p:cNvPr id="17" name="Group 16"/>
            <p:cNvGrpSpPr/>
            <p:nvPr/>
          </p:nvGrpSpPr>
          <p:grpSpPr>
            <a:xfrm rot="454975">
              <a:off x="1086646" y="4923008"/>
              <a:ext cx="1422400" cy="691426"/>
              <a:chOff x="1752600" y="4724400"/>
              <a:chExt cx="1422400" cy="691426"/>
            </a:xfrm>
          </p:grpSpPr>
          <p:cxnSp>
            <p:nvCxnSpPr>
              <p:cNvPr id="55" name="Straight Arrow Connector 54"/>
              <p:cNvCxnSpPr>
                <a:stCxn id="69" idx="2"/>
                <a:endCxn id="62"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6" name="Straight Arrow Connector 55"/>
              <p:cNvCxnSpPr>
                <a:stCxn id="69" idx="2"/>
                <a:endCxn id="60"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68" idx="2"/>
                <a:endCxn id="62"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68" idx="2"/>
                <a:endCxn id="60"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67" idx="2"/>
                <a:endCxn id="61"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60" name="Rectangle 59"/>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61" name="Rectangle 60"/>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62" name="Rectangle 61"/>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63" name="Straight Arrow Connector 62"/>
              <p:cNvCxnSpPr>
                <a:stCxn id="69" idx="2"/>
                <a:endCxn id="61"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68" idx="2"/>
                <a:endCxn id="61"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67" idx="2"/>
                <a:endCxn id="62"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67" idx="2"/>
                <a:endCxn id="60"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67" name="Rectangle 66"/>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8" name="Rectangle 67"/>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9" name="Rectangle 68"/>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70" name="TextBox 69"/>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71" name="TextBox 70"/>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nvGrpSpPr>
            <p:cNvPr id="18" name="Group 17"/>
            <p:cNvGrpSpPr/>
            <p:nvPr/>
          </p:nvGrpSpPr>
          <p:grpSpPr>
            <a:xfrm rot="153381">
              <a:off x="2046444" y="4758921"/>
              <a:ext cx="1422400" cy="691426"/>
              <a:chOff x="1752600" y="4724400"/>
              <a:chExt cx="1422400" cy="691426"/>
            </a:xfrm>
          </p:grpSpPr>
          <p:cxnSp>
            <p:nvCxnSpPr>
              <p:cNvPr id="38" name="Straight Arrow Connector 37"/>
              <p:cNvCxnSpPr>
                <a:stCxn id="52" idx="2"/>
                <a:endCxn id="45"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52" idx="2"/>
                <a:endCxn id="43"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51" idx="2"/>
                <a:endCxn id="45"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51" idx="2"/>
                <a:endCxn id="43"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50" idx="2"/>
                <a:endCxn id="44"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43" name="Rectangle 42"/>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44" name="Rectangle 43"/>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45" name="Rectangle 44"/>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46" name="Straight Arrow Connector 45"/>
              <p:cNvCxnSpPr>
                <a:stCxn id="52" idx="2"/>
                <a:endCxn id="44"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51" idx="2"/>
                <a:endCxn id="44"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50" idx="2"/>
                <a:endCxn id="45"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50" idx="2"/>
                <a:endCxn id="43"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50" name="Rectangle 49"/>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51" name="Rectangle 50"/>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52" name="Rectangle 51"/>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53" name="TextBox 52"/>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54" name="TextBox 53"/>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nvGrpSpPr>
            <p:cNvPr id="19" name="Group 18"/>
            <p:cNvGrpSpPr/>
            <p:nvPr/>
          </p:nvGrpSpPr>
          <p:grpSpPr>
            <a:xfrm rot="20829346">
              <a:off x="2285732" y="5102723"/>
              <a:ext cx="1422400" cy="691426"/>
              <a:chOff x="1752600" y="4724400"/>
              <a:chExt cx="1422400" cy="691426"/>
            </a:xfrm>
          </p:grpSpPr>
          <p:cxnSp>
            <p:nvCxnSpPr>
              <p:cNvPr id="21" name="Straight Arrow Connector 20"/>
              <p:cNvCxnSpPr>
                <a:stCxn id="35" idx="2"/>
                <a:endCxn id="28"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35" idx="2"/>
                <a:endCxn id="26"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34" idx="2"/>
                <a:endCxn id="28"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34" idx="2"/>
                <a:endCxn id="26"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33" idx="2"/>
                <a:endCxn id="27"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26" name="Rectangle 25"/>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27" name="Rectangle 26"/>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28" name="Rectangle 27"/>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29" name="Straight Arrow Connector 28"/>
              <p:cNvCxnSpPr>
                <a:stCxn id="35" idx="2"/>
                <a:endCxn id="27"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34" idx="2"/>
                <a:endCxn id="27"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33" idx="2"/>
                <a:endCxn id="28"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33" idx="2"/>
                <a:endCxn id="26"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33" name="Rectangle 32"/>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34" name="Rectangle 33"/>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35" name="Rectangle 34"/>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36" name="TextBox 35"/>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37" name="TextBox 36"/>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sp>
          <p:nvSpPr>
            <p:cNvPr id="20" name="Down Arrow 19"/>
            <p:cNvSpPr/>
            <p:nvPr/>
          </p:nvSpPr>
          <p:spPr bwMode="auto">
            <a:xfrm>
              <a:off x="1981200" y="3886200"/>
              <a:ext cx="381000" cy="609600"/>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14" name="TextBox 13"/>
          <p:cNvSpPr txBox="1"/>
          <p:nvPr/>
        </p:nvSpPr>
        <p:spPr>
          <a:xfrm>
            <a:off x="6350268" y="1809690"/>
            <a:ext cx="1143000" cy="400110"/>
          </a:xfrm>
          <a:prstGeom prst="rect">
            <a:avLst/>
          </a:prstGeom>
          <a:noFill/>
        </p:spPr>
        <p:txBody>
          <a:bodyPr wrap="square" rtlCol="0">
            <a:spAutoFit/>
          </a:bodyPr>
          <a:lstStyle/>
          <a:p>
            <a:pPr algn="ctr"/>
            <a:r>
              <a:rPr lang="en-US" sz="2000" b="0" dirty="0" smtClean="0">
                <a:solidFill>
                  <a:schemeClr val="bg1"/>
                </a:solidFill>
                <a:latin typeface="Gill Sans"/>
                <a:cs typeface="Gill Sans"/>
              </a:rPr>
              <a:t>SQL</a:t>
            </a:r>
          </a:p>
        </p:txBody>
      </p:sp>
    </p:spTree>
    <p:extLst>
      <p:ext uri="{BB962C8B-B14F-4D97-AF65-F5344CB8AC3E}">
        <p14:creationId xmlns:p14="http://schemas.microsoft.com/office/powerpoint/2010/main" val="20089594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1"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382560"/>
            <a:ext cx="7619999" cy="1569660"/>
          </a:xfrm>
          <a:prstGeom prst="rect">
            <a:avLst/>
          </a:prstGeom>
          <a:noFill/>
        </p:spPr>
        <p:txBody>
          <a:bodyPr wrap="square" rtlCol="0">
            <a:spAutoFit/>
          </a:bodyPr>
          <a:lstStyle/>
          <a:p>
            <a:r>
              <a:rPr lang="en-US" sz="2400" b="0" dirty="0" smtClean="0">
                <a:solidFill>
                  <a:schemeClr val="bg1"/>
                </a:solidFill>
                <a:latin typeface="Gill Sans"/>
                <a:cs typeface="Gill Sans"/>
              </a:rPr>
              <a:t>An organization </a:t>
            </a:r>
            <a:r>
              <a:rPr lang="en-US" sz="2400" b="0" dirty="0">
                <a:solidFill>
                  <a:schemeClr val="bg1"/>
                </a:solidFill>
                <a:latin typeface="Gill Sans"/>
                <a:cs typeface="Gill Sans"/>
              </a:rPr>
              <a:t>should retain </a:t>
            </a:r>
            <a:r>
              <a:rPr lang="en-US" sz="2400" b="0" dirty="0" smtClean="0">
                <a:solidFill>
                  <a:schemeClr val="bg1"/>
                </a:solidFill>
                <a:latin typeface="Gill Sans"/>
                <a:cs typeface="Gill Sans"/>
              </a:rPr>
              <a:t>data that </a:t>
            </a:r>
            <a:r>
              <a:rPr lang="en-US" sz="2400" b="0" dirty="0">
                <a:solidFill>
                  <a:schemeClr val="bg1"/>
                </a:solidFill>
                <a:latin typeface="Gill Sans"/>
                <a:cs typeface="Gill Sans"/>
              </a:rPr>
              <a:t>result from carrying out its mission and exploit </a:t>
            </a:r>
            <a:r>
              <a:rPr lang="en-US" sz="2400" b="0" dirty="0" smtClean="0">
                <a:solidFill>
                  <a:schemeClr val="bg1"/>
                </a:solidFill>
                <a:latin typeface="Gill Sans"/>
                <a:cs typeface="Gill Sans"/>
              </a:rPr>
              <a:t>those data </a:t>
            </a:r>
            <a:r>
              <a:rPr lang="en-US" sz="2400" b="0" dirty="0">
                <a:solidFill>
                  <a:schemeClr val="bg1"/>
                </a:solidFill>
                <a:latin typeface="Gill Sans"/>
                <a:cs typeface="Gill Sans"/>
              </a:rPr>
              <a:t>to generate insights that benefit the </a:t>
            </a:r>
            <a:r>
              <a:rPr lang="en-US" sz="2400" b="0" dirty="0" smtClean="0">
                <a:solidFill>
                  <a:schemeClr val="bg1"/>
                </a:solidFill>
                <a:latin typeface="Gill Sans"/>
                <a:cs typeface="Gill Sans"/>
              </a:rPr>
              <a:t>organization, for example, market analysis, strategic planning, decision making, etc.</a:t>
            </a:r>
            <a:endParaRPr lang="en-US" sz="2400" b="0" dirty="0">
              <a:solidFill>
                <a:schemeClr val="bg1"/>
              </a:solidFill>
              <a:latin typeface="Gill Sans"/>
              <a:cs typeface="Gill Sans"/>
            </a:endParaRPr>
          </a:p>
        </p:txBody>
      </p:sp>
      <p:sp>
        <p:nvSpPr>
          <p:cNvPr id="3" name="TextBox 2"/>
          <p:cNvSpPr txBox="1"/>
          <p:nvPr/>
        </p:nvSpPr>
        <p:spPr>
          <a:xfrm>
            <a:off x="762000" y="1752600"/>
            <a:ext cx="7619999" cy="523220"/>
          </a:xfrm>
          <a:prstGeom prst="rect">
            <a:avLst/>
          </a:prstGeom>
          <a:noFill/>
        </p:spPr>
        <p:txBody>
          <a:bodyPr wrap="square" rtlCol="0">
            <a:spAutoFit/>
          </a:bodyPr>
          <a:lstStyle/>
          <a:p>
            <a:r>
              <a:rPr lang="en-US" sz="2800" dirty="0" smtClean="0">
                <a:solidFill>
                  <a:schemeClr val="bg1"/>
                </a:solidFill>
                <a:latin typeface="Gill Sans"/>
                <a:cs typeface="Gill Sans"/>
              </a:rPr>
              <a:t>Business Intelligence</a:t>
            </a:r>
            <a:endParaRPr lang="en-US" sz="2800" dirty="0">
              <a:solidFill>
                <a:schemeClr val="bg1"/>
              </a:solidFill>
              <a:latin typeface="Gill Sans"/>
              <a:cs typeface="Gill Sans"/>
            </a:endParaRPr>
          </a:p>
        </p:txBody>
      </p:sp>
      <p:sp>
        <p:nvSpPr>
          <p:cNvPr id="4" name="TextBox 3"/>
          <p:cNvSpPr txBox="1"/>
          <p:nvPr/>
        </p:nvSpPr>
        <p:spPr>
          <a:xfrm rot="20704901">
            <a:off x="4045075" y="4308760"/>
            <a:ext cx="2209800" cy="830997"/>
          </a:xfrm>
          <a:prstGeom prst="rect">
            <a:avLst/>
          </a:prstGeom>
          <a:noFill/>
        </p:spPr>
        <p:txBody>
          <a:bodyPr wrap="square" rtlCol="0">
            <a:spAutoFit/>
          </a:bodyPr>
          <a:lstStyle/>
          <a:p>
            <a:r>
              <a:rPr lang="en-US" sz="4800" dirty="0" smtClean="0">
                <a:solidFill>
                  <a:srgbClr val="FF0000"/>
                </a:solidFill>
                <a:latin typeface="Gill Sans"/>
                <a:cs typeface="Gill Sans"/>
              </a:rPr>
              <a:t>Duh!?</a:t>
            </a:r>
            <a:endParaRPr lang="en-US" sz="4800" dirty="0">
              <a:solidFill>
                <a:srgbClr val="FF0000"/>
              </a:solidFill>
              <a:latin typeface="Gill Sans"/>
              <a:cs typeface="Gill Sans"/>
            </a:endParaRPr>
          </a:p>
        </p:txBody>
      </p:sp>
    </p:spTree>
    <p:extLst>
      <p:ext uri="{BB962C8B-B14F-4D97-AF65-F5344CB8AC3E}">
        <p14:creationId xmlns:p14="http://schemas.microsoft.com/office/powerpoint/2010/main" val="428542165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3622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rgbClr val="000000"/>
                </a:solidFill>
                <a:effectLst/>
                <a:uLnTx/>
                <a:uFillTx/>
                <a:latin typeface="Gill Sans"/>
                <a:ea typeface="+mj-ea"/>
                <a:cs typeface="Gill Sans"/>
              </a:rPr>
              <a:t>Why not just use a database?</a:t>
            </a:r>
            <a:endParaRPr kumimoji="0" lang="en-US" sz="36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2971800" y="3815714"/>
            <a:ext cx="1981200" cy="584776"/>
          </a:xfrm>
          <a:prstGeom prst="rect">
            <a:avLst/>
          </a:prstGeom>
          <a:noFill/>
        </p:spPr>
        <p:txBody>
          <a:bodyPr wrap="square" rtlCol="0">
            <a:spAutoFit/>
          </a:bodyPr>
          <a:lstStyle/>
          <a:p>
            <a:pPr algn="ctr"/>
            <a:r>
              <a:rPr lang="en-US" sz="3200" b="0" dirty="0" smtClean="0">
                <a:solidFill>
                  <a:schemeClr val="bg1"/>
                </a:solidFill>
                <a:latin typeface="Gill Sans"/>
                <a:cs typeface="Gill Sans"/>
              </a:rPr>
              <a:t>Scalability.</a:t>
            </a:r>
          </a:p>
        </p:txBody>
      </p:sp>
      <p:sp>
        <p:nvSpPr>
          <p:cNvPr id="6" name="TextBox 5"/>
          <p:cNvSpPr txBox="1"/>
          <p:nvPr/>
        </p:nvSpPr>
        <p:spPr>
          <a:xfrm>
            <a:off x="4419600" y="3834824"/>
            <a:ext cx="1981200" cy="584776"/>
          </a:xfrm>
          <a:prstGeom prst="rect">
            <a:avLst/>
          </a:prstGeom>
          <a:noFill/>
        </p:spPr>
        <p:txBody>
          <a:bodyPr wrap="square" rtlCol="0">
            <a:spAutoFit/>
          </a:bodyPr>
          <a:lstStyle/>
          <a:p>
            <a:pPr algn="ctr"/>
            <a:r>
              <a:rPr lang="en-US" sz="3200" b="0" dirty="0" smtClean="0">
                <a:solidFill>
                  <a:schemeClr val="bg1"/>
                </a:solidFill>
                <a:latin typeface="Gill Sans"/>
                <a:cs typeface="Gill Sans"/>
              </a:rPr>
              <a:t>Cost.</a:t>
            </a:r>
          </a:p>
        </p:txBody>
      </p:sp>
      <p:sp>
        <p:nvSpPr>
          <p:cNvPr id="7" name="TextBox 6"/>
          <p:cNvSpPr txBox="1"/>
          <p:nvPr/>
        </p:nvSpPr>
        <p:spPr>
          <a:xfrm>
            <a:off x="0" y="2895600"/>
            <a:ext cx="9144000" cy="584776"/>
          </a:xfrm>
          <a:prstGeom prst="rect">
            <a:avLst/>
          </a:prstGeom>
          <a:noFill/>
        </p:spPr>
        <p:txBody>
          <a:bodyPr wrap="square" rtlCol="0">
            <a:spAutoFit/>
          </a:bodyPr>
          <a:lstStyle/>
          <a:p>
            <a:pPr algn="ctr"/>
            <a:r>
              <a:rPr lang="en-US" sz="3200" b="0" dirty="0" smtClean="0">
                <a:solidFill>
                  <a:schemeClr val="bg1"/>
                </a:solidFill>
                <a:latin typeface="Gill Sans"/>
                <a:cs typeface="Gill Sans"/>
              </a:rPr>
              <a:t>SQL is awesome</a:t>
            </a:r>
          </a:p>
        </p:txBody>
      </p:sp>
    </p:spTree>
    <p:extLst>
      <p:ext uri="{BB962C8B-B14F-4D97-AF65-F5344CB8AC3E}">
        <p14:creationId xmlns:p14="http://schemas.microsoft.com/office/powerpoint/2010/main" val="11191990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914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rgbClr val="000000"/>
                </a:solidFill>
                <a:effectLst/>
                <a:uLnTx/>
                <a:uFillTx/>
                <a:latin typeface="Gill Sans"/>
                <a:ea typeface="+mj-ea"/>
                <a:cs typeface="Gill Sans"/>
              </a:rPr>
              <a:t>Databases</a:t>
            </a:r>
            <a:r>
              <a:rPr kumimoji="0" lang="en-US" sz="3600" b="0" i="0" u="none" strike="noStrike" kern="0" cap="none" spc="0" normalizeH="0" noProof="0" dirty="0" smtClean="0">
                <a:ln>
                  <a:noFill/>
                </a:ln>
                <a:solidFill>
                  <a:srgbClr val="000000"/>
                </a:solidFill>
                <a:effectLst/>
                <a:uLnTx/>
                <a:uFillTx/>
                <a:latin typeface="Gill Sans"/>
                <a:ea typeface="+mj-ea"/>
                <a:cs typeface="Gill Sans"/>
              </a:rPr>
              <a:t> are great…</a:t>
            </a:r>
            <a:endParaRPr kumimoji="0" lang="en-US" sz="36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0" y="1595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has structure (and you know what the structure is)</a:t>
            </a:r>
          </a:p>
        </p:txBody>
      </p:sp>
      <p:sp>
        <p:nvSpPr>
          <p:cNvPr id="7" name="TextBox 6"/>
          <p:cNvSpPr txBox="1"/>
          <p:nvPr/>
        </p:nvSpPr>
        <p:spPr>
          <a:xfrm>
            <a:off x="0" y="2357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 know what queries you’re going to run ahead of time</a:t>
            </a:r>
          </a:p>
        </p:txBody>
      </p:sp>
      <p:sp>
        <p:nvSpPr>
          <p:cNvPr id="8" name="TextBox 7"/>
          <p:cNvSpPr txBox="1"/>
          <p:nvPr/>
        </p:nvSpPr>
        <p:spPr>
          <a:xfrm>
            <a:off x="0" y="1981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is reasonably clean</a:t>
            </a:r>
          </a:p>
        </p:txBody>
      </p:sp>
      <p:sp>
        <p:nvSpPr>
          <p:cNvPr id="9" name="Title 1"/>
          <p:cNvSpPr txBox="1">
            <a:spLocks/>
          </p:cNvSpPr>
          <p:nvPr/>
        </p:nvSpPr>
        <p:spPr>
          <a:xfrm>
            <a:off x="0" y="3581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rgbClr val="000000"/>
                </a:solidFill>
                <a:effectLst/>
                <a:uLnTx/>
                <a:uFillTx/>
                <a:latin typeface="Gill Sans"/>
                <a:ea typeface="+mj-ea"/>
                <a:cs typeface="Gill Sans"/>
              </a:rPr>
              <a:t>Databases</a:t>
            </a:r>
            <a:r>
              <a:rPr kumimoji="0" lang="en-US" sz="3600" b="0" i="0" u="none" strike="noStrike" kern="0" cap="none" spc="0" normalizeH="0" noProof="0" dirty="0" smtClean="0">
                <a:ln>
                  <a:noFill/>
                </a:ln>
                <a:solidFill>
                  <a:srgbClr val="000000"/>
                </a:solidFill>
                <a:effectLst/>
                <a:uLnTx/>
                <a:uFillTx/>
                <a:latin typeface="Gill Sans"/>
                <a:ea typeface="+mj-ea"/>
                <a:cs typeface="Gill Sans"/>
              </a:rPr>
              <a:t> are not so great…</a:t>
            </a:r>
            <a:endParaRPr kumimoji="0" lang="en-US" sz="36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10" name="TextBox 9"/>
          <p:cNvSpPr txBox="1"/>
          <p:nvPr/>
        </p:nvSpPr>
        <p:spPr>
          <a:xfrm>
            <a:off x="0" y="4262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has little structure (or you don’t know the structure)</a:t>
            </a:r>
          </a:p>
        </p:txBody>
      </p:sp>
      <p:sp>
        <p:nvSpPr>
          <p:cNvPr id="11" name="TextBox 10"/>
          <p:cNvSpPr txBox="1"/>
          <p:nvPr/>
        </p:nvSpPr>
        <p:spPr>
          <a:xfrm>
            <a:off x="0" y="5024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 don’t know what you’re looking for</a:t>
            </a:r>
          </a:p>
        </p:txBody>
      </p:sp>
      <p:sp>
        <p:nvSpPr>
          <p:cNvPr id="12" name="TextBox 11"/>
          <p:cNvSpPr txBox="1"/>
          <p:nvPr/>
        </p:nvSpPr>
        <p:spPr>
          <a:xfrm>
            <a:off x="0" y="4648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is messy and noisy</a:t>
            </a:r>
          </a:p>
        </p:txBody>
      </p:sp>
    </p:spTree>
    <p:extLst>
      <p:ext uri="{BB962C8B-B14F-4D97-AF65-F5344CB8AC3E}">
        <p14:creationId xmlns:p14="http://schemas.microsoft.com/office/powerpoint/2010/main" val="13115896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S_Navy_031002-F-2828D-227_Secretary_of_Defense,_Donald_H._Rumsfeld_responds_to_a_reporter's_question_during_a_Pentagon_press_briefing.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931" y="1"/>
            <a:ext cx="10524931" cy="6858000"/>
          </a:xfrm>
          <a:prstGeom prst="rect">
            <a:avLst/>
          </a:prstGeom>
        </p:spPr>
      </p:pic>
      <p:sp>
        <p:nvSpPr>
          <p:cNvPr id="5" name="TextBox 4"/>
          <p:cNvSpPr txBox="1"/>
          <p:nvPr/>
        </p:nvSpPr>
        <p:spPr>
          <a:xfrm>
            <a:off x="1981200" y="5200471"/>
            <a:ext cx="6477000" cy="1200329"/>
          </a:xfrm>
          <a:prstGeom prst="rect">
            <a:avLst/>
          </a:prstGeom>
          <a:noFill/>
        </p:spPr>
        <p:txBody>
          <a:bodyPr wrap="square" rtlCol="0">
            <a:spAutoFit/>
          </a:bodyPr>
          <a:lstStyle/>
          <a:p>
            <a:r>
              <a:rPr lang="en-US" sz="1800" b="0" dirty="0" smtClean="0">
                <a:latin typeface="Gill Sans"/>
                <a:cs typeface="Gill Sans"/>
              </a:rPr>
              <a:t>“there </a:t>
            </a:r>
            <a:r>
              <a:rPr lang="en-US" sz="1800" b="0" dirty="0">
                <a:latin typeface="Gill Sans"/>
                <a:cs typeface="Gill Sans"/>
              </a:rPr>
              <a:t>are known </a:t>
            </a:r>
            <a:r>
              <a:rPr lang="en-US" sz="1800" b="0" dirty="0" err="1">
                <a:latin typeface="Gill Sans"/>
                <a:cs typeface="Gill Sans"/>
              </a:rPr>
              <a:t>knowns</a:t>
            </a:r>
            <a:r>
              <a:rPr lang="en-US" sz="1800" b="0" dirty="0">
                <a:latin typeface="Gill Sans"/>
                <a:cs typeface="Gill Sans"/>
              </a:rPr>
              <a:t>; there are things we know we </a:t>
            </a:r>
            <a:r>
              <a:rPr lang="en-US" sz="1800" b="0" dirty="0" smtClean="0">
                <a:latin typeface="Gill Sans"/>
                <a:cs typeface="Gill Sans"/>
              </a:rPr>
              <a:t>know. We </a:t>
            </a:r>
            <a:r>
              <a:rPr lang="en-US" sz="1800" b="0" dirty="0">
                <a:latin typeface="Gill Sans"/>
                <a:cs typeface="Gill Sans"/>
              </a:rPr>
              <a:t>also know there are known unknowns; that is to say we know there are some things we do not know. But there are unknown </a:t>
            </a:r>
            <a:r>
              <a:rPr lang="en-US" sz="1800" b="0" dirty="0" smtClean="0">
                <a:latin typeface="Gill Sans"/>
                <a:cs typeface="Gill Sans"/>
              </a:rPr>
              <a:t>unknowns – </a:t>
            </a:r>
            <a:r>
              <a:rPr lang="en-US" sz="1800" b="0" dirty="0">
                <a:latin typeface="Gill Sans"/>
                <a:cs typeface="Gill Sans"/>
              </a:rPr>
              <a:t>the ones we don't know we don't </a:t>
            </a:r>
            <a:r>
              <a:rPr lang="en-US" sz="1800" b="0" dirty="0" smtClean="0">
                <a:latin typeface="Gill Sans"/>
                <a:cs typeface="Gill Sans"/>
              </a:rPr>
              <a:t>know…” – Donald Rumsfeld</a:t>
            </a:r>
            <a:endParaRPr lang="en-US" sz="1800" b="0" dirty="0">
              <a:latin typeface="Gill Sans"/>
              <a:cs typeface="Gill Sans"/>
            </a:endParaRPr>
          </a:p>
        </p:txBody>
      </p:sp>
      <p:sp>
        <p:nvSpPr>
          <p:cNvPr id="6" name="TextBox 5"/>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rgbClr val="FFFFFF"/>
                </a:solidFill>
              </a:rPr>
              <a:t>Source: </a:t>
            </a:r>
            <a:r>
              <a:rPr lang="en-US" sz="1000" b="0" dirty="0" smtClean="0">
                <a:solidFill>
                  <a:srgbClr val="FFFFFF"/>
                </a:solidFill>
              </a:rPr>
              <a:t>Wikipedia</a:t>
            </a:r>
            <a:endParaRPr lang="en-US" sz="1000" b="0" dirty="0">
              <a:solidFill>
                <a:srgbClr val="FFFFFF"/>
              </a:solidFill>
            </a:endParaRPr>
          </a:p>
        </p:txBody>
      </p:sp>
    </p:spTree>
    <p:extLst>
      <p:ext uri="{BB962C8B-B14F-4D97-AF65-F5344CB8AC3E}">
        <p14:creationId xmlns:p14="http://schemas.microsoft.com/office/powerpoint/2010/main" val="50154656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914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rgbClr val="000000"/>
                </a:solidFill>
                <a:effectLst/>
                <a:uLnTx/>
                <a:uFillTx/>
                <a:latin typeface="Gill Sans"/>
                <a:ea typeface="+mj-ea"/>
                <a:cs typeface="Gill Sans"/>
              </a:rPr>
              <a:t>Databases</a:t>
            </a:r>
            <a:r>
              <a:rPr kumimoji="0" lang="en-US" sz="3600" b="0" i="0" u="none" strike="noStrike" kern="0" cap="none" spc="0" normalizeH="0" noProof="0" dirty="0" smtClean="0">
                <a:ln>
                  <a:noFill/>
                </a:ln>
                <a:solidFill>
                  <a:srgbClr val="000000"/>
                </a:solidFill>
                <a:effectLst/>
                <a:uLnTx/>
                <a:uFillTx/>
                <a:latin typeface="Gill Sans"/>
                <a:ea typeface="+mj-ea"/>
                <a:cs typeface="Gill Sans"/>
              </a:rPr>
              <a:t> are great…</a:t>
            </a:r>
            <a:endParaRPr kumimoji="0" lang="en-US" sz="36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0" y="1595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has structure (and you know what the structure is)</a:t>
            </a:r>
          </a:p>
        </p:txBody>
      </p:sp>
      <p:sp>
        <p:nvSpPr>
          <p:cNvPr id="7" name="TextBox 6"/>
          <p:cNvSpPr txBox="1"/>
          <p:nvPr/>
        </p:nvSpPr>
        <p:spPr>
          <a:xfrm>
            <a:off x="0" y="2357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 know what queries you’re going to run ahead of time</a:t>
            </a:r>
          </a:p>
        </p:txBody>
      </p:sp>
      <p:sp>
        <p:nvSpPr>
          <p:cNvPr id="8" name="TextBox 7"/>
          <p:cNvSpPr txBox="1"/>
          <p:nvPr/>
        </p:nvSpPr>
        <p:spPr>
          <a:xfrm>
            <a:off x="0" y="1981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is reasonably clean</a:t>
            </a:r>
          </a:p>
        </p:txBody>
      </p:sp>
      <p:sp>
        <p:nvSpPr>
          <p:cNvPr id="9" name="Title 1"/>
          <p:cNvSpPr txBox="1">
            <a:spLocks/>
          </p:cNvSpPr>
          <p:nvPr/>
        </p:nvSpPr>
        <p:spPr>
          <a:xfrm>
            <a:off x="0" y="3581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rgbClr val="000000"/>
                </a:solidFill>
                <a:effectLst/>
                <a:uLnTx/>
                <a:uFillTx/>
                <a:latin typeface="Gill Sans"/>
                <a:ea typeface="+mj-ea"/>
                <a:cs typeface="Gill Sans"/>
              </a:rPr>
              <a:t>Databases</a:t>
            </a:r>
            <a:r>
              <a:rPr kumimoji="0" lang="en-US" sz="3600" b="0" i="0" u="none" strike="noStrike" kern="0" cap="none" spc="0" normalizeH="0" noProof="0" dirty="0" smtClean="0">
                <a:ln>
                  <a:noFill/>
                </a:ln>
                <a:solidFill>
                  <a:srgbClr val="000000"/>
                </a:solidFill>
                <a:effectLst/>
                <a:uLnTx/>
                <a:uFillTx/>
                <a:latin typeface="Gill Sans"/>
                <a:ea typeface="+mj-ea"/>
                <a:cs typeface="Gill Sans"/>
              </a:rPr>
              <a:t> are not so great…</a:t>
            </a:r>
            <a:endParaRPr kumimoji="0" lang="en-US" sz="36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10" name="TextBox 9"/>
          <p:cNvSpPr txBox="1"/>
          <p:nvPr/>
        </p:nvSpPr>
        <p:spPr>
          <a:xfrm>
            <a:off x="0" y="4262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has little structure (or you don’t know the structure)</a:t>
            </a:r>
          </a:p>
        </p:txBody>
      </p:sp>
      <p:sp>
        <p:nvSpPr>
          <p:cNvPr id="11" name="TextBox 10"/>
          <p:cNvSpPr txBox="1"/>
          <p:nvPr/>
        </p:nvSpPr>
        <p:spPr>
          <a:xfrm>
            <a:off x="0" y="5024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 don’t know what you’re looking for</a:t>
            </a:r>
          </a:p>
        </p:txBody>
      </p:sp>
      <p:sp>
        <p:nvSpPr>
          <p:cNvPr id="12" name="TextBox 11"/>
          <p:cNvSpPr txBox="1"/>
          <p:nvPr/>
        </p:nvSpPr>
        <p:spPr>
          <a:xfrm>
            <a:off x="0" y="4648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is messy and noisy</a:t>
            </a:r>
          </a:p>
        </p:txBody>
      </p:sp>
      <p:sp>
        <p:nvSpPr>
          <p:cNvPr id="13" name="TextBox 12"/>
          <p:cNvSpPr txBox="1"/>
          <p:nvPr/>
        </p:nvSpPr>
        <p:spPr>
          <a:xfrm rot="21401495">
            <a:off x="3670220" y="2661431"/>
            <a:ext cx="5105400" cy="584776"/>
          </a:xfrm>
          <a:prstGeom prst="rect">
            <a:avLst/>
          </a:prstGeom>
          <a:noFill/>
        </p:spPr>
        <p:txBody>
          <a:bodyPr wrap="square" rtlCol="0">
            <a:spAutoFit/>
          </a:bodyPr>
          <a:lstStyle/>
          <a:p>
            <a:pPr algn="ctr"/>
            <a:r>
              <a:rPr lang="en-US" sz="3200" b="0" dirty="0" smtClean="0">
                <a:solidFill>
                  <a:srgbClr val="FF0000"/>
                </a:solidFill>
                <a:latin typeface="Gill Sans"/>
                <a:cs typeface="Gill Sans"/>
              </a:rPr>
              <a:t>Known unknowns!</a:t>
            </a:r>
            <a:endParaRPr lang="en-US" sz="3200" b="0" dirty="0">
              <a:solidFill>
                <a:srgbClr val="FF0000"/>
              </a:solidFill>
              <a:latin typeface="Gill Sans"/>
              <a:cs typeface="Gill Sans"/>
            </a:endParaRPr>
          </a:p>
        </p:txBody>
      </p:sp>
      <p:sp>
        <p:nvSpPr>
          <p:cNvPr id="14" name="TextBox 13"/>
          <p:cNvSpPr txBox="1"/>
          <p:nvPr/>
        </p:nvSpPr>
        <p:spPr>
          <a:xfrm rot="239922">
            <a:off x="-214424" y="5282698"/>
            <a:ext cx="5105400" cy="584776"/>
          </a:xfrm>
          <a:prstGeom prst="rect">
            <a:avLst/>
          </a:prstGeom>
          <a:noFill/>
        </p:spPr>
        <p:txBody>
          <a:bodyPr wrap="square" rtlCol="0">
            <a:spAutoFit/>
          </a:bodyPr>
          <a:lstStyle/>
          <a:p>
            <a:pPr algn="ctr"/>
            <a:r>
              <a:rPr lang="en-US" sz="3200" b="0" dirty="0" smtClean="0">
                <a:solidFill>
                  <a:srgbClr val="FF0000"/>
                </a:solidFill>
                <a:latin typeface="Gill Sans"/>
                <a:cs typeface="Gill Sans"/>
              </a:rPr>
              <a:t>Unknown unknowns!</a:t>
            </a:r>
            <a:endParaRPr lang="en-US" sz="3200" b="0" dirty="0">
              <a:solidFill>
                <a:srgbClr val="FF0000"/>
              </a:solidFill>
              <a:latin typeface="Gill Sans"/>
              <a:cs typeface="Gill Sans"/>
            </a:endParaRPr>
          </a:p>
        </p:txBody>
      </p:sp>
    </p:spTree>
    <p:extLst>
      <p:ext uri="{BB962C8B-B14F-4D97-AF65-F5344CB8AC3E}">
        <p14:creationId xmlns:p14="http://schemas.microsoft.com/office/powerpoint/2010/main" val="26752161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914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rgbClr val="000000"/>
                </a:solidFill>
                <a:effectLst/>
                <a:uLnTx/>
                <a:uFillTx/>
                <a:latin typeface="Gill Sans"/>
                <a:ea typeface="+mj-ea"/>
                <a:cs typeface="Gill Sans"/>
              </a:rPr>
              <a:t>Advantages of Hadoop </a:t>
            </a:r>
            <a:r>
              <a:rPr lang="en-US" sz="3600" b="0" kern="0" dirty="0" smtClean="0">
                <a:solidFill>
                  <a:srgbClr val="000000"/>
                </a:solidFill>
                <a:latin typeface="Gill Sans"/>
                <a:ea typeface="+mj-ea"/>
                <a:cs typeface="Gill Sans"/>
              </a:rPr>
              <a:t>dataflow languages</a:t>
            </a:r>
            <a:endParaRPr kumimoji="0" lang="en-US" sz="36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0" y="1595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Don’t need to know the schema ahead of time</a:t>
            </a:r>
          </a:p>
        </p:txBody>
      </p:sp>
      <p:sp>
        <p:nvSpPr>
          <p:cNvPr id="7" name="TextBox 6"/>
          <p:cNvSpPr txBox="1"/>
          <p:nvPr/>
        </p:nvSpPr>
        <p:spPr>
          <a:xfrm>
            <a:off x="0" y="2357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Many analyses are better formulated imperatively</a:t>
            </a:r>
          </a:p>
        </p:txBody>
      </p:sp>
      <p:sp>
        <p:nvSpPr>
          <p:cNvPr id="8" name="TextBox 7"/>
          <p:cNvSpPr txBox="1"/>
          <p:nvPr/>
        </p:nvSpPr>
        <p:spPr>
          <a:xfrm>
            <a:off x="0" y="1981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Raw scans are the most common operations</a:t>
            </a:r>
          </a:p>
        </p:txBody>
      </p:sp>
      <p:sp>
        <p:nvSpPr>
          <p:cNvPr id="15" name="TextBox 14"/>
          <p:cNvSpPr txBox="1"/>
          <p:nvPr/>
        </p:nvSpPr>
        <p:spPr>
          <a:xfrm>
            <a:off x="0" y="3124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Also compare: data ingestion rate</a:t>
            </a:r>
          </a:p>
        </p:txBody>
      </p:sp>
    </p:spTree>
    <p:extLst>
      <p:ext uri="{BB962C8B-B14F-4D97-AF65-F5344CB8AC3E}">
        <p14:creationId xmlns:p14="http://schemas.microsoft.com/office/powerpoint/2010/main" val="24640643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you actually do?</a:t>
            </a:r>
            <a:endParaRPr lang="en-US" dirty="0"/>
          </a:p>
        </p:txBody>
      </p:sp>
      <p:sp>
        <p:nvSpPr>
          <p:cNvPr id="3" name="Content Placeholder 2"/>
          <p:cNvSpPr>
            <a:spLocks noGrp="1"/>
          </p:cNvSpPr>
          <p:nvPr>
            <p:ph idx="1"/>
          </p:nvPr>
        </p:nvSpPr>
        <p:spPr/>
        <p:txBody>
          <a:bodyPr/>
          <a:lstStyle/>
          <a:p>
            <a:r>
              <a:rPr lang="en-US" dirty="0" smtClean="0"/>
              <a:t>Dashboards</a:t>
            </a:r>
            <a:endParaRPr lang="en-US" dirty="0"/>
          </a:p>
          <a:p>
            <a:r>
              <a:rPr lang="en-US" dirty="0" smtClean="0"/>
              <a:t>Report generation</a:t>
            </a:r>
          </a:p>
          <a:p>
            <a:r>
              <a:rPr lang="en-US" i="1" dirty="0" smtClean="0"/>
              <a:t>Ad hoc </a:t>
            </a:r>
            <a:r>
              <a:rPr lang="en-US" dirty="0" smtClean="0"/>
              <a:t>analyses</a:t>
            </a:r>
          </a:p>
          <a:p>
            <a:pPr lvl="1"/>
            <a:r>
              <a:rPr lang="en-US" dirty="0" smtClean="0"/>
              <a:t>“Descriptive”</a:t>
            </a:r>
          </a:p>
          <a:p>
            <a:pPr lvl="1"/>
            <a:r>
              <a:rPr lang="en-US" dirty="0" smtClean="0"/>
              <a:t>“Predictive”</a:t>
            </a:r>
          </a:p>
          <a:p>
            <a:r>
              <a:rPr lang="en-US" dirty="0" smtClean="0"/>
              <a:t>Data products</a:t>
            </a:r>
          </a:p>
        </p:txBody>
      </p:sp>
      <p:sp>
        <p:nvSpPr>
          <p:cNvPr id="4" name="TextBox 3"/>
          <p:cNvSpPr txBox="1"/>
          <p:nvPr/>
        </p:nvSpPr>
        <p:spPr>
          <a:xfrm rot="21401495">
            <a:off x="3594020" y="1500810"/>
            <a:ext cx="5105400" cy="1077218"/>
          </a:xfrm>
          <a:prstGeom prst="rect">
            <a:avLst/>
          </a:prstGeom>
          <a:noFill/>
        </p:spPr>
        <p:txBody>
          <a:bodyPr wrap="square" rtlCol="0">
            <a:spAutoFit/>
          </a:bodyPr>
          <a:lstStyle/>
          <a:p>
            <a:pPr algn="ctr"/>
            <a:r>
              <a:rPr lang="en-US" sz="3200" b="0" dirty="0" smtClean="0">
                <a:solidFill>
                  <a:srgbClr val="FF0000"/>
                </a:solidFill>
                <a:latin typeface="Gill Sans"/>
                <a:cs typeface="Gill Sans"/>
              </a:rPr>
              <a:t>Which are known unknowns and unknown unknowns?</a:t>
            </a:r>
            <a:endParaRPr lang="en-US" sz="3200" b="0" dirty="0">
              <a:solidFill>
                <a:srgbClr val="FF0000"/>
              </a:solidFill>
              <a:latin typeface="Gill Sans"/>
              <a:cs typeface="Gill Sans"/>
            </a:endParaRPr>
          </a:p>
        </p:txBody>
      </p:sp>
    </p:spTree>
    <p:extLst>
      <p:ext uri="{BB962C8B-B14F-4D97-AF65-F5344CB8AC3E}">
        <p14:creationId xmlns:p14="http://schemas.microsoft.com/office/powerpoint/2010/main" val="7743328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OLTP/OLAP Architecture</a:t>
            </a:r>
            <a:endParaRPr lang="en-US" dirty="0"/>
          </a:p>
        </p:txBody>
      </p:sp>
      <p:sp>
        <p:nvSpPr>
          <p:cNvPr id="4" name="Rectangle 3"/>
          <p:cNvSpPr/>
          <p:nvPr/>
        </p:nvSpPr>
        <p:spPr bwMode="auto">
          <a:xfrm>
            <a:off x="13716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5" name="Rectangle 4"/>
          <p:cNvSpPr/>
          <p:nvPr/>
        </p:nvSpPr>
        <p:spPr bwMode="auto">
          <a:xfrm>
            <a:off x="5943600" y="2438400"/>
            <a:ext cx="2057400" cy="20574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OLAP</a:t>
            </a:r>
          </a:p>
        </p:txBody>
      </p:sp>
      <p:cxnSp>
        <p:nvCxnSpPr>
          <p:cNvPr id="7" name="Straight Arrow Connector 6"/>
          <p:cNvCxnSpPr>
            <a:stCxn id="4" idx="3"/>
            <a:endCxn id="5" idx="1"/>
          </p:cNvCxnSpPr>
          <p:nvPr/>
        </p:nvCxnSpPr>
        <p:spPr bwMode="auto">
          <a:xfrm>
            <a:off x="3429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276601" y="2667000"/>
            <a:ext cx="2819399" cy="677108"/>
          </a:xfrm>
          <a:prstGeom prst="rect">
            <a:avLst/>
          </a:prstGeom>
          <a:noFill/>
        </p:spPr>
        <p:txBody>
          <a:bodyPr wrap="square" rtlCol="0">
            <a:spAutoFit/>
          </a:bodyPr>
          <a:lstStyle/>
          <a:p>
            <a:pPr algn="ctr"/>
            <a:r>
              <a:rPr lang="en-US" sz="2400" dirty="0" smtClean="0">
                <a:solidFill>
                  <a:schemeClr val="bg2"/>
                </a:solidFill>
                <a:latin typeface="Gill Sans"/>
                <a:cs typeface="Gill Sans"/>
              </a:rPr>
              <a:t>ETL</a:t>
            </a:r>
            <a:r>
              <a:rPr lang="en-US" sz="1400" dirty="0" smtClean="0">
                <a:solidFill>
                  <a:schemeClr val="bg2"/>
                </a:solidFill>
                <a:latin typeface="Gill Sans"/>
                <a:cs typeface="Gill Sans"/>
              </a:rPr>
              <a:t/>
            </a:r>
            <a:br>
              <a:rPr lang="en-US" sz="1400" dirty="0" smtClean="0">
                <a:solidFill>
                  <a:schemeClr val="bg2"/>
                </a:solidFill>
                <a:latin typeface="Gill Sans"/>
                <a:cs typeface="Gill Sans"/>
              </a:rPr>
            </a:br>
            <a:r>
              <a:rPr lang="en-US" sz="1400" b="0" dirty="0" smtClean="0">
                <a:solidFill>
                  <a:schemeClr val="bg2"/>
                </a:solidFill>
                <a:latin typeface="Gill Sans"/>
                <a:cs typeface="Gill Sans"/>
              </a:rPr>
              <a:t>(Extract, Transform, and Load)</a:t>
            </a:r>
            <a:endParaRPr lang="en-US" sz="1400" b="0" dirty="0">
              <a:solidFill>
                <a:schemeClr val="bg2"/>
              </a:solidFill>
              <a:latin typeface="Gill Sans"/>
              <a:cs typeface="Gill Sans"/>
            </a:endParaRPr>
          </a:p>
        </p:txBody>
      </p:sp>
    </p:spTree>
    <p:extLst>
      <p:ext uri="{BB962C8B-B14F-4D97-AF65-F5344CB8AC3E}">
        <p14:creationId xmlns:p14="http://schemas.microsoft.com/office/powerpoint/2010/main" val="14475442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a:t>
            </a:r>
            <a:r>
              <a:rPr lang="en-US" dirty="0" err="1" smtClean="0"/>
              <a:t>Datawarehouse</a:t>
            </a:r>
            <a:r>
              <a:rPr lang="en-US" dirty="0" smtClean="0"/>
              <a:t> Ecosystem</a:t>
            </a:r>
            <a:endParaRPr lang="en-US" dirty="0"/>
          </a:p>
        </p:txBody>
      </p:sp>
      <p:sp>
        <p:nvSpPr>
          <p:cNvPr id="4" name="Rectangle 3"/>
          <p:cNvSpPr/>
          <p:nvPr/>
        </p:nvSpPr>
        <p:spPr bwMode="auto">
          <a:xfrm>
            <a:off x="4572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5" name="Rectangle 4"/>
          <p:cNvSpPr/>
          <p:nvPr/>
        </p:nvSpPr>
        <p:spPr bwMode="auto">
          <a:xfrm>
            <a:off x="6553200" y="2438400"/>
            <a:ext cx="2286000" cy="20574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2"/>
                </a:solidFill>
                <a:effectLst/>
                <a:latin typeface="Gill Sans"/>
                <a:cs typeface="Gill Sans"/>
              </a:rPr>
              <a:t>OLAP</a:t>
            </a:r>
          </a:p>
          <a:p>
            <a:pPr marL="0" marR="0" indent="0" algn="ctr" defTabSz="914400" rtl="0" eaLnBrk="0" fontAlgn="base" latinLnBrk="0" hangingPunct="0">
              <a:lnSpc>
                <a:spcPct val="100000"/>
              </a:lnSpc>
              <a:spcBef>
                <a:spcPct val="0"/>
              </a:spcBef>
              <a:spcAft>
                <a:spcPct val="0"/>
              </a:spcAft>
              <a:buClrTx/>
              <a:buSzTx/>
              <a:buFontTx/>
              <a:buNone/>
              <a:tabLst/>
            </a:pPr>
            <a:r>
              <a:rPr lang="en-US" sz="2800" b="0" dirty="0" smtClean="0">
                <a:solidFill>
                  <a:schemeClr val="bg2"/>
                </a:solidFill>
                <a:latin typeface="Gill Sans"/>
                <a:cs typeface="Gill Sans"/>
              </a:rPr>
              <a:t>Databases</a:t>
            </a:r>
            <a:endParaRPr kumimoji="0" lang="en-US" sz="2800" b="0" i="0" u="none" strike="noStrike" cap="none" normalizeH="0" baseline="0" dirty="0" smtClean="0">
              <a:ln>
                <a:noFill/>
              </a:ln>
              <a:solidFill>
                <a:schemeClr val="bg2"/>
              </a:solidFill>
              <a:effectLst/>
              <a:latin typeface="Gill Sans"/>
              <a:cs typeface="Gill Sans"/>
            </a:endParaRPr>
          </a:p>
        </p:txBody>
      </p:sp>
      <p:cxnSp>
        <p:nvCxnSpPr>
          <p:cNvPr id="7" name="Straight Arrow Connector 6"/>
          <p:cNvCxnSpPr/>
          <p:nvPr/>
        </p:nvCxnSpPr>
        <p:spPr bwMode="auto">
          <a:xfrm>
            <a:off x="2667000" y="4038600"/>
            <a:ext cx="1143000"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1" name="Rectangle 10"/>
          <p:cNvSpPr/>
          <p:nvPr/>
        </p:nvSpPr>
        <p:spPr bwMode="auto">
          <a:xfrm>
            <a:off x="3962400" y="3657600"/>
            <a:ext cx="28956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2"/>
                </a:solidFill>
                <a:effectLst/>
                <a:latin typeface="Gill Sans"/>
                <a:cs typeface="Gill Sans"/>
              </a:rPr>
              <a:t>HDFS</a:t>
            </a:r>
          </a:p>
        </p:txBody>
      </p:sp>
      <p:sp>
        <p:nvSpPr>
          <p:cNvPr id="10" name="Rectangle 9"/>
          <p:cNvSpPr/>
          <p:nvPr/>
        </p:nvSpPr>
        <p:spPr bwMode="auto">
          <a:xfrm>
            <a:off x="3962400" y="2438400"/>
            <a:ext cx="1143000" cy="10668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dirty="0" smtClean="0">
                <a:solidFill>
                  <a:schemeClr val="bg2"/>
                </a:solidFill>
                <a:latin typeface="Gill Sans"/>
                <a:cs typeface="Gill Sans"/>
              </a:rPr>
              <a:t>SQL tools</a:t>
            </a:r>
            <a:endParaRPr kumimoji="0" lang="en-US" sz="2400" b="0" i="0" u="none" strike="noStrike" cap="none" normalizeH="0" baseline="0" dirty="0" smtClean="0">
              <a:ln>
                <a:noFill/>
              </a:ln>
              <a:solidFill>
                <a:schemeClr val="bg2"/>
              </a:solidFill>
              <a:effectLst/>
              <a:latin typeface="Gill Sans"/>
              <a:cs typeface="Gill Sans"/>
            </a:endParaRPr>
          </a:p>
        </p:txBody>
      </p:sp>
      <p:sp>
        <p:nvSpPr>
          <p:cNvPr id="12" name="Rectangle 11"/>
          <p:cNvSpPr/>
          <p:nvPr/>
        </p:nvSpPr>
        <p:spPr bwMode="auto">
          <a:xfrm>
            <a:off x="5257800" y="2438400"/>
            <a:ext cx="1143000" cy="10668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dirty="0" smtClean="0">
                <a:solidFill>
                  <a:schemeClr val="bg2"/>
                </a:solidFill>
                <a:latin typeface="Gill Sans"/>
                <a:cs typeface="Gill Sans"/>
              </a:rPr>
              <a:t>other tools</a:t>
            </a:r>
            <a:endParaRPr kumimoji="0" lang="en-US" sz="2400" b="0" i="0" u="none" strike="noStrike" cap="none" normalizeH="0" baseline="0" dirty="0" smtClean="0">
              <a:ln>
                <a:noFill/>
              </a:ln>
              <a:solidFill>
                <a:schemeClr val="bg2"/>
              </a:solidFill>
              <a:effectLst/>
              <a:latin typeface="Gill Sans"/>
              <a:cs typeface="Gill Sans"/>
            </a:endParaRPr>
          </a:p>
        </p:txBody>
      </p:sp>
      <p:cxnSp>
        <p:nvCxnSpPr>
          <p:cNvPr id="6" name="Elbow Connector 5"/>
          <p:cNvCxnSpPr/>
          <p:nvPr/>
        </p:nvCxnSpPr>
        <p:spPr bwMode="auto">
          <a:xfrm rot="5400000">
            <a:off x="3784600" y="2692400"/>
            <a:ext cx="12700" cy="3924300"/>
          </a:xfrm>
          <a:prstGeom prst="bentConnector3">
            <a:avLst>
              <a:gd name="adj1" fmla="val 8713976"/>
            </a:avLst>
          </a:prstGeom>
          <a:ln>
            <a:headEnd type="none" w="med" len="med"/>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635580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Facebook’s </a:t>
            </a:r>
            <a:r>
              <a:rPr lang="en-US" dirty="0" err="1"/>
              <a:t>Datawarehouse</a:t>
            </a:r>
            <a:endParaRPr lang="en-US" dirty="0"/>
          </a:p>
        </p:txBody>
      </p:sp>
      <p:sp>
        <p:nvSpPr>
          <p:cNvPr id="4" name="Rectangle 3"/>
          <p:cNvSpPr/>
          <p:nvPr/>
        </p:nvSpPr>
        <p:spPr bwMode="auto">
          <a:xfrm>
            <a:off x="13716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5" name="Rectangle 4"/>
          <p:cNvSpPr/>
          <p:nvPr/>
        </p:nvSpPr>
        <p:spPr bwMode="auto">
          <a:xfrm>
            <a:off x="5943600" y="2438400"/>
            <a:ext cx="2057400" cy="20574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Hadoop</a:t>
            </a:r>
          </a:p>
        </p:txBody>
      </p:sp>
      <p:cxnSp>
        <p:nvCxnSpPr>
          <p:cNvPr id="7" name="Straight Arrow Connector 6"/>
          <p:cNvCxnSpPr>
            <a:stCxn id="4" idx="3"/>
            <a:endCxn id="5" idx="1"/>
          </p:cNvCxnSpPr>
          <p:nvPr/>
        </p:nvCxnSpPr>
        <p:spPr bwMode="auto">
          <a:xfrm>
            <a:off x="3429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276601" y="2667000"/>
            <a:ext cx="2819399" cy="461665"/>
          </a:xfrm>
          <a:prstGeom prst="rect">
            <a:avLst/>
          </a:prstGeom>
          <a:noFill/>
        </p:spPr>
        <p:txBody>
          <a:bodyPr wrap="square" rtlCol="0">
            <a:spAutoFit/>
          </a:bodyPr>
          <a:lstStyle/>
          <a:p>
            <a:pPr algn="ctr"/>
            <a:r>
              <a:rPr lang="en-US" sz="2400" dirty="0" smtClean="0">
                <a:solidFill>
                  <a:schemeClr val="bg2"/>
                </a:solidFill>
                <a:latin typeface="Gill Sans"/>
                <a:cs typeface="Gill Sans"/>
              </a:rPr>
              <a:t>ELT</a:t>
            </a:r>
            <a:endParaRPr lang="en-US" sz="1400" b="0" dirty="0">
              <a:solidFill>
                <a:schemeClr val="bg2"/>
              </a:solidFill>
              <a:latin typeface="Gill Sans"/>
              <a:cs typeface="Gill Sans"/>
            </a:endParaRPr>
          </a:p>
        </p:txBody>
      </p:sp>
      <p:sp>
        <p:nvSpPr>
          <p:cNvPr id="9" name="TextBox 8"/>
          <p:cNvSpPr txBox="1"/>
          <p:nvPr/>
        </p:nvSpPr>
        <p:spPr>
          <a:xfrm>
            <a:off x="1219200" y="4620161"/>
            <a:ext cx="2362200" cy="461665"/>
          </a:xfrm>
          <a:prstGeom prst="rect">
            <a:avLst/>
          </a:prstGeom>
          <a:noFill/>
        </p:spPr>
        <p:txBody>
          <a:bodyPr wrap="square" rtlCol="0">
            <a:spAutoFit/>
          </a:bodyPr>
          <a:lstStyle/>
          <a:p>
            <a:pPr algn="ctr"/>
            <a:r>
              <a:rPr lang="en-US" sz="2400" dirty="0" smtClean="0">
                <a:solidFill>
                  <a:schemeClr val="bg2"/>
                </a:solidFill>
                <a:latin typeface="Gill Sans"/>
                <a:cs typeface="Gill Sans"/>
              </a:rPr>
              <a:t>PHP/MySQL</a:t>
            </a:r>
            <a:endParaRPr lang="en-US" sz="2400" dirty="0">
              <a:solidFill>
                <a:schemeClr val="bg2"/>
              </a:solidFill>
              <a:latin typeface="Gill Sans"/>
              <a:cs typeface="Gill Sans"/>
            </a:endParaRPr>
          </a:p>
        </p:txBody>
      </p:sp>
      <p:sp>
        <p:nvSpPr>
          <p:cNvPr id="11" name="TextBox 10"/>
          <p:cNvSpPr txBox="1"/>
          <p:nvPr/>
        </p:nvSpPr>
        <p:spPr>
          <a:xfrm>
            <a:off x="1981200" y="5344180"/>
            <a:ext cx="5105400" cy="523220"/>
          </a:xfrm>
          <a:prstGeom prst="rect">
            <a:avLst/>
          </a:prstGeom>
          <a:noFill/>
        </p:spPr>
        <p:txBody>
          <a:bodyPr wrap="square" rtlCol="0">
            <a:spAutoFit/>
          </a:bodyPr>
          <a:lstStyle/>
          <a:p>
            <a:pPr algn="ctr"/>
            <a:r>
              <a:rPr lang="en-US" sz="2800" b="0" dirty="0" smtClean="0">
                <a:solidFill>
                  <a:srgbClr val="FF0000"/>
                </a:solidFill>
                <a:latin typeface="Gill Sans"/>
                <a:cs typeface="Gill Sans"/>
              </a:rPr>
              <a:t>How does this actually happen?</a:t>
            </a:r>
            <a:endParaRPr lang="en-US" sz="2800" b="0" dirty="0">
              <a:solidFill>
                <a:srgbClr val="FF0000"/>
              </a:solidFill>
              <a:latin typeface="Gill Sans"/>
              <a:cs typeface="Gill Sans"/>
            </a:endParaRPr>
          </a:p>
        </p:txBody>
      </p:sp>
    </p:spTree>
    <p:extLst>
      <p:ext uri="{BB962C8B-B14F-4D97-AF65-F5344CB8AC3E}">
        <p14:creationId xmlns:p14="http://schemas.microsoft.com/office/powerpoint/2010/main" val="284497039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19327" y="421288"/>
            <a:ext cx="5243473" cy="5674712"/>
          </a:xfrm>
          <a:prstGeom prst="rect">
            <a:avLst/>
          </a:prstGeom>
        </p:spPr>
      </p:pic>
      <p:sp>
        <p:nvSpPr>
          <p:cNvPr id="5" name="TextBox 4"/>
          <p:cNvSpPr txBox="1"/>
          <p:nvPr/>
        </p:nvSpPr>
        <p:spPr>
          <a:xfrm>
            <a:off x="0" y="6096000"/>
            <a:ext cx="9144000" cy="523220"/>
          </a:xfrm>
          <a:prstGeom prst="rect">
            <a:avLst/>
          </a:prstGeom>
          <a:noFill/>
          <a:ln>
            <a:noFill/>
          </a:ln>
        </p:spPr>
        <p:txBody>
          <a:bodyPr wrap="square" rtlCol="0">
            <a:spAutoFit/>
          </a:bodyPr>
          <a:lstStyle/>
          <a:p>
            <a:pPr algn="ctr"/>
            <a:r>
              <a:rPr lang="en-US" sz="2800" dirty="0" smtClean="0">
                <a:solidFill>
                  <a:srgbClr val="000000"/>
                </a:solidFill>
                <a:latin typeface="Gill Sans"/>
                <a:cs typeface="Gill Sans"/>
              </a:rPr>
              <a:t>Twitter’s data warehousing architecture</a:t>
            </a:r>
            <a:endParaRPr lang="en-US" sz="2800" dirty="0">
              <a:solidFill>
                <a:srgbClr val="000000"/>
              </a:solidFill>
              <a:latin typeface="Gill Sans"/>
              <a:cs typeface="Gill Sans"/>
            </a:endParaRPr>
          </a:p>
        </p:txBody>
      </p:sp>
    </p:spTree>
    <p:extLst>
      <p:ext uri="{BB962C8B-B14F-4D97-AF65-F5344CB8AC3E}">
        <p14:creationId xmlns:p14="http://schemas.microsoft.com/office/powerpoint/2010/main" val="33944422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chemeClr val="bg1"/>
                </a:solidFill>
              </a:rPr>
              <a:t>Source: </a:t>
            </a:r>
            <a:r>
              <a:rPr lang="en-US" sz="1000" b="0" dirty="0" smtClean="0">
                <a:solidFill>
                  <a:schemeClr val="bg1"/>
                </a:solidFill>
              </a:rPr>
              <a:t>Wikipedia</a:t>
            </a:r>
            <a:endParaRPr lang="en-US" sz="1000" b="0" dirty="0">
              <a:solidFill>
                <a:schemeClr val="bg1"/>
              </a:solidFill>
            </a:endParaRPr>
          </a:p>
        </p:txBody>
      </p:sp>
      <p:pic>
        <p:nvPicPr>
          <p:cNvPr id="3" name="Picture 2" descr="Edgar_F_Cod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219200"/>
            <a:ext cx="3124200" cy="4441991"/>
          </a:xfrm>
          <a:prstGeom prst="rect">
            <a:avLst/>
          </a:prstGeom>
        </p:spPr>
      </p:pic>
    </p:spTree>
    <p:extLst>
      <p:ext uri="{BB962C8B-B14F-4D97-AF65-F5344CB8AC3E}">
        <p14:creationId xmlns:p14="http://schemas.microsoft.com/office/powerpoint/2010/main" val="23763712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873204"/>
            <a:ext cx="9144000" cy="523220"/>
          </a:xfrm>
          <a:prstGeom prst="rect">
            <a:avLst/>
          </a:prstGeom>
          <a:noFill/>
          <a:ln>
            <a:noFill/>
          </a:ln>
        </p:spPr>
        <p:txBody>
          <a:bodyPr wrap="square" rtlCol="0">
            <a:spAutoFit/>
          </a:bodyPr>
          <a:lstStyle/>
          <a:p>
            <a:pPr algn="ctr"/>
            <a:r>
              <a:rPr lang="en-US" sz="2800" dirty="0">
                <a:solidFill>
                  <a:srgbClr val="000000"/>
                </a:solidFill>
                <a:latin typeface="Gill Sans"/>
                <a:cs typeface="Gill Sans"/>
              </a:rPr>
              <a:t>circa ~</a:t>
            </a:r>
            <a:r>
              <a:rPr lang="en-US" sz="2800" dirty="0" smtClean="0">
                <a:solidFill>
                  <a:srgbClr val="000000"/>
                </a:solidFill>
                <a:latin typeface="Gill Sans"/>
                <a:cs typeface="Gill Sans"/>
              </a:rPr>
              <a:t>2010</a:t>
            </a:r>
            <a:endParaRPr lang="en-US" sz="2800" dirty="0">
              <a:solidFill>
                <a:srgbClr val="000000"/>
              </a:solidFill>
              <a:latin typeface="Gill Sans"/>
              <a:cs typeface="Gill Sans"/>
            </a:endParaRPr>
          </a:p>
        </p:txBody>
      </p:sp>
      <p:sp>
        <p:nvSpPr>
          <p:cNvPr id="4" name="TextBox 3"/>
          <p:cNvSpPr txBox="1"/>
          <p:nvPr/>
        </p:nvSpPr>
        <p:spPr>
          <a:xfrm>
            <a:off x="0" y="12909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~150 people total</a:t>
            </a:r>
            <a:endParaRPr lang="en-US" sz="2400" b="0" dirty="0">
              <a:solidFill>
                <a:srgbClr val="000000"/>
              </a:solidFill>
              <a:latin typeface="Gill Sans"/>
              <a:cs typeface="Gill Sans"/>
            </a:endParaRPr>
          </a:p>
        </p:txBody>
      </p:sp>
      <p:sp>
        <p:nvSpPr>
          <p:cNvPr id="5" name="TextBox 4"/>
          <p:cNvSpPr txBox="1"/>
          <p:nvPr/>
        </p:nvSpPr>
        <p:spPr>
          <a:xfrm>
            <a:off x="0" y="16719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~60 Hadoop nodes</a:t>
            </a:r>
            <a:endParaRPr lang="en-US" sz="2400" b="0" dirty="0">
              <a:solidFill>
                <a:srgbClr val="000000"/>
              </a:solidFill>
              <a:latin typeface="Gill Sans"/>
              <a:cs typeface="Gill Sans"/>
            </a:endParaRPr>
          </a:p>
        </p:txBody>
      </p:sp>
      <p:sp>
        <p:nvSpPr>
          <p:cNvPr id="6" name="TextBox 5"/>
          <p:cNvSpPr txBox="1"/>
          <p:nvPr/>
        </p:nvSpPr>
        <p:spPr>
          <a:xfrm>
            <a:off x="0" y="20529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~6 people use analytics stack daily</a:t>
            </a:r>
            <a:endParaRPr lang="en-US" sz="2400" b="0" dirty="0">
              <a:solidFill>
                <a:srgbClr val="000000"/>
              </a:solidFill>
              <a:latin typeface="Gill Sans"/>
              <a:cs typeface="Gill Sans"/>
            </a:endParaRPr>
          </a:p>
        </p:txBody>
      </p:sp>
      <p:sp>
        <p:nvSpPr>
          <p:cNvPr id="7" name="TextBox 6"/>
          <p:cNvSpPr txBox="1"/>
          <p:nvPr/>
        </p:nvSpPr>
        <p:spPr>
          <a:xfrm>
            <a:off x="0" y="3043535"/>
            <a:ext cx="9144000" cy="523220"/>
          </a:xfrm>
          <a:prstGeom prst="rect">
            <a:avLst/>
          </a:prstGeom>
          <a:noFill/>
          <a:ln>
            <a:noFill/>
          </a:ln>
        </p:spPr>
        <p:txBody>
          <a:bodyPr wrap="square" rtlCol="0">
            <a:spAutoFit/>
          </a:bodyPr>
          <a:lstStyle/>
          <a:p>
            <a:pPr algn="ctr"/>
            <a:r>
              <a:rPr lang="en-US" sz="2800" dirty="0">
                <a:solidFill>
                  <a:srgbClr val="000000"/>
                </a:solidFill>
                <a:latin typeface="Gill Sans"/>
                <a:cs typeface="Gill Sans"/>
              </a:rPr>
              <a:t>c</a:t>
            </a:r>
            <a:r>
              <a:rPr lang="en-US" sz="2800" dirty="0" smtClean="0">
                <a:solidFill>
                  <a:srgbClr val="000000"/>
                </a:solidFill>
                <a:latin typeface="Gill Sans"/>
                <a:cs typeface="Gill Sans"/>
              </a:rPr>
              <a:t>irca ~2012</a:t>
            </a:r>
            <a:endParaRPr lang="en-US" sz="2800" dirty="0">
              <a:solidFill>
                <a:srgbClr val="000000"/>
              </a:solidFill>
              <a:latin typeface="Gill Sans"/>
              <a:cs typeface="Gill Sans"/>
            </a:endParaRPr>
          </a:p>
        </p:txBody>
      </p:sp>
      <p:sp>
        <p:nvSpPr>
          <p:cNvPr id="8" name="TextBox 7"/>
          <p:cNvSpPr txBox="1"/>
          <p:nvPr/>
        </p:nvSpPr>
        <p:spPr>
          <a:xfrm>
            <a:off x="0" y="3496270"/>
            <a:ext cx="91440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a:t>
            </a:r>
            <a:r>
              <a:rPr lang="en-US" sz="2400" b="0" dirty="0" smtClean="0">
                <a:solidFill>
                  <a:srgbClr val="000000"/>
                </a:solidFill>
                <a:latin typeface="Gill Sans"/>
                <a:cs typeface="Gill Sans"/>
              </a:rPr>
              <a:t>1400 people total</a:t>
            </a:r>
            <a:endParaRPr lang="en-US" sz="2400" b="0" dirty="0">
              <a:solidFill>
                <a:srgbClr val="000000"/>
              </a:solidFill>
              <a:latin typeface="Gill Sans"/>
              <a:cs typeface="Gill Sans"/>
            </a:endParaRPr>
          </a:p>
        </p:txBody>
      </p:sp>
      <p:sp>
        <p:nvSpPr>
          <p:cNvPr id="9" name="TextBox 8"/>
          <p:cNvSpPr txBox="1"/>
          <p:nvPr/>
        </p:nvSpPr>
        <p:spPr>
          <a:xfrm>
            <a:off x="0" y="3877270"/>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10s of Ks of Hadoop nodes, multiple DCs</a:t>
            </a:r>
            <a:endParaRPr lang="en-US" sz="2400" b="0" dirty="0">
              <a:solidFill>
                <a:srgbClr val="000000"/>
              </a:solidFill>
              <a:latin typeface="Gill Sans"/>
              <a:cs typeface="Gill Sans"/>
            </a:endParaRPr>
          </a:p>
        </p:txBody>
      </p:sp>
      <p:sp>
        <p:nvSpPr>
          <p:cNvPr id="10" name="TextBox 9"/>
          <p:cNvSpPr txBox="1"/>
          <p:nvPr/>
        </p:nvSpPr>
        <p:spPr>
          <a:xfrm>
            <a:off x="0" y="42627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10s of PBs total Hadoop DW capacity</a:t>
            </a:r>
            <a:endParaRPr lang="en-US" sz="2400" b="0" dirty="0">
              <a:solidFill>
                <a:srgbClr val="000000"/>
              </a:solidFill>
              <a:latin typeface="Gill Sans"/>
              <a:cs typeface="Gill Sans"/>
            </a:endParaRPr>
          </a:p>
        </p:txBody>
      </p:sp>
      <p:sp>
        <p:nvSpPr>
          <p:cNvPr id="11" name="TextBox 10"/>
          <p:cNvSpPr txBox="1"/>
          <p:nvPr/>
        </p:nvSpPr>
        <p:spPr>
          <a:xfrm>
            <a:off x="0" y="46437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~100 TB ingest daily</a:t>
            </a:r>
            <a:endParaRPr lang="en-US" sz="2400" b="0" dirty="0">
              <a:solidFill>
                <a:srgbClr val="000000"/>
              </a:solidFill>
              <a:latin typeface="Gill Sans"/>
              <a:cs typeface="Gill Sans"/>
            </a:endParaRPr>
          </a:p>
        </p:txBody>
      </p:sp>
      <p:sp>
        <p:nvSpPr>
          <p:cNvPr id="12" name="TextBox 11"/>
          <p:cNvSpPr txBox="1"/>
          <p:nvPr/>
        </p:nvSpPr>
        <p:spPr>
          <a:xfrm>
            <a:off x="0" y="50247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dozens of teams use Hadoop daily</a:t>
            </a:r>
            <a:endParaRPr lang="en-US" sz="2400" b="0" dirty="0">
              <a:solidFill>
                <a:srgbClr val="000000"/>
              </a:solidFill>
              <a:latin typeface="Gill Sans"/>
              <a:cs typeface="Gill Sans"/>
            </a:endParaRPr>
          </a:p>
        </p:txBody>
      </p:sp>
      <p:sp>
        <p:nvSpPr>
          <p:cNvPr id="13" name="TextBox 12"/>
          <p:cNvSpPr txBox="1"/>
          <p:nvPr/>
        </p:nvSpPr>
        <p:spPr>
          <a:xfrm>
            <a:off x="0" y="54057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10s of Ks of Hadoop jobs daily</a:t>
            </a:r>
            <a:endParaRPr lang="en-US" sz="2400" b="0" dirty="0">
              <a:solidFill>
                <a:srgbClr val="000000"/>
              </a:solidFill>
              <a:latin typeface="Gill Sans"/>
              <a:cs typeface="Gill Sans"/>
            </a:endParaRPr>
          </a:p>
        </p:txBody>
      </p:sp>
    </p:spTree>
    <p:extLst>
      <p:ext uri="{BB962C8B-B14F-4D97-AF65-F5344CB8AC3E}">
        <p14:creationId xmlns:p14="http://schemas.microsoft.com/office/powerpoint/2010/main" val="35337605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19327" y="421288"/>
            <a:ext cx="5243473" cy="5674712"/>
          </a:xfrm>
          <a:prstGeom prst="rect">
            <a:avLst/>
          </a:prstGeom>
        </p:spPr>
      </p:pic>
      <p:sp>
        <p:nvSpPr>
          <p:cNvPr id="5" name="TextBox 4"/>
          <p:cNvSpPr txBox="1"/>
          <p:nvPr/>
        </p:nvSpPr>
        <p:spPr>
          <a:xfrm>
            <a:off x="0" y="6096000"/>
            <a:ext cx="9144000" cy="523220"/>
          </a:xfrm>
          <a:prstGeom prst="rect">
            <a:avLst/>
          </a:prstGeom>
          <a:noFill/>
          <a:ln>
            <a:noFill/>
          </a:ln>
        </p:spPr>
        <p:txBody>
          <a:bodyPr wrap="square" rtlCol="0">
            <a:spAutoFit/>
          </a:bodyPr>
          <a:lstStyle/>
          <a:p>
            <a:pPr algn="ctr"/>
            <a:r>
              <a:rPr lang="en-US" sz="2800" dirty="0" smtClean="0">
                <a:solidFill>
                  <a:srgbClr val="000000"/>
                </a:solidFill>
                <a:latin typeface="Gill Sans"/>
                <a:cs typeface="Gill Sans"/>
              </a:rPr>
              <a:t>Twitter’s data warehousing architecture</a:t>
            </a:r>
            <a:endParaRPr lang="en-US" sz="2800" dirty="0">
              <a:solidFill>
                <a:srgbClr val="000000"/>
              </a:solidFill>
              <a:latin typeface="Gill Sans"/>
              <a:cs typeface="Gill Sans"/>
            </a:endParaRPr>
          </a:p>
        </p:txBody>
      </p:sp>
    </p:spTree>
    <p:extLst>
      <p:ext uri="{BB962C8B-B14F-4D97-AF65-F5344CB8AC3E}">
        <p14:creationId xmlns:p14="http://schemas.microsoft.com/office/powerpoint/2010/main" val="15855137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Log Data</a:t>
            </a:r>
            <a:endParaRPr lang="en-US" dirty="0"/>
          </a:p>
        </p:txBody>
      </p:sp>
      <p:sp>
        <p:nvSpPr>
          <p:cNvPr id="32" name="TextBox 31"/>
          <p:cNvSpPr txBox="1"/>
          <p:nvPr/>
        </p:nvSpPr>
        <p:spPr>
          <a:xfrm>
            <a:off x="1268894" y="3546157"/>
            <a:ext cx="1568057" cy="492443"/>
          </a:xfrm>
          <a:prstGeom prst="rect">
            <a:avLst/>
          </a:prstGeom>
          <a:noFill/>
        </p:spPr>
        <p:txBody>
          <a:bodyPr wrap="none" rtlCol="0">
            <a:spAutoFit/>
          </a:bodyPr>
          <a:lstStyle/>
          <a:p>
            <a:pPr algn="ctr"/>
            <a:r>
              <a:rPr lang="en-US" sz="1300" b="0" dirty="0" smtClean="0">
                <a:solidFill>
                  <a:schemeClr val="bg1"/>
                </a:solidFill>
                <a:latin typeface="Gill Sans"/>
                <a:cs typeface="Arial" pitchFamily="34" charset="0"/>
              </a:rPr>
              <a:t>Scribe Daemons</a:t>
            </a:r>
            <a:br>
              <a:rPr lang="en-US" sz="1300" b="0" dirty="0" smtClean="0">
                <a:solidFill>
                  <a:schemeClr val="bg1"/>
                </a:solidFill>
                <a:latin typeface="Gill Sans"/>
                <a:cs typeface="Arial" pitchFamily="34" charset="0"/>
              </a:rPr>
            </a:br>
            <a:r>
              <a:rPr lang="en-US" sz="1300" b="0" dirty="0" smtClean="0">
                <a:solidFill>
                  <a:schemeClr val="bg1"/>
                </a:solidFill>
                <a:latin typeface="Gill Sans"/>
                <a:cs typeface="Arial" pitchFamily="34" charset="0"/>
              </a:rPr>
              <a:t>(Production Hosts)</a:t>
            </a:r>
            <a:endParaRPr lang="en-US" sz="1300" b="0" dirty="0">
              <a:solidFill>
                <a:schemeClr val="bg1"/>
              </a:solidFill>
              <a:latin typeface="Gill Sans"/>
              <a:cs typeface="Arial" pitchFamily="34" charset="0"/>
            </a:endParaRPr>
          </a:p>
        </p:txBody>
      </p:sp>
      <p:grpSp>
        <p:nvGrpSpPr>
          <p:cNvPr id="53" name="Group 52"/>
          <p:cNvGrpSpPr/>
          <p:nvPr/>
        </p:nvGrpSpPr>
        <p:grpSpPr>
          <a:xfrm>
            <a:off x="1524000" y="1559867"/>
            <a:ext cx="1143000" cy="1905000"/>
            <a:chOff x="1524000" y="1712267"/>
            <a:chExt cx="1143000" cy="1905000"/>
          </a:xfrm>
        </p:grpSpPr>
        <p:sp>
          <p:nvSpPr>
            <p:cNvPr id="28" name="Rectangle 27"/>
            <p:cNvSpPr/>
            <p:nvPr/>
          </p:nvSpPr>
          <p:spPr>
            <a:xfrm>
              <a:off x="1524000" y="27028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29" name="Rectangle 28"/>
            <p:cNvSpPr/>
            <p:nvPr/>
          </p:nvSpPr>
          <p:spPr>
            <a:xfrm>
              <a:off x="1676400" y="2855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0" name="Rectangle 29"/>
            <p:cNvSpPr/>
            <p:nvPr/>
          </p:nvSpPr>
          <p:spPr>
            <a:xfrm>
              <a:off x="1828800" y="3007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1" name="Rectangle 30"/>
            <p:cNvSpPr/>
            <p:nvPr/>
          </p:nvSpPr>
          <p:spPr>
            <a:xfrm>
              <a:off x="1981200" y="3160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3" name="Rectangle 32"/>
            <p:cNvSpPr/>
            <p:nvPr/>
          </p:nvSpPr>
          <p:spPr>
            <a:xfrm>
              <a:off x="1524000" y="1712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4" name="Rectangle 33"/>
            <p:cNvSpPr/>
            <p:nvPr/>
          </p:nvSpPr>
          <p:spPr>
            <a:xfrm>
              <a:off x="1676400" y="1864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5" name="Rectangle 34"/>
            <p:cNvSpPr/>
            <p:nvPr/>
          </p:nvSpPr>
          <p:spPr>
            <a:xfrm>
              <a:off x="1828800" y="2017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6" name="Rectangle 35"/>
            <p:cNvSpPr/>
            <p:nvPr/>
          </p:nvSpPr>
          <p:spPr>
            <a:xfrm>
              <a:off x="1981200" y="21694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grpSp>
      <p:sp>
        <p:nvSpPr>
          <p:cNvPr id="39" name="Rounded Rectangle 38"/>
          <p:cNvSpPr/>
          <p:nvPr/>
        </p:nvSpPr>
        <p:spPr>
          <a:xfrm>
            <a:off x="6248400" y="2169467"/>
            <a:ext cx="1828800" cy="1066800"/>
          </a:xfrm>
          <a:prstGeom prst="roundRect">
            <a:avLst/>
          </a:prstGeom>
          <a:gradFill flip="none" rotWithShape="1">
            <a:gsLst>
              <a:gs pos="0">
                <a:schemeClr val="accent6">
                  <a:lumMod val="75000"/>
                </a:schemeClr>
              </a:gs>
              <a:gs pos="100000">
                <a:schemeClr val="accent6"/>
              </a:gs>
            </a:gsLst>
            <a:lin ang="2400000" scaled="0"/>
            <a:tileRect/>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solidFill>
                  <a:schemeClr val="bg1"/>
                </a:solidFill>
                <a:effectLst/>
                <a:uLnTx/>
                <a:uFillTx/>
                <a:latin typeface="Gill Sans"/>
              </a:rPr>
              <a:t>Main Hadoop</a:t>
            </a:r>
            <a:br>
              <a:rPr kumimoji="0" lang="en-US" i="0" u="none" strike="noStrike" kern="0" cap="none" spc="0" normalizeH="0" baseline="0" noProof="0" dirty="0" smtClean="0">
                <a:ln>
                  <a:noFill/>
                </a:ln>
                <a:solidFill>
                  <a:schemeClr val="bg1"/>
                </a:solidFill>
                <a:effectLst/>
                <a:uLnTx/>
                <a:uFillTx/>
                <a:latin typeface="Gill Sans"/>
              </a:rPr>
            </a:br>
            <a:r>
              <a:rPr kumimoji="0" lang="en-US" i="0" u="none" strike="noStrike" kern="0" cap="none" spc="0" normalizeH="0" baseline="0" noProof="0" dirty="0" smtClean="0">
                <a:ln>
                  <a:noFill/>
                </a:ln>
                <a:solidFill>
                  <a:schemeClr val="bg1"/>
                </a:solidFill>
                <a:effectLst/>
                <a:uLnTx/>
                <a:uFillTx/>
                <a:latin typeface="Gill Sans"/>
              </a:rPr>
              <a:t>DW</a:t>
            </a:r>
            <a:endParaRPr kumimoji="0" lang="en-US" i="0" u="none" strike="noStrike" kern="0" cap="none" spc="0" normalizeH="0" baseline="0" noProof="0" dirty="0">
              <a:ln>
                <a:noFill/>
              </a:ln>
              <a:solidFill>
                <a:schemeClr val="bg1"/>
              </a:solidFill>
              <a:effectLst/>
              <a:uLnTx/>
              <a:uFillTx/>
              <a:latin typeface="Gill Sans"/>
            </a:endParaRPr>
          </a:p>
        </p:txBody>
      </p:sp>
      <p:sp>
        <p:nvSpPr>
          <p:cNvPr id="41" name="Rectangle 40"/>
          <p:cNvSpPr/>
          <p:nvPr/>
        </p:nvSpPr>
        <p:spPr>
          <a:xfrm>
            <a:off x="914400" y="1143000"/>
            <a:ext cx="7467600" cy="3048000"/>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2" name="TextBox 41"/>
          <p:cNvSpPr txBox="1"/>
          <p:nvPr/>
        </p:nvSpPr>
        <p:spPr>
          <a:xfrm>
            <a:off x="961713" y="1143000"/>
            <a:ext cx="1476687" cy="292388"/>
          </a:xfrm>
          <a:prstGeom prst="rect">
            <a:avLst/>
          </a:prstGeom>
          <a:noFill/>
        </p:spPr>
        <p:txBody>
          <a:bodyPr wrap="none" rtlCol="0">
            <a:spAutoFit/>
          </a:bodyPr>
          <a:lstStyle/>
          <a:p>
            <a:pPr algn="ctr"/>
            <a:r>
              <a:rPr lang="en-US" sz="1300" b="1" dirty="0" smtClean="0">
                <a:solidFill>
                  <a:schemeClr val="bg1"/>
                </a:solidFill>
                <a:latin typeface="Gill Sans"/>
                <a:cs typeface="Arial" pitchFamily="34" charset="0"/>
              </a:rPr>
              <a:t>Main Datacenter</a:t>
            </a:r>
          </a:p>
        </p:txBody>
      </p:sp>
      <p:cxnSp>
        <p:nvCxnSpPr>
          <p:cNvPr id="43" name="Straight Arrow Connector 42"/>
          <p:cNvCxnSpPr/>
          <p:nvPr/>
        </p:nvCxnSpPr>
        <p:spPr>
          <a:xfrm>
            <a:off x="5105400" y="2702867"/>
            <a:ext cx="1066800" cy="0"/>
          </a:xfrm>
          <a:prstGeom prst="straightConnector1">
            <a:avLst/>
          </a:prstGeom>
          <a:noFill/>
          <a:ln w="38100" cap="flat" cmpd="sng" algn="ctr">
            <a:solidFill>
              <a:sysClr val="windowText" lastClr="000000">
                <a:shade val="95000"/>
                <a:satMod val="105000"/>
              </a:sysClr>
            </a:solidFill>
            <a:prstDash val="solid"/>
            <a:tailEnd type="arrow"/>
          </a:ln>
          <a:effectLst/>
        </p:spPr>
      </p:cxnSp>
      <p:grpSp>
        <p:nvGrpSpPr>
          <p:cNvPr id="54" name="Group 53"/>
          <p:cNvGrpSpPr/>
          <p:nvPr/>
        </p:nvGrpSpPr>
        <p:grpSpPr>
          <a:xfrm>
            <a:off x="2743200" y="1641157"/>
            <a:ext cx="2514600" cy="1851631"/>
            <a:chOff x="2743200" y="1793557"/>
            <a:chExt cx="2514600" cy="1851631"/>
          </a:xfrm>
        </p:grpSpPr>
        <p:cxnSp>
          <p:nvCxnSpPr>
            <p:cNvPr id="37" name="Straight Arrow Connector 36"/>
            <p:cNvCxnSpPr/>
            <p:nvPr/>
          </p:nvCxnSpPr>
          <p:spPr>
            <a:xfrm flipV="1">
              <a:off x="2743200" y="3160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38" name="Straight Arrow Connector 37"/>
            <p:cNvCxnSpPr/>
            <p:nvPr/>
          </p:nvCxnSpPr>
          <p:spPr>
            <a:xfrm>
              <a:off x="2743200" y="2398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grpSp>
          <p:nvGrpSpPr>
            <p:cNvPr id="44" name="Group 43"/>
            <p:cNvGrpSpPr/>
            <p:nvPr/>
          </p:nvGrpSpPr>
          <p:grpSpPr>
            <a:xfrm>
              <a:off x="2895600" y="1793557"/>
              <a:ext cx="2362200" cy="1851631"/>
              <a:chOff x="2667000" y="650557"/>
              <a:chExt cx="2362200" cy="1851631"/>
            </a:xfrm>
          </p:grpSpPr>
          <p:sp>
            <p:nvSpPr>
              <p:cNvPr id="45" name="Rounded Rectangle 44"/>
              <p:cNvSpPr/>
              <p:nvPr/>
            </p:nvSpPr>
            <p:spPr>
              <a:xfrm>
                <a:off x="3124200" y="1143000"/>
                <a:ext cx="1905000" cy="10668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6" name="Oval 45"/>
              <p:cNvSpPr/>
              <p:nvPr/>
            </p:nvSpPr>
            <p:spPr>
              <a:xfrm>
                <a:off x="3276600" y="12550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7" name="Oval 46"/>
              <p:cNvSpPr/>
              <p:nvPr/>
            </p:nvSpPr>
            <p:spPr>
              <a:xfrm>
                <a:off x="3276600" y="17884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8" name="TextBox 47"/>
              <p:cNvSpPr txBox="1"/>
              <p:nvPr/>
            </p:nvSpPr>
            <p:spPr>
              <a:xfrm>
                <a:off x="3071612" y="2209800"/>
                <a:ext cx="1957588" cy="29238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Staging Hadoop Cluster</a:t>
                </a:r>
              </a:p>
            </p:txBody>
          </p:sp>
          <p:cxnSp>
            <p:nvCxnSpPr>
              <p:cNvPr id="49" name="Straight Arrow Connector 48"/>
              <p:cNvCxnSpPr/>
              <p:nvPr/>
            </p:nvCxnSpPr>
            <p:spPr>
              <a:xfrm>
                <a:off x="3657600" y="1483667"/>
                <a:ext cx="304800" cy="38100"/>
              </a:xfrm>
              <a:prstGeom prst="straightConnector1">
                <a:avLst/>
              </a:prstGeom>
              <a:noFill/>
              <a:ln w="25400" cap="flat" cmpd="sng" algn="ctr">
                <a:solidFill>
                  <a:sysClr val="windowText" lastClr="000000">
                    <a:shade val="95000"/>
                    <a:satMod val="105000"/>
                  </a:sysClr>
                </a:solidFill>
                <a:prstDash val="solid"/>
                <a:tailEnd type="arrow"/>
              </a:ln>
              <a:effectLst/>
            </p:spPr>
          </p:cxnSp>
          <p:cxnSp>
            <p:nvCxnSpPr>
              <p:cNvPr id="50" name="Straight Arrow Connector 49"/>
              <p:cNvCxnSpPr/>
              <p:nvPr/>
            </p:nvCxnSpPr>
            <p:spPr>
              <a:xfrm flipV="1">
                <a:off x="3657600" y="1905000"/>
                <a:ext cx="286936" cy="35867"/>
              </a:xfrm>
              <a:prstGeom prst="straightConnector1">
                <a:avLst/>
              </a:prstGeom>
              <a:noFill/>
              <a:ln w="25400" cap="flat" cmpd="sng" algn="ctr">
                <a:solidFill>
                  <a:sysClr val="windowText" lastClr="000000">
                    <a:shade val="95000"/>
                    <a:satMod val="105000"/>
                  </a:sysClr>
                </a:solidFill>
                <a:prstDash val="solid"/>
                <a:tailEnd type="arrow"/>
              </a:ln>
              <a:effectLst/>
            </p:spPr>
          </p:cxnSp>
          <p:sp>
            <p:nvSpPr>
              <p:cNvPr id="51" name="Rectangle 50"/>
              <p:cNvSpPr/>
              <p:nvPr/>
            </p:nvSpPr>
            <p:spPr>
              <a:xfrm>
                <a:off x="4038600" y="1295400"/>
                <a:ext cx="838200" cy="762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solidFill>
                      <a:schemeClr val="bg1"/>
                    </a:solidFill>
                    <a:effectLst/>
                    <a:uLnTx/>
                    <a:uFillTx/>
                    <a:latin typeface="Gill Sans"/>
                  </a:rPr>
                  <a:t>HDFS</a:t>
                </a:r>
                <a:endParaRPr kumimoji="0" lang="en-US" i="0" u="none" strike="noStrike" kern="0" cap="none" spc="0" normalizeH="0" baseline="0" noProof="0" dirty="0">
                  <a:ln>
                    <a:noFill/>
                  </a:ln>
                  <a:solidFill>
                    <a:schemeClr val="bg1"/>
                  </a:solidFill>
                  <a:effectLst/>
                  <a:uLnTx/>
                  <a:uFillTx/>
                  <a:latin typeface="Gill Sans"/>
                </a:endParaRPr>
              </a:p>
            </p:txBody>
          </p:sp>
          <p:sp>
            <p:nvSpPr>
              <p:cNvPr id="52" name="TextBox 51"/>
              <p:cNvSpPr txBox="1"/>
              <p:nvPr/>
            </p:nvSpPr>
            <p:spPr>
              <a:xfrm>
                <a:off x="2667000" y="650557"/>
                <a:ext cx="1095172"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Scribe</a:t>
                </a:r>
                <a:b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b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Aggregators</a:t>
                </a:r>
              </a:p>
            </p:txBody>
          </p:sp>
        </p:grpSp>
      </p:grpSp>
      <p:grpSp>
        <p:nvGrpSpPr>
          <p:cNvPr id="83" name="Group 82"/>
          <p:cNvGrpSpPr/>
          <p:nvPr/>
        </p:nvGrpSpPr>
        <p:grpSpPr>
          <a:xfrm>
            <a:off x="533400" y="3352800"/>
            <a:ext cx="4724400" cy="3048000"/>
            <a:chOff x="914400" y="1295400"/>
            <a:chExt cx="4724400" cy="3048000"/>
          </a:xfrm>
        </p:grpSpPr>
        <p:sp>
          <p:nvSpPr>
            <p:cNvPr id="84" name="Rectangle 83"/>
            <p:cNvSpPr/>
            <p:nvPr/>
          </p:nvSpPr>
          <p:spPr>
            <a:xfrm>
              <a:off x="914400" y="1295400"/>
              <a:ext cx="4724400" cy="3048000"/>
            </a:xfrm>
            <a:prstGeom prst="rect">
              <a:avLst/>
            </a:prstGeom>
            <a:solidFill>
              <a:schemeClr val="tx1"/>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85" name="TextBox 84"/>
            <p:cNvSpPr txBox="1"/>
            <p:nvPr/>
          </p:nvSpPr>
          <p:spPr>
            <a:xfrm>
              <a:off x="1268894" y="3698557"/>
              <a:ext cx="1568057" cy="492443"/>
            </a:xfrm>
            <a:prstGeom prst="rect">
              <a:avLst/>
            </a:prstGeom>
            <a:noFill/>
          </p:spPr>
          <p:txBody>
            <a:bodyPr wrap="none" rtlCol="0">
              <a:spAutoFit/>
            </a:bodyPr>
            <a:lstStyle/>
            <a:p>
              <a:pPr algn="ctr"/>
              <a:r>
                <a:rPr lang="en-US" sz="1300" b="0" dirty="0" smtClean="0">
                  <a:solidFill>
                    <a:schemeClr val="bg1"/>
                  </a:solidFill>
                  <a:latin typeface="Gill Sans"/>
                  <a:cs typeface="Arial" pitchFamily="34" charset="0"/>
                </a:rPr>
                <a:t>Scribe Daemons</a:t>
              </a:r>
              <a:br>
                <a:rPr lang="en-US" sz="1300" b="0" dirty="0" smtClean="0">
                  <a:solidFill>
                    <a:schemeClr val="bg1"/>
                  </a:solidFill>
                  <a:latin typeface="Gill Sans"/>
                  <a:cs typeface="Arial" pitchFamily="34" charset="0"/>
                </a:rPr>
              </a:br>
              <a:r>
                <a:rPr lang="en-US" sz="1300" b="0" dirty="0" smtClean="0">
                  <a:solidFill>
                    <a:schemeClr val="bg1"/>
                  </a:solidFill>
                  <a:latin typeface="Gill Sans"/>
                  <a:cs typeface="Arial" pitchFamily="34" charset="0"/>
                </a:rPr>
                <a:t>(Production Hosts)</a:t>
              </a:r>
              <a:endParaRPr lang="en-US" sz="1300" b="0" dirty="0">
                <a:solidFill>
                  <a:schemeClr val="bg1"/>
                </a:solidFill>
                <a:latin typeface="Gill Sans"/>
                <a:cs typeface="Arial" pitchFamily="34" charset="0"/>
              </a:endParaRPr>
            </a:p>
          </p:txBody>
        </p:sp>
        <p:grpSp>
          <p:nvGrpSpPr>
            <p:cNvPr id="86" name="Group 4"/>
            <p:cNvGrpSpPr/>
            <p:nvPr/>
          </p:nvGrpSpPr>
          <p:grpSpPr>
            <a:xfrm>
              <a:off x="1524000" y="1712267"/>
              <a:ext cx="1143000" cy="1905000"/>
              <a:chOff x="1524000" y="1712267"/>
              <a:chExt cx="1143000" cy="1905000"/>
            </a:xfrm>
          </p:grpSpPr>
          <p:sp>
            <p:nvSpPr>
              <p:cNvPr id="100" name="Rectangle 5"/>
              <p:cNvSpPr/>
              <p:nvPr/>
            </p:nvSpPr>
            <p:spPr>
              <a:xfrm>
                <a:off x="1524000" y="27028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1" name="Rectangle 100"/>
              <p:cNvSpPr/>
              <p:nvPr/>
            </p:nvSpPr>
            <p:spPr>
              <a:xfrm>
                <a:off x="1676400" y="2855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2" name="Rectangle 7"/>
              <p:cNvSpPr/>
              <p:nvPr/>
            </p:nvSpPr>
            <p:spPr>
              <a:xfrm>
                <a:off x="1828800" y="3007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3" name="Rectangle 102"/>
              <p:cNvSpPr/>
              <p:nvPr/>
            </p:nvSpPr>
            <p:spPr>
              <a:xfrm>
                <a:off x="1981200" y="3160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4" name="Rectangle 103"/>
              <p:cNvSpPr/>
              <p:nvPr/>
            </p:nvSpPr>
            <p:spPr>
              <a:xfrm>
                <a:off x="1524000" y="1712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5" name="Rectangle 10"/>
              <p:cNvSpPr/>
              <p:nvPr/>
            </p:nvSpPr>
            <p:spPr>
              <a:xfrm>
                <a:off x="1676400" y="1864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6" name="Rectangle 105"/>
              <p:cNvSpPr/>
              <p:nvPr/>
            </p:nvSpPr>
            <p:spPr>
              <a:xfrm>
                <a:off x="1828800" y="2017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7" name="Rectangle 106"/>
              <p:cNvSpPr/>
              <p:nvPr/>
            </p:nvSpPr>
            <p:spPr>
              <a:xfrm>
                <a:off x="1981200" y="21694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grpSp>
        <p:sp>
          <p:nvSpPr>
            <p:cNvPr id="87" name="TextBox 86"/>
            <p:cNvSpPr txBox="1"/>
            <p:nvPr/>
          </p:nvSpPr>
          <p:spPr>
            <a:xfrm>
              <a:off x="914400" y="1295400"/>
              <a:ext cx="1048684" cy="292388"/>
            </a:xfrm>
            <a:prstGeom prst="rect">
              <a:avLst/>
            </a:prstGeom>
            <a:noFill/>
          </p:spPr>
          <p:txBody>
            <a:bodyPr wrap="none" rtlCol="0">
              <a:spAutoFit/>
            </a:bodyPr>
            <a:lstStyle/>
            <a:p>
              <a:pPr algn="ctr"/>
              <a:r>
                <a:rPr lang="en-US" sz="1300" b="1" dirty="0" smtClean="0">
                  <a:solidFill>
                    <a:schemeClr val="bg1"/>
                  </a:solidFill>
                  <a:latin typeface="Gill Sans"/>
                  <a:cs typeface="Arial" pitchFamily="34" charset="0"/>
                </a:rPr>
                <a:t>Datacenter</a:t>
              </a:r>
            </a:p>
          </p:txBody>
        </p:sp>
        <p:grpSp>
          <p:nvGrpSpPr>
            <p:cNvPr id="88" name="Group 17"/>
            <p:cNvGrpSpPr/>
            <p:nvPr/>
          </p:nvGrpSpPr>
          <p:grpSpPr>
            <a:xfrm>
              <a:off x="2743200" y="1793557"/>
              <a:ext cx="2514600" cy="1851631"/>
              <a:chOff x="2743200" y="1793557"/>
              <a:chExt cx="2514600" cy="1851631"/>
            </a:xfrm>
          </p:grpSpPr>
          <p:cxnSp>
            <p:nvCxnSpPr>
              <p:cNvPr id="89" name="Straight Arrow Connector 88"/>
              <p:cNvCxnSpPr/>
              <p:nvPr/>
            </p:nvCxnSpPr>
            <p:spPr>
              <a:xfrm flipV="1">
                <a:off x="2743200" y="3160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90" name="Straight Arrow Connector 89"/>
              <p:cNvCxnSpPr/>
              <p:nvPr/>
            </p:nvCxnSpPr>
            <p:spPr>
              <a:xfrm>
                <a:off x="2743200" y="2398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grpSp>
            <p:nvGrpSpPr>
              <p:cNvPr id="91" name="Group 43"/>
              <p:cNvGrpSpPr/>
              <p:nvPr/>
            </p:nvGrpSpPr>
            <p:grpSpPr>
              <a:xfrm>
                <a:off x="2895600" y="1793557"/>
                <a:ext cx="2362200" cy="1851631"/>
                <a:chOff x="2667000" y="650557"/>
                <a:chExt cx="2362200" cy="1851631"/>
              </a:xfrm>
            </p:grpSpPr>
            <p:sp>
              <p:nvSpPr>
                <p:cNvPr id="92" name="Rounded Rectangle 91"/>
                <p:cNvSpPr/>
                <p:nvPr/>
              </p:nvSpPr>
              <p:spPr>
                <a:xfrm>
                  <a:off x="3124200" y="1143000"/>
                  <a:ext cx="1905000" cy="10668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93" name="Oval 92"/>
                <p:cNvSpPr/>
                <p:nvPr/>
              </p:nvSpPr>
              <p:spPr>
                <a:xfrm>
                  <a:off x="3276600" y="12550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94" name="Oval 93"/>
                <p:cNvSpPr/>
                <p:nvPr/>
              </p:nvSpPr>
              <p:spPr>
                <a:xfrm>
                  <a:off x="3276600" y="17884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95" name="TextBox 94"/>
                <p:cNvSpPr txBox="1"/>
                <p:nvPr/>
              </p:nvSpPr>
              <p:spPr>
                <a:xfrm>
                  <a:off x="3071612" y="2209800"/>
                  <a:ext cx="1957588" cy="29238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Staging Hadoop Cluster</a:t>
                  </a:r>
                </a:p>
              </p:txBody>
            </p:sp>
            <p:cxnSp>
              <p:nvCxnSpPr>
                <p:cNvPr id="96" name="Straight Arrow Connector 95"/>
                <p:cNvCxnSpPr/>
                <p:nvPr/>
              </p:nvCxnSpPr>
              <p:spPr>
                <a:xfrm>
                  <a:off x="3657600" y="1483667"/>
                  <a:ext cx="304800" cy="38100"/>
                </a:xfrm>
                <a:prstGeom prst="straightConnector1">
                  <a:avLst/>
                </a:prstGeom>
                <a:noFill/>
                <a:ln w="25400" cap="flat" cmpd="sng" algn="ctr">
                  <a:solidFill>
                    <a:sysClr val="windowText" lastClr="000000">
                      <a:shade val="95000"/>
                      <a:satMod val="105000"/>
                    </a:sysClr>
                  </a:solidFill>
                  <a:prstDash val="solid"/>
                  <a:tailEnd type="arrow"/>
                </a:ln>
                <a:effectLst/>
              </p:spPr>
            </p:cxnSp>
            <p:cxnSp>
              <p:nvCxnSpPr>
                <p:cNvPr id="97" name="Straight Arrow Connector 96"/>
                <p:cNvCxnSpPr/>
                <p:nvPr/>
              </p:nvCxnSpPr>
              <p:spPr>
                <a:xfrm flipV="1">
                  <a:off x="3657600" y="1905000"/>
                  <a:ext cx="286936" cy="35867"/>
                </a:xfrm>
                <a:prstGeom prst="straightConnector1">
                  <a:avLst/>
                </a:prstGeom>
                <a:noFill/>
                <a:ln w="25400" cap="flat" cmpd="sng" algn="ctr">
                  <a:solidFill>
                    <a:sysClr val="windowText" lastClr="000000">
                      <a:shade val="95000"/>
                      <a:satMod val="105000"/>
                    </a:sysClr>
                  </a:solidFill>
                  <a:prstDash val="solid"/>
                  <a:tailEnd type="arrow"/>
                </a:ln>
                <a:effectLst/>
              </p:spPr>
            </p:cxnSp>
            <p:sp>
              <p:nvSpPr>
                <p:cNvPr id="98" name="Rectangle 97"/>
                <p:cNvSpPr/>
                <p:nvPr/>
              </p:nvSpPr>
              <p:spPr>
                <a:xfrm>
                  <a:off x="4038600" y="1295400"/>
                  <a:ext cx="838200" cy="762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solidFill>
                        <a:schemeClr val="bg1"/>
                      </a:solidFill>
                      <a:effectLst/>
                      <a:uLnTx/>
                      <a:uFillTx/>
                      <a:latin typeface="Gill Sans"/>
                    </a:rPr>
                    <a:t>HDFS</a:t>
                  </a:r>
                  <a:endParaRPr kumimoji="0" lang="en-US" i="0" u="none" strike="noStrike" kern="0" cap="none" spc="0" normalizeH="0" baseline="0" noProof="0" dirty="0">
                    <a:ln>
                      <a:noFill/>
                    </a:ln>
                    <a:solidFill>
                      <a:schemeClr val="bg1"/>
                    </a:solidFill>
                    <a:effectLst/>
                    <a:uLnTx/>
                    <a:uFillTx/>
                    <a:latin typeface="Gill Sans"/>
                  </a:endParaRPr>
                </a:p>
              </p:txBody>
            </p:sp>
            <p:sp>
              <p:nvSpPr>
                <p:cNvPr id="99" name="TextBox 98"/>
                <p:cNvSpPr txBox="1"/>
                <p:nvPr/>
              </p:nvSpPr>
              <p:spPr>
                <a:xfrm>
                  <a:off x="2667000" y="650557"/>
                  <a:ext cx="1095172"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Scribe</a:t>
                  </a:r>
                  <a:b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b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Aggregators</a:t>
                  </a:r>
                </a:p>
              </p:txBody>
            </p:sp>
          </p:grpSp>
        </p:grpSp>
      </p:grpSp>
      <p:cxnSp>
        <p:nvCxnSpPr>
          <p:cNvPr id="82" name="Straight Arrow Connector 81"/>
          <p:cNvCxnSpPr/>
          <p:nvPr/>
        </p:nvCxnSpPr>
        <p:spPr>
          <a:xfrm flipV="1">
            <a:off x="4876800" y="3200400"/>
            <a:ext cx="1295400" cy="1143000"/>
          </a:xfrm>
          <a:prstGeom prst="straightConnector1">
            <a:avLst/>
          </a:prstGeom>
          <a:noFill/>
          <a:ln w="38100" cap="flat" cmpd="sng" algn="ctr">
            <a:solidFill>
              <a:sysClr val="windowText" lastClr="000000">
                <a:shade val="95000"/>
                <a:satMod val="105000"/>
              </a:sysClr>
            </a:solidFill>
            <a:prstDash val="solid"/>
            <a:tailEnd type="arrow"/>
          </a:ln>
          <a:effectLst/>
        </p:spPr>
      </p:cxnSp>
      <p:grpSp>
        <p:nvGrpSpPr>
          <p:cNvPr id="110" name="Group 109"/>
          <p:cNvGrpSpPr/>
          <p:nvPr/>
        </p:nvGrpSpPr>
        <p:grpSpPr>
          <a:xfrm>
            <a:off x="3962400" y="3581400"/>
            <a:ext cx="4724400" cy="3048000"/>
            <a:chOff x="914400" y="1295400"/>
            <a:chExt cx="4724400" cy="3048000"/>
          </a:xfrm>
        </p:grpSpPr>
        <p:sp>
          <p:nvSpPr>
            <p:cNvPr id="111" name="Rectangle 110"/>
            <p:cNvSpPr/>
            <p:nvPr/>
          </p:nvSpPr>
          <p:spPr>
            <a:xfrm>
              <a:off x="914400" y="1295400"/>
              <a:ext cx="4724400" cy="3048000"/>
            </a:xfrm>
            <a:prstGeom prst="rect">
              <a:avLst/>
            </a:prstGeom>
            <a:solidFill>
              <a:schemeClr val="tx1"/>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12" name="TextBox 111"/>
            <p:cNvSpPr txBox="1"/>
            <p:nvPr/>
          </p:nvSpPr>
          <p:spPr>
            <a:xfrm>
              <a:off x="1268894" y="3698557"/>
              <a:ext cx="1568057" cy="492443"/>
            </a:xfrm>
            <a:prstGeom prst="rect">
              <a:avLst/>
            </a:prstGeom>
            <a:noFill/>
          </p:spPr>
          <p:txBody>
            <a:bodyPr wrap="none" rtlCol="0">
              <a:spAutoFit/>
            </a:bodyPr>
            <a:lstStyle/>
            <a:p>
              <a:pPr algn="ctr"/>
              <a:r>
                <a:rPr lang="en-US" sz="1300" b="0" dirty="0" smtClean="0">
                  <a:solidFill>
                    <a:schemeClr val="bg1"/>
                  </a:solidFill>
                  <a:latin typeface="Gill Sans"/>
                  <a:cs typeface="Arial" pitchFamily="34" charset="0"/>
                </a:rPr>
                <a:t>Scribe Daemons</a:t>
              </a:r>
              <a:br>
                <a:rPr lang="en-US" sz="1300" b="0" dirty="0" smtClean="0">
                  <a:solidFill>
                    <a:schemeClr val="bg1"/>
                  </a:solidFill>
                  <a:latin typeface="Gill Sans"/>
                  <a:cs typeface="Arial" pitchFamily="34" charset="0"/>
                </a:rPr>
              </a:br>
              <a:r>
                <a:rPr lang="en-US" sz="1300" b="0" dirty="0" smtClean="0">
                  <a:solidFill>
                    <a:schemeClr val="bg1"/>
                  </a:solidFill>
                  <a:latin typeface="Gill Sans"/>
                  <a:cs typeface="Arial" pitchFamily="34" charset="0"/>
                </a:rPr>
                <a:t>(Production Hosts)</a:t>
              </a:r>
              <a:endParaRPr lang="en-US" sz="1300" b="0" dirty="0">
                <a:solidFill>
                  <a:schemeClr val="bg1"/>
                </a:solidFill>
                <a:latin typeface="Gill Sans"/>
                <a:cs typeface="Arial" pitchFamily="34" charset="0"/>
              </a:endParaRPr>
            </a:p>
          </p:txBody>
        </p:sp>
        <p:grpSp>
          <p:nvGrpSpPr>
            <p:cNvPr id="113" name="Group 112"/>
            <p:cNvGrpSpPr/>
            <p:nvPr/>
          </p:nvGrpSpPr>
          <p:grpSpPr>
            <a:xfrm>
              <a:off x="1524000" y="1712267"/>
              <a:ext cx="1143000" cy="1905000"/>
              <a:chOff x="1524000" y="1712267"/>
              <a:chExt cx="1143000" cy="1905000"/>
            </a:xfrm>
          </p:grpSpPr>
          <p:sp>
            <p:nvSpPr>
              <p:cNvPr id="127" name="Rectangle 5"/>
              <p:cNvSpPr/>
              <p:nvPr/>
            </p:nvSpPr>
            <p:spPr>
              <a:xfrm>
                <a:off x="1524000" y="27028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8" name="Rectangle 127"/>
              <p:cNvSpPr/>
              <p:nvPr/>
            </p:nvSpPr>
            <p:spPr>
              <a:xfrm>
                <a:off x="1676400" y="2855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9" name="Rectangle 7"/>
              <p:cNvSpPr/>
              <p:nvPr/>
            </p:nvSpPr>
            <p:spPr>
              <a:xfrm>
                <a:off x="1828800" y="3007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0" name="Rectangle 129"/>
              <p:cNvSpPr/>
              <p:nvPr/>
            </p:nvSpPr>
            <p:spPr>
              <a:xfrm>
                <a:off x="1981200" y="3160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1" name="Rectangle 130"/>
              <p:cNvSpPr/>
              <p:nvPr/>
            </p:nvSpPr>
            <p:spPr>
              <a:xfrm>
                <a:off x="1524000" y="1712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2" name="Rectangle 10"/>
              <p:cNvSpPr/>
              <p:nvPr/>
            </p:nvSpPr>
            <p:spPr>
              <a:xfrm>
                <a:off x="1676400" y="1864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3" name="Rectangle 132"/>
              <p:cNvSpPr/>
              <p:nvPr/>
            </p:nvSpPr>
            <p:spPr>
              <a:xfrm>
                <a:off x="1828800" y="2017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4" name="Rectangle 133"/>
              <p:cNvSpPr/>
              <p:nvPr/>
            </p:nvSpPr>
            <p:spPr>
              <a:xfrm>
                <a:off x="1981200" y="21694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grpSp>
        <p:sp>
          <p:nvSpPr>
            <p:cNvPr id="114" name="TextBox 113"/>
            <p:cNvSpPr txBox="1"/>
            <p:nvPr/>
          </p:nvSpPr>
          <p:spPr>
            <a:xfrm>
              <a:off x="914400" y="1295400"/>
              <a:ext cx="1048684" cy="292388"/>
            </a:xfrm>
            <a:prstGeom prst="rect">
              <a:avLst/>
            </a:prstGeom>
            <a:noFill/>
          </p:spPr>
          <p:txBody>
            <a:bodyPr wrap="none" rtlCol="0">
              <a:spAutoFit/>
            </a:bodyPr>
            <a:lstStyle/>
            <a:p>
              <a:pPr algn="ctr"/>
              <a:r>
                <a:rPr lang="en-US" sz="1300" b="1" dirty="0" smtClean="0">
                  <a:solidFill>
                    <a:schemeClr val="bg1"/>
                  </a:solidFill>
                  <a:latin typeface="Gill Sans"/>
                  <a:cs typeface="Arial" pitchFamily="34" charset="0"/>
                </a:rPr>
                <a:t>Datacenter</a:t>
              </a:r>
            </a:p>
          </p:txBody>
        </p:sp>
        <p:grpSp>
          <p:nvGrpSpPr>
            <p:cNvPr id="115" name="Group 17"/>
            <p:cNvGrpSpPr/>
            <p:nvPr/>
          </p:nvGrpSpPr>
          <p:grpSpPr>
            <a:xfrm>
              <a:off x="2743200" y="1793557"/>
              <a:ext cx="2514600" cy="1851631"/>
              <a:chOff x="2743200" y="1793557"/>
              <a:chExt cx="2514600" cy="1851631"/>
            </a:xfrm>
          </p:grpSpPr>
          <p:cxnSp>
            <p:nvCxnSpPr>
              <p:cNvPr id="116" name="Straight Arrow Connector 115"/>
              <p:cNvCxnSpPr/>
              <p:nvPr/>
            </p:nvCxnSpPr>
            <p:spPr>
              <a:xfrm flipV="1">
                <a:off x="2743200" y="3160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117" name="Straight Arrow Connector 116"/>
              <p:cNvCxnSpPr/>
              <p:nvPr/>
            </p:nvCxnSpPr>
            <p:spPr>
              <a:xfrm>
                <a:off x="2743200" y="2398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grpSp>
            <p:nvGrpSpPr>
              <p:cNvPr id="118" name="Group 43"/>
              <p:cNvGrpSpPr/>
              <p:nvPr/>
            </p:nvGrpSpPr>
            <p:grpSpPr>
              <a:xfrm>
                <a:off x="2895600" y="1793557"/>
                <a:ext cx="2362200" cy="1851631"/>
                <a:chOff x="2667000" y="650557"/>
                <a:chExt cx="2362200" cy="1851631"/>
              </a:xfrm>
            </p:grpSpPr>
            <p:sp>
              <p:nvSpPr>
                <p:cNvPr id="119" name="Rounded Rectangle 118"/>
                <p:cNvSpPr/>
                <p:nvPr/>
              </p:nvSpPr>
              <p:spPr>
                <a:xfrm>
                  <a:off x="3124200" y="1143000"/>
                  <a:ext cx="1905000" cy="10668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0" name="Oval 119"/>
                <p:cNvSpPr/>
                <p:nvPr/>
              </p:nvSpPr>
              <p:spPr>
                <a:xfrm>
                  <a:off x="3276600" y="12550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1" name="Oval 120"/>
                <p:cNvSpPr/>
                <p:nvPr/>
              </p:nvSpPr>
              <p:spPr>
                <a:xfrm>
                  <a:off x="3276600" y="17884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2" name="TextBox 121"/>
                <p:cNvSpPr txBox="1"/>
                <p:nvPr/>
              </p:nvSpPr>
              <p:spPr>
                <a:xfrm>
                  <a:off x="3071612" y="2209800"/>
                  <a:ext cx="1957588" cy="29238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Staging Hadoop Cluster</a:t>
                  </a:r>
                </a:p>
              </p:txBody>
            </p:sp>
            <p:cxnSp>
              <p:nvCxnSpPr>
                <p:cNvPr id="123" name="Straight Arrow Connector 122"/>
                <p:cNvCxnSpPr/>
                <p:nvPr/>
              </p:nvCxnSpPr>
              <p:spPr>
                <a:xfrm>
                  <a:off x="3657600" y="1483667"/>
                  <a:ext cx="304800" cy="38100"/>
                </a:xfrm>
                <a:prstGeom prst="straightConnector1">
                  <a:avLst/>
                </a:prstGeom>
                <a:noFill/>
                <a:ln w="25400" cap="flat" cmpd="sng" algn="ctr">
                  <a:solidFill>
                    <a:sysClr val="windowText" lastClr="000000">
                      <a:shade val="95000"/>
                      <a:satMod val="105000"/>
                    </a:sysClr>
                  </a:solidFill>
                  <a:prstDash val="solid"/>
                  <a:tailEnd type="arrow"/>
                </a:ln>
                <a:effectLst/>
              </p:spPr>
            </p:cxnSp>
            <p:cxnSp>
              <p:nvCxnSpPr>
                <p:cNvPr id="124" name="Straight Arrow Connector 123"/>
                <p:cNvCxnSpPr/>
                <p:nvPr/>
              </p:nvCxnSpPr>
              <p:spPr>
                <a:xfrm flipV="1">
                  <a:off x="3657600" y="1905000"/>
                  <a:ext cx="286936" cy="35867"/>
                </a:xfrm>
                <a:prstGeom prst="straightConnector1">
                  <a:avLst/>
                </a:prstGeom>
                <a:noFill/>
                <a:ln w="25400" cap="flat" cmpd="sng" algn="ctr">
                  <a:solidFill>
                    <a:sysClr val="windowText" lastClr="000000">
                      <a:shade val="95000"/>
                      <a:satMod val="105000"/>
                    </a:sysClr>
                  </a:solidFill>
                  <a:prstDash val="solid"/>
                  <a:tailEnd type="arrow"/>
                </a:ln>
                <a:effectLst/>
              </p:spPr>
            </p:cxnSp>
            <p:sp>
              <p:nvSpPr>
                <p:cNvPr id="125" name="Rectangle 124"/>
                <p:cNvSpPr/>
                <p:nvPr/>
              </p:nvSpPr>
              <p:spPr>
                <a:xfrm>
                  <a:off x="4038600" y="1295400"/>
                  <a:ext cx="838200" cy="762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solidFill>
                        <a:schemeClr val="bg1"/>
                      </a:solidFill>
                      <a:effectLst/>
                      <a:uLnTx/>
                      <a:uFillTx/>
                      <a:latin typeface="Gill Sans"/>
                    </a:rPr>
                    <a:t>HDFS</a:t>
                  </a:r>
                  <a:endParaRPr kumimoji="0" lang="en-US" i="0" u="none" strike="noStrike" kern="0" cap="none" spc="0" normalizeH="0" baseline="0" noProof="0" dirty="0">
                    <a:ln>
                      <a:noFill/>
                    </a:ln>
                    <a:solidFill>
                      <a:schemeClr val="bg1"/>
                    </a:solidFill>
                    <a:effectLst/>
                    <a:uLnTx/>
                    <a:uFillTx/>
                    <a:latin typeface="Gill Sans"/>
                  </a:endParaRPr>
                </a:p>
              </p:txBody>
            </p:sp>
            <p:sp>
              <p:nvSpPr>
                <p:cNvPr id="126" name="TextBox 125"/>
                <p:cNvSpPr txBox="1"/>
                <p:nvPr/>
              </p:nvSpPr>
              <p:spPr>
                <a:xfrm>
                  <a:off x="2667000" y="650557"/>
                  <a:ext cx="1095172"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Scribe</a:t>
                  </a:r>
                  <a:b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b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Aggregators</a:t>
                  </a:r>
                </a:p>
              </p:txBody>
            </p:sp>
          </p:grpSp>
        </p:grpSp>
      </p:grpSp>
      <p:cxnSp>
        <p:nvCxnSpPr>
          <p:cNvPr id="135" name="Straight Arrow Connector 134"/>
          <p:cNvCxnSpPr/>
          <p:nvPr/>
        </p:nvCxnSpPr>
        <p:spPr>
          <a:xfrm flipH="1" flipV="1">
            <a:off x="7162800" y="3276600"/>
            <a:ext cx="457200" cy="1371600"/>
          </a:xfrm>
          <a:prstGeom prst="straightConnector1">
            <a:avLst/>
          </a:prstGeom>
          <a:noFill/>
          <a:ln w="38100" cap="flat" cmpd="sng" algn="ctr">
            <a:solidFill>
              <a:sysClr val="windowText" lastClr="000000">
                <a:shade val="95000"/>
                <a:satMod val="105000"/>
              </a:sysClr>
            </a:solidFill>
            <a:prstDash val="solid"/>
            <a:tailEnd type="arrow"/>
          </a:ln>
          <a:effectLst/>
        </p:spPr>
      </p:cxnSp>
    </p:spTree>
    <p:extLst>
      <p:ext uri="{BB962C8B-B14F-4D97-AF65-F5344CB8AC3E}">
        <p14:creationId xmlns:p14="http://schemas.microsoft.com/office/powerpoint/2010/main" val="7958994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Importing Structured Data*</a:t>
            </a:r>
            <a:endParaRPr lang="en-US" dirty="0"/>
          </a:p>
        </p:txBody>
      </p:sp>
      <p:grpSp>
        <p:nvGrpSpPr>
          <p:cNvPr id="33" name="Group 32"/>
          <p:cNvGrpSpPr/>
          <p:nvPr/>
        </p:nvGrpSpPr>
        <p:grpSpPr>
          <a:xfrm>
            <a:off x="152400" y="2057400"/>
            <a:ext cx="8224520" cy="838200"/>
            <a:chOff x="152400" y="2057400"/>
            <a:chExt cx="8224520" cy="838200"/>
          </a:xfrm>
        </p:grpSpPr>
        <p:sp>
          <p:nvSpPr>
            <p:cNvPr id="2" name="Can 1"/>
            <p:cNvSpPr/>
            <p:nvPr/>
          </p:nvSpPr>
          <p:spPr bwMode="auto">
            <a:xfrm>
              <a:off x="21336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 name="TextBox 3"/>
            <p:cNvSpPr txBox="1"/>
            <p:nvPr/>
          </p:nvSpPr>
          <p:spPr>
            <a:xfrm>
              <a:off x="152400" y="2286000"/>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DB partitions</a:t>
              </a:r>
              <a:endParaRPr lang="en-US" sz="2000" b="0" dirty="0">
                <a:solidFill>
                  <a:schemeClr val="bg1"/>
                </a:solidFill>
                <a:latin typeface="Gill Sans"/>
                <a:cs typeface="Gill Sans"/>
              </a:endParaRPr>
            </a:p>
          </p:txBody>
        </p:sp>
        <p:sp>
          <p:nvSpPr>
            <p:cNvPr id="6" name="Can 5"/>
            <p:cNvSpPr/>
            <p:nvPr/>
          </p:nvSpPr>
          <p:spPr bwMode="auto">
            <a:xfrm>
              <a:off x="34290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7" name="Can 6"/>
            <p:cNvSpPr/>
            <p:nvPr/>
          </p:nvSpPr>
          <p:spPr bwMode="auto">
            <a:xfrm>
              <a:off x="47244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8" name="Can 7"/>
            <p:cNvSpPr/>
            <p:nvPr/>
          </p:nvSpPr>
          <p:spPr bwMode="auto">
            <a:xfrm>
              <a:off x="60198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Can 8"/>
            <p:cNvSpPr/>
            <p:nvPr/>
          </p:nvSpPr>
          <p:spPr bwMode="auto">
            <a:xfrm>
              <a:off x="73152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11" name="Rounded Rectangle 10"/>
          <p:cNvSpPr/>
          <p:nvPr/>
        </p:nvSpPr>
        <p:spPr bwMode="auto">
          <a:xfrm rot="5400000">
            <a:off x="4838700" y="2324099"/>
            <a:ext cx="762000" cy="6172200"/>
          </a:xfrm>
          <a:prstGeom prst="roundRect">
            <a:avLst/>
          </a:prstGeom>
          <a:gradFill flip="none" rotWithShape="1">
            <a:gsLst>
              <a:gs pos="0">
                <a:schemeClr val="accent3">
                  <a:lumMod val="50000"/>
                </a:schemeClr>
              </a:gs>
              <a:gs pos="100000">
                <a:schemeClr val="accent3"/>
              </a:gs>
            </a:gsLst>
            <a:lin ang="16200000" scaled="0"/>
            <a:tileRect/>
          </a:gra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latin typeface="Gill Sans"/>
              </a:rPr>
              <a:t>HDFS</a:t>
            </a:r>
          </a:p>
        </p:txBody>
      </p:sp>
      <p:sp>
        <p:nvSpPr>
          <p:cNvPr id="12" name="TextBox 11"/>
          <p:cNvSpPr txBox="1"/>
          <p:nvPr/>
        </p:nvSpPr>
        <p:spPr>
          <a:xfrm>
            <a:off x="685800" y="914400"/>
            <a:ext cx="4495800" cy="400110"/>
          </a:xfrm>
          <a:prstGeom prst="rect">
            <a:avLst/>
          </a:prstGeom>
          <a:noFill/>
          <a:ln>
            <a:noFill/>
          </a:ln>
        </p:spPr>
        <p:txBody>
          <a:bodyPr wrap="square" rtlCol="0">
            <a:spAutoFit/>
          </a:bodyPr>
          <a:lstStyle/>
          <a:p>
            <a:r>
              <a:rPr lang="en-US" sz="2000" b="0" dirty="0" smtClean="0">
                <a:solidFill>
                  <a:schemeClr val="bg1"/>
                </a:solidFill>
                <a:latin typeface="Gill Sans"/>
                <a:cs typeface="Gill Sans"/>
              </a:rPr>
              <a:t>Tweets, graph, users profiles</a:t>
            </a:r>
            <a:endParaRPr lang="en-US" sz="2000" b="0" dirty="0">
              <a:solidFill>
                <a:schemeClr val="bg1"/>
              </a:solidFill>
              <a:latin typeface="Gill Sans"/>
              <a:cs typeface="Gill Sans"/>
            </a:endParaRPr>
          </a:p>
        </p:txBody>
      </p:sp>
      <p:grpSp>
        <p:nvGrpSpPr>
          <p:cNvPr id="35" name="Group 34"/>
          <p:cNvGrpSpPr/>
          <p:nvPr/>
        </p:nvGrpSpPr>
        <p:grpSpPr>
          <a:xfrm>
            <a:off x="685800" y="2971800"/>
            <a:ext cx="7467600" cy="1981201"/>
            <a:chOff x="685800" y="2971800"/>
            <a:chExt cx="7467600" cy="1981201"/>
          </a:xfrm>
        </p:grpSpPr>
        <p:sp>
          <p:nvSpPr>
            <p:cNvPr id="27" name="Right Arrow 26"/>
            <p:cNvSpPr/>
            <p:nvPr/>
          </p:nvSpPr>
          <p:spPr bwMode="auto">
            <a:xfrm rot="5400000">
              <a:off x="2971799" y="3657600"/>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28" name="Right Arrow 27"/>
            <p:cNvSpPr/>
            <p:nvPr/>
          </p:nvSpPr>
          <p:spPr bwMode="auto">
            <a:xfrm rot="5400000">
              <a:off x="4267200" y="3657601"/>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29" name="Right Arrow 28"/>
            <p:cNvSpPr/>
            <p:nvPr/>
          </p:nvSpPr>
          <p:spPr bwMode="auto">
            <a:xfrm rot="5400000">
              <a:off x="5562600" y="3657600"/>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0" name="Right Arrow 29"/>
            <p:cNvSpPr/>
            <p:nvPr/>
          </p:nvSpPr>
          <p:spPr bwMode="auto">
            <a:xfrm rot="5400000">
              <a:off x="6858000" y="3657600"/>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4" name="Right Arrow 13"/>
            <p:cNvSpPr/>
            <p:nvPr/>
          </p:nvSpPr>
          <p:spPr bwMode="auto">
            <a:xfrm rot="5400000">
              <a:off x="1676400" y="3657600"/>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685800" y="4215825"/>
              <a:ext cx="1828800" cy="584775"/>
            </a:xfrm>
            <a:prstGeom prst="rect">
              <a:avLst/>
            </a:prstGeom>
            <a:noFill/>
            <a:ln>
              <a:noFill/>
            </a:ln>
          </p:spPr>
          <p:txBody>
            <a:bodyPr wrap="square" rtlCol="0">
              <a:spAutoFit/>
            </a:bodyPr>
            <a:lstStyle/>
            <a:p>
              <a:pPr algn="ctr"/>
              <a:r>
                <a:rPr lang="en-US" b="0" dirty="0" smtClean="0">
                  <a:solidFill>
                    <a:schemeClr val="bg1"/>
                  </a:solidFill>
                  <a:latin typeface="Gill Sans"/>
                  <a:cs typeface="Gill Sans"/>
                </a:rPr>
                <a:t>LZO-compressed </a:t>
              </a:r>
              <a:r>
                <a:rPr lang="en-US" b="0" dirty="0" err="1" smtClean="0">
                  <a:solidFill>
                    <a:schemeClr val="bg1"/>
                  </a:solidFill>
                  <a:latin typeface="Gill Sans"/>
                  <a:cs typeface="Gill Sans"/>
                </a:rPr>
                <a:t>protobufs</a:t>
              </a:r>
              <a:endParaRPr lang="en-US" b="0" dirty="0">
                <a:solidFill>
                  <a:schemeClr val="bg1"/>
                </a:solidFill>
                <a:latin typeface="Gill Sans"/>
                <a:cs typeface="Gill Sans"/>
              </a:endParaRPr>
            </a:p>
          </p:txBody>
        </p:sp>
        <p:sp>
          <p:nvSpPr>
            <p:cNvPr id="16" name="TextBox 15"/>
            <p:cNvSpPr txBox="1"/>
            <p:nvPr/>
          </p:nvSpPr>
          <p:spPr>
            <a:xfrm>
              <a:off x="762000" y="3090446"/>
              <a:ext cx="1828800" cy="338554"/>
            </a:xfrm>
            <a:prstGeom prst="rect">
              <a:avLst/>
            </a:prstGeom>
            <a:noFill/>
            <a:ln>
              <a:noFill/>
            </a:ln>
          </p:spPr>
          <p:txBody>
            <a:bodyPr wrap="square" rtlCol="0">
              <a:spAutoFit/>
            </a:bodyPr>
            <a:lstStyle/>
            <a:p>
              <a:pPr algn="ctr"/>
              <a:r>
                <a:rPr lang="en-US" b="0" dirty="0" smtClean="0">
                  <a:solidFill>
                    <a:schemeClr val="bg1"/>
                  </a:solidFill>
                  <a:latin typeface="Gill Sans"/>
                  <a:cs typeface="Gill Sans"/>
                </a:rPr>
                <a:t>select * from …</a:t>
              </a:r>
              <a:endParaRPr lang="en-US" b="0" dirty="0">
                <a:solidFill>
                  <a:schemeClr val="bg1"/>
                </a:solidFill>
                <a:latin typeface="Gill Sans"/>
                <a:cs typeface="Gill Sans"/>
              </a:endParaRPr>
            </a:p>
          </p:txBody>
        </p:sp>
      </p:grpSp>
      <p:grpSp>
        <p:nvGrpSpPr>
          <p:cNvPr id="34" name="Group 33"/>
          <p:cNvGrpSpPr/>
          <p:nvPr/>
        </p:nvGrpSpPr>
        <p:grpSpPr>
          <a:xfrm>
            <a:off x="152400" y="3581399"/>
            <a:ext cx="8229600" cy="533400"/>
            <a:chOff x="152400" y="3581399"/>
            <a:chExt cx="8229600" cy="533400"/>
          </a:xfrm>
        </p:grpSpPr>
        <p:sp>
          <p:nvSpPr>
            <p:cNvPr id="10" name="Rounded Rectangle 9"/>
            <p:cNvSpPr/>
            <p:nvPr/>
          </p:nvSpPr>
          <p:spPr bwMode="auto">
            <a:xfrm>
              <a:off x="21336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3" name="TextBox 12"/>
            <p:cNvSpPr txBox="1"/>
            <p:nvPr/>
          </p:nvSpPr>
          <p:spPr>
            <a:xfrm>
              <a:off x="152400" y="3638489"/>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mappers</a:t>
              </a:r>
              <a:endParaRPr lang="en-US" sz="2000" b="0" dirty="0">
                <a:solidFill>
                  <a:schemeClr val="bg1"/>
                </a:solidFill>
                <a:latin typeface="Gill Sans"/>
                <a:cs typeface="Gill Sans"/>
              </a:endParaRPr>
            </a:p>
          </p:txBody>
        </p:sp>
        <p:sp>
          <p:nvSpPr>
            <p:cNvPr id="18" name="Rounded Rectangle 17"/>
            <p:cNvSpPr/>
            <p:nvPr/>
          </p:nvSpPr>
          <p:spPr bwMode="auto">
            <a:xfrm>
              <a:off x="34290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Rounded Rectangle 19"/>
            <p:cNvSpPr/>
            <p:nvPr/>
          </p:nvSpPr>
          <p:spPr bwMode="auto">
            <a:xfrm>
              <a:off x="47244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2" name="Rounded Rectangle 21"/>
            <p:cNvSpPr/>
            <p:nvPr/>
          </p:nvSpPr>
          <p:spPr bwMode="auto">
            <a:xfrm>
              <a:off x="60198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4" name="Rounded Rectangle 23"/>
            <p:cNvSpPr/>
            <p:nvPr/>
          </p:nvSpPr>
          <p:spPr bwMode="auto">
            <a:xfrm>
              <a:off x="73152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25" name="TextBox 24"/>
          <p:cNvSpPr txBox="1"/>
          <p:nvPr/>
        </p:nvSpPr>
        <p:spPr>
          <a:xfrm>
            <a:off x="228600" y="5939135"/>
            <a:ext cx="7315200" cy="461665"/>
          </a:xfrm>
          <a:prstGeom prst="rect">
            <a:avLst/>
          </a:prstGeom>
          <a:noFill/>
          <a:ln>
            <a:noFill/>
          </a:ln>
        </p:spPr>
        <p:txBody>
          <a:bodyPr wrap="square" rtlCol="0">
            <a:spAutoFit/>
          </a:bodyPr>
          <a:lstStyle/>
          <a:p>
            <a:pPr algn="ctr"/>
            <a:r>
              <a:rPr lang="en-US" sz="2400" dirty="0" smtClean="0">
                <a:solidFill>
                  <a:schemeClr val="bg1"/>
                </a:solidFill>
                <a:latin typeface="Gill Sans"/>
                <a:cs typeface="Gill Sans"/>
              </a:rPr>
              <a:t>Important:</a:t>
            </a:r>
            <a:r>
              <a:rPr lang="en-US" sz="2400" b="0" dirty="0" smtClean="0">
                <a:solidFill>
                  <a:schemeClr val="bg1"/>
                </a:solidFill>
                <a:latin typeface="Gill Sans"/>
                <a:cs typeface="Gill Sans"/>
              </a:rPr>
              <a:t> Must carefully throttle resource usage…</a:t>
            </a:r>
            <a:endParaRPr lang="en-US" sz="2400" b="0" dirty="0">
              <a:solidFill>
                <a:schemeClr val="bg1"/>
              </a:solidFill>
              <a:latin typeface="Gill Sans"/>
              <a:cs typeface="Gill Sans"/>
            </a:endParaRPr>
          </a:p>
        </p:txBody>
      </p:sp>
      <p:sp>
        <p:nvSpPr>
          <p:cNvPr id="26" name="TextBox 25"/>
          <p:cNvSpPr txBox="1"/>
          <p:nvPr/>
        </p:nvSpPr>
        <p:spPr>
          <a:xfrm>
            <a:off x="685800" y="1290935"/>
            <a:ext cx="7924800" cy="400110"/>
          </a:xfrm>
          <a:prstGeom prst="rect">
            <a:avLst/>
          </a:prstGeom>
          <a:noFill/>
          <a:ln>
            <a:noFill/>
          </a:ln>
        </p:spPr>
        <p:txBody>
          <a:bodyPr wrap="square" rtlCol="0">
            <a:spAutoFit/>
          </a:bodyPr>
          <a:lstStyle/>
          <a:p>
            <a:r>
              <a:rPr lang="en-US" sz="2000" b="0" dirty="0" smtClean="0">
                <a:solidFill>
                  <a:schemeClr val="bg1"/>
                </a:solidFill>
                <a:latin typeface="Gill Sans"/>
                <a:cs typeface="Gill Sans"/>
              </a:rPr>
              <a:t>Different periodicity (e.g., hourly, daily snapshots, etc.)</a:t>
            </a:r>
            <a:endParaRPr lang="en-US" sz="2000" b="0" dirty="0">
              <a:solidFill>
                <a:schemeClr val="bg1"/>
              </a:solidFill>
              <a:latin typeface="Gill Sans"/>
              <a:cs typeface="Gill Sans"/>
            </a:endParaRPr>
          </a:p>
        </p:txBody>
      </p:sp>
      <p:sp>
        <p:nvSpPr>
          <p:cNvPr id="32" name="TextBox 31"/>
          <p:cNvSpPr txBox="1"/>
          <p:nvPr/>
        </p:nvSpPr>
        <p:spPr>
          <a:xfrm>
            <a:off x="2133600" y="6488668"/>
            <a:ext cx="7010400" cy="369332"/>
          </a:xfrm>
          <a:prstGeom prst="rect">
            <a:avLst/>
          </a:prstGeom>
          <a:noFill/>
          <a:ln>
            <a:noFill/>
          </a:ln>
        </p:spPr>
        <p:txBody>
          <a:bodyPr wrap="square" rtlCol="0">
            <a:spAutoFit/>
          </a:bodyPr>
          <a:lstStyle/>
          <a:p>
            <a:pPr algn="r"/>
            <a:r>
              <a:rPr lang="en-US" sz="1800" b="0" dirty="0">
                <a:solidFill>
                  <a:srgbClr val="000000"/>
                </a:solidFill>
                <a:latin typeface="Gill Sans"/>
                <a:cs typeface="Gill Sans"/>
              </a:rPr>
              <a:t>* Out of date – for illustration </a:t>
            </a:r>
            <a:r>
              <a:rPr lang="en-US" sz="1800" b="0" dirty="0" smtClean="0">
                <a:solidFill>
                  <a:srgbClr val="000000"/>
                </a:solidFill>
                <a:latin typeface="Gill Sans"/>
                <a:cs typeface="Gill Sans"/>
              </a:rPr>
              <a:t>only</a:t>
            </a:r>
            <a:endParaRPr lang="en-US" sz="1800" b="0" dirty="0">
              <a:solidFill>
                <a:srgbClr val="000000"/>
              </a:solidFill>
              <a:latin typeface="Gill Sans"/>
              <a:cs typeface="Gill Sans"/>
            </a:endParaRPr>
          </a:p>
        </p:txBody>
      </p:sp>
    </p:spTree>
    <p:extLst>
      <p:ext uri="{BB962C8B-B14F-4D97-AF65-F5344CB8AC3E}">
        <p14:creationId xmlns:p14="http://schemas.microsoft.com/office/powerpoint/2010/main" val="37663055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5" grpId="0"/>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Vertica</a:t>
            </a:r>
            <a:r>
              <a:rPr lang="en-US" dirty="0" smtClean="0"/>
              <a:t> Pipeline</a:t>
            </a:r>
            <a:endParaRPr lang="en-US" dirty="0"/>
          </a:p>
        </p:txBody>
      </p:sp>
      <p:sp>
        <p:nvSpPr>
          <p:cNvPr id="4" name="TextBox 3"/>
          <p:cNvSpPr txBox="1"/>
          <p:nvPr/>
        </p:nvSpPr>
        <p:spPr>
          <a:xfrm>
            <a:off x="0" y="5562600"/>
            <a:ext cx="9144000" cy="461665"/>
          </a:xfrm>
          <a:prstGeom prst="rect">
            <a:avLst/>
          </a:prstGeom>
          <a:noFill/>
          <a:ln>
            <a:noFill/>
          </a:ln>
        </p:spPr>
        <p:txBody>
          <a:bodyPr wrap="square" rtlCol="0">
            <a:spAutoFit/>
          </a:bodyPr>
          <a:lstStyle/>
          <a:p>
            <a:pPr algn="ctr"/>
            <a:r>
              <a:rPr lang="en-US" sz="2400" b="0" dirty="0" smtClean="0">
                <a:solidFill>
                  <a:schemeClr val="bg1"/>
                </a:solidFill>
                <a:latin typeface="Gill Sans"/>
                <a:cs typeface="Gill Sans"/>
              </a:rPr>
              <a:t>“Basically, we use </a:t>
            </a:r>
            <a:r>
              <a:rPr lang="en-US" sz="2400" b="0" dirty="0" err="1" smtClean="0">
                <a:solidFill>
                  <a:schemeClr val="bg1"/>
                </a:solidFill>
                <a:latin typeface="Gill Sans"/>
                <a:cs typeface="Gill Sans"/>
              </a:rPr>
              <a:t>Vertica</a:t>
            </a:r>
            <a:r>
              <a:rPr lang="en-US" sz="2400" b="0" dirty="0" smtClean="0">
                <a:solidFill>
                  <a:schemeClr val="bg1"/>
                </a:solidFill>
                <a:latin typeface="Gill Sans"/>
                <a:cs typeface="Gill Sans"/>
              </a:rPr>
              <a:t> as a cache for HDFS data.”</a:t>
            </a:r>
            <a:endParaRPr lang="en-US" sz="2400" b="0" dirty="0">
              <a:solidFill>
                <a:schemeClr val="bg1"/>
              </a:solidFill>
              <a:latin typeface="Gill Sans"/>
              <a:cs typeface="Gill Sans"/>
            </a:endParaRPr>
          </a:p>
        </p:txBody>
      </p:sp>
      <p:sp>
        <p:nvSpPr>
          <p:cNvPr id="5" name="TextBox 4"/>
          <p:cNvSpPr txBox="1"/>
          <p:nvPr/>
        </p:nvSpPr>
        <p:spPr>
          <a:xfrm>
            <a:off x="6324600" y="5931932"/>
            <a:ext cx="2438400" cy="461665"/>
          </a:xfrm>
          <a:prstGeom prst="rect">
            <a:avLst/>
          </a:prstGeom>
          <a:noFill/>
          <a:ln>
            <a:noFill/>
          </a:ln>
        </p:spPr>
        <p:txBody>
          <a:bodyPr wrap="square" rtlCol="0">
            <a:spAutoFit/>
          </a:bodyPr>
          <a:lstStyle/>
          <a:p>
            <a:pPr algn="ctr"/>
            <a:r>
              <a:rPr lang="en-US" sz="2400" b="0" dirty="0" smtClean="0">
                <a:solidFill>
                  <a:schemeClr val="bg1"/>
                </a:solidFill>
                <a:latin typeface="Gill Sans"/>
                <a:cs typeface="Gill Sans"/>
              </a:rPr>
              <a:t>@</a:t>
            </a:r>
            <a:r>
              <a:rPr lang="en-US" sz="2400" b="0" dirty="0" err="1" smtClean="0">
                <a:solidFill>
                  <a:schemeClr val="bg1"/>
                </a:solidFill>
                <a:latin typeface="Gill Sans"/>
                <a:cs typeface="Gill Sans"/>
              </a:rPr>
              <a:t>squarecog</a:t>
            </a:r>
            <a:endParaRPr lang="en-US" sz="2400" b="0" dirty="0">
              <a:solidFill>
                <a:schemeClr val="bg1"/>
              </a:solidFill>
              <a:latin typeface="Gill Sans"/>
              <a:cs typeface="Gill Sans"/>
            </a:endParaRPr>
          </a:p>
        </p:txBody>
      </p:sp>
      <p:sp>
        <p:nvSpPr>
          <p:cNvPr id="7" name="Rounded Rectangle 6"/>
          <p:cNvSpPr/>
          <p:nvPr/>
        </p:nvSpPr>
        <p:spPr bwMode="auto">
          <a:xfrm>
            <a:off x="609600" y="1790700"/>
            <a:ext cx="1447800" cy="914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HDFS</a:t>
            </a:r>
          </a:p>
        </p:txBody>
      </p:sp>
      <p:sp>
        <p:nvSpPr>
          <p:cNvPr id="8" name="Flowchart: Magnetic Disk 7"/>
          <p:cNvSpPr/>
          <p:nvPr/>
        </p:nvSpPr>
        <p:spPr bwMode="auto">
          <a:xfrm>
            <a:off x="32004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Vertica</a:t>
            </a:r>
            <a:endParaRPr kumimoji="0" lang="en-US" sz="2400" b="0" i="0" u="none" strike="noStrike" cap="none" normalizeH="0" baseline="0" dirty="0" smtClean="0">
              <a:ln>
                <a:noFill/>
              </a:ln>
              <a:solidFill>
                <a:schemeClr val="bg1"/>
              </a:solidFill>
              <a:effectLst/>
              <a:latin typeface="Gill Sans"/>
            </a:endParaRPr>
          </a:p>
        </p:txBody>
      </p:sp>
      <p:sp>
        <p:nvSpPr>
          <p:cNvPr id="9" name="Flowchart: Magnetic Disk 8"/>
          <p:cNvSpPr/>
          <p:nvPr/>
        </p:nvSpPr>
        <p:spPr bwMode="auto">
          <a:xfrm>
            <a:off x="57150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MySQL</a:t>
            </a:r>
            <a:endParaRPr kumimoji="0" lang="en-US" sz="2400" b="0" i="0" u="none" strike="noStrike" cap="none" normalizeH="0" baseline="0" dirty="0" smtClean="0">
              <a:ln>
                <a:noFill/>
              </a:ln>
              <a:solidFill>
                <a:schemeClr val="bg1"/>
              </a:solidFill>
              <a:effectLst/>
              <a:latin typeface="Gill Sans"/>
            </a:endParaRPr>
          </a:p>
        </p:txBody>
      </p:sp>
      <p:cxnSp>
        <p:nvCxnSpPr>
          <p:cNvPr id="11" name="Straight Arrow Connector 10"/>
          <p:cNvCxnSpPr>
            <a:stCxn id="7" idx="3"/>
            <a:endCxn id="8" idx="2"/>
          </p:cNvCxnSpPr>
          <p:nvPr/>
        </p:nvCxnSpPr>
        <p:spPr bwMode="auto">
          <a:xfrm>
            <a:off x="2057400" y="2247900"/>
            <a:ext cx="11430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8" idx="4"/>
            <a:endCxn id="9" idx="2"/>
          </p:cNvCxnSpPr>
          <p:nvPr/>
        </p:nvCxnSpPr>
        <p:spPr bwMode="auto">
          <a:xfrm>
            <a:off x="4495800" y="2247900"/>
            <a:ext cx="12192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16764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import</a:t>
            </a:r>
            <a:endParaRPr lang="en-US" sz="1800" b="0" dirty="0">
              <a:solidFill>
                <a:schemeClr val="bg1"/>
              </a:solidFill>
              <a:latin typeface="Gill Sans"/>
              <a:cs typeface="Gill Sans"/>
            </a:endParaRPr>
          </a:p>
        </p:txBody>
      </p:sp>
      <p:sp>
        <p:nvSpPr>
          <p:cNvPr id="16" name="Rounded Rectangle 15"/>
          <p:cNvSpPr/>
          <p:nvPr/>
        </p:nvSpPr>
        <p:spPr bwMode="auto">
          <a:xfrm>
            <a:off x="7086600" y="1828800"/>
            <a:ext cx="16002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Birdbrain</a:t>
            </a:r>
          </a:p>
        </p:txBody>
      </p:sp>
      <p:sp>
        <p:nvSpPr>
          <p:cNvPr id="17" name="TextBox 16"/>
          <p:cNvSpPr txBox="1"/>
          <p:nvPr/>
        </p:nvSpPr>
        <p:spPr>
          <a:xfrm>
            <a:off x="41910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aggregation</a:t>
            </a:r>
            <a:endParaRPr lang="en-US" sz="1800" b="0" dirty="0">
              <a:solidFill>
                <a:schemeClr val="bg1"/>
              </a:solidFill>
              <a:latin typeface="Gill Sans"/>
              <a:cs typeface="Gill Sans"/>
            </a:endParaRPr>
          </a:p>
        </p:txBody>
      </p:sp>
      <p:sp>
        <p:nvSpPr>
          <p:cNvPr id="20" name="TextBox 19"/>
          <p:cNvSpPr txBox="1"/>
          <p:nvPr/>
        </p:nvSpPr>
        <p:spPr>
          <a:xfrm>
            <a:off x="457200" y="4262735"/>
            <a:ext cx="1143000" cy="457200"/>
          </a:xfrm>
          <a:prstGeom prst="rect">
            <a:avLst/>
          </a:prstGeom>
          <a:noFill/>
          <a:ln>
            <a:noFill/>
          </a:ln>
        </p:spPr>
        <p:txBody>
          <a:bodyPr wrap="square" rtlCol="0">
            <a:spAutoFit/>
          </a:bodyPr>
          <a:lstStyle/>
          <a:p>
            <a:r>
              <a:rPr lang="en-US" sz="2400" dirty="0" smtClean="0">
                <a:solidFill>
                  <a:schemeClr val="bg1"/>
                </a:solidFill>
                <a:latin typeface="Gill Sans"/>
                <a:cs typeface="Gill Sans"/>
              </a:rPr>
              <a:t>Why?</a:t>
            </a:r>
            <a:endParaRPr lang="en-US" sz="2400" dirty="0">
              <a:solidFill>
                <a:schemeClr val="bg1"/>
              </a:solidFill>
              <a:latin typeface="Gill Sans"/>
              <a:cs typeface="Gill Sans"/>
            </a:endParaRPr>
          </a:p>
        </p:txBody>
      </p:sp>
      <p:sp>
        <p:nvSpPr>
          <p:cNvPr id="21" name="TextBox 20"/>
          <p:cNvSpPr txBox="1"/>
          <p:nvPr/>
        </p:nvSpPr>
        <p:spPr>
          <a:xfrm>
            <a:off x="609600" y="4719935"/>
            <a:ext cx="8077200" cy="461665"/>
          </a:xfrm>
          <a:prstGeom prst="rect">
            <a:avLst/>
          </a:prstGeom>
          <a:noFill/>
          <a:ln>
            <a:noFill/>
          </a:ln>
        </p:spPr>
        <p:txBody>
          <a:bodyPr wrap="square" rtlCol="0">
            <a:spAutoFit/>
          </a:bodyPr>
          <a:lstStyle/>
          <a:p>
            <a:r>
              <a:rPr lang="en-US" sz="2400" b="0" dirty="0" err="1" smtClean="0">
                <a:solidFill>
                  <a:schemeClr val="bg1"/>
                </a:solidFill>
                <a:latin typeface="Gill Sans"/>
                <a:cs typeface="Gill Sans"/>
              </a:rPr>
              <a:t>Vertica</a:t>
            </a:r>
            <a:r>
              <a:rPr lang="en-US" sz="2400" b="0" dirty="0" smtClean="0">
                <a:solidFill>
                  <a:schemeClr val="bg1"/>
                </a:solidFill>
                <a:latin typeface="Gill Sans"/>
                <a:cs typeface="Gill Sans"/>
              </a:rPr>
              <a:t> provides </a:t>
            </a:r>
            <a:r>
              <a:rPr lang="en-US" sz="2400" b="0" i="1" dirty="0" smtClean="0">
                <a:solidFill>
                  <a:schemeClr val="bg1"/>
                </a:solidFill>
                <a:latin typeface="Gill Sans"/>
                <a:cs typeface="Gill Sans"/>
              </a:rPr>
              <a:t>orders of magnitude</a:t>
            </a:r>
            <a:r>
              <a:rPr lang="en-US" sz="2400" b="0" dirty="0" smtClean="0">
                <a:solidFill>
                  <a:schemeClr val="bg1"/>
                </a:solidFill>
                <a:latin typeface="Gill Sans"/>
                <a:cs typeface="Gill Sans"/>
              </a:rPr>
              <a:t> faster aggregations!</a:t>
            </a:r>
            <a:endParaRPr lang="en-US" sz="2400" b="0" dirty="0">
              <a:solidFill>
                <a:schemeClr val="bg1"/>
              </a:solidFill>
              <a:latin typeface="Gill Sans"/>
              <a:cs typeface="Gill Sans"/>
            </a:endParaRPr>
          </a:p>
        </p:txBody>
      </p:sp>
      <p:sp>
        <p:nvSpPr>
          <p:cNvPr id="23" name="Rounded Rectangle 22"/>
          <p:cNvSpPr/>
          <p:nvPr/>
        </p:nvSpPr>
        <p:spPr bwMode="auto">
          <a:xfrm>
            <a:off x="4419600" y="3352800"/>
            <a:ext cx="21336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rPr>
              <a:t>Interactive</a:t>
            </a:r>
            <a:br>
              <a:rPr kumimoji="0" lang="en-US" sz="2000" b="0" i="0" u="none" strike="noStrike" cap="none" normalizeH="0" baseline="0" dirty="0" smtClean="0">
                <a:ln>
                  <a:noFill/>
                </a:ln>
                <a:solidFill>
                  <a:schemeClr val="bg1"/>
                </a:solidFill>
                <a:effectLst/>
                <a:latin typeface="Gill Sans"/>
              </a:rPr>
            </a:br>
            <a:r>
              <a:rPr kumimoji="0" lang="en-US" sz="2000" b="0" i="0" u="none" strike="noStrike" cap="none" normalizeH="0" baseline="0" dirty="0" smtClean="0">
                <a:ln>
                  <a:noFill/>
                </a:ln>
                <a:solidFill>
                  <a:schemeClr val="bg1"/>
                </a:solidFill>
                <a:effectLst/>
                <a:latin typeface="Gill Sans"/>
              </a:rPr>
              <a:t>browsing tools</a:t>
            </a:r>
          </a:p>
        </p:txBody>
      </p:sp>
      <p:cxnSp>
        <p:nvCxnSpPr>
          <p:cNvPr id="25" name="Shape 24"/>
          <p:cNvCxnSpPr>
            <a:stCxn id="8" idx="3"/>
            <a:endCxn id="23" idx="1"/>
          </p:cNvCxnSpPr>
          <p:nvPr/>
        </p:nvCxnSpPr>
        <p:spPr bwMode="auto">
          <a:xfrm rot="16200000" flipH="1">
            <a:off x="3638550" y="3028950"/>
            <a:ext cx="990600" cy="571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2133600" y="6488668"/>
            <a:ext cx="7010400" cy="369332"/>
          </a:xfrm>
          <a:prstGeom prst="rect">
            <a:avLst/>
          </a:prstGeom>
          <a:noFill/>
          <a:ln>
            <a:noFill/>
          </a:ln>
        </p:spPr>
        <p:txBody>
          <a:bodyPr wrap="square" rtlCol="0">
            <a:spAutoFit/>
          </a:bodyPr>
          <a:lstStyle/>
          <a:p>
            <a:pPr algn="r"/>
            <a:r>
              <a:rPr lang="en-US" sz="1800" b="0" dirty="0">
                <a:solidFill>
                  <a:srgbClr val="000000"/>
                </a:solidFill>
                <a:latin typeface="Gill Sans"/>
                <a:cs typeface="Gill Sans"/>
              </a:rPr>
              <a:t>* Out of date – for illustration only</a:t>
            </a:r>
          </a:p>
        </p:txBody>
      </p:sp>
    </p:spTree>
    <p:extLst>
      <p:ext uri="{BB962C8B-B14F-4D97-AF65-F5344CB8AC3E}">
        <p14:creationId xmlns:p14="http://schemas.microsoft.com/office/powerpoint/2010/main" val="405244781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animBg="1"/>
      <p:bldP spid="9" grpId="0" animBg="1"/>
      <p:bldP spid="15" grpId="0"/>
      <p:bldP spid="16" grpId="0" animBg="1"/>
      <p:bldP spid="17" grpId="0"/>
      <p:bldP spid="20" grpId="0"/>
      <p:bldP spid="21" grpId="0"/>
      <p:bldP spid="2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Vertica</a:t>
            </a:r>
            <a:r>
              <a:rPr lang="en-US" dirty="0" smtClean="0"/>
              <a:t> Pipeline</a:t>
            </a:r>
            <a:endParaRPr lang="en-US" dirty="0"/>
          </a:p>
        </p:txBody>
      </p:sp>
      <p:sp>
        <p:nvSpPr>
          <p:cNvPr id="7" name="Rounded Rectangle 6"/>
          <p:cNvSpPr/>
          <p:nvPr/>
        </p:nvSpPr>
        <p:spPr bwMode="auto">
          <a:xfrm>
            <a:off x="609600" y="1790700"/>
            <a:ext cx="1447800" cy="914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HDFS</a:t>
            </a:r>
          </a:p>
        </p:txBody>
      </p:sp>
      <p:sp>
        <p:nvSpPr>
          <p:cNvPr id="8" name="Flowchart: Magnetic Disk 7"/>
          <p:cNvSpPr/>
          <p:nvPr/>
        </p:nvSpPr>
        <p:spPr bwMode="auto">
          <a:xfrm>
            <a:off x="32004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Vertica</a:t>
            </a:r>
            <a:endParaRPr kumimoji="0" lang="en-US" sz="2400" b="0" i="0" u="none" strike="noStrike" cap="none" normalizeH="0" baseline="0" dirty="0" smtClean="0">
              <a:ln>
                <a:noFill/>
              </a:ln>
              <a:solidFill>
                <a:schemeClr val="bg1"/>
              </a:solidFill>
              <a:effectLst/>
              <a:latin typeface="Gill Sans"/>
            </a:endParaRPr>
          </a:p>
        </p:txBody>
      </p:sp>
      <p:sp>
        <p:nvSpPr>
          <p:cNvPr id="9" name="Flowchart: Magnetic Disk 8"/>
          <p:cNvSpPr/>
          <p:nvPr/>
        </p:nvSpPr>
        <p:spPr bwMode="auto">
          <a:xfrm>
            <a:off x="57150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MySQL</a:t>
            </a:r>
            <a:endParaRPr kumimoji="0" lang="en-US" sz="2400" b="0" i="0" u="none" strike="noStrike" cap="none" normalizeH="0" baseline="0" dirty="0" smtClean="0">
              <a:ln>
                <a:noFill/>
              </a:ln>
              <a:solidFill>
                <a:schemeClr val="bg1"/>
              </a:solidFill>
              <a:effectLst/>
              <a:latin typeface="Gill Sans"/>
            </a:endParaRPr>
          </a:p>
        </p:txBody>
      </p:sp>
      <p:cxnSp>
        <p:nvCxnSpPr>
          <p:cNvPr id="11" name="Straight Arrow Connector 10"/>
          <p:cNvCxnSpPr>
            <a:stCxn id="7" idx="3"/>
            <a:endCxn id="8" idx="2"/>
          </p:cNvCxnSpPr>
          <p:nvPr/>
        </p:nvCxnSpPr>
        <p:spPr bwMode="auto">
          <a:xfrm>
            <a:off x="2057400" y="2247900"/>
            <a:ext cx="11430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8" idx="4"/>
            <a:endCxn id="9" idx="2"/>
          </p:cNvCxnSpPr>
          <p:nvPr/>
        </p:nvCxnSpPr>
        <p:spPr bwMode="auto">
          <a:xfrm>
            <a:off x="4495800" y="2247900"/>
            <a:ext cx="12192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Rounded Rectangle 15"/>
          <p:cNvSpPr/>
          <p:nvPr/>
        </p:nvSpPr>
        <p:spPr bwMode="auto">
          <a:xfrm>
            <a:off x="7086600" y="1828800"/>
            <a:ext cx="16002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Birdbrain</a:t>
            </a:r>
          </a:p>
        </p:txBody>
      </p:sp>
      <p:sp>
        <p:nvSpPr>
          <p:cNvPr id="20" name="TextBox 19"/>
          <p:cNvSpPr txBox="1"/>
          <p:nvPr/>
        </p:nvSpPr>
        <p:spPr>
          <a:xfrm>
            <a:off x="457200" y="4410670"/>
            <a:ext cx="2209800" cy="461665"/>
          </a:xfrm>
          <a:prstGeom prst="rect">
            <a:avLst/>
          </a:prstGeom>
          <a:noFill/>
          <a:ln>
            <a:noFill/>
          </a:ln>
        </p:spPr>
        <p:txBody>
          <a:bodyPr wrap="square" rtlCol="0">
            <a:spAutoFit/>
          </a:bodyPr>
          <a:lstStyle/>
          <a:p>
            <a:r>
              <a:rPr lang="en-US" sz="2400" dirty="0" smtClean="0">
                <a:solidFill>
                  <a:schemeClr val="bg1"/>
                </a:solidFill>
                <a:latin typeface="Gill Sans"/>
                <a:cs typeface="Gill Sans"/>
              </a:rPr>
              <a:t>The catch…</a:t>
            </a:r>
            <a:endParaRPr lang="en-US" sz="2400" dirty="0">
              <a:solidFill>
                <a:schemeClr val="bg1"/>
              </a:solidFill>
              <a:latin typeface="Gill Sans"/>
              <a:cs typeface="Gill Sans"/>
            </a:endParaRPr>
          </a:p>
        </p:txBody>
      </p:sp>
      <p:sp>
        <p:nvSpPr>
          <p:cNvPr id="21" name="TextBox 20"/>
          <p:cNvSpPr txBox="1"/>
          <p:nvPr/>
        </p:nvSpPr>
        <p:spPr>
          <a:xfrm>
            <a:off x="609600" y="4867870"/>
            <a:ext cx="7924800" cy="461665"/>
          </a:xfrm>
          <a:prstGeom prst="rect">
            <a:avLst/>
          </a:prstGeom>
          <a:noFill/>
          <a:ln>
            <a:noFill/>
          </a:ln>
        </p:spPr>
        <p:txBody>
          <a:bodyPr wrap="square" rtlCol="0">
            <a:spAutoFit/>
          </a:bodyPr>
          <a:lstStyle/>
          <a:p>
            <a:r>
              <a:rPr lang="en-US" sz="2400" b="0" dirty="0" smtClean="0">
                <a:solidFill>
                  <a:schemeClr val="bg1"/>
                </a:solidFill>
                <a:latin typeface="Gill Sans"/>
                <a:cs typeface="Gill Sans"/>
              </a:rPr>
              <a:t>Performance must be balanced against integration costs</a:t>
            </a:r>
            <a:endParaRPr lang="en-US" sz="2400" b="0" dirty="0">
              <a:solidFill>
                <a:schemeClr val="bg1"/>
              </a:solidFill>
              <a:latin typeface="Gill Sans"/>
              <a:cs typeface="Gill Sans"/>
            </a:endParaRPr>
          </a:p>
        </p:txBody>
      </p:sp>
      <p:sp>
        <p:nvSpPr>
          <p:cNvPr id="22" name="TextBox 21"/>
          <p:cNvSpPr txBox="1"/>
          <p:nvPr/>
        </p:nvSpPr>
        <p:spPr>
          <a:xfrm>
            <a:off x="609600" y="5329535"/>
            <a:ext cx="8077200" cy="461665"/>
          </a:xfrm>
          <a:prstGeom prst="rect">
            <a:avLst/>
          </a:prstGeom>
          <a:noFill/>
          <a:ln>
            <a:noFill/>
          </a:ln>
        </p:spPr>
        <p:txBody>
          <a:bodyPr wrap="square" rtlCol="0">
            <a:spAutoFit/>
          </a:bodyPr>
          <a:lstStyle/>
          <a:p>
            <a:r>
              <a:rPr lang="en-US" sz="2400" b="0" dirty="0" err="1" smtClean="0">
                <a:solidFill>
                  <a:schemeClr val="bg1"/>
                </a:solidFill>
                <a:latin typeface="Gill Sans"/>
                <a:cs typeface="Gill Sans"/>
              </a:rPr>
              <a:t>Vertica</a:t>
            </a:r>
            <a:r>
              <a:rPr lang="en-US" sz="2400" b="0" dirty="0" smtClean="0">
                <a:solidFill>
                  <a:schemeClr val="bg1"/>
                </a:solidFill>
                <a:latin typeface="Gill Sans"/>
                <a:cs typeface="Gill Sans"/>
              </a:rPr>
              <a:t> integration is non-trivial</a:t>
            </a:r>
            <a:endParaRPr lang="en-US" sz="2400" b="0" dirty="0">
              <a:solidFill>
                <a:schemeClr val="bg1"/>
              </a:solidFill>
              <a:latin typeface="Gill Sans"/>
              <a:cs typeface="Gill Sans"/>
            </a:endParaRPr>
          </a:p>
        </p:txBody>
      </p:sp>
      <p:sp>
        <p:nvSpPr>
          <p:cNvPr id="23" name="Rounded Rectangle 22"/>
          <p:cNvSpPr/>
          <p:nvPr/>
        </p:nvSpPr>
        <p:spPr bwMode="auto">
          <a:xfrm>
            <a:off x="4419600" y="3352800"/>
            <a:ext cx="21336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rPr>
              <a:t>Interactive</a:t>
            </a:r>
            <a:br>
              <a:rPr kumimoji="0" lang="en-US" sz="2000" b="0" i="0" u="none" strike="noStrike" cap="none" normalizeH="0" baseline="0" dirty="0" smtClean="0">
                <a:ln>
                  <a:noFill/>
                </a:ln>
                <a:solidFill>
                  <a:schemeClr val="bg1"/>
                </a:solidFill>
                <a:effectLst/>
                <a:latin typeface="Gill Sans"/>
              </a:rPr>
            </a:br>
            <a:r>
              <a:rPr kumimoji="0" lang="en-US" sz="2000" b="0" i="0" u="none" strike="noStrike" cap="none" normalizeH="0" baseline="0" dirty="0" smtClean="0">
                <a:ln>
                  <a:noFill/>
                </a:ln>
                <a:solidFill>
                  <a:schemeClr val="bg1"/>
                </a:solidFill>
                <a:effectLst/>
                <a:latin typeface="Gill Sans"/>
              </a:rPr>
              <a:t>browsing tools</a:t>
            </a:r>
          </a:p>
        </p:txBody>
      </p:sp>
      <p:cxnSp>
        <p:nvCxnSpPr>
          <p:cNvPr id="25" name="Shape 24"/>
          <p:cNvCxnSpPr>
            <a:stCxn id="8" idx="3"/>
            <a:endCxn id="23" idx="1"/>
          </p:cNvCxnSpPr>
          <p:nvPr/>
        </p:nvCxnSpPr>
        <p:spPr bwMode="auto">
          <a:xfrm rot="16200000" flipH="1">
            <a:off x="3638550" y="3028950"/>
            <a:ext cx="990600" cy="571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16764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import</a:t>
            </a:r>
            <a:endParaRPr lang="en-US" sz="1800" b="0" dirty="0">
              <a:solidFill>
                <a:schemeClr val="bg1"/>
              </a:solidFill>
              <a:latin typeface="Gill Sans"/>
              <a:cs typeface="Gill Sans"/>
            </a:endParaRPr>
          </a:p>
        </p:txBody>
      </p:sp>
      <p:sp>
        <p:nvSpPr>
          <p:cNvPr id="26" name="TextBox 25"/>
          <p:cNvSpPr txBox="1"/>
          <p:nvPr/>
        </p:nvSpPr>
        <p:spPr>
          <a:xfrm>
            <a:off x="41910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aggregation</a:t>
            </a:r>
            <a:endParaRPr lang="en-US" sz="1800" b="0" dirty="0">
              <a:solidFill>
                <a:schemeClr val="bg1"/>
              </a:solidFill>
              <a:latin typeface="Gill Sans"/>
              <a:cs typeface="Gill Sans"/>
            </a:endParaRPr>
          </a:p>
        </p:txBody>
      </p:sp>
      <p:sp>
        <p:nvSpPr>
          <p:cNvPr id="18" name="TextBox 17"/>
          <p:cNvSpPr txBox="1"/>
          <p:nvPr/>
        </p:nvSpPr>
        <p:spPr>
          <a:xfrm>
            <a:off x="2133600" y="6488668"/>
            <a:ext cx="7010400" cy="369332"/>
          </a:xfrm>
          <a:prstGeom prst="rect">
            <a:avLst/>
          </a:prstGeom>
          <a:noFill/>
          <a:ln>
            <a:noFill/>
          </a:ln>
        </p:spPr>
        <p:txBody>
          <a:bodyPr wrap="square" rtlCol="0">
            <a:spAutoFit/>
          </a:bodyPr>
          <a:lstStyle/>
          <a:p>
            <a:pPr algn="r"/>
            <a:r>
              <a:rPr lang="en-US" sz="1800" b="0" dirty="0">
                <a:solidFill>
                  <a:srgbClr val="000000"/>
                </a:solidFill>
                <a:latin typeface="Gill Sans"/>
                <a:cs typeface="Gill Sans"/>
              </a:rPr>
              <a:t>* Out of date – for illustration only</a:t>
            </a:r>
          </a:p>
        </p:txBody>
      </p:sp>
    </p:spTree>
    <p:extLst>
      <p:ext uri="{BB962C8B-B14F-4D97-AF65-F5344CB8AC3E}">
        <p14:creationId xmlns:p14="http://schemas.microsoft.com/office/powerpoint/2010/main" val="41955875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Vertica</a:t>
            </a:r>
            <a:r>
              <a:rPr lang="en-US" dirty="0" smtClean="0"/>
              <a:t> Pipeline</a:t>
            </a:r>
            <a:endParaRPr lang="en-US" dirty="0"/>
          </a:p>
        </p:txBody>
      </p:sp>
      <p:sp>
        <p:nvSpPr>
          <p:cNvPr id="7" name="Rounded Rectangle 6"/>
          <p:cNvSpPr/>
          <p:nvPr/>
        </p:nvSpPr>
        <p:spPr bwMode="auto">
          <a:xfrm>
            <a:off x="609600" y="1257300"/>
            <a:ext cx="1447800" cy="914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HDFS</a:t>
            </a:r>
          </a:p>
        </p:txBody>
      </p:sp>
      <p:sp>
        <p:nvSpPr>
          <p:cNvPr id="8" name="Flowchart: Magnetic Disk 7"/>
          <p:cNvSpPr/>
          <p:nvPr/>
        </p:nvSpPr>
        <p:spPr bwMode="auto">
          <a:xfrm>
            <a:off x="3200400" y="11430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Vertica</a:t>
            </a:r>
            <a:endParaRPr kumimoji="0" lang="en-US" sz="2400" b="0" i="0" u="none" strike="noStrike" cap="none" normalizeH="0" baseline="0" dirty="0" smtClean="0">
              <a:ln>
                <a:noFill/>
              </a:ln>
              <a:solidFill>
                <a:schemeClr val="bg1"/>
              </a:solidFill>
              <a:effectLst/>
              <a:latin typeface="Gill Sans"/>
            </a:endParaRPr>
          </a:p>
        </p:txBody>
      </p:sp>
      <p:cxnSp>
        <p:nvCxnSpPr>
          <p:cNvPr id="11" name="Straight Arrow Connector 10"/>
          <p:cNvCxnSpPr>
            <a:stCxn id="7" idx="3"/>
            <a:endCxn id="8" idx="2"/>
          </p:cNvCxnSpPr>
          <p:nvPr/>
        </p:nvCxnSpPr>
        <p:spPr bwMode="auto">
          <a:xfrm>
            <a:off x="2057400" y="1714500"/>
            <a:ext cx="11430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1676400" y="8498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import</a:t>
            </a:r>
            <a:endParaRPr lang="en-US" sz="1800" b="0" dirty="0">
              <a:solidFill>
                <a:schemeClr val="bg1"/>
              </a:solidFill>
              <a:latin typeface="Gill Sans"/>
              <a:cs typeface="Gill Sans"/>
            </a:endParaRPr>
          </a:p>
        </p:txBody>
      </p:sp>
      <p:sp>
        <p:nvSpPr>
          <p:cNvPr id="9" name="Flowchart: Magnetic Disk 8"/>
          <p:cNvSpPr/>
          <p:nvPr/>
        </p:nvSpPr>
        <p:spPr bwMode="auto">
          <a:xfrm>
            <a:off x="5715000" y="11430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MySQL</a:t>
            </a:r>
            <a:endParaRPr kumimoji="0" lang="en-US" sz="2400" b="0" i="0" u="none" strike="noStrike" cap="none" normalizeH="0" baseline="0" dirty="0" smtClean="0">
              <a:ln>
                <a:noFill/>
              </a:ln>
              <a:solidFill>
                <a:schemeClr val="bg1"/>
              </a:solidFill>
              <a:effectLst/>
              <a:latin typeface="Gill Sans"/>
            </a:endParaRPr>
          </a:p>
        </p:txBody>
      </p:sp>
      <p:cxnSp>
        <p:nvCxnSpPr>
          <p:cNvPr id="12" name="Straight Arrow Connector 11"/>
          <p:cNvCxnSpPr>
            <a:stCxn id="8" idx="4"/>
            <a:endCxn id="9" idx="2"/>
          </p:cNvCxnSpPr>
          <p:nvPr/>
        </p:nvCxnSpPr>
        <p:spPr bwMode="auto">
          <a:xfrm>
            <a:off x="4495800" y="1714500"/>
            <a:ext cx="12192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Rounded Rectangle 15"/>
          <p:cNvSpPr/>
          <p:nvPr/>
        </p:nvSpPr>
        <p:spPr bwMode="auto">
          <a:xfrm>
            <a:off x="7086600" y="1295400"/>
            <a:ext cx="16002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Birdbrain</a:t>
            </a:r>
          </a:p>
        </p:txBody>
      </p:sp>
      <p:sp>
        <p:nvSpPr>
          <p:cNvPr id="17" name="TextBox 16"/>
          <p:cNvSpPr txBox="1"/>
          <p:nvPr/>
        </p:nvSpPr>
        <p:spPr>
          <a:xfrm>
            <a:off x="4191000" y="8498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aggregation</a:t>
            </a:r>
            <a:endParaRPr lang="en-US" sz="1800" b="0" dirty="0">
              <a:solidFill>
                <a:schemeClr val="bg1"/>
              </a:solidFill>
              <a:latin typeface="Gill Sans"/>
              <a:cs typeface="Gill Sans"/>
            </a:endParaRPr>
          </a:p>
        </p:txBody>
      </p:sp>
      <p:sp>
        <p:nvSpPr>
          <p:cNvPr id="23" name="Rounded Rectangle 22"/>
          <p:cNvSpPr/>
          <p:nvPr/>
        </p:nvSpPr>
        <p:spPr bwMode="auto">
          <a:xfrm>
            <a:off x="4419600" y="2819400"/>
            <a:ext cx="21336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rPr>
              <a:t>Interactive</a:t>
            </a:r>
            <a:br>
              <a:rPr kumimoji="0" lang="en-US" sz="2000" b="0" i="0" u="none" strike="noStrike" cap="none" normalizeH="0" baseline="0" dirty="0" smtClean="0">
                <a:ln>
                  <a:noFill/>
                </a:ln>
                <a:solidFill>
                  <a:schemeClr val="bg1"/>
                </a:solidFill>
                <a:effectLst/>
                <a:latin typeface="Gill Sans"/>
              </a:rPr>
            </a:br>
            <a:r>
              <a:rPr kumimoji="0" lang="en-US" sz="2000" b="0" i="0" u="none" strike="noStrike" cap="none" normalizeH="0" baseline="0" dirty="0" smtClean="0">
                <a:ln>
                  <a:noFill/>
                </a:ln>
                <a:solidFill>
                  <a:schemeClr val="bg1"/>
                </a:solidFill>
                <a:effectLst/>
                <a:latin typeface="Gill Sans"/>
              </a:rPr>
              <a:t>browsing tools</a:t>
            </a:r>
          </a:p>
        </p:txBody>
      </p:sp>
      <p:cxnSp>
        <p:nvCxnSpPr>
          <p:cNvPr id="25" name="Shape 24"/>
          <p:cNvCxnSpPr>
            <a:stCxn id="8" idx="3"/>
            <a:endCxn id="23" idx="1"/>
          </p:cNvCxnSpPr>
          <p:nvPr/>
        </p:nvCxnSpPr>
        <p:spPr bwMode="auto">
          <a:xfrm rot="16200000" flipH="1">
            <a:off x="3638550" y="2495550"/>
            <a:ext cx="990600" cy="571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4648200" y="1905000"/>
            <a:ext cx="4343400" cy="523220"/>
          </a:xfrm>
          <a:prstGeom prst="rect">
            <a:avLst/>
          </a:prstGeom>
          <a:noFill/>
          <a:ln>
            <a:noFill/>
          </a:ln>
        </p:spPr>
        <p:txBody>
          <a:bodyPr wrap="square" rtlCol="0">
            <a:spAutoFit/>
          </a:bodyPr>
          <a:lstStyle/>
          <a:p>
            <a:r>
              <a:rPr lang="en-US" sz="2800" b="0" dirty="0" smtClean="0">
                <a:solidFill>
                  <a:schemeClr val="bg1"/>
                </a:solidFill>
                <a:latin typeface="Gill Sans"/>
                <a:cs typeface="Gill Sans"/>
              </a:rPr>
              <a:t>Let’s just run this in reverse!</a:t>
            </a:r>
            <a:endParaRPr lang="en-US" sz="2800" b="0" dirty="0">
              <a:solidFill>
                <a:schemeClr val="bg1"/>
              </a:solidFill>
              <a:latin typeface="Gill Sans"/>
              <a:cs typeface="Gill Sans"/>
            </a:endParaRPr>
          </a:p>
        </p:txBody>
      </p:sp>
      <p:grpSp>
        <p:nvGrpSpPr>
          <p:cNvPr id="76" name="Group 75"/>
          <p:cNvGrpSpPr/>
          <p:nvPr/>
        </p:nvGrpSpPr>
        <p:grpSpPr>
          <a:xfrm>
            <a:off x="304800" y="2590800"/>
            <a:ext cx="8229600" cy="3733799"/>
            <a:chOff x="152400" y="2057400"/>
            <a:chExt cx="8229600" cy="3733799"/>
          </a:xfrm>
        </p:grpSpPr>
        <p:grpSp>
          <p:nvGrpSpPr>
            <p:cNvPr id="53" name="Group 52"/>
            <p:cNvGrpSpPr/>
            <p:nvPr/>
          </p:nvGrpSpPr>
          <p:grpSpPr>
            <a:xfrm>
              <a:off x="152400" y="2057400"/>
              <a:ext cx="8224520" cy="838200"/>
              <a:chOff x="152400" y="2057400"/>
              <a:chExt cx="8224520" cy="838200"/>
            </a:xfrm>
          </p:grpSpPr>
          <p:sp>
            <p:nvSpPr>
              <p:cNvPr id="54" name="Can 53"/>
              <p:cNvSpPr/>
              <p:nvPr/>
            </p:nvSpPr>
            <p:spPr bwMode="auto">
              <a:xfrm>
                <a:off x="21336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5" name="TextBox 54"/>
              <p:cNvSpPr txBox="1"/>
              <p:nvPr/>
            </p:nvSpPr>
            <p:spPr>
              <a:xfrm>
                <a:off x="152400" y="2286000"/>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DB partitions</a:t>
                </a:r>
                <a:endParaRPr lang="en-US" sz="2000" b="0" dirty="0">
                  <a:solidFill>
                    <a:schemeClr val="bg1"/>
                  </a:solidFill>
                  <a:latin typeface="Gill Sans"/>
                  <a:cs typeface="Gill Sans"/>
                </a:endParaRPr>
              </a:p>
            </p:txBody>
          </p:sp>
          <p:sp>
            <p:nvSpPr>
              <p:cNvPr id="56" name="Can 55"/>
              <p:cNvSpPr/>
              <p:nvPr/>
            </p:nvSpPr>
            <p:spPr bwMode="auto">
              <a:xfrm>
                <a:off x="34290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7" name="Can 56"/>
              <p:cNvSpPr/>
              <p:nvPr/>
            </p:nvSpPr>
            <p:spPr bwMode="auto">
              <a:xfrm>
                <a:off x="47244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8" name="Can 57"/>
              <p:cNvSpPr/>
              <p:nvPr/>
            </p:nvSpPr>
            <p:spPr bwMode="auto">
              <a:xfrm>
                <a:off x="60198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9" name="Can 58"/>
              <p:cNvSpPr/>
              <p:nvPr/>
            </p:nvSpPr>
            <p:spPr bwMode="auto">
              <a:xfrm>
                <a:off x="73152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60" name="Rounded Rectangle 59"/>
            <p:cNvSpPr/>
            <p:nvPr/>
          </p:nvSpPr>
          <p:spPr bwMode="auto">
            <a:xfrm rot="5400000">
              <a:off x="4838700" y="2324099"/>
              <a:ext cx="762000" cy="61722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latin typeface="Gill Sans"/>
                </a:rPr>
                <a:t>HDFS</a:t>
              </a:r>
            </a:p>
          </p:txBody>
        </p:sp>
        <p:grpSp>
          <p:nvGrpSpPr>
            <p:cNvPr id="61" name="Group 60"/>
            <p:cNvGrpSpPr/>
            <p:nvPr/>
          </p:nvGrpSpPr>
          <p:grpSpPr>
            <a:xfrm>
              <a:off x="685800" y="2971800"/>
              <a:ext cx="7467600" cy="1981201"/>
              <a:chOff x="685800" y="2971800"/>
              <a:chExt cx="7467600" cy="1981201"/>
            </a:xfrm>
          </p:grpSpPr>
          <p:sp>
            <p:nvSpPr>
              <p:cNvPr id="62" name="Right Arrow 61"/>
              <p:cNvSpPr/>
              <p:nvPr/>
            </p:nvSpPr>
            <p:spPr bwMode="auto">
              <a:xfrm rot="5400000">
                <a:off x="2971799" y="3657600"/>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63" name="Right Arrow 62"/>
              <p:cNvSpPr/>
              <p:nvPr/>
            </p:nvSpPr>
            <p:spPr bwMode="auto">
              <a:xfrm rot="5400000">
                <a:off x="4267200" y="3657601"/>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64" name="Right Arrow 63"/>
              <p:cNvSpPr/>
              <p:nvPr/>
            </p:nvSpPr>
            <p:spPr bwMode="auto">
              <a:xfrm rot="5400000">
                <a:off x="5562600" y="3657600"/>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65" name="Right Arrow 64"/>
              <p:cNvSpPr/>
              <p:nvPr/>
            </p:nvSpPr>
            <p:spPr bwMode="auto">
              <a:xfrm rot="5400000">
                <a:off x="6858000" y="3657600"/>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66" name="Right Arrow 65"/>
              <p:cNvSpPr/>
              <p:nvPr/>
            </p:nvSpPr>
            <p:spPr bwMode="auto">
              <a:xfrm rot="5400000">
                <a:off x="1676400" y="3657600"/>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67" name="TextBox 66"/>
              <p:cNvSpPr txBox="1"/>
              <p:nvPr/>
            </p:nvSpPr>
            <p:spPr>
              <a:xfrm>
                <a:off x="685800" y="4215825"/>
                <a:ext cx="1828800" cy="584775"/>
              </a:xfrm>
              <a:prstGeom prst="rect">
                <a:avLst/>
              </a:prstGeom>
              <a:noFill/>
              <a:ln>
                <a:noFill/>
              </a:ln>
            </p:spPr>
            <p:txBody>
              <a:bodyPr wrap="square" rtlCol="0">
                <a:spAutoFit/>
              </a:bodyPr>
              <a:lstStyle/>
              <a:p>
                <a:pPr algn="ctr"/>
                <a:r>
                  <a:rPr lang="en-US" b="0" dirty="0" smtClean="0">
                    <a:solidFill>
                      <a:schemeClr val="bg1"/>
                    </a:solidFill>
                    <a:latin typeface="Gill Sans"/>
                    <a:cs typeface="Gill Sans"/>
                  </a:rPr>
                  <a:t>LZO-compressed </a:t>
                </a:r>
                <a:r>
                  <a:rPr lang="en-US" b="0" dirty="0" err="1" smtClean="0">
                    <a:solidFill>
                      <a:schemeClr val="bg1"/>
                    </a:solidFill>
                    <a:latin typeface="Gill Sans"/>
                    <a:cs typeface="Gill Sans"/>
                  </a:rPr>
                  <a:t>protobufs</a:t>
                </a:r>
                <a:endParaRPr lang="en-US" b="0" dirty="0">
                  <a:solidFill>
                    <a:schemeClr val="bg1"/>
                  </a:solidFill>
                  <a:latin typeface="Gill Sans"/>
                  <a:cs typeface="Gill Sans"/>
                </a:endParaRPr>
              </a:p>
            </p:txBody>
          </p:sp>
          <p:sp>
            <p:nvSpPr>
              <p:cNvPr id="68" name="TextBox 67"/>
              <p:cNvSpPr txBox="1"/>
              <p:nvPr/>
            </p:nvSpPr>
            <p:spPr>
              <a:xfrm>
                <a:off x="762000" y="3090446"/>
                <a:ext cx="1828800" cy="338554"/>
              </a:xfrm>
              <a:prstGeom prst="rect">
                <a:avLst/>
              </a:prstGeom>
              <a:noFill/>
              <a:ln>
                <a:noFill/>
              </a:ln>
            </p:spPr>
            <p:txBody>
              <a:bodyPr wrap="square" rtlCol="0">
                <a:spAutoFit/>
              </a:bodyPr>
              <a:lstStyle/>
              <a:p>
                <a:pPr algn="ctr"/>
                <a:r>
                  <a:rPr lang="en-US" b="0" dirty="0" smtClean="0">
                    <a:solidFill>
                      <a:schemeClr val="bg1"/>
                    </a:solidFill>
                    <a:latin typeface="Gill Sans"/>
                    <a:cs typeface="Gill Sans"/>
                  </a:rPr>
                  <a:t>select * from …</a:t>
                </a:r>
                <a:endParaRPr lang="en-US" b="0" dirty="0">
                  <a:solidFill>
                    <a:schemeClr val="bg1"/>
                  </a:solidFill>
                  <a:latin typeface="Gill Sans"/>
                  <a:cs typeface="Gill Sans"/>
                </a:endParaRPr>
              </a:p>
            </p:txBody>
          </p:sp>
        </p:grpSp>
        <p:grpSp>
          <p:nvGrpSpPr>
            <p:cNvPr id="69" name="Group 68"/>
            <p:cNvGrpSpPr/>
            <p:nvPr/>
          </p:nvGrpSpPr>
          <p:grpSpPr>
            <a:xfrm>
              <a:off x="152400" y="3581399"/>
              <a:ext cx="8229600" cy="533400"/>
              <a:chOff x="152400" y="3581399"/>
              <a:chExt cx="8229600" cy="533400"/>
            </a:xfrm>
          </p:grpSpPr>
          <p:sp>
            <p:nvSpPr>
              <p:cNvPr id="70" name="Rounded Rectangle 69"/>
              <p:cNvSpPr/>
              <p:nvPr/>
            </p:nvSpPr>
            <p:spPr bwMode="auto">
              <a:xfrm>
                <a:off x="21336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71" name="TextBox 70"/>
              <p:cNvSpPr txBox="1"/>
              <p:nvPr/>
            </p:nvSpPr>
            <p:spPr>
              <a:xfrm>
                <a:off x="152400" y="3638489"/>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mappers</a:t>
                </a:r>
                <a:endParaRPr lang="en-US" sz="2000" b="0" dirty="0">
                  <a:solidFill>
                    <a:schemeClr val="bg1"/>
                  </a:solidFill>
                  <a:latin typeface="Gill Sans"/>
                  <a:cs typeface="Gill Sans"/>
                </a:endParaRPr>
              </a:p>
            </p:txBody>
          </p:sp>
          <p:sp>
            <p:nvSpPr>
              <p:cNvPr id="72" name="Rounded Rectangle 71"/>
              <p:cNvSpPr/>
              <p:nvPr/>
            </p:nvSpPr>
            <p:spPr bwMode="auto">
              <a:xfrm>
                <a:off x="34290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73" name="Rounded Rectangle 72"/>
              <p:cNvSpPr/>
              <p:nvPr/>
            </p:nvSpPr>
            <p:spPr bwMode="auto">
              <a:xfrm>
                <a:off x="47244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74" name="Rounded Rectangle 73"/>
              <p:cNvSpPr/>
              <p:nvPr/>
            </p:nvSpPr>
            <p:spPr bwMode="auto">
              <a:xfrm>
                <a:off x="60198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75" name="Rounded Rectangle 74"/>
              <p:cNvSpPr/>
              <p:nvPr/>
            </p:nvSpPr>
            <p:spPr bwMode="auto">
              <a:xfrm>
                <a:off x="73152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grpSp>
      <p:sp>
        <p:nvSpPr>
          <p:cNvPr id="40" name="TextBox 39"/>
          <p:cNvSpPr txBox="1"/>
          <p:nvPr/>
        </p:nvSpPr>
        <p:spPr>
          <a:xfrm>
            <a:off x="2133600" y="6488668"/>
            <a:ext cx="7010400" cy="369332"/>
          </a:xfrm>
          <a:prstGeom prst="rect">
            <a:avLst/>
          </a:prstGeom>
          <a:noFill/>
          <a:ln>
            <a:noFill/>
          </a:ln>
        </p:spPr>
        <p:txBody>
          <a:bodyPr wrap="square" rtlCol="0">
            <a:spAutoFit/>
          </a:bodyPr>
          <a:lstStyle/>
          <a:p>
            <a:pPr algn="r"/>
            <a:r>
              <a:rPr lang="en-US" sz="1800" b="0" dirty="0">
                <a:solidFill>
                  <a:srgbClr val="000000"/>
                </a:solidFill>
                <a:latin typeface="Gill Sans"/>
                <a:cs typeface="Gill Sans"/>
              </a:rPr>
              <a:t>* Out of date – for illustration only</a:t>
            </a:r>
          </a:p>
        </p:txBody>
      </p:sp>
    </p:spTree>
    <p:extLst>
      <p:ext uri="{BB962C8B-B14F-4D97-AF65-F5344CB8AC3E}">
        <p14:creationId xmlns:p14="http://schemas.microsoft.com/office/powerpoint/2010/main" val="253169408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5"/>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p:bldP spid="23" grpId="0" animBg="1"/>
      <p:bldP spid="5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Vertica</a:t>
            </a:r>
            <a:r>
              <a:rPr lang="en-US" dirty="0" smtClean="0"/>
              <a:t> Pig Storage</a:t>
            </a:r>
            <a:endParaRPr lang="en-US" dirty="0"/>
          </a:p>
        </p:txBody>
      </p:sp>
      <p:grpSp>
        <p:nvGrpSpPr>
          <p:cNvPr id="5" name="Group 25"/>
          <p:cNvGrpSpPr/>
          <p:nvPr/>
        </p:nvGrpSpPr>
        <p:grpSpPr>
          <a:xfrm>
            <a:off x="381000" y="4191000"/>
            <a:ext cx="8224520" cy="838200"/>
            <a:chOff x="152400" y="2057400"/>
            <a:chExt cx="8224520" cy="838200"/>
          </a:xfrm>
        </p:grpSpPr>
        <p:sp>
          <p:nvSpPr>
            <p:cNvPr id="22" name="Can 21"/>
            <p:cNvSpPr/>
            <p:nvPr/>
          </p:nvSpPr>
          <p:spPr bwMode="auto">
            <a:xfrm>
              <a:off x="21336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3" name="TextBox 22"/>
            <p:cNvSpPr txBox="1"/>
            <p:nvPr/>
          </p:nvSpPr>
          <p:spPr>
            <a:xfrm>
              <a:off x="152400" y="2133600"/>
              <a:ext cx="1828800" cy="707886"/>
            </a:xfrm>
            <a:prstGeom prst="rect">
              <a:avLst/>
            </a:prstGeom>
            <a:noFill/>
            <a:ln>
              <a:noFill/>
            </a:ln>
          </p:spPr>
          <p:txBody>
            <a:bodyPr wrap="square" rtlCol="0">
              <a:spAutoFit/>
            </a:bodyPr>
            <a:lstStyle/>
            <a:p>
              <a:pPr algn="ctr"/>
              <a:r>
                <a:rPr lang="en-US" sz="2000" b="0" dirty="0" err="1" smtClean="0">
                  <a:solidFill>
                    <a:schemeClr val="bg1"/>
                  </a:solidFill>
                  <a:latin typeface="Gill Sans"/>
                  <a:cs typeface="Gill Sans"/>
                </a:rPr>
                <a:t>Vertica</a:t>
              </a:r>
              <a:r>
                <a:rPr lang="en-US" sz="2000" b="0" dirty="0" smtClean="0">
                  <a:solidFill>
                    <a:schemeClr val="bg1"/>
                  </a:solidFill>
                  <a:latin typeface="Gill Sans"/>
                  <a:cs typeface="Gill Sans"/>
                </a:rPr>
                <a:t> partitions</a:t>
              </a:r>
              <a:endParaRPr lang="en-US" sz="2000" b="0" dirty="0">
                <a:solidFill>
                  <a:schemeClr val="bg1"/>
                </a:solidFill>
                <a:latin typeface="Gill Sans"/>
                <a:cs typeface="Gill Sans"/>
              </a:endParaRPr>
            </a:p>
          </p:txBody>
        </p:sp>
        <p:sp>
          <p:nvSpPr>
            <p:cNvPr id="24" name="Can 23"/>
            <p:cNvSpPr/>
            <p:nvPr/>
          </p:nvSpPr>
          <p:spPr bwMode="auto">
            <a:xfrm>
              <a:off x="34290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5" name="Can 24"/>
            <p:cNvSpPr/>
            <p:nvPr/>
          </p:nvSpPr>
          <p:spPr bwMode="auto">
            <a:xfrm>
              <a:off x="47244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6" name="Can 25"/>
            <p:cNvSpPr/>
            <p:nvPr/>
          </p:nvSpPr>
          <p:spPr bwMode="auto">
            <a:xfrm>
              <a:off x="60198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7" name="Can 26"/>
            <p:cNvSpPr/>
            <p:nvPr/>
          </p:nvSpPr>
          <p:spPr bwMode="auto">
            <a:xfrm>
              <a:off x="73152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6" name="Rounded Rectangle 5"/>
          <p:cNvSpPr/>
          <p:nvPr/>
        </p:nvSpPr>
        <p:spPr bwMode="auto">
          <a:xfrm rot="5400000">
            <a:off x="5067300" y="-1562100"/>
            <a:ext cx="762000" cy="61722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latin typeface="Gill Sans"/>
              </a:rPr>
              <a:t>HDFS</a:t>
            </a:r>
          </a:p>
        </p:txBody>
      </p:sp>
      <p:grpSp>
        <p:nvGrpSpPr>
          <p:cNvPr id="7" name="Group 33"/>
          <p:cNvGrpSpPr/>
          <p:nvPr/>
        </p:nvGrpSpPr>
        <p:grpSpPr>
          <a:xfrm>
            <a:off x="2590800" y="2057399"/>
            <a:ext cx="5791200" cy="1981201"/>
            <a:chOff x="2362200" y="2971800"/>
            <a:chExt cx="5791200" cy="1981201"/>
          </a:xfrm>
        </p:grpSpPr>
        <p:sp>
          <p:nvSpPr>
            <p:cNvPr id="15" name="Right Arrow 14"/>
            <p:cNvSpPr/>
            <p:nvPr/>
          </p:nvSpPr>
          <p:spPr bwMode="auto">
            <a:xfrm rot="5400000">
              <a:off x="2971799" y="3657600"/>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5400000">
              <a:off x="4267200" y="3657601"/>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7" name="Right Arrow 16"/>
            <p:cNvSpPr/>
            <p:nvPr/>
          </p:nvSpPr>
          <p:spPr bwMode="auto">
            <a:xfrm rot="5400000">
              <a:off x="5562600" y="3657600"/>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6858000" y="3657600"/>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5400000">
              <a:off x="1676400" y="3657600"/>
              <a:ext cx="19812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grpSp>
      <p:grpSp>
        <p:nvGrpSpPr>
          <p:cNvPr id="8" name="Group 41"/>
          <p:cNvGrpSpPr/>
          <p:nvPr/>
        </p:nvGrpSpPr>
        <p:grpSpPr>
          <a:xfrm>
            <a:off x="381000" y="2666998"/>
            <a:ext cx="8229600" cy="533400"/>
            <a:chOff x="152400" y="3581399"/>
            <a:chExt cx="8229600" cy="533400"/>
          </a:xfrm>
        </p:grpSpPr>
        <p:sp>
          <p:nvSpPr>
            <p:cNvPr id="9" name="Rounded Rectangle 8"/>
            <p:cNvSpPr/>
            <p:nvPr/>
          </p:nvSpPr>
          <p:spPr bwMode="auto">
            <a:xfrm>
              <a:off x="21336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 name="TextBox 9"/>
            <p:cNvSpPr txBox="1"/>
            <p:nvPr/>
          </p:nvSpPr>
          <p:spPr>
            <a:xfrm>
              <a:off x="152400" y="3638489"/>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reducers</a:t>
              </a:r>
              <a:endParaRPr lang="en-US" sz="2000" b="0" dirty="0">
                <a:solidFill>
                  <a:schemeClr val="bg1"/>
                </a:solidFill>
                <a:latin typeface="Gill Sans"/>
                <a:cs typeface="Gill Sans"/>
              </a:endParaRPr>
            </a:p>
          </p:txBody>
        </p:sp>
        <p:sp>
          <p:nvSpPr>
            <p:cNvPr id="11" name="Rounded Rectangle 10"/>
            <p:cNvSpPr/>
            <p:nvPr/>
          </p:nvSpPr>
          <p:spPr bwMode="auto">
            <a:xfrm>
              <a:off x="34290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2" name="Rounded Rectangle 11"/>
            <p:cNvSpPr/>
            <p:nvPr/>
          </p:nvSpPr>
          <p:spPr bwMode="auto">
            <a:xfrm>
              <a:off x="47244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3" name="Rounded Rectangle 12"/>
            <p:cNvSpPr/>
            <p:nvPr/>
          </p:nvSpPr>
          <p:spPr bwMode="auto">
            <a:xfrm>
              <a:off x="60198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Rounded Rectangle 13"/>
            <p:cNvSpPr/>
            <p:nvPr/>
          </p:nvSpPr>
          <p:spPr bwMode="auto">
            <a:xfrm>
              <a:off x="73152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28" name="TextBox 27"/>
          <p:cNvSpPr txBox="1"/>
          <p:nvPr/>
        </p:nvSpPr>
        <p:spPr>
          <a:xfrm>
            <a:off x="76200" y="3200400"/>
            <a:ext cx="2590800" cy="923330"/>
          </a:xfrm>
          <a:prstGeom prst="rect">
            <a:avLst/>
          </a:prstGeom>
          <a:noFill/>
          <a:ln>
            <a:noFill/>
          </a:ln>
        </p:spPr>
        <p:txBody>
          <a:bodyPr wrap="square" rtlCol="0">
            <a:spAutoFit/>
          </a:bodyPr>
          <a:lstStyle/>
          <a:p>
            <a:r>
              <a:rPr lang="en-US" sz="1800" b="0" dirty="0" err="1" smtClean="0">
                <a:solidFill>
                  <a:schemeClr val="bg1"/>
                </a:solidFill>
                <a:latin typeface="Gill Sans"/>
                <a:cs typeface="Gill Sans"/>
              </a:rPr>
              <a:t>Vertica</a:t>
            </a:r>
            <a:r>
              <a:rPr lang="en-US" sz="1800" b="0" dirty="0" smtClean="0">
                <a:solidFill>
                  <a:schemeClr val="bg1"/>
                </a:solidFill>
                <a:latin typeface="Gill Sans"/>
                <a:cs typeface="Gill Sans"/>
              </a:rPr>
              <a:t> guarantees that each of these batch inserts are atomic</a:t>
            </a:r>
            <a:endParaRPr lang="en-US" sz="1800" b="0" dirty="0">
              <a:solidFill>
                <a:schemeClr val="bg1"/>
              </a:solidFill>
              <a:latin typeface="Gill Sans"/>
              <a:cs typeface="Gill Sans"/>
            </a:endParaRPr>
          </a:p>
        </p:txBody>
      </p:sp>
      <p:sp>
        <p:nvSpPr>
          <p:cNvPr id="29" name="TextBox 28"/>
          <p:cNvSpPr txBox="1"/>
          <p:nvPr/>
        </p:nvSpPr>
        <p:spPr>
          <a:xfrm>
            <a:off x="381000" y="5257800"/>
            <a:ext cx="3962400" cy="461665"/>
          </a:xfrm>
          <a:prstGeom prst="rect">
            <a:avLst/>
          </a:prstGeom>
          <a:noFill/>
          <a:ln>
            <a:noFill/>
          </a:ln>
        </p:spPr>
        <p:txBody>
          <a:bodyPr wrap="square" rtlCol="0">
            <a:spAutoFit/>
          </a:bodyPr>
          <a:lstStyle/>
          <a:p>
            <a:r>
              <a:rPr lang="en-US" sz="2400" dirty="0" smtClean="0">
                <a:solidFill>
                  <a:schemeClr val="bg1"/>
                </a:solidFill>
                <a:latin typeface="Gill Sans"/>
                <a:cs typeface="Gill Sans"/>
              </a:rPr>
              <a:t>So what’s the challenge?</a:t>
            </a:r>
            <a:endParaRPr lang="en-US" sz="2400" dirty="0">
              <a:solidFill>
                <a:schemeClr val="bg1"/>
              </a:solidFill>
              <a:latin typeface="Gill Sans"/>
              <a:cs typeface="Gill Sans"/>
            </a:endParaRPr>
          </a:p>
        </p:txBody>
      </p:sp>
      <p:sp>
        <p:nvSpPr>
          <p:cNvPr id="30" name="TextBox 29"/>
          <p:cNvSpPr txBox="1"/>
          <p:nvPr/>
        </p:nvSpPr>
        <p:spPr>
          <a:xfrm>
            <a:off x="838200" y="5638800"/>
            <a:ext cx="7391400" cy="461665"/>
          </a:xfrm>
          <a:prstGeom prst="rect">
            <a:avLst/>
          </a:prstGeom>
          <a:noFill/>
          <a:ln>
            <a:noFill/>
          </a:ln>
        </p:spPr>
        <p:txBody>
          <a:bodyPr wrap="square" rtlCol="0">
            <a:spAutoFit/>
          </a:bodyPr>
          <a:lstStyle/>
          <a:p>
            <a:r>
              <a:rPr lang="en-US" sz="2400" b="0" dirty="0" smtClean="0">
                <a:solidFill>
                  <a:schemeClr val="bg1"/>
                </a:solidFill>
                <a:latin typeface="Gill Sans"/>
                <a:cs typeface="Gill Sans"/>
              </a:rPr>
              <a:t>Did you remember to turn off speculative execution?</a:t>
            </a:r>
            <a:endParaRPr lang="en-US" sz="2400" b="0" dirty="0">
              <a:solidFill>
                <a:schemeClr val="bg1"/>
              </a:solidFill>
              <a:latin typeface="Gill Sans"/>
              <a:cs typeface="Gill Sans"/>
            </a:endParaRPr>
          </a:p>
        </p:txBody>
      </p:sp>
      <p:pic>
        <p:nvPicPr>
          <p:cNvPr id="22530" name="Picture 2" descr="C:\Documents and Settings\Jimmy Lin\Local Settings\Temporary Internet Files\Content.IE5\M4VFQ7WJ\MC900432537[1].png"/>
          <p:cNvPicPr>
            <a:picLocks noChangeAspect="1" noChangeArrowheads="1"/>
          </p:cNvPicPr>
          <p:nvPr/>
        </p:nvPicPr>
        <p:blipFill>
          <a:blip r:embed="rId2" cstate="print"/>
          <a:srcRect/>
          <a:stretch>
            <a:fillRect/>
          </a:stretch>
        </p:blipFill>
        <p:spPr bwMode="auto">
          <a:xfrm>
            <a:off x="7543800" y="2362200"/>
            <a:ext cx="1136546" cy="1136546"/>
          </a:xfrm>
          <a:prstGeom prst="rect">
            <a:avLst/>
          </a:prstGeom>
          <a:noFill/>
        </p:spPr>
      </p:pic>
      <p:sp>
        <p:nvSpPr>
          <p:cNvPr id="32" name="TextBox 31"/>
          <p:cNvSpPr txBox="1"/>
          <p:nvPr/>
        </p:nvSpPr>
        <p:spPr>
          <a:xfrm>
            <a:off x="838200" y="6015335"/>
            <a:ext cx="7391400" cy="461665"/>
          </a:xfrm>
          <a:prstGeom prst="rect">
            <a:avLst/>
          </a:prstGeom>
          <a:noFill/>
          <a:ln>
            <a:noFill/>
          </a:ln>
        </p:spPr>
        <p:txBody>
          <a:bodyPr wrap="square" rtlCol="0">
            <a:spAutoFit/>
          </a:bodyPr>
          <a:lstStyle/>
          <a:p>
            <a:r>
              <a:rPr lang="en-US" sz="2400" b="0" dirty="0" smtClean="0">
                <a:solidFill>
                  <a:schemeClr val="bg1"/>
                </a:solidFill>
                <a:latin typeface="Gill Sans"/>
                <a:cs typeface="Gill Sans"/>
              </a:rPr>
              <a:t>What happens when a task dies?</a:t>
            </a:r>
            <a:endParaRPr lang="en-US" sz="2400" b="0" dirty="0">
              <a:solidFill>
                <a:schemeClr val="bg1"/>
              </a:solidFill>
              <a:latin typeface="Gill Sans"/>
              <a:cs typeface="Gill Sans"/>
            </a:endParaRPr>
          </a:p>
        </p:txBody>
      </p:sp>
      <p:sp>
        <p:nvSpPr>
          <p:cNvPr id="31" name="TextBox 30"/>
          <p:cNvSpPr txBox="1"/>
          <p:nvPr/>
        </p:nvSpPr>
        <p:spPr>
          <a:xfrm>
            <a:off x="2133600" y="6488668"/>
            <a:ext cx="7010400" cy="369332"/>
          </a:xfrm>
          <a:prstGeom prst="rect">
            <a:avLst/>
          </a:prstGeom>
          <a:noFill/>
          <a:ln>
            <a:noFill/>
          </a:ln>
        </p:spPr>
        <p:txBody>
          <a:bodyPr wrap="square" rtlCol="0">
            <a:spAutoFit/>
          </a:bodyPr>
          <a:lstStyle/>
          <a:p>
            <a:pPr algn="r"/>
            <a:r>
              <a:rPr lang="en-US" sz="1800" b="0" dirty="0">
                <a:solidFill>
                  <a:srgbClr val="000000"/>
                </a:solidFill>
                <a:latin typeface="Gill Sans"/>
                <a:cs typeface="Gill Sans"/>
              </a:rPr>
              <a:t>* Out of date – for illustration only</a:t>
            </a:r>
          </a:p>
        </p:txBody>
      </p:sp>
    </p:spTree>
    <p:extLst>
      <p:ext uri="{BB962C8B-B14F-4D97-AF65-F5344CB8AC3E}">
        <p14:creationId xmlns:p14="http://schemas.microsoft.com/office/powerpoint/2010/main" val="36943265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8" grpId="0"/>
      <p:bldP spid="29" grpId="0"/>
      <p:bldP spid="30" grpId="0"/>
      <p:bldP spid="3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46482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rgbClr val="000000"/>
                </a:solidFill>
                <a:effectLst/>
                <a:uLnTx/>
                <a:uFillTx/>
                <a:latin typeface="Gill Sans"/>
                <a:ea typeface="+mj-ea"/>
                <a:cs typeface="Gill Sans"/>
              </a:rPr>
              <a:t>What’s Next?</a:t>
            </a:r>
            <a:endParaRPr kumimoji="0" lang="en-US" sz="3600" b="0" i="0" u="none" strike="noStrike" kern="0" cap="none" spc="0" normalizeH="0" baseline="0" noProof="0" dirty="0">
              <a:ln>
                <a:noFill/>
              </a:ln>
              <a:solidFill>
                <a:srgbClr val="000000"/>
              </a:solidFill>
              <a:effectLst/>
              <a:uLnTx/>
              <a:uFillTx/>
              <a:latin typeface="Gill Sans"/>
              <a:ea typeface="+mj-ea"/>
              <a:cs typeface="Gill Sans"/>
            </a:endParaRPr>
          </a:p>
        </p:txBody>
      </p:sp>
      <p:pic>
        <p:nvPicPr>
          <p:cNvPr id="2" name="Picture 1" descr="a_computer_evoulution_and_man_picture.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2108200"/>
            <a:ext cx="7175500" cy="2235200"/>
          </a:xfrm>
          <a:prstGeom prst="rect">
            <a:avLst/>
          </a:prstGeom>
        </p:spPr>
      </p:pic>
    </p:spTree>
    <p:extLst>
      <p:ext uri="{BB962C8B-B14F-4D97-AF65-F5344CB8AC3E}">
        <p14:creationId xmlns:p14="http://schemas.microsoft.com/office/powerpoint/2010/main" val="13980488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5052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RDBMS</a:t>
            </a:r>
          </a:p>
        </p:txBody>
      </p:sp>
    </p:spTree>
    <p:extLst>
      <p:ext uri="{BB962C8B-B14F-4D97-AF65-F5344CB8AC3E}">
        <p14:creationId xmlns:p14="http://schemas.microsoft.com/office/powerpoint/2010/main" val="29248933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Workloads</a:t>
            </a:r>
            <a:endParaRPr lang="en-US" dirty="0"/>
          </a:p>
        </p:txBody>
      </p:sp>
      <p:sp>
        <p:nvSpPr>
          <p:cNvPr id="3" name="Content Placeholder 2"/>
          <p:cNvSpPr>
            <a:spLocks noGrp="1"/>
          </p:cNvSpPr>
          <p:nvPr>
            <p:ph idx="1"/>
          </p:nvPr>
        </p:nvSpPr>
        <p:spPr/>
        <p:txBody>
          <a:bodyPr/>
          <a:lstStyle/>
          <a:p>
            <a:r>
              <a:rPr lang="en-US" dirty="0" smtClean="0"/>
              <a:t>OLTP (online transaction processing)</a:t>
            </a:r>
          </a:p>
          <a:p>
            <a:pPr lvl="1"/>
            <a:r>
              <a:rPr lang="en-US" dirty="0" smtClean="0"/>
              <a:t>Typical applications: e-commerce, banking, airline reservations</a:t>
            </a:r>
          </a:p>
          <a:p>
            <a:pPr lvl="1"/>
            <a:r>
              <a:rPr lang="en-US" dirty="0" smtClean="0"/>
              <a:t>User facing: real-time, low latency, highly-concurrent</a:t>
            </a:r>
          </a:p>
          <a:p>
            <a:pPr lvl="1"/>
            <a:r>
              <a:rPr lang="en-US" dirty="0" smtClean="0"/>
              <a:t>Tasks: relatively small set of “standard” transactional queries</a:t>
            </a:r>
          </a:p>
          <a:p>
            <a:pPr lvl="1"/>
            <a:r>
              <a:rPr lang="en-US" dirty="0" smtClean="0"/>
              <a:t>Data access pattern: random reads, updates, writes (involving relatively small amounts of data)</a:t>
            </a:r>
          </a:p>
          <a:p>
            <a:r>
              <a:rPr lang="en-US" dirty="0" smtClean="0"/>
              <a:t>OLAP (online analytical processing)</a:t>
            </a:r>
          </a:p>
          <a:p>
            <a:pPr lvl="1"/>
            <a:r>
              <a:rPr lang="en-US" dirty="0" smtClean="0"/>
              <a:t>Typical applications: business intelligence, data mining</a:t>
            </a:r>
          </a:p>
          <a:p>
            <a:pPr lvl="1"/>
            <a:r>
              <a:rPr lang="en-US" dirty="0" smtClean="0"/>
              <a:t>Back-end processing: batch workloads, less concurrency</a:t>
            </a:r>
          </a:p>
          <a:p>
            <a:pPr lvl="1"/>
            <a:r>
              <a:rPr lang="en-US" dirty="0" smtClean="0"/>
              <a:t>Tasks: complex analytical queries, often ad hoc</a:t>
            </a:r>
          </a:p>
          <a:p>
            <a:pPr lvl="1"/>
            <a:r>
              <a:rPr lang="en-US" dirty="0" smtClean="0"/>
              <a:t>Data access pattern: table scans, large amounts of data per query</a:t>
            </a:r>
          </a:p>
          <a:p>
            <a:pPr lvl="1"/>
            <a:endParaRPr lang="en-US" dirty="0" smtClean="0"/>
          </a:p>
        </p:txBody>
      </p:sp>
      <p:sp>
        <p:nvSpPr>
          <p:cNvPr id="4" name="TextBox 3"/>
          <p:cNvSpPr txBox="1"/>
          <p:nvPr/>
        </p:nvSpPr>
        <p:spPr>
          <a:xfrm rot="21415965">
            <a:off x="2095074" y="5669852"/>
            <a:ext cx="6879221" cy="830997"/>
          </a:xfrm>
          <a:prstGeom prst="rect">
            <a:avLst/>
          </a:prstGeom>
          <a:noFill/>
        </p:spPr>
        <p:txBody>
          <a:bodyPr wrap="square" rtlCol="0">
            <a:spAutoFit/>
          </a:bodyPr>
          <a:lstStyle/>
          <a:p>
            <a:r>
              <a:rPr lang="en-US" b="0" dirty="0" smtClean="0">
                <a:solidFill>
                  <a:schemeClr val="bg1"/>
                </a:solidFill>
                <a:latin typeface="Gill Sans"/>
                <a:cs typeface="Gill Sans"/>
              </a:rPr>
              <a:t>An organization </a:t>
            </a:r>
            <a:r>
              <a:rPr lang="en-US" b="0" dirty="0">
                <a:solidFill>
                  <a:schemeClr val="bg1"/>
                </a:solidFill>
                <a:latin typeface="Gill Sans"/>
                <a:cs typeface="Gill Sans"/>
              </a:rPr>
              <a:t>should retain </a:t>
            </a:r>
            <a:r>
              <a:rPr lang="en-US" b="0" dirty="0" smtClean="0">
                <a:solidFill>
                  <a:schemeClr val="bg1"/>
                </a:solidFill>
                <a:latin typeface="Gill Sans"/>
                <a:cs typeface="Gill Sans"/>
              </a:rPr>
              <a:t>data that </a:t>
            </a:r>
            <a:r>
              <a:rPr lang="en-US" b="0" dirty="0">
                <a:solidFill>
                  <a:schemeClr val="bg1"/>
                </a:solidFill>
                <a:latin typeface="Gill Sans"/>
                <a:cs typeface="Gill Sans"/>
              </a:rPr>
              <a:t>result from carrying out its mission and exploit </a:t>
            </a:r>
            <a:r>
              <a:rPr lang="en-US" b="0" dirty="0" smtClean="0">
                <a:solidFill>
                  <a:schemeClr val="bg1"/>
                </a:solidFill>
                <a:latin typeface="Gill Sans"/>
                <a:cs typeface="Gill Sans"/>
              </a:rPr>
              <a:t>those data </a:t>
            </a:r>
            <a:r>
              <a:rPr lang="en-US" b="0" dirty="0">
                <a:solidFill>
                  <a:schemeClr val="bg1"/>
                </a:solidFill>
                <a:latin typeface="Gill Sans"/>
                <a:cs typeface="Gill Sans"/>
              </a:rPr>
              <a:t>to generate insights that benefit the </a:t>
            </a:r>
            <a:r>
              <a:rPr lang="en-US" b="0" dirty="0" smtClean="0">
                <a:solidFill>
                  <a:schemeClr val="bg1"/>
                </a:solidFill>
                <a:latin typeface="Gill Sans"/>
                <a:cs typeface="Gill Sans"/>
              </a:rPr>
              <a:t>organization, for example, market analysis, strategic planning, decision making, etc.</a:t>
            </a:r>
            <a:endParaRPr lang="en-US" b="0" dirty="0">
              <a:solidFill>
                <a:schemeClr val="bg1"/>
              </a:solidFill>
              <a:latin typeface="Gill Sans"/>
              <a:cs typeface="Gill Sans"/>
            </a:endParaRPr>
          </a:p>
        </p:txBody>
      </p:sp>
    </p:spTree>
    <p:extLst>
      <p:ext uri="{BB962C8B-B14F-4D97-AF65-F5344CB8AC3E}">
        <p14:creationId xmlns:p14="http://schemas.microsoft.com/office/powerpoint/2010/main" val="8190104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716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5" name="Rectangle 4"/>
          <p:cNvSpPr/>
          <p:nvPr/>
        </p:nvSpPr>
        <p:spPr bwMode="auto">
          <a:xfrm>
            <a:off x="5943600" y="2438400"/>
            <a:ext cx="2057400" cy="20574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OLAP</a:t>
            </a:r>
          </a:p>
        </p:txBody>
      </p:sp>
      <p:cxnSp>
        <p:nvCxnSpPr>
          <p:cNvPr id="7" name="Straight Arrow Connector 6"/>
          <p:cNvCxnSpPr>
            <a:stCxn id="4" idx="3"/>
            <a:endCxn id="5" idx="1"/>
          </p:cNvCxnSpPr>
          <p:nvPr/>
        </p:nvCxnSpPr>
        <p:spPr bwMode="auto">
          <a:xfrm>
            <a:off x="3429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276601" y="2667000"/>
            <a:ext cx="2819399" cy="677108"/>
          </a:xfrm>
          <a:prstGeom prst="rect">
            <a:avLst/>
          </a:prstGeom>
          <a:noFill/>
        </p:spPr>
        <p:txBody>
          <a:bodyPr wrap="square" rtlCol="0">
            <a:spAutoFit/>
          </a:bodyPr>
          <a:lstStyle/>
          <a:p>
            <a:pPr algn="ctr"/>
            <a:r>
              <a:rPr lang="en-US" sz="2400" dirty="0" smtClean="0">
                <a:solidFill>
                  <a:schemeClr val="bg2"/>
                </a:solidFill>
                <a:latin typeface="Gill Sans"/>
                <a:cs typeface="Gill Sans"/>
              </a:rPr>
              <a:t>ETL</a:t>
            </a:r>
            <a:r>
              <a:rPr lang="en-US" sz="1400" dirty="0" smtClean="0">
                <a:solidFill>
                  <a:schemeClr val="bg2"/>
                </a:solidFill>
                <a:latin typeface="Gill Sans"/>
                <a:cs typeface="Gill Sans"/>
              </a:rPr>
              <a:t/>
            </a:r>
            <a:br>
              <a:rPr lang="en-US" sz="1400" dirty="0" smtClean="0">
                <a:solidFill>
                  <a:schemeClr val="bg2"/>
                </a:solidFill>
                <a:latin typeface="Gill Sans"/>
                <a:cs typeface="Gill Sans"/>
              </a:rPr>
            </a:br>
            <a:r>
              <a:rPr lang="en-US" sz="1400" b="0" dirty="0" smtClean="0">
                <a:solidFill>
                  <a:schemeClr val="bg2"/>
                </a:solidFill>
                <a:latin typeface="Gill Sans"/>
                <a:cs typeface="Gill Sans"/>
              </a:rPr>
              <a:t>(Extract, Transform, and Load)</a:t>
            </a:r>
            <a:endParaRPr lang="en-US" sz="1400" b="0" dirty="0">
              <a:solidFill>
                <a:schemeClr val="bg2"/>
              </a:solidFill>
              <a:latin typeface="Gill Sans"/>
              <a:cs typeface="Gill Sans"/>
            </a:endParaRPr>
          </a:p>
        </p:txBody>
      </p:sp>
    </p:spTree>
    <p:extLst>
      <p:ext uri="{BB962C8B-B14F-4D97-AF65-F5344CB8AC3E}">
        <p14:creationId xmlns:p14="http://schemas.microsoft.com/office/powerpoint/2010/main" val="35691209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716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5" name="Rectangle 4"/>
          <p:cNvSpPr/>
          <p:nvPr/>
        </p:nvSpPr>
        <p:spPr bwMode="auto">
          <a:xfrm>
            <a:off x="5943600" y="2438400"/>
            <a:ext cx="2057400" cy="20574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Hadoop</a:t>
            </a:r>
          </a:p>
        </p:txBody>
      </p:sp>
      <p:cxnSp>
        <p:nvCxnSpPr>
          <p:cNvPr id="7" name="Straight Arrow Connector 6"/>
          <p:cNvCxnSpPr>
            <a:stCxn id="4" idx="3"/>
            <a:endCxn id="5" idx="1"/>
          </p:cNvCxnSpPr>
          <p:nvPr/>
        </p:nvCxnSpPr>
        <p:spPr bwMode="auto">
          <a:xfrm>
            <a:off x="3429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276601" y="2891135"/>
            <a:ext cx="2819399" cy="461665"/>
          </a:xfrm>
          <a:prstGeom prst="rect">
            <a:avLst/>
          </a:prstGeom>
          <a:noFill/>
        </p:spPr>
        <p:txBody>
          <a:bodyPr wrap="square" rtlCol="0">
            <a:spAutoFit/>
          </a:bodyPr>
          <a:lstStyle/>
          <a:p>
            <a:pPr algn="ctr"/>
            <a:r>
              <a:rPr lang="en-US" sz="2400" dirty="0" smtClean="0">
                <a:solidFill>
                  <a:schemeClr val="bg2"/>
                </a:solidFill>
                <a:latin typeface="Gill Sans"/>
                <a:cs typeface="Gill Sans"/>
              </a:rPr>
              <a:t>ELT</a:t>
            </a:r>
            <a:endParaRPr lang="en-US" sz="1400" b="0" dirty="0">
              <a:solidFill>
                <a:schemeClr val="bg2"/>
              </a:solidFill>
              <a:latin typeface="Gill Sans"/>
              <a:cs typeface="Gill Sans"/>
            </a:endParaRPr>
          </a:p>
        </p:txBody>
      </p:sp>
      <p:pic>
        <p:nvPicPr>
          <p:cNvPr id="13" name="Picture 12" descr="hive-logo.png"/>
          <p:cNvPicPr>
            <a:picLocks noChangeAspect="1"/>
          </p:cNvPicPr>
          <p:nvPr/>
        </p:nvPicPr>
        <p:blipFill>
          <a:blip r:embed="rId2" cstate="print"/>
          <a:stretch>
            <a:fillRect/>
          </a:stretch>
        </p:blipFill>
        <p:spPr>
          <a:xfrm>
            <a:off x="6019800" y="762000"/>
            <a:ext cx="1795299" cy="1606320"/>
          </a:xfrm>
          <a:prstGeom prst="rect">
            <a:avLst/>
          </a:prstGeom>
        </p:spPr>
      </p:pic>
    </p:spTree>
    <p:extLst>
      <p:ext uri="{BB962C8B-B14F-4D97-AF65-F5344CB8AC3E}">
        <p14:creationId xmlns:p14="http://schemas.microsoft.com/office/powerpoint/2010/main" val="16648991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5" name="Rectangle 4"/>
          <p:cNvSpPr/>
          <p:nvPr/>
        </p:nvSpPr>
        <p:spPr bwMode="auto">
          <a:xfrm>
            <a:off x="6553200" y="2438400"/>
            <a:ext cx="2286000" cy="20574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2"/>
                </a:solidFill>
                <a:effectLst/>
                <a:latin typeface="Gill Sans"/>
                <a:cs typeface="Gill Sans"/>
              </a:rPr>
              <a:t>OLAP</a:t>
            </a:r>
          </a:p>
          <a:p>
            <a:pPr marL="0" marR="0" indent="0" algn="ctr" defTabSz="914400" rtl="0" eaLnBrk="0" fontAlgn="base" latinLnBrk="0" hangingPunct="0">
              <a:lnSpc>
                <a:spcPct val="100000"/>
              </a:lnSpc>
              <a:spcBef>
                <a:spcPct val="0"/>
              </a:spcBef>
              <a:spcAft>
                <a:spcPct val="0"/>
              </a:spcAft>
              <a:buClrTx/>
              <a:buSzTx/>
              <a:buFontTx/>
              <a:buNone/>
              <a:tabLst/>
            </a:pPr>
            <a:r>
              <a:rPr lang="en-US" sz="2800" b="0" dirty="0" smtClean="0">
                <a:solidFill>
                  <a:schemeClr val="bg2"/>
                </a:solidFill>
                <a:latin typeface="Gill Sans"/>
                <a:cs typeface="Gill Sans"/>
              </a:rPr>
              <a:t>Databases</a:t>
            </a:r>
            <a:endParaRPr kumimoji="0" lang="en-US" sz="2800" b="0" i="0" u="none" strike="noStrike" cap="none" normalizeH="0" baseline="0" dirty="0" smtClean="0">
              <a:ln>
                <a:noFill/>
              </a:ln>
              <a:solidFill>
                <a:schemeClr val="bg2"/>
              </a:solidFill>
              <a:effectLst/>
              <a:latin typeface="Gill Sans"/>
              <a:cs typeface="Gill Sans"/>
            </a:endParaRPr>
          </a:p>
        </p:txBody>
      </p:sp>
      <p:cxnSp>
        <p:nvCxnSpPr>
          <p:cNvPr id="7" name="Straight Arrow Connector 6"/>
          <p:cNvCxnSpPr/>
          <p:nvPr/>
        </p:nvCxnSpPr>
        <p:spPr bwMode="auto">
          <a:xfrm>
            <a:off x="2667000" y="4038600"/>
            <a:ext cx="1143000"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1" name="Rectangle 10"/>
          <p:cNvSpPr/>
          <p:nvPr/>
        </p:nvSpPr>
        <p:spPr bwMode="auto">
          <a:xfrm>
            <a:off x="3962400" y="3657600"/>
            <a:ext cx="28956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2"/>
                </a:solidFill>
                <a:effectLst/>
                <a:latin typeface="Gill Sans"/>
                <a:cs typeface="Gill Sans"/>
              </a:rPr>
              <a:t>HDFS</a:t>
            </a:r>
          </a:p>
        </p:txBody>
      </p:sp>
      <p:sp>
        <p:nvSpPr>
          <p:cNvPr id="10" name="Rectangle 9"/>
          <p:cNvSpPr/>
          <p:nvPr/>
        </p:nvSpPr>
        <p:spPr bwMode="auto">
          <a:xfrm>
            <a:off x="3962400" y="2438400"/>
            <a:ext cx="1143000" cy="10668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dirty="0" smtClean="0">
                <a:solidFill>
                  <a:schemeClr val="bg2"/>
                </a:solidFill>
                <a:latin typeface="Gill Sans"/>
                <a:cs typeface="Gill Sans"/>
              </a:rPr>
              <a:t>SQL tools</a:t>
            </a:r>
            <a:endParaRPr kumimoji="0" lang="en-US" sz="2400" b="0" i="0" u="none" strike="noStrike" cap="none" normalizeH="0" baseline="0" dirty="0" smtClean="0">
              <a:ln>
                <a:noFill/>
              </a:ln>
              <a:solidFill>
                <a:schemeClr val="bg2"/>
              </a:solidFill>
              <a:effectLst/>
              <a:latin typeface="Gill Sans"/>
              <a:cs typeface="Gill Sans"/>
            </a:endParaRPr>
          </a:p>
        </p:txBody>
      </p:sp>
      <p:sp>
        <p:nvSpPr>
          <p:cNvPr id="12" name="Rectangle 11"/>
          <p:cNvSpPr/>
          <p:nvPr/>
        </p:nvSpPr>
        <p:spPr bwMode="auto">
          <a:xfrm>
            <a:off x="5257800" y="2438400"/>
            <a:ext cx="1143000" cy="10668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dirty="0" smtClean="0">
                <a:solidFill>
                  <a:schemeClr val="bg2"/>
                </a:solidFill>
                <a:latin typeface="Gill Sans"/>
                <a:cs typeface="Gill Sans"/>
              </a:rPr>
              <a:t>other tools</a:t>
            </a:r>
            <a:endParaRPr kumimoji="0" lang="en-US" sz="2400" b="0" i="0" u="none" strike="noStrike" cap="none" normalizeH="0" baseline="0" dirty="0" smtClean="0">
              <a:ln>
                <a:noFill/>
              </a:ln>
              <a:solidFill>
                <a:schemeClr val="bg2"/>
              </a:solidFill>
              <a:effectLst/>
              <a:latin typeface="Gill Sans"/>
              <a:cs typeface="Gill Sans"/>
            </a:endParaRPr>
          </a:p>
        </p:txBody>
      </p:sp>
      <p:cxnSp>
        <p:nvCxnSpPr>
          <p:cNvPr id="6" name="Elbow Connector 5"/>
          <p:cNvCxnSpPr/>
          <p:nvPr/>
        </p:nvCxnSpPr>
        <p:spPr bwMode="auto">
          <a:xfrm rot="5400000">
            <a:off x="3784600" y="2692400"/>
            <a:ext cx="12700" cy="3924300"/>
          </a:xfrm>
          <a:prstGeom prst="bentConnector3">
            <a:avLst>
              <a:gd name="adj1" fmla="val 8713976"/>
            </a:avLst>
          </a:prstGeom>
          <a:ln>
            <a:headEnd type="none" w="med" len="med"/>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610406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5908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5" name="Rectangle 4"/>
          <p:cNvSpPr/>
          <p:nvPr/>
        </p:nvSpPr>
        <p:spPr bwMode="auto">
          <a:xfrm>
            <a:off x="4648200" y="2438400"/>
            <a:ext cx="2057400" cy="20574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OLAP</a:t>
            </a:r>
          </a:p>
        </p:txBody>
      </p:sp>
      <p:sp>
        <p:nvSpPr>
          <p:cNvPr id="9" name="TextBox 8"/>
          <p:cNvSpPr txBox="1"/>
          <p:nvPr/>
        </p:nvSpPr>
        <p:spPr>
          <a:xfrm>
            <a:off x="609600" y="4572000"/>
            <a:ext cx="8001000" cy="461665"/>
          </a:xfrm>
          <a:prstGeom prst="rect">
            <a:avLst/>
          </a:prstGeom>
          <a:noFill/>
        </p:spPr>
        <p:txBody>
          <a:bodyPr wrap="square" rtlCol="0">
            <a:spAutoFit/>
          </a:bodyPr>
          <a:lstStyle/>
          <a:p>
            <a:pPr algn="ctr"/>
            <a:r>
              <a:rPr lang="en-US" sz="2400" b="0" dirty="0">
                <a:solidFill>
                  <a:schemeClr val="bg2"/>
                </a:solidFill>
                <a:latin typeface="Gill Sans"/>
                <a:cs typeface="Gill Sans"/>
              </a:rPr>
              <a:t>Hybrid Transactional/Analytical Processing (HTAP)</a:t>
            </a:r>
            <a:endParaRPr lang="en-US" sz="1400" b="0" dirty="0">
              <a:solidFill>
                <a:schemeClr val="bg2"/>
              </a:solidFill>
              <a:latin typeface="Gill Sans"/>
              <a:cs typeface="Gill Sans"/>
            </a:endParaRPr>
          </a:p>
        </p:txBody>
      </p:sp>
      <p:sp>
        <p:nvSpPr>
          <p:cNvPr id="10" name="TextBox 9"/>
          <p:cNvSpPr txBox="1"/>
          <p:nvPr/>
        </p:nvSpPr>
        <p:spPr>
          <a:xfrm rot="21401495">
            <a:off x="2146220" y="5252231"/>
            <a:ext cx="5105400" cy="584776"/>
          </a:xfrm>
          <a:prstGeom prst="rect">
            <a:avLst/>
          </a:prstGeom>
          <a:noFill/>
        </p:spPr>
        <p:txBody>
          <a:bodyPr wrap="square" rtlCol="0">
            <a:spAutoFit/>
          </a:bodyPr>
          <a:lstStyle/>
          <a:p>
            <a:pPr algn="ctr"/>
            <a:r>
              <a:rPr lang="en-US" sz="3200" b="0" dirty="0" smtClean="0">
                <a:solidFill>
                  <a:srgbClr val="FF0000"/>
                </a:solidFill>
                <a:latin typeface="Gill Sans"/>
                <a:cs typeface="Gill Sans"/>
              </a:rPr>
              <a:t>Coming back full circle?</a:t>
            </a:r>
            <a:endParaRPr lang="en-US" sz="3200" b="0" dirty="0">
              <a:solidFill>
                <a:srgbClr val="FF0000"/>
              </a:solidFill>
              <a:latin typeface="Gill Sans"/>
              <a:cs typeface="Gill Sans"/>
            </a:endParaRPr>
          </a:p>
        </p:txBody>
      </p:sp>
    </p:spTree>
    <p:extLst>
      <p:ext uri="{BB962C8B-B14F-4D97-AF65-F5344CB8AC3E}">
        <p14:creationId xmlns:p14="http://schemas.microsoft.com/office/powerpoint/2010/main" val="25190795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itennoj_honbo_garden06s3200.jpg"/>
          <p:cNvPicPr>
            <a:picLocks noChangeAspect="1"/>
          </p:cNvPicPr>
          <p:nvPr/>
        </p:nvPicPr>
        <p:blipFill>
          <a:blip r:embed="rId2" cstate="print"/>
          <a:stretch>
            <a:fillRect/>
          </a:stretch>
        </p:blipFill>
        <p:spPr>
          <a:xfrm>
            <a:off x="-550688" y="0"/>
            <a:ext cx="10245376" cy="6857999"/>
          </a:xfrm>
          <a:prstGeom prst="rect">
            <a:avLst/>
          </a:prstGeom>
        </p:spPr>
      </p:pic>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a:solidFill>
                  <a:srgbClr val="FFFFFF"/>
                </a:solidFill>
              </a:rPr>
              <a:t>Source: </a:t>
            </a:r>
            <a:r>
              <a:rPr lang="en-US" sz="1000" b="0" dirty="0" smtClean="0">
                <a:solidFill>
                  <a:srgbClr val="FFFFFF"/>
                </a:solidFill>
              </a:rPr>
              <a:t>Wikipedia (Japanese rock garden)</a:t>
            </a:r>
            <a:endParaRPr lang="en-US" sz="1000" b="0" dirty="0">
              <a:solidFill>
                <a:srgbClr val="FFFFFF"/>
              </a:solidFill>
            </a:endParaRPr>
          </a:p>
        </p:txBody>
      </p:sp>
      <p:sp>
        <p:nvSpPr>
          <p:cNvPr id="6" name="Title 3"/>
          <p:cNvSpPr txBox="1">
            <a:spLocks/>
          </p:cNvSpPr>
          <p:nvPr/>
        </p:nvSpPr>
        <p:spPr>
          <a:xfrm>
            <a:off x="0" y="2476500"/>
            <a:ext cx="9144000" cy="1028700"/>
          </a:xfrm>
          <a:prstGeom prst="rect">
            <a:avLst/>
          </a:prstGeom>
        </p:spPr>
        <p:txBody>
          <a:bodyPr/>
          <a:lst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a:lstStyle>
          <a:p>
            <a:pPr algn="ctr"/>
            <a:r>
              <a:rPr lang="en-US" sz="7200" b="0" dirty="0" smtClean="0">
                <a:solidFill>
                  <a:schemeClr val="tx1"/>
                </a:solidFill>
              </a:rPr>
              <a:t>Questions?</a:t>
            </a:r>
            <a:endParaRPr lang="en-US" sz="7200" b="0" dirty="0">
              <a:solidFill>
                <a:schemeClr val="tx1"/>
              </a:solidFill>
            </a:endParaRPr>
          </a:p>
        </p:txBody>
      </p:sp>
    </p:spTree>
    <p:extLst>
      <p:ext uri="{BB962C8B-B14F-4D97-AF65-F5344CB8AC3E}">
        <p14:creationId xmlns:p14="http://schemas.microsoft.com/office/powerpoint/2010/main" val="303586200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Database or Two?</a:t>
            </a:r>
            <a:endParaRPr lang="en-US" dirty="0"/>
          </a:p>
        </p:txBody>
      </p:sp>
      <p:sp>
        <p:nvSpPr>
          <p:cNvPr id="3" name="Content Placeholder 2"/>
          <p:cNvSpPr>
            <a:spLocks noGrp="1"/>
          </p:cNvSpPr>
          <p:nvPr>
            <p:ph idx="1"/>
          </p:nvPr>
        </p:nvSpPr>
        <p:spPr/>
        <p:txBody>
          <a:bodyPr/>
          <a:lstStyle/>
          <a:p>
            <a:r>
              <a:rPr lang="en-US" dirty="0" smtClean="0"/>
              <a:t>Downsides of co-existing OLTP and OLAP workloads</a:t>
            </a:r>
          </a:p>
          <a:p>
            <a:pPr lvl="1"/>
            <a:r>
              <a:rPr lang="en-US" dirty="0" smtClean="0"/>
              <a:t>Poor memory management</a:t>
            </a:r>
          </a:p>
          <a:p>
            <a:pPr lvl="1"/>
            <a:r>
              <a:rPr lang="en-US" dirty="0" smtClean="0"/>
              <a:t>Conflicting data access patterns</a:t>
            </a:r>
          </a:p>
          <a:p>
            <a:pPr lvl="1"/>
            <a:r>
              <a:rPr lang="en-US" dirty="0" smtClean="0"/>
              <a:t>Variable latency</a:t>
            </a:r>
          </a:p>
          <a:p>
            <a:r>
              <a:rPr lang="en-US" dirty="0" smtClean="0"/>
              <a:t>Solution: separate databases</a:t>
            </a:r>
          </a:p>
          <a:p>
            <a:pPr lvl="1"/>
            <a:r>
              <a:rPr lang="en-US" dirty="0" smtClean="0"/>
              <a:t>User-facing OLTP database for high-volume transactions</a:t>
            </a:r>
          </a:p>
          <a:p>
            <a:pPr lvl="1"/>
            <a:r>
              <a:rPr lang="en-US" dirty="0" smtClean="0"/>
              <a:t>Data warehouse for OLAP workloads</a:t>
            </a:r>
          </a:p>
          <a:p>
            <a:pPr lvl="1"/>
            <a:r>
              <a:rPr lang="en-US" dirty="0" smtClean="0"/>
              <a:t>How do we connect the two?</a:t>
            </a:r>
            <a:endParaRPr lang="en-US" dirty="0"/>
          </a:p>
        </p:txBody>
      </p:sp>
    </p:spTree>
    <p:extLst>
      <p:ext uri="{BB962C8B-B14F-4D97-AF65-F5344CB8AC3E}">
        <p14:creationId xmlns:p14="http://schemas.microsoft.com/office/powerpoint/2010/main" val="156691373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arehouse_md1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txBox="1">
            <a:spLocks/>
          </p:cNvSpPr>
          <p:nvPr/>
        </p:nvSpPr>
        <p:spPr bwMode="auto">
          <a:xfrm>
            <a:off x="0" y="5410200"/>
            <a:ext cx="9144000" cy="1028700"/>
          </a:xfrm>
          <a:prstGeom prst="rect">
            <a:avLst/>
          </a:prstGeom>
          <a:noFill/>
          <a:ln w="9525">
            <a:noFill/>
            <a:miter lim="800000"/>
            <a:headEnd/>
            <a:tailEnd/>
          </a:ln>
        </p:spPr>
        <p:txBody>
          <a:bodyPr vert="horz" wrap="square" lIns="91425" tIns="45713" rIns="91425" bIns="45713" numCol="1" anchor="ctr" anchorCtr="0" compatLnSpc="1">
            <a:prstTxWarp prst="textNoShape">
              <a:avLst/>
            </a:prstTxWarp>
          </a:bodyPr>
          <a:lst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a:lstStyle>
          <a:p>
            <a:pPr algn="ctr"/>
            <a:r>
              <a:rPr lang="en-US" dirty="0" smtClean="0">
                <a:solidFill>
                  <a:schemeClr val="tx1"/>
                </a:solidFill>
              </a:rPr>
              <a:t>Data Warehousing</a:t>
            </a:r>
            <a:endParaRPr lang="en-US" dirty="0">
              <a:solidFill>
                <a:schemeClr val="tx1"/>
              </a:solidFill>
            </a:endParaRPr>
          </a:p>
        </p:txBody>
      </p:sp>
      <p:sp>
        <p:nvSpPr>
          <p:cNvPr id="9" name="TextBox 8"/>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rgbClr val="FFFFFF"/>
                </a:solidFill>
              </a:rPr>
              <a:t>Source: </a:t>
            </a:r>
            <a:r>
              <a:rPr lang="en-US" sz="1000" b="0" dirty="0" smtClean="0">
                <a:solidFill>
                  <a:srgbClr val="FFFFFF"/>
                </a:solidFill>
              </a:rPr>
              <a:t>Wikipedia (Warehouse)</a:t>
            </a:r>
            <a:endParaRPr lang="en-US" sz="1000" b="0" dirty="0">
              <a:solidFill>
                <a:srgbClr val="FFFFFF"/>
              </a:solidFill>
            </a:endParaRPr>
          </a:p>
        </p:txBody>
      </p:sp>
    </p:spTree>
    <p:extLst>
      <p:ext uri="{BB962C8B-B14F-4D97-AF65-F5344CB8AC3E}">
        <p14:creationId xmlns:p14="http://schemas.microsoft.com/office/powerpoint/2010/main" val="40994538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OLTP/OLAP Integration</a:t>
            </a:r>
            <a:endParaRPr lang="en-US" dirty="0"/>
          </a:p>
        </p:txBody>
      </p:sp>
      <p:sp>
        <p:nvSpPr>
          <p:cNvPr id="3" name="Content Placeholder 2"/>
          <p:cNvSpPr>
            <a:spLocks noGrp="1"/>
          </p:cNvSpPr>
          <p:nvPr>
            <p:ph idx="1"/>
          </p:nvPr>
        </p:nvSpPr>
        <p:spPr/>
        <p:txBody>
          <a:bodyPr/>
          <a:lstStyle/>
          <a:p>
            <a:r>
              <a:rPr lang="en-US" dirty="0" smtClean="0"/>
              <a:t>OLTP database for user-facing transactions</a:t>
            </a:r>
          </a:p>
          <a:p>
            <a:r>
              <a:rPr lang="en-US" dirty="0" smtClean="0"/>
              <a:t>Extract-Transform-Load (ETL)</a:t>
            </a:r>
          </a:p>
          <a:p>
            <a:r>
              <a:rPr lang="en-US" dirty="0" smtClean="0"/>
              <a:t>OLAP database for data warehousing</a:t>
            </a:r>
          </a:p>
        </p:txBody>
      </p:sp>
    </p:spTree>
    <p:extLst>
      <p:ext uri="{BB962C8B-B14F-4D97-AF65-F5344CB8AC3E}">
        <p14:creationId xmlns:p14="http://schemas.microsoft.com/office/powerpoint/2010/main" val="14960944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OLTP/OLAP Architecture</a:t>
            </a:r>
            <a:endParaRPr lang="en-US" dirty="0"/>
          </a:p>
        </p:txBody>
      </p:sp>
      <p:sp>
        <p:nvSpPr>
          <p:cNvPr id="4" name="Rectangle 3"/>
          <p:cNvSpPr/>
          <p:nvPr/>
        </p:nvSpPr>
        <p:spPr bwMode="auto">
          <a:xfrm>
            <a:off x="13716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OLTP</a:t>
            </a:r>
          </a:p>
        </p:txBody>
      </p:sp>
      <p:sp>
        <p:nvSpPr>
          <p:cNvPr id="5" name="Rectangle 4"/>
          <p:cNvSpPr/>
          <p:nvPr/>
        </p:nvSpPr>
        <p:spPr bwMode="auto">
          <a:xfrm>
            <a:off x="5943600" y="2438400"/>
            <a:ext cx="2057400" cy="20574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2"/>
                </a:solidFill>
                <a:effectLst/>
                <a:latin typeface="Gill Sans"/>
                <a:cs typeface="Gill Sans"/>
              </a:rPr>
              <a:t>OLAP</a:t>
            </a:r>
          </a:p>
        </p:txBody>
      </p:sp>
      <p:cxnSp>
        <p:nvCxnSpPr>
          <p:cNvPr id="7" name="Straight Arrow Connector 6"/>
          <p:cNvCxnSpPr>
            <a:stCxn id="4" idx="3"/>
            <a:endCxn id="5" idx="1"/>
          </p:cNvCxnSpPr>
          <p:nvPr/>
        </p:nvCxnSpPr>
        <p:spPr bwMode="auto">
          <a:xfrm>
            <a:off x="3429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276601" y="2667000"/>
            <a:ext cx="2819399" cy="677108"/>
          </a:xfrm>
          <a:prstGeom prst="rect">
            <a:avLst/>
          </a:prstGeom>
          <a:noFill/>
        </p:spPr>
        <p:txBody>
          <a:bodyPr wrap="square" rtlCol="0">
            <a:spAutoFit/>
          </a:bodyPr>
          <a:lstStyle/>
          <a:p>
            <a:pPr algn="ctr"/>
            <a:r>
              <a:rPr lang="en-US" sz="2400" dirty="0" smtClean="0">
                <a:solidFill>
                  <a:schemeClr val="bg2"/>
                </a:solidFill>
                <a:latin typeface="Gill Sans"/>
                <a:cs typeface="Gill Sans"/>
              </a:rPr>
              <a:t>ETL</a:t>
            </a:r>
            <a:r>
              <a:rPr lang="en-US" sz="1400" dirty="0" smtClean="0">
                <a:solidFill>
                  <a:schemeClr val="bg2"/>
                </a:solidFill>
                <a:latin typeface="Gill Sans"/>
                <a:cs typeface="Gill Sans"/>
              </a:rPr>
              <a:t/>
            </a:r>
            <a:br>
              <a:rPr lang="en-US" sz="1400" dirty="0" smtClean="0">
                <a:solidFill>
                  <a:schemeClr val="bg2"/>
                </a:solidFill>
                <a:latin typeface="Gill Sans"/>
                <a:cs typeface="Gill Sans"/>
              </a:rPr>
            </a:br>
            <a:r>
              <a:rPr lang="en-US" sz="1400" b="0" dirty="0" smtClean="0">
                <a:solidFill>
                  <a:schemeClr val="bg2"/>
                </a:solidFill>
                <a:latin typeface="Gill Sans"/>
                <a:cs typeface="Gill Sans"/>
              </a:rPr>
              <a:t>(Extract, Transform, and Load)</a:t>
            </a:r>
            <a:endParaRPr lang="en-US" sz="1400" b="0" dirty="0">
              <a:solidFill>
                <a:schemeClr val="bg2"/>
              </a:solidFill>
              <a:latin typeface="Gill Sans"/>
              <a:cs typeface="Gill Sans"/>
            </a:endParaRPr>
          </a:p>
        </p:txBody>
      </p:sp>
      <p:sp>
        <p:nvSpPr>
          <p:cNvPr id="9" name="TextBox 8"/>
          <p:cNvSpPr txBox="1"/>
          <p:nvPr/>
        </p:nvSpPr>
        <p:spPr>
          <a:xfrm>
            <a:off x="2667000" y="6120824"/>
            <a:ext cx="6324600" cy="584776"/>
          </a:xfrm>
          <a:prstGeom prst="rect">
            <a:avLst/>
          </a:prstGeom>
          <a:noFill/>
        </p:spPr>
        <p:txBody>
          <a:bodyPr wrap="square" rtlCol="0">
            <a:spAutoFit/>
          </a:bodyPr>
          <a:lstStyle/>
          <a:p>
            <a:pPr algn="r"/>
            <a:r>
              <a:rPr lang="en-US" sz="3200" b="0" dirty="0" smtClean="0">
                <a:solidFill>
                  <a:srgbClr val="FF0000"/>
                </a:solidFill>
                <a:latin typeface="Gill Sans"/>
                <a:cs typeface="Gill Sans"/>
              </a:rPr>
              <a:t>A simple example to illustrate… </a:t>
            </a:r>
            <a:endParaRPr lang="en-US" sz="3200" b="0" dirty="0">
              <a:solidFill>
                <a:srgbClr val="FF0000"/>
              </a:solidFill>
              <a:latin typeface="Gill Sans"/>
              <a:cs typeface="Gill Sans"/>
            </a:endParaRPr>
          </a:p>
        </p:txBody>
      </p:sp>
    </p:spTree>
    <p:extLst>
      <p:ext uri="{BB962C8B-B14F-4D97-AF65-F5344CB8AC3E}">
        <p14:creationId xmlns:p14="http://schemas.microsoft.com/office/powerpoint/2010/main" val="7122470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9" grpId="0"/>
    </p:bldLst>
  </p:timing>
</p:sld>
</file>

<file path=ppt/theme/theme1.xml><?xml version="1.0" encoding="utf-8"?>
<a:theme xmlns:a="http://schemas.openxmlformats.org/drawingml/2006/main" name="Default Design">
  <a:themeElements>
    <a:clrScheme name="My Theme Colors">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FFFF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54495</TotalTime>
  <Words>1593</Words>
  <Application>Microsoft Macintosh PowerPoint</Application>
  <PresentationFormat>On-screen Show (4:3)</PresentationFormat>
  <Paragraphs>362</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Default Design</vt:lpstr>
      <vt:lpstr>PowerPoint Presentation</vt:lpstr>
      <vt:lpstr>PowerPoint Presentation</vt:lpstr>
      <vt:lpstr>PowerPoint Presentation</vt:lpstr>
      <vt:lpstr>PowerPoint Presentation</vt:lpstr>
      <vt:lpstr>Database Workloads</vt:lpstr>
      <vt:lpstr>One Database or Two?</vt:lpstr>
      <vt:lpstr>PowerPoint Presentation</vt:lpstr>
      <vt:lpstr>OLTP/OLAP Integration</vt:lpstr>
      <vt:lpstr>OLTP/OLAP Architecture</vt:lpstr>
      <vt:lpstr>A Simple OLTP Schema</vt:lpstr>
      <vt:lpstr>A Simple OLAP Schema</vt:lpstr>
      <vt:lpstr>ETL</vt:lpstr>
      <vt:lpstr>What do you actually do?</vt:lpstr>
      <vt:lpstr>OLAP Cubes</vt:lpstr>
      <vt:lpstr>OLAP Cubes: Challenges</vt:lpstr>
      <vt:lpstr>Fast forward…</vt:lpstr>
      <vt:lpstr>PowerPoint Presentation</vt:lpstr>
      <vt:lpstr>OLTP/OLAP Architecture</vt:lpstr>
      <vt:lpstr>Facebook Context</vt:lpstr>
      <vt:lpstr>Facebook Technology</vt:lpstr>
      <vt:lpstr>Facebook’s Datawarehouse</vt:lpstr>
      <vt:lpstr>What’s changed?</vt:lpstr>
      <vt:lpstr>What’s changed?</vt:lpstr>
      <vt:lpstr>What’s changed?</vt:lpstr>
      <vt:lpstr>Virtuous Product Cycle</vt:lpstr>
      <vt:lpstr>What do you actually do?</vt:lpstr>
      <vt:lpstr>Virtuous Product Cycle</vt:lpstr>
      <vt:lpstr>PowerPoint Presentation</vt:lpstr>
      <vt:lpstr>The Irony…</vt:lpstr>
      <vt:lpstr>PowerPoint Presentation</vt:lpstr>
      <vt:lpstr>PowerPoint Presentation</vt:lpstr>
      <vt:lpstr>PowerPoint Presentation</vt:lpstr>
      <vt:lpstr>PowerPoint Presentation</vt:lpstr>
      <vt:lpstr>PowerPoint Presentation</vt:lpstr>
      <vt:lpstr>What do you actually do?</vt:lpstr>
      <vt:lpstr>OLTP/OLAP Architecture</vt:lpstr>
      <vt:lpstr>Modern Datawarehouse Ecosystem</vt:lpstr>
      <vt:lpstr>Facebook’s Datawarehouse</vt:lpstr>
      <vt:lpstr>PowerPoint Presentation</vt:lpstr>
      <vt:lpstr>PowerPoint Presentation</vt:lpstr>
      <vt:lpstr>PowerPoint Presentation</vt:lpstr>
      <vt:lpstr>Importing Log Data</vt:lpstr>
      <vt:lpstr>Importing Structured Data*</vt:lpstr>
      <vt:lpstr>Vertica Pipeline</vt:lpstr>
      <vt:lpstr>Vertica Pipeline</vt:lpstr>
      <vt:lpstr>Vertica Pipeline</vt:lpstr>
      <vt:lpstr>Vertica Pig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University of Waterloo</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Infrastructure</dc:title>
  <dc:subject/>
  <dc:creator>Jimmy Lin</dc:creator>
  <cp:keywords/>
  <dc:description/>
  <cp:lastModifiedBy>Jimmy Lin</cp:lastModifiedBy>
  <cp:revision>11143</cp:revision>
  <dcterms:created xsi:type="dcterms:W3CDTF">2012-08-31T06:36:49Z</dcterms:created>
  <dcterms:modified xsi:type="dcterms:W3CDTF">2016-02-12T13:30:42Z</dcterms:modified>
  <cp:category/>
</cp:coreProperties>
</file>