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1445" r:id="rId2"/>
    <p:sldId id="1446" r:id="rId3"/>
    <p:sldId id="1392" r:id="rId4"/>
    <p:sldId id="1353" r:id="rId5"/>
    <p:sldId id="1282" r:id="rId6"/>
    <p:sldId id="1283" r:id="rId7"/>
    <p:sldId id="1338" r:id="rId8"/>
    <p:sldId id="1285" r:id="rId9"/>
    <p:sldId id="1284" r:id="rId10"/>
    <p:sldId id="1448" r:id="rId11"/>
    <p:sldId id="1447" r:id="rId12"/>
    <p:sldId id="1449" r:id="rId13"/>
    <p:sldId id="1450" r:id="rId14"/>
    <p:sldId id="1345" r:id="rId15"/>
    <p:sldId id="1346" r:id="rId16"/>
    <p:sldId id="1364" r:id="rId17"/>
    <p:sldId id="1354" r:id="rId18"/>
    <p:sldId id="1441" r:id="rId19"/>
    <p:sldId id="1451" r:id="rId20"/>
    <p:sldId id="1452" r:id="rId21"/>
    <p:sldId id="1442" r:id="rId22"/>
    <p:sldId id="1331" r:id="rId23"/>
    <p:sldId id="1457" r:id="rId24"/>
    <p:sldId id="1455" r:id="rId25"/>
    <p:sldId id="1463" r:id="rId26"/>
    <p:sldId id="1396" r:id="rId27"/>
    <p:sldId id="1464" r:id="rId28"/>
    <p:sldId id="1462" r:id="rId29"/>
    <p:sldId id="1454" r:id="rId30"/>
    <p:sldId id="1458" r:id="rId31"/>
    <p:sldId id="1459" r:id="rId32"/>
    <p:sldId id="1400" r:id="rId33"/>
    <p:sldId id="1460" r:id="rId34"/>
    <p:sldId id="1465" r:id="rId35"/>
    <p:sldId id="1461" r:id="rId36"/>
    <p:sldId id="1404" r:id="rId37"/>
    <p:sldId id="1402" r:id="rId38"/>
    <p:sldId id="1453" r:id="rId39"/>
    <p:sldId id="1393" r:id="rId40"/>
    <p:sldId id="1397" r:id="rId41"/>
    <p:sldId id="1473" r:id="rId42"/>
    <p:sldId id="1466" r:id="rId43"/>
    <p:sldId id="1467" r:id="rId44"/>
    <p:sldId id="1468" r:id="rId45"/>
    <p:sldId id="1469" r:id="rId46"/>
    <p:sldId id="1471" r:id="rId47"/>
    <p:sldId id="1472" r:id="rId48"/>
    <p:sldId id="1478" r:id="rId49"/>
    <p:sldId id="1480" r:id="rId50"/>
    <p:sldId id="1474" r:id="rId51"/>
    <p:sldId id="1475" r:id="rId52"/>
    <p:sldId id="1476" r:id="rId53"/>
    <p:sldId id="1477" r:id="rId54"/>
    <p:sldId id="1479" r:id="rId55"/>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9" autoAdjust="0"/>
    <p:restoredTop sz="75202" autoAdjust="0"/>
  </p:normalViewPr>
  <p:slideViewPr>
    <p:cSldViewPr>
      <p:cViewPr varScale="1">
        <p:scale>
          <a:sx n="91" d="100"/>
          <a:sy n="91" d="100"/>
        </p:scale>
        <p:origin x="-1312" y="-10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sz="1800">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smtClean="0"/>
              <a:t>Click to edit Master title style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smtClean="0"/>
              <a:t>Click to edit Master title style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6" r:id="rId4"/>
    <p:sldLayoutId id="2147483653" r:id="rId5"/>
    <p:sldLayoutId id="2147483654" r:id="rId6"/>
    <p:sldLayoutId id="2147483657" r:id="rId7"/>
  </p:sldLayoutIdLst>
  <p:transition xmlns:p14="http://schemas.microsoft.com/office/powerpoint/2010/main"/>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UniversityOfWaterloo_logo_horiz_rg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064" y="0"/>
            <a:ext cx="4393936" cy="1761759"/>
          </a:xfrm>
          <a:prstGeom prst="rect">
            <a:avLst/>
          </a:prstGeom>
        </p:spPr>
      </p:pic>
      <p:sp>
        <p:nvSpPr>
          <p:cNvPr id="8194" name="Rectangle 14"/>
          <p:cNvSpPr>
            <a:spLocks noChangeArrowheads="1"/>
          </p:cNvSpPr>
          <p:nvPr/>
        </p:nvSpPr>
        <p:spPr bwMode="auto">
          <a:xfrm>
            <a:off x="76200" y="1371599"/>
            <a:ext cx="8991600" cy="914401"/>
          </a:xfrm>
          <a:prstGeom prst="rect">
            <a:avLst/>
          </a:prstGeom>
          <a:noFill/>
          <a:ln w="9525">
            <a:noFill/>
            <a:miter lim="800000"/>
            <a:headEnd/>
            <a:tailEnd/>
          </a:ln>
        </p:spPr>
        <p:txBody>
          <a:bodyPr lIns="91425" tIns="45713" rIns="91425" bIns="45713" anchor="ctr"/>
          <a:lstStyle/>
          <a:p>
            <a:pPr algn="ctr" eaLnBrk="1" hangingPunct="1"/>
            <a:r>
              <a:rPr lang="en-US" sz="3600" dirty="0" smtClean="0">
                <a:solidFill>
                  <a:schemeClr val="bg2"/>
                </a:solidFill>
                <a:latin typeface="Gill Sans"/>
                <a:cs typeface="Gill Sans"/>
              </a:rPr>
              <a:t>Big Data Infrastructure</a:t>
            </a:r>
            <a:endParaRPr lang="en-US" sz="3600" dirty="0">
              <a:solidFill>
                <a:schemeClr val="bg2"/>
              </a:solidFill>
              <a:latin typeface="Gill Sans"/>
              <a:cs typeface="Gill Sans"/>
            </a:endParaRPr>
          </a:p>
        </p:txBody>
      </p:sp>
      <p:pic>
        <p:nvPicPr>
          <p:cNvPr id="9" name="Picture 13" descr="creative-commons"/>
          <p:cNvPicPr>
            <a:picLocks noChangeAspect="1" noChangeArrowheads="1"/>
          </p:cNvPicPr>
          <p:nvPr/>
        </p:nvPicPr>
        <p:blipFill>
          <a:blip r:embed="rId3" cstate="print"/>
          <a:srcRect/>
          <a:stretch>
            <a:fillRect/>
          </a:stretch>
        </p:blipFill>
        <p:spPr bwMode="auto">
          <a:xfrm>
            <a:off x="101600" y="6358582"/>
            <a:ext cx="1117600" cy="393700"/>
          </a:xfrm>
          <a:prstGeom prst="rect">
            <a:avLst/>
          </a:prstGeom>
          <a:noFill/>
          <a:ln w="9525">
            <a:noFill/>
            <a:miter lim="800000"/>
            <a:headEnd/>
            <a:tailEnd/>
          </a:ln>
        </p:spPr>
      </p:pic>
      <p:sp>
        <p:nvSpPr>
          <p:cNvPr id="7" name="Rectangle 14"/>
          <p:cNvSpPr>
            <a:spLocks noChangeArrowheads="1"/>
          </p:cNvSpPr>
          <p:nvPr/>
        </p:nvSpPr>
        <p:spPr bwMode="auto">
          <a:xfrm>
            <a:off x="76200" y="2971800"/>
            <a:ext cx="8991600" cy="685800"/>
          </a:xfrm>
          <a:prstGeom prst="rect">
            <a:avLst/>
          </a:prstGeom>
          <a:noFill/>
          <a:ln w="9525">
            <a:noFill/>
            <a:miter lim="800000"/>
            <a:headEnd/>
            <a:tailEnd/>
          </a:ln>
        </p:spPr>
        <p:txBody>
          <a:bodyPr lIns="91425" tIns="45713" rIns="91425" bIns="45713" anchor="ctr"/>
          <a:lstStyle/>
          <a:p>
            <a:pPr algn="ctr" eaLnBrk="1" hangingPunct="1"/>
            <a:r>
              <a:rPr lang="en-US" sz="2800" b="0" dirty="0">
                <a:solidFill>
                  <a:schemeClr val="bg2"/>
                </a:solidFill>
                <a:latin typeface="Gill Sans"/>
                <a:cs typeface="Gill Sans"/>
              </a:rPr>
              <a:t>Week </a:t>
            </a:r>
            <a:r>
              <a:rPr lang="en-US" sz="2800" b="0" dirty="0" smtClean="0">
                <a:solidFill>
                  <a:schemeClr val="bg2"/>
                </a:solidFill>
                <a:latin typeface="Gill Sans"/>
                <a:cs typeface="Gill Sans"/>
              </a:rPr>
              <a:t>6: Analyzing Relational Data (1/3)</a:t>
            </a:r>
            <a:endParaRPr lang="en-US" sz="2800" b="0" dirty="0">
              <a:solidFill>
                <a:schemeClr val="bg2"/>
              </a:solidFill>
              <a:latin typeface="Gill Sans"/>
              <a:cs typeface="Gill Sans"/>
            </a:endParaRP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
        <p:nvSpPr>
          <p:cNvPr id="10" name="Rectangle 14"/>
          <p:cNvSpPr>
            <a:spLocks noChangeArrowheads="1"/>
          </p:cNvSpPr>
          <p:nvPr/>
        </p:nvSpPr>
        <p:spPr bwMode="auto">
          <a:xfrm>
            <a:off x="0" y="2057400"/>
            <a:ext cx="9144000" cy="4572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CS 489/698 Big Data Infrastructure (Winter 2016)</a:t>
            </a:r>
          </a:p>
        </p:txBody>
      </p:sp>
      <p:sp>
        <p:nvSpPr>
          <p:cNvPr id="12" name="Rectangle 14"/>
          <p:cNvSpPr>
            <a:spLocks noChangeArrowheads="1"/>
          </p:cNvSpPr>
          <p:nvPr/>
        </p:nvSpPr>
        <p:spPr bwMode="auto">
          <a:xfrm>
            <a:off x="76200" y="4572000"/>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Jimmy Lin</a:t>
            </a:r>
          </a:p>
          <a:p>
            <a:pPr algn="ctr" eaLnBrk="1" hangingPunct="1"/>
            <a:r>
              <a:rPr lang="en-US" sz="2000" b="0" dirty="0" smtClean="0">
                <a:solidFill>
                  <a:schemeClr val="bg2"/>
                </a:solidFill>
                <a:latin typeface="Gill Sans"/>
                <a:cs typeface="Gill Sans"/>
              </a:rPr>
              <a:t>David R. Cheriton School of Computer Science</a:t>
            </a:r>
          </a:p>
          <a:p>
            <a:pPr algn="ctr" eaLnBrk="1" hangingPunct="1"/>
            <a:r>
              <a:rPr lang="en-US" sz="2000" b="0" dirty="0" smtClean="0">
                <a:solidFill>
                  <a:schemeClr val="bg2"/>
                </a:solidFill>
                <a:latin typeface="Gill Sans"/>
                <a:cs typeface="Gill Sans"/>
              </a:rPr>
              <a:t>University of Waterloo</a:t>
            </a:r>
            <a:endParaRPr lang="en-US" sz="2000" b="0" dirty="0">
              <a:solidFill>
                <a:schemeClr val="bg2"/>
              </a:solidFill>
              <a:latin typeface="Gill Sans"/>
              <a:cs typeface="Gill Sans"/>
            </a:endParaRPr>
          </a:p>
        </p:txBody>
      </p:sp>
      <p:sp>
        <p:nvSpPr>
          <p:cNvPr id="11" name="Rectangle 14"/>
          <p:cNvSpPr>
            <a:spLocks noChangeArrowheads="1"/>
          </p:cNvSpPr>
          <p:nvPr/>
        </p:nvSpPr>
        <p:spPr bwMode="auto">
          <a:xfrm>
            <a:off x="76200" y="3352801"/>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February 11, </a:t>
            </a:r>
            <a:r>
              <a:rPr lang="en-US" sz="2400" b="0" dirty="0">
                <a:solidFill>
                  <a:schemeClr val="bg2"/>
                </a:solidFill>
                <a:latin typeface="Gill Sans"/>
                <a:cs typeface="Gill Sans"/>
              </a:rPr>
              <a:t>2016</a:t>
            </a:r>
          </a:p>
        </p:txBody>
      </p:sp>
      <p:sp>
        <p:nvSpPr>
          <p:cNvPr id="14" name="TextBox 13"/>
          <p:cNvSpPr txBox="1">
            <a:spLocks noChangeArrowheads="1"/>
          </p:cNvSpPr>
          <p:nvPr/>
        </p:nvSpPr>
        <p:spPr bwMode="auto">
          <a:xfrm>
            <a:off x="1371600" y="5943600"/>
            <a:ext cx="6327373" cy="369332"/>
          </a:xfrm>
          <a:prstGeom prst="rect">
            <a:avLst/>
          </a:prstGeom>
          <a:noFill/>
          <a:ln w="9525">
            <a:noFill/>
            <a:miter lim="800000"/>
            <a:headEnd/>
            <a:tailEnd/>
          </a:ln>
        </p:spPr>
        <p:txBody>
          <a:bodyPr wrap="none">
            <a:spAutoFit/>
          </a:bodyPr>
          <a:lstStyle/>
          <a:p>
            <a:r>
              <a:rPr lang="en-US" sz="1800" b="0" dirty="0" smtClean="0">
                <a:solidFill>
                  <a:schemeClr val="bg1"/>
                </a:solidFill>
                <a:latin typeface="Gill Sans"/>
                <a:cs typeface="Gill Sans"/>
              </a:rPr>
              <a:t>These slides are available at http</a:t>
            </a:r>
            <a:r>
              <a:rPr lang="en-US" sz="1800" b="0" dirty="0">
                <a:solidFill>
                  <a:schemeClr val="bg1"/>
                </a:solidFill>
                <a:latin typeface="Gill Sans"/>
                <a:cs typeface="Gill Sans"/>
              </a:rPr>
              <a:t>://</a:t>
            </a:r>
            <a:r>
              <a:rPr lang="en-US" sz="1800" b="0" dirty="0" err="1">
                <a:solidFill>
                  <a:schemeClr val="bg1"/>
                </a:solidFill>
                <a:latin typeface="Gill Sans"/>
                <a:cs typeface="Gill Sans"/>
              </a:rPr>
              <a:t>lintool.github.io</a:t>
            </a:r>
            <a:r>
              <a:rPr lang="en-US" sz="1800" b="0" dirty="0">
                <a:solidFill>
                  <a:schemeClr val="bg1"/>
                </a:solidFill>
                <a:latin typeface="Gill Sans"/>
                <a:cs typeface="Gill Sans"/>
              </a:rPr>
              <a:t>/bigdata-2016w</a:t>
            </a:r>
            <a:r>
              <a:rPr lang="en-US" sz="1800" b="0" dirty="0" smtClean="0">
                <a:solidFill>
                  <a:schemeClr val="bg1"/>
                </a:solidFill>
                <a:latin typeface="Gill Sans"/>
                <a:cs typeface="Gill Sans"/>
              </a:rPr>
              <a:t>/</a:t>
            </a:r>
          </a:p>
        </p:txBody>
      </p:sp>
    </p:spTree>
    <p:extLst>
      <p:ext uri="{BB962C8B-B14F-4D97-AF65-F5344CB8AC3E}">
        <p14:creationId xmlns:p14="http://schemas.microsoft.com/office/powerpoint/2010/main" val="3449196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OLTP Schema</a:t>
            </a:r>
            <a:endParaRPr lang="en-US" dirty="0"/>
          </a:p>
        </p:txBody>
      </p:sp>
      <p:sp>
        <p:nvSpPr>
          <p:cNvPr id="5" name="Rectangle 4"/>
          <p:cNvSpPr/>
          <p:nvPr/>
        </p:nvSpPr>
        <p:spPr bwMode="auto">
          <a:xfrm>
            <a:off x="3581400" y="16002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Customer</a:t>
            </a:r>
          </a:p>
        </p:txBody>
      </p:sp>
      <p:sp>
        <p:nvSpPr>
          <p:cNvPr id="6" name="Rectangle 5"/>
          <p:cNvSpPr/>
          <p:nvPr/>
        </p:nvSpPr>
        <p:spPr bwMode="auto">
          <a:xfrm>
            <a:off x="6172200" y="16002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Billing</a:t>
            </a:r>
          </a:p>
        </p:txBody>
      </p:sp>
      <p:sp>
        <p:nvSpPr>
          <p:cNvPr id="7" name="Rectangle 6"/>
          <p:cNvSpPr/>
          <p:nvPr/>
        </p:nvSpPr>
        <p:spPr bwMode="auto">
          <a:xfrm>
            <a:off x="3581400" y="3276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Order</a:t>
            </a:r>
          </a:p>
        </p:txBody>
      </p:sp>
      <p:sp>
        <p:nvSpPr>
          <p:cNvPr id="8" name="Rectangle 7"/>
          <p:cNvSpPr/>
          <p:nvPr/>
        </p:nvSpPr>
        <p:spPr bwMode="auto">
          <a:xfrm>
            <a:off x="838200" y="3276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Inventory</a:t>
            </a:r>
          </a:p>
        </p:txBody>
      </p:sp>
      <p:sp>
        <p:nvSpPr>
          <p:cNvPr id="9" name="Rectangle 8"/>
          <p:cNvSpPr/>
          <p:nvPr/>
        </p:nvSpPr>
        <p:spPr bwMode="auto">
          <a:xfrm>
            <a:off x="2209800" y="5105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OrderLine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1" name="Straight Arrow Connector 10"/>
          <p:cNvCxnSpPr>
            <a:stCxn id="5" idx="2"/>
            <a:endCxn id="7" idx="0"/>
          </p:cNvCxnSpPr>
          <p:nvPr/>
        </p:nvCxnSpPr>
        <p:spPr bwMode="auto">
          <a:xfrm>
            <a:off x="4495800" y="2743200"/>
            <a:ext cx="0" cy="5334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6" idx="1"/>
            <a:endCxn id="5" idx="3"/>
          </p:cNvCxnSpPr>
          <p:nvPr/>
        </p:nvCxnSpPr>
        <p:spPr bwMode="auto">
          <a:xfrm flipH="1">
            <a:off x="5410200" y="2171700"/>
            <a:ext cx="762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Elbow Connector 29"/>
          <p:cNvCxnSpPr>
            <a:stCxn id="8" idx="2"/>
            <a:endCxn id="9" idx="1"/>
          </p:cNvCxnSpPr>
          <p:nvPr/>
        </p:nvCxnSpPr>
        <p:spPr bwMode="auto">
          <a:xfrm rot="16200000" flipH="1">
            <a:off x="1352550" y="48196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3638550" y="48196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092627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OLAP Schema</a:t>
            </a:r>
            <a:endParaRPr lang="en-US" dirty="0"/>
          </a:p>
        </p:txBody>
      </p:sp>
      <p:sp>
        <p:nvSpPr>
          <p:cNvPr id="5" name="Rectangle 4"/>
          <p:cNvSpPr/>
          <p:nvPr/>
        </p:nvSpPr>
        <p:spPr bwMode="auto">
          <a:xfrm>
            <a:off x="4800600" y="1295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Dim_Customer</a:t>
            </a:r>
            <a:endParaRPr kumimoji="0" lang="en-US" sz="2000" b="0" i="0" strike="noStrike" cap="none" normalizeH="0" baseline="0" dirty="0" smtClean="0">
              <a:ln>
                <a:noFill/>
              </a:ln>
              <a:solidFill>
                <a:schemeClr val="bg1"/>
              </a:solidFill>
              <a:effectLst/>
              <a:latin typeface="Gill Sans"/>
              <a:cs typeface="Gill Sans"/>
            </a:endParaRPr>
          </a:p>
        </p:txBody>
      </p:sp>
      <p:sp>
        <p:nvSpPr>
          <p:cNvPr id="7" name="Rectangle 6"/>
          <p:cNvSpPr/>
          <p:nvPr/>
        </p:nvSpPr>
        <p:spPr bwMode="auto">
          <a:xfrm>
            <a:off x="6934200" y="2057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Dim_Date</a:t>
            </a:r>
            <a:endParaRPr kumimoji="0" lang="en-US" sz="2000" b="0" i="0" strike="noStrike" cap="none" normalizeH="0" baseline="0" dirty="0" smtClean="0">
              <a:ln>
                <a:noFill/>
              </a:ln>
              <a:solidFill>
                <a:schemeClr val="bg1"/>
              </a:solidFill>
              <a:effectLst/>
              <a:latin typeface="Gill Sans"/>
              <a:cs typeface="Gill Sans"/>
            </a:endParaRPr>
          </a:p>
        </p:txBody>
      </p:sp>
      <p:sp>
        <p:nvSpPr>
          <p:cNvPr id="8" name="Rectangle 7"/>
          <p:cNvSpPr/>
          <p:nvPr/>
        </p:nvSpPr>
        <p:spPr bwMode="auto">
          <a:xfrm>
            <a:off x="533400" y="25908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Dim_Product</a:t>
            </a:r>
            <a:endParaRPr kumimoji="0" lang="en-US" sz="2000" b="0" i="0" strike="noStrike" cap="none" normalizeH="0" baseline="0" dirty="0" smtClean="0">
              <a:ln>
                <a:noFill/>
              </a:ln>
              <a:solidFill>
                <a:schemeClr val="bg1"/>
              </a:solidFill>
              <a:effectLst/>
              <a:latin typeface="Gill Sans"/>
              <a:cs typeface="Gill Sans"/>
            </a:endParaRPr>
          </a:p>
        </p:txBody>
      </p:sp>
      <p:sp>
        <p:nvSpPr>
          <p:cNvPr id="9" name="Rectangle 8"/>
          <p:cNvSpPr/>
          <p:nvPr/>
        </p:nvSpPr>
        <p:spPr bwMode="auto">
          <a:xfrm>
            <a:off x="3276600" y="2819400"/>
            <a:ext cx="18288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Fact_Sales</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30" name="Elbow Connector 29"/>
          <p:cNvCxnSpPr>
            <a:stCxn id="8" idx="2"/>
            <a:endCxn id="9" idx="1"/>
          </p:cNvCxnSpPr>
          <p:nvPr/>
        </p:nvCxnSpPr>
        <p:spPr bwMode="auto">
          <a:xfrm rot="16200000" flipH="1">
            <a:off x="2133600" y="3048000"/>
            <a:ext cx="457200" cy="18288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5981700" y="2324100"/>
            <a:ext cx="990600" cy="2743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bwMode="auto">
          <a:xfrm>
            <a:off x="5791200" y="54102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Dim_Store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9" name="Elbow Connector 18"/>
          <p:cNvCxnSpPr>
            <a:stCxn id="16" idx="1"/>
            <a:endCxn id="9" idx="2"/>
          </p:cNvCxnSpPr>
          <p:nvPr/>
        </p:nvCxnSpPr>
        <p:spPr bwMode="auto">
          <a:xfrm rot="10800000">
            <a:off x="4191000" y="5562600"/>
            <a:ext cx="1600200" cy="4191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1"/>
            <a:endCxn id="9" idx="0"/>
          </p:cNvCxnSpPr>
          <p:nvPr/>
        </p:nvCxnSpPr>
        <p:spPr bwMode="auto">
          <a:xfrm rot="10800000" flipV="1">
            <a:off x="4191000" y="1866900"/>
            <a:ext cx="609600" cy="952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rot="21013891">
            <a:off x="1842717" y="4452044"/>
            <a:ext cx="4923543" cy="584776"/>
          </a:xfrm>
          <a:prstGeom prst="rect">
            <a:avLst/>
          </a:prstGeom>
          <a:noFill/>
        </p:spPr>
        <p:txBody>
          <a:bodyPr wrap="none" rtlCol="0">
            <a:spAutoFit/>
          </a:bodyPr>
          <a:lstStyle/>
          <a:p>
            <a:r>
              <a:rPr lang="en-US" sz="3200" b="0" dirty="0" smtClean="0">
                <a:solidFill>
                  <a:srgbClr val="FF0000"/>
                </a:solidFill>
                <a:latin typeface="Gill Sans"/>
                <a:cs typeface="Gill Sans"/>
              </a:rPr>
              <a:t>Stars and snowflakes, oh my!</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167990270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ELT</a:t>
            </a:r>
            <a:endParaRPr lang="en-US" dirty="0"/>
          </a:p>
        </p:txBody>
      </p:sp>
      <p:sp>
        <p:nvSpPr>
          <p:cNvPr id="3" name="Content Placeholder 2"/>
          <p:cNvSpPr>
            <a:spLocks noGrp="1"/>
          </p:cNvSpPr>
          <p:nvPr>
            <p:ph idx="1"/>
          </p:nvPr>
        </p:nvSpPr>
        <p:spPr/>
        <p:txBody>
          <a:bodyPr/>
          <a:lstStyle/>
          <a:p>
            <a:r>
              <a:rPr lang="en-US" dirty="0" smtClean="0"/>
              <a:t>Extract</a:t>
            </a:r>
          </a:p>
          <a:p>
            <a:r>
              <a:rPr lang="en-US" dirty="0" smtClean="0"/>
              <a:t>Transform</a:t>
            </a:r>
          </a:p>
          <a:p>
            <a:pPr lvl="1"/>
            <a:r>
              <a:rPr lang="en-US" dirty="0" smtClean="0"/>
              <a:t>Data cleaning and integrity checking</a:t>
            </a:r>
          </a:p>
          <a:p>
            <a:pPr lvl="1"/>
            <a:r>
              <a:rPr lang="en-US" dirty="0" smtClean="0"/>
              <a:t>Schema conversion</a:t>
            </a:r>
          </a:p>
          <a:p>
            <a:pPr lvl="1"/>
            <a:r>
              <a:rPr lang="en-US" dirty="0" smtClean="0"/>
              <a:t>Field transformations</a:t>
            </a:r>
          </a:p>
          <a:p>
            <a:r>
              <a:rPr lang="en-US" dirty="0" smtClean="0"/>
              <a:t>Load</a:t>
            </a:r>
          </a:p>
        </p:txBody>
      </p:sp>
      <p:sp>
        <p:nvSpPr>
          <p:cNvPr id="4" name="TextBox 3"/>
          <p:cNvSpPr txBox="1"/>
          <p:nvPr/>
        </p:nvSpPr>
        <p:spPr>
          <a:xfrm>
            <a:off x="5029200" y="6182380"/>
            <a:ext cx="3962400" cy="523220"/>
          </a:xfrm>
          <a:prstGeom prst="rect">
            <a:avLst/>
          </a:prstGeom>
          <a:noFill/>
        </p:spPr>
        <p:txBody>
          <a:bodyPr wrap="square" rtlCol="0">
            <a:spAutoFit/>
          </a:bodyPr>
          <a:lstStyle/>
          <a:p>
            <a:pPr algn="r"/>
            <a:r>
              <a:rPr lang="en-US" sz="2800" b="0" dirty="0" smtClean="0">
                <a:solidFill>
                  <a:srgbClr val="FF0000"/>
                </a:solidFill>
                <a:latin typeface="Gill Sans"/>
                <a:cs typeface="Gill Sans"/>
              </a:rPr>
              <a:t>When does ELT happen?</a:t>
            </a:r>
            <a:endParaRPr lang="en-US" sz="2800" b="0" dirty="0">
              <a:solidFill>
                <a:srgbClr val="FF0000"/>
              </a:solidFill>
              <a:latin typeface="Gill Sans"/>
              <a:cs typeface="Gill Sans"/>
            </a:endParaRPr>
          </a:p>
        </p:txBody>
      </p:sp>
    </p:spTree>
    <p:extLst>
      <p:ext uri="{BB962C8B-B14F-4D97-AF65-F5344CB8AC3E}">
        <p14:creationId xmlns:p14="http://schemas.microsoft.com/office/powerpoint/2010/main" val="12220807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actually do?</a:t>
            </a:r>
            <a:endParaRPr lang="en-US" dirty="0"/>
          </a:p>
        </p:txBody>
      </p:sp>
      <p:sp>
        <p:nvSpPr>
          <p:cNvPr id="3" name="Content Placeholder 2"/>
          <p:cNvSpPr>
            <a:spLocks noGrp="1"/>
          </p:cNvSpPr>
          <p:nvPr>
            <p:ph idx="1"/>
          </p:nvPr>
        </p:nvSpPr>
        <p:spPr/>
        <p:txBody>
          <a:bodyPr/>
          <a:lstStyle/>
          <a:p>
            <a:r>
              <a:rPr lang="en-US"/>
              <a:t>Report </a:t>
            </a:r>
            <a:r>
              <a:rPr lang="en-US" smtClean="0"/>
              <a:t>generation</a:t>
            </a:r>
            <a:endParaRPr lang="en-US" dirty="0" smtClean="0"/>
          </a:p>
          <a:p>
            <a:r>
              <a:rPr lang="en-US" dirty="0" smtClean="0"/>
              <a:t>Dashboards</a:t>
            </a:r>
          </a:p>
          <a:p>
            <a:r>
              <a:rPr lang="en-US" i="1" dirty="0" smtClean="0"/>
              <a:t>Ad hoc </a:t>
            </a:r>
            <a:r>
              <a:rPr lang="en-US" dirty="0" smtClean="0"/>
              <a:t>analyses</a:t>
            </a:r>
          </a:p>
        </p:txBody>
      </p:sp>
    </p:spTree>
    <p:extLst>
      <p:ext uri="{BB962C8B-B14F-4D97-AF65-F5344CB8AC3E}">
        <p14:creationId xmlns:p14="http://schemas.microsoft.com/office/powerpoint/2010/main" val="3039979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Cubes</a:t>
            </a:r>
            <a:endParaRPr lang="en-US" dirty="0"/>
          </a:p>
        </p:txBody>
      </p:sp>
      <p:sp>
        <p:nvSpPr>
          <p:cNvPr id="4" name="Cube 3"/>
          <p:cNvSpPr/>
          <p:nvPr/>
        </p:nvSpPr>
        <p:spPr bwMode="auto">
          <a:xfrm>
            <a:off x="817262" y="1611868"/>
            <a:ext cx="4114800" cy="4114800"/>
          </a:xfrm>
          <a:prstGeom prst="cube">
            <a:avLst>
              <a:gd name="adj" fmla="val 29012"/>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 name="TextBox 4"/>
          <p:cNvSpPr txBox="1"/>
          <p:nvPr/>
        </p:nvSpPr>
        <p:spPr>
          <a:xfrm>
            <a:off x="817262" y="5650468"/>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store</a:t>
            </a:r>
            <a:endParaRPr lang="en-US" sz="1100" b="0" dirty="0">
              <a:solidFill>
                <a:schemeClr val="bg2"/>
              </a:solidFill>
              <a:latin typeface="Gill Sans"/>
              <a:cs typeface="Gill Sans"/>
            </a:endParaRPr>
          </a:p>
        </p:txBody>
      </p:sp>
      <p:sp>
        <p:nvSpPr>
          <p:cNvPr id="6" name="TextBox 5"/>
          <p:cNvSpPr txBox="1"/>
          <p:nvPr/>
        </p:nvSpPr>
        <p:spPr>
          <a:xfrm rot="16200000">
            <a:off x="-826871" y="4094202"/>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product</a:t>
            </a:r>
            <a:endParaRPr lang="en-US" sz="1100" b="0" dirty="0">
              <a:solidFill>
                <a:schemeClr val="bg2"/>
              </a:solidFill>
              <a:latin typeface="Gill Sans"/>
              <a:cs typeface="Gill Sans"/>
            </a:endParaRPr>
          </a:p>
        </p:txBody>
      </p:sp>
      <p:sp>
        <p:nvSpPr>
          <p:cNvPr id="7" name="TextBox 6"/>
          <p:cNvSpPr txBox="1"/>
          <p:nvPr/>
        </p:nvSpPr>
        <p:spPr>
          <a:xfrm rot="18900000">
            <a:off x="-217272" y="1971930"/>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time</a:t>
            </a:r>
            <a:endParaRPr lang="en-US" sz="1100" b="0" dirty="0">
              <a:solidFill>
                <a:schemeClr val="bg2"/>
              </a:solidFill>
              <a:latin typeface="Gill Sans"/>
              <a:cs typeface="Gill Sans"/>
            </a:endParaRPr>
          </a:p>
        </p:txBody>
      </p:sp>
      <p:sp>
        <p:nvSpPr>
          <p:cNvPr id="8" name="TextBox 7"/>
          <p:cNvSpPr txBox="1"/>
          <p:nvPr/>
        </p:nvSpPr>
        <p:spPr>
          <a:xfrm>
            <a:off x="5715000" y="2971800"/>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slice and dice</a:t>
            </a:r>
            <a:endParaRPr lang="en-US" sz="1400" b="0" dirty="0">
              <a:solidFill>
                <a:schemeClr val="bg2"/>
              </a:solidFill>
              <a:latin typeface="Gill Sans"/>
              <a:cs typeface="Gill Sans"/>
            </a:endParaRPr>
          </a:p>
        </p:txBody>
      </p:sp>
      <p:sp>
        <p:nvSpPr>
          <p:cNvPr id="9" name="TextBox 8"/>
          <p:cNvSpPr txBox="1"/>
          <p:nvPr/>
        </p:nvSpPr>
        <p:spPr>
          <a:xfrm>
            <a:off x="5410200" y="2438400"/>
            <a:ext cx="3352800" cy="461665"/>
          </a:xfrm>
          <a:prstGeom prst="rect">
            <a:avLst/>
          </a:prstGeom>
          <a:noFill/>
        </p:spPr>
        <p:txBody>
          <a:bodyPr wrap="square" rtlCol="0">
            <a:spAutoFit/>
          </a:bodyPr>
          <a:lstStyle/>
          <a:p>
            <a:r>
              <a:rPr lang="en-US" sz="2400" dirty="0" smtClean="0">
                <a:solidFill>
                  <a:schemeClr val="bg2"/>
                </a:solidFill>
                <a:latin typeface="Gill Sans"/>
                <a:cs typeface="Gill Sans"/>
              </a:rPr>
              <a:t>Common operations</a:t>
            </a:r>
            <a:endParaRPr lang="en-US" sz="1400" dirty="0">
              <a:solidFill>
                <a:schemeClr val="bg2"/>
              </a:solidFill>
              <a:latin typeface="Gill Sans"/>
              <a:cs typeface="Gill Sans"/>
            </a:endParaRPr>
          </a:p>
        </p:txBody>
      </p:sp>
      <p:sp>
        <p:nvSpPr>
          <p:cNvPr id="10" name="TextBox 9"/>
          <p:cNvSpPr txBox="1"/>
          <p:nvPr/>
        </p:nvSpPr>
        <p:spPr>
          <a:xfrm>
            <a:off x="5715000" y="3419445"/>
            <a:ext cx="2590800" cy="461665"/>
          </a:xfrm>
          <a:prstGeom prst="rect">
            <a:avLst/>
          </a:prstGeom>
          <a:noFill/>
        </p:spPr>
        <p:txBody>
          <a:bodyPr wrap="square" rtlCol="0">
            <a:spAutoFit/>
          </a:bodyPr>
          <a:lstStyle/>
          <a:p>
            <a:r>
              <a:rPr lang="en-US" sz="2400" b="0" dirty="0" smtClean="0">
                <a:solidFill>
                  <a:schemeClr val="bg2"/>
                </a:solidFill>
                <a:latin typeface="Gill Sans"/>
                <a:cs typeface="Gill Sans"/>
              </a:rPr>
              <a:t>roll up/drill down</a:t>
            </a:r>
            <a:endParaRPr lang="en-US" sz="1400" b="0" dirty="0">
              <a:solidFill>
                <a:schemeClr val="bg2"/>
              </a:solidFill>
              <a:latin typeface="Gill Sans"/>
              <a:cs typeface="Gill Sans"/>
            </a:endParaRPr>
          </a:p>
        </p:txBody>
      </p:sp>
      <p:sp>
        <p:nvSpPr>
          <p:cNvPr id="11" name="TextBox 10"/>
          <p:cNvSpPr txBox="1"/>
          <p:nvPr/>
        </p:nvSpPr>
        <p:spPr>
          <a:xfrm>
            <a:off x="5715000" y="3867090"/>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pivot</a:t>
            </a:r>
            <a:endParaRPr lang="en-US" sz="1400" b="0" dirty="0">
              <a:solidFill>
                <a:schemeClr val="bg2"/>
              </a:solidFill>
              <a:latin typeface="Gill Sans"/>
              <a:cs typeface="Gill Sans"/>
            </a:endParaRPr>
          </a:p>
        </p:txBody>
      </p:sp>
    </p:spTree>
    <p:extLst>
      <p:ext uri="{BB962C8B-B14F-4D97-AF65-F5344CB8AC3E}">
        <p14:creationId xmlns:p14="http://schemas.microsoft.com/office/powerpoint/2010/main" val="40183274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Cubes: Challenges</a:t>
            </a:r>
            <a:endParaRPr lang="en-US" dirty="0"/>
          </a:p>
        </p:txBody>
      </p:sp>
      <p:sp>
        <p:nvSpPr>
          <p:cNvPr id="3" name="Content Placeholder 2"/>
          <p:cNvSpPr>
            <a:spLocks noGrp="1"/>
          </p:cNvSpPr>
          <p:nvPr>
            <p:ph idx="1"/>
          </p:nvPr>
        </p:nvSpPr>
        <p:spPr/>
        <p:txBody>
          <a:bodyPr/>
          <a:lstStyle/>
          <a:p>
            <a:r>
              <a:rPr lang="en-US" dirty="0" smtClean="0"/>
              <a:t>Fundamentally, lots of joins, group-</a:t>
            </a:r>
            <a:r>
              <a:rPr lang="en-US" dirty="0" err="1" smtClean="0"/>
              <a:t>bys</a:t>
            </a:r>
            <a:r>
              <a:rPr lang="en-US" dirty="0" smtClean="0"/>
              <a:t> and aggregations</a:t>
            </a:r>
          </a:p>
          <a:p>
            <a:pPr lvl="1"/>
            <a:r>
              <a:rPr lang="en-US" dirty="0" smtClean="0"/>
              <a:t>How to take advantage of schema structure to avoid repeated work?</a:t>
            </a:r>
          </a:p>
          <a:p>
            <a:r>
              <a:rPr lang="en-US" dirty="0" smtClean="0"/>
              <a:t>Cube materialization</a:t>
            </a:r>
          </a:p>
          <a:p>
            <a:pPr lvl="1"/>
            <a:r>
              <a:rPr lang="en-US" dirty="0" smtClean="0"/>
              <a:t>Realistic to materialize the entire cube?</a:t>
            </a:r>
          </a:p>
          <a:p>
            <a:pPr lvl="1"/>
            <a:r>
              <a:rPr lang="en-US" dirty="0" smtClean="0"/>
              <a:t>If not, how/when/what to materialize?</a:t>
            </a:r>
          </a:p>
          <a:p>
            <a:endParaRPr lang="en-US" dirty="0" smtClean="0"/>
          </a:p>
          <a:p>
            <a:endParaRPr lang="en-US" dirty="0"/>
          </a:p>
        </p:txBody>
      </p:sp>
    </p:spTree>
    <p:extLst>
      <p:ext uri="{BB962C8B-B14F-4D97-AF65-F5344CB8AC3E}">
        <p14:creationId xmlns:p14="http://schemas.microsoft.com/office/powerpoint/2010/main" val="10777028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895600"/>
            <a:ext cx="9144000" cy="1028700"/>
          </a:xfrm>
        </p:spPr>
        <p:txBody>
          <a:bodyPr/>
          <a:lstStyle/>
          <a:p>
            <a:pPr algn="ctr"/>
            <a:r>
              <a:rPr lang="en-US" sz="3200" dirty="0" smtClean="0">
                <a:latin typeface="Gill Sans"/>
              </a:rPr>
              <a:t>Fast forward…</a:t>
            </a:r>
            <a:endParaRPr lang="en-US" sz="3200" dirty="0">
              <a:latin typeface="Gill Sans"/>
            </a:endParaRPr>
          </a:p>
        </p:txBody>
      </p:sp>
    </p:spTree>
    <p:extLst>
      <p:ext uri="{BB962C8B-B14F-4D97-AF65-F5344CB8AC3E}">
        <p14:creationId xmlns:p14="http://schemas.microsoft.com/office/powerpoint/2010/main" val="35807136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333291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OLTP/OLAP Architecture</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Tree>
    <p:extLst>
      <p:ext uri="{BB962C8B-B14F-4D97-AF65-F5344CB8AC3E}">
        <p14:creationId xmlns:p14="http://schemas.microsoft.com/office/powerpoint/2010/main" val="10536243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Context</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
        <p:nvSpPr>
          <p:cNvPr id="9" name="TextBox 8"/>
          <p:cNvSpPr txBox="1"/>
          <p:nvPr/>
        </p:nvSpPr>
        <p:spPr>
          <a:xfrm>
            <a:off x="1219200" y="4620161"/>
            <a:ext cx="2362200" cy="1323439"/>
          </a:xfrm>
          <a:prstGeom prst="rect">
            <a:avLst/>
          </a:prstGeom>
          <a:noFill/>
        </p:spPr>
        <p:txBody>
          <a:bodyPr wrap="square" rtlCol="0">
            <a:spAutoFit/>
          </a:bodyPr>
          <a:lstStyle/>
          <a:p>
            <a:pPr algn="ctr"/>
            <a:r>
              <a:rPr lang="en-US" sz="2000" b="0" dirty="0" smtClean="0">
                <a:solidFill>
                  <a:schemeClr val="bg2"/>
                </a:solidFill>
                <a:latin typeface="Gill Sans"/>
                <a:cs typeface="Gill Sans"/>
              </a:rPr>
              <a:t>Adding friends</a:t>
            </a:r>
          </a:p>
          <a:p>
            <a:pPr algn="ctr"/>
            <a:r>
              <a:rPr lang="en-US" sz="2000" b="0" dirty="0" smtClean="0">
                <a:solidFill>
                  <a:schemeClr val="bg2"/>
                </a:solidFill>
                <a:latin typeface="Gill Sans"/>
                <a:cs typeface="Gill Sans"/>
              </a:rPr>
              <a:t>Updating profiles</a:t>
            </a:r>
          </a:p>
          <a:p>
            <a:pPr algn="ctr"/>
            <a:r>
              <a:rPr lang="en-US" sz="2000" b="0" dirty="0" smtClean="0">
                <a:solidFill>
                  <a:schemeClr val="bg2"/>
                </a:solidFill>
                <a:latin typeface="Gill Sans"/>
                <a:cs typeface="Gill Sans"/>
              </a:rPr>
              <a:t>Likes, comments</a:t>
            </a:r>
          </a:p>
          <a:p>
            <a:pPr algn="ctr"/>
            <a:r>
              <a:rPr lang="en-US" sz="2000" b="0" dirty="0" smtClean="0">
                <a:solidFill>
                  <a:schemeClr val="bg2"/>
                </a:solidFill>
                <a:latin typeface="Gill Sans"/>
                <a:cs typeface="Gill Sans"/>
              </a:rPr>
              <a:t>…</a:t>
            </a:r>
            <a:endParaRPr lang="en-US" sz="2000" b="0" dirty="0">
              <a:solidFill>
                <a:schemeClr val="bg2"/>
              </a:solidFill>
              <a:latin typeface="Gill Sans"/>
              <a:cs typeface="Gill Sans"/>
            </a:endParaRPr>
          </a:p>
        </p:txBody>
      </p:sp>
      <p:sp>
        <p:nvSpPr>
          <p:cNvPr id="10" name="TextBox 9"/>
          <p:cNvSpPr txBox="1"/>
          <p:nvPr/>
        </p:nvSpPr>
        <p:spPr>
          <a:xfrm>
            <a:off x="5562600" y="4620161"/>
            <a:ext cx="2743200" cy="1323439"/>
          </a:xfrm>
          <a:prstGeom prst="rect">
            <a:avLst/>
          </a:prstGeom>
          <a:noFill/>
        </p:spPr>
        <p:txBody>
          <a:bodyPr wrap="square" rtlCol="0">
            <a:spAutoFit/>
          </a:bodyPr>
          <a:lstStyle/>
          <a:p>
            <a:pPr algn="ctr"/>
            <a:r>
              <a:rPr lang="en-US" sz="2000" b="0" dirty="0" smtClean="0">
                <a:solidFill>
                  <a:schemeClr val="bg2"/>
                </a:solidFill>
                <a:latin typeface="Gill Sans"/>
                <a:cs typeface="Gill Sans"/>
              </a:rPr>
              <a:t>Feed ranking</a:t>
            </a:r>
          </a:p>
          <a:p>
            <a:pPr algn="ctr"/>
            <a:r>
              <a:rPr lang="en-US" sz="2000" b="0" dirty="0" smtClean="0">
                <a:solidFill>
                  <a:schemeClr val="bg2"/>
                </a:solidFill>
                <a:latin typeface="Gill Sans"/>
                <a:cs typeface="Gill Sans"/>
              </a:rPr>
              <a:t>Friend recommendation</a:t>
            </a:r>
          </a:p>
          <a:p>
            <a:pPr algn="ctr"/>
            <a:r>
              <a:rPr lang="en-US" sz="2000" b="0" dirty="0">
                <a:solidFill>
                  <a:schemeClr val="bg2"/>
                </a:solidFill>
                <a:latin typeface="Gill Sans"/>
                <a:cs typeface="Gill Sans"/>
              </a:rPr>
              <a:t>Demographic analysis</a:t>
            </a:r>
          </a:p>
          <a:p>
            <a:pPr algn="ctr"/>
            <a:r>
              <a:rPr lang="en-US" sz="2000" b="0" dirty="0" smtClean="0">
                <a:solidFill>
                  <a:schemeClr val="bg2"/>
                </a:solidFill>
                <a:latin typeface="Gill Sans"/>
                <a:cs typeface="Gill Sans"/>
              </a:rPr>
              <a:t>…</a:t>
            </a:r>
            <a:endParaRPr lang="en-US" sz="2000" b="0" dirty="0">
              <a:solidFill>
                <a:schemeClr val="bg2"/>
              </a:solidFill>
              <a:latin typeface="Gill Sans"/>
              <a:cs typeface="Gill Sans"/>
            </a:endParaRPr>
          </a:p>
        </p:txBody>
      </p:sp>
    </p:spTree>
    <p:extLst>
      <p:ext uri="{BB962C8B-B14F-4D97-AF65-F5344CB8AC3E}">
        <p14:creationId xmlns:p14="http://schemas.microsoft.com/office/powerpoint/2010/main" val="2543268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0" y="533400"/>
            <a:ext cx="9144000" cy="685800"/>
          </a:xfrm>
          <a:prstGeom prst="rect">
            <a:avLst/>
          </a:prstGeom>
        </p:spPr>
        <p:txBody>
          <a:bodyPr/>
          <a:lstStyle/>
          <a:p>
            <a:pPr lvl="0" algn="ctr">
              <a:defRPr/>
            </a:pPr>
            <a:r>
              <a:rPr lang="en-US" sz="3600" b="0" kern="0" dirty="0" smtClean="0">
                <a:solidFill>
                  <a:srgbClr val="000000"/>
                </a:solidFill>
                <a:latin typeface="Gill Sans"/>
                <a:cs typeface="Gill Sans"/>
              </a:rPr>
              <a:t>Structure of the Course</a:t>
            </a:r>
            <a:endParaRPr lang="en-US" sz="3600" b="0" kern="0" dirty="0">
              <a:solidFill>
                <a:srgbClr val="000000"/>
              </a:solidFill>
              <a:latin typeface="Gill Sans"/>
              <a:cs typeface="Gill Sans"/>
            </a:endParaRPr>
          </a:p>
        </p:txBody>
      </p:sp>
      <p:sp>
        <p:nvSpPr>
          <p:cNvPr id="8" name="Rounded Rectangle 7"/>
          <p:cNvSpPr/>
          <p:nvPr/>
        </p:nvSpPr>
        <p:spPr>
          <a:xfrm>
            <a:off x="2286000" y="4453726"/>
            <a:ext cx="4572000" cy="11088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0" kern="0" dirty="0" smtClean="0">
                <a:solidFill>
                  <a:sysClr val="windowText" lastClr="000000"/>
                </a:solidFill>
                <a:latin typeface="Helvetica Neue"/>
                <a:cs typeface="Helvetica Neue"/>
              </a:rPr>
              <a:t>“Core” framework features </a:t>
            </a:r>
            <a:br>
              <a:rPr lang="en-US" sz="2400" b="0" kern="0" dirty="0" smtClean="0">
                <a:solidFill>
                  <a:sysClr val="windowText" lastClr="000000"/>
                </a:solidFill>
                <a:latin typeface="Helvetica Neue"/>
                <a:cs typeface="Helvetica Neue"/>
              </a:rPr>
            </a:br>
            <a:r>
              <a:rPr lang="en-US" sz="2400" b="0" kern="0" dirty="0" smtClean="0">
                <a:solidFill>
                  <a:sysClr val="windowText" lastClr="000000"/>
                </a:solidFill>
                <a:latin typeface="Helvetica Neue"/>
                <a:cs typeface="Helvetica Neue"/>
              </a:rPr>
              <a:t>and algorithm design</a:t>
            </a:r>
            <a:endParaRPr kumimoji="0" lang="en-US" sz="2400" b="0" i="0" u="none" strike="noStrike" kern="0" cap="none" spc="0" normalizeH="0" baseline="0" noProof="0" dirty="0">
              <a:ln>
                <a:noFill/>
              </a:ln>
              <a:solidFill>
                <a:sysClr val="windowText" lastClr="000000"/>
              </a:solidFill>
              <a:effectLst/>
              <a:uLnTx/>
              <a:uFillTx/>
              <a:latin typeface="Helvetica Neue"/>
              <a:cs typeface="Helvetica Neue"/>
            </a:endParaRPr>
          </a:p>
        </p:txBody>
      </p:sp>
      <p:sp>
        <p:nvSpPr>
          <p:cNvPr id="10" name="Rounded Rectangle 9"/>
          <p:cNvSpPr/>
          <p:nvPr/>
        </p:nvSpPr>
        <p:spPr>
          <a:xfrm rot="16200000">
            <a:off x="18127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Text</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3" name="Rounded Rectangle 12"/>
          <p:cNvSpPr/>
          <p:nvPr/>
        </p:nvSpPr>
        <p:spPr>
          <a:xfrm rot="16200000">
            <a:off x="2879548" y="2606854"/>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Graphs</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4" name="Rounded Rectangle 13"/>
          <p:cNvSpPr/>
          <p:nvPr/>
        </p:nvSpPr>
        <p:spPr>
          <a:xfrm rot="16200000">
            <a:off x="39463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Relational Data</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5" name="Rounded Rectangle 14"/>
          <p:cNvSpPr/>
          <p:nvPr/>
        </p:nvSpPr>
        <p:spPr>
          <a:xfrm rot="16200000">
            <a:off x="50131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Data Mining</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Tree>
    <p:extLst>
      <p:ext uri="{BB962C8B-B14F-4D97-AF65-F5344CB8AC3E}">
        <p14:creationId xmlns:p14="http://schemas.microsoft.com/office/powerpoint/2010/main" val="8878155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Technology</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9" name="TextBox 8"/>
          <p:cNvSpPr txBox="1"/>
          <p:nvPr/>
        </p:nvSpPr>
        <p:spPr>
          <a:xfrm>
            <a:off x="1219200" y="4620161"/>
            <a:ext cx="2362200"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PHP/MySQL</a:t>
            </a:r>
            <a:endParaRPr lang="en-US" sz="2400" dirty="0">
              <a:solidFill>
                <a:schemeClr val="bg2"/>
              </a:solidFill>
              <a:latin typeface="Gill Sans"/>
              <a:cs typeface="Gill Sans"/>
            </a:endParaRPr>
          </a:p>
        </p:txBody>
      </p:sp>
    </p:spTree>
    <p:extLst>
      <p:ext uri="{BB962C8B-B14F-4D97-AF65-F5344CB8AC3E}">
        <p14:creationId xmlns:p14="http://schemas.microsoft.com/office/powerpoint/2010/main" val="1617661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Facebook’s </a:t>
            </a:r>
            <a:r>
              <a:rPr lang="en-US" dirty="0" err="1" smtClean="0"/>
              <a:t>Datawarehouse</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Hadoop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
        <p:nvSpPr>
          <p:cNvPr id="9" name="TextBox 8"/>
          <p:cNvSpPr txBox="1"/>
          <p:nvPr/>
        </p:nvSpPr>
        <p:spPr>
          <a:xfrm>
            <a:off x="1219200" y="4620161"/>
            <a:ext cx="2362200"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PHP/MySQL</a:t>
            </a:r>
            <a:endParaRPr lang="en-US" sz="2400" dirty="0">
              <a:solidFill>
                <a:schemeClr val="bg2"/>
              </a:solidFill>
              <a:latin typeface="Gill Sans"/>
              <a:cs typeface="Gill Sans"/>
            </a:endParaRPr>
          </a:p>
        </p:txBody>
      </p:sp>
      <p:sp>
        <p:nvSpPr>
          <p:cNvPr id="10" name="TextBox 9"/>
          <p:cNvSpPr txBox="1"/>
          <p:nvPr/>
        </p:nvSpPr>
        <p:spPr>
          <a:xfrm>
            <a:off x="2743200" y="3581400"/>
            <a:ext cx="3962400" cy="523220"/>
          </a:xfrm>
          <a:prstGeom prst="rect">
            <a:avLst/>
          </a:prstGeom>
          <a:noFill/>
        </p:spPr>
        <p:txBody>
          <a:bodyPr wrap="square" rtlCol="0">
            <a:spAutoFit/>
          </a:bodyPr>
          <a:lstStyle/>
          <a:p>
            <a:pPr algn="ctr"/>
            <a:r>
              <a:rPr lang="en-US" sz="2800" b="0" dirty="0" smtClean="0">
                <a:solidFill>
                  <a:srgbClr val="FF0000"/>
                </a:solidFill>
                <a:latin typeface="Gill Sans"/>
                <a:cs typeface="Gill Sans"/>
              </a:rPr>
              <a:t>ETL or ELT?</a:t>
            </a:r>
            <a:endParaRPr lang="en-US" sz="2800" b="0" dirty="0">
              <a:solidFill>
                <a:srgbClr val="FF0000"/>
              </a:solidFill>
              <a:latin typeface="Gill Sans"/>
              <a:cs typeface="Gill Sans"/>
            </a:endParaRPr>
          </a:p>
        </p:txBody>
      </p:sp>
    </p:spTree>
    <p:extLst>
      <p:ext uri="{BB962C8B-B14F-4D97-AF65-F5344CB8AC3E}">
        <p14:creationId xmlns:p14="http://schemas.microsoft.com/office/powerpoint/2010/main" val="20801156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lstStyle/>
          <a:p>
            <a:r>
              <a:rPr lang="en-US" dirty="0" smtClean="0"/>
              <a:t>Dropping cost of disks</a:t>
            </a:r>
          </a:p>
          <a:p>
            <a:pPr lvl="1"/>
            <a:r>
              <a:rPr lang="en-US" dirty="0" smtClean="0"/>
              <a:t>Cheaper to store everything than to figure out what to throw away</a:t>
            </a:r>
          </a:p>
          <a:p>
            <a:endParaRPr lang="en-US" dirty="0"/>
          </a:p>
        </p:txBody>
      </p:sp>
    </p:spTree>
    <p:extLst>
      <p:ext uri="{BB962C8B-B14F-4D97-AF65-F5344CB8AC3E}">
        <p14:creationId xmlns:p14="http://schemas.microsoft.com/office/powerpoint/2010/main" val="17820096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lstStyle/>
          <a:p>
            <a:r>
              <a:rPr lang="en-US" dirty="0" smtClean="0"/>
              <a:t>Dropping cost of disks</a:t>
            </a:r>
          </a:p>
          <a:p>
            <a:pPr lvl="1"/>
            <a:r>
              <a:rPr lang="en-US" dirty="0" smtClean="0"/>
              <a:t>Cheaper to store everything than to figure out what to throw away</a:t>
            </a:r>
          </a:p>
        </p:txBody>
      </p:sp>
      <p:pic>
        <p:nvPicPr>
          <p:cNvPr id="4" name="Picture 3" descr="hd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88270">
            <a:off x="3862773" y="476003"/>
            <a:ext cx="4254500" cy="5715000"/>
          </a:xfrm>
          <a:prstGeom prst="rect">
            <a:avLst/>
          </a:prstGeom>
        </p:spPr>
      </p:pic>
      <p:sp>
        <p:nvSpPr>
          <p:cNvPr id="5" name="TextBox 4"/>
          <p:cNvSpPr txBox="1"/>
          <p:nvPr/>
        </p:nvSpPr>
        <p:spPr>
          <a:xfrm rot="483734">
            <a:off x="3672120" y="6118473"/>
            <a:ext cx="3612925"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5 MB hard drive in 1956</a:t>
            </a:r>
            <a:endParaRPr lang="en-US" sz="2400" b="0" dirty="0">
              <a:solidFill>
                <a:schemeClr val="bg2"/>
              </a:solidFill>
              <a:latin typeface="Gill Sans"/>
              <a:cs typeface="Gill Sans"/>
            </a:endParaRPr>
          </a:p>
        </p:txBody>
      </p:sp>
    </p:spTree>
    <p:extLst>
      <p:ext uri="{BB962C8B-B14F-4D97-AF65-F5344CB8AC3E}">
        <p14:creationId xmlns:p14="http://schemas.microsoft.com/office/powerpoint/2010/main" val="4523791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lstStyle/>
          <a:p>
            <a:r>
              <a:rPr lang="en-US" dirty="0" smtClean="0"/>
              <a:t>Dropping cost of disks</a:t>
            </a:r>
          </a:p>
          <a:p>
            <a:pPr lvl="1"/>
            <a:r>
              <a:rPr lang="en-US" dirty="0" smtClean="0"/>
              <a:t>Cheaper to store everything than to figure out what to throw away</a:t>
            </a:r>
          </a:p>
          <a:p>
            <a:r>
              <a:rPr lang="en-US" dirty="0" smtClean="0"/>
              <a:t>Types of data collected</a:t>
            </a:r>
          </a:p>
          <a:p>
            <a:pPr lvl="1"/>
            <a:r>
              <a:rPr lang="en-US" dirty="0" smtClean="0"/>
              <a:t>From data that’s </a:t>
            </a:r>
            <a:r>
              <a:rPr lang="en-US" i="1" dirty="0" smtClean="0"/>
              <a:t>obviously</a:t>
            </a:r>
            <a:r>
              <a:rPr lang="en-US" dirty="0" smtClean="0"/>
              <a:t> valuable to data whose value is less apparent</a:t>
            </a:r>
          </a:p>
          <a:p>
            <a:r>
              <a:rPr lang="en-US" dirty="0" smtClean="0"/>
              <a:t>Rise of social media and user-generated content</a:t>
            </a:r>
          </a:p>
          <a:p>
            <a:pPr lvl="1"/>
            <a:r>
              <a:rPr lang="en-US" dirty="0" smtClean="0"/>
              <a:t>Large increase in data volume</a:t>
            </a:r>
          </a:p>
          <a:p>
            <a:r>
              <a:rPr lang="en-US" dirty="0" smtClean="0"/>
              <a:t>Growing maturity of data mining techniques</a:t>
            </a:r>
          </a:p>
          <a:p>
            <a:pPr lvl="1"/>
            <a:r>
              <a:rPr lang="en-US" dirty="0" smtClean="0"/>
              <a:t>Demonstrates value of data analytics</a:t>
            </a:r>
          </a:p>
          <a:p>
            <a:endParaRPr lang="en-US" dirty="0"/>
          </a:p>
        </p:txBody>
      </p:sp>
    </p:spTree>
    <p:extLst>
      <p:ext uri="{BB962C8B-B14F-4D97-AF65-F5344CB8AC3E}">
        <p14:creationId xmlns:p14="http://schemas.microsoft.com/office/powerpoint/2010/main" val="2506873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447800"/>
            <a:ext cx="2514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 useful service</a:t>
            </a:r>
            <a:endParaRPr lang="en-US" sz="2400" b="0" dirty="0">
              <a:solidFill>
                <a:srgbClr val="000000"/>
              </a:solidFill>
              <a:latin typeface="Gill Sans"/>
              <a:cs typeface="Gill Sans"/>
            </a:endParaRPr>
          </a:p>
        </p:txBody>
      </p:sp>
      <p:sp>
        <p:nvSpPr>
          <p:cNvPr id="4" name="TextBox 3"/>
          <p:cNvSpPr txBox="1"/>
          <p:nvPr/>
        </p:nvSpPr>
        <p:spPr>
          <a:xfrm>
            <a:off x="5486400" y="3657600"/>
            <a:ext cx="31242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analyze user behavior to extract insights</a:t>
            </a:r>
            <a:endParaRPr lang="en-US" sz="2400" b="0" dirty="0">
              <a:solidFill>
                <a:srgbClr val="000000"/>
              </a:solidFill>
              <a:latin typeface="Gill Sans"/>
              <a:cs typeface="Gill Sans"/>
            </a:endParaRPr>
          </a:p>
        </p:txBody>
      </p:sp>
      <p:sp>
        <p:nvSpPr>
          <p:cNvPr id="5" name="TextBox 4"/>
          <p:cNvSpPr txBox="1"/>
          <p:nvPr/>
        </p:nvSpPr>
        <p:spPr>
          <a:xfrm>
            <a:off x="762000" y="3657600"/>
            <a:ext cx="24384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transform insights into action</a:t>
            </a:r>
            <a:endParaRPr lang="en-US" sz="2400" b="0" dirty="0">
              <a:solidFill>
                <a:srgbClr val="000000"/>
              </a:solidFill>
              <a:latin typeface="Gill Sans"/>
              <a:cs typeface="Gill Sans"/>
            </a:endParaRPr>
          </a:p>
        </p:txBody>
      </p:sp>
      <p:sp>
        <p:nvSpPr>
          <p:cNvPr id="7" name="Right Arrow 6"/>
          <p:cNvSpPr/>
          <p:nvPr/>
        </p:nvSpPr>
        <p:spPr bwMode="auto">
          <a:xfrm rot="3600000">
            <a:off x="5050762"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Right Arrow 8"/>
          <p:cNvSpPr/>
          <p:nvPr/>
        </p:nvSpPr>
        <p:spPr bwMode="auto">
          <a:xfrm rot="7200000" flipH="1">
            <a:off x="2459961" y="23806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Right Arrow 9"/>
          <p:cNvSpPr/>
          <p:nvPr/>
        </p:nvSpPr>
        <p:spPr bwMode="auto">
          <a:xfrm flipH="1">
            <a:off x="3643223" y="37338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3276600" y="2057400"/>
            <a:ext cx="2514600" cy="1446550"/>
          </a:xfrm>
          <a:prstGeom prst="rect">
            <a:avLst/>
          </a:prstGeom>
          <a:noFill/>
          <a:ln>
            <a:noFill/>
          </a:ln>
        </p:spPr>
        <p:txBody>
          <a:bodyPr wrap="square" rtlCol="0">
            <a:spAutoFit/>
          </a:bodyPr>
          <a:lstStyle/>
          <a:p>
            <a:pPr algn="ctr"/>
            <a:r>
              <a:rPr lang="en-US" sz="7200" dirty="0" smtClean="0">
                <a:solidFill>
                  <a:srgbClr val="000000"/>
                </a:solidFill>
                <a:latin typeface="Gill Sans"/>
                <a:cs typeface="Gill Sans"/>
              </a:rPr>
              <a:t>$</a:t>
            </a:r>
            <a:r>
              <a:rPr lang="en-US" sz="2400" b="0" dirty="0" smtClean="0">
                <a:solidFill>
                  <a:srgbClr val="000000"/>
                </a:solidFill>
                <a:latin typeface="Gill Sans"/>
                <a:cs typeface="Gill Sans"/>
              </a:rPr>
              <a:t/>
            </a:r>
            <a:br>
              <a:rPr lang="en-US" sz="2400" b="0" dirty="0" smtClean="0">
                <a:solidFill>
                  <a:srgbClr val="000000"/>
                </a:solidFill>
                <a:latin typeface="Gill Sans"/>
                <a:cs typeface="Gill Sans"/>
              </a:rPr>
            </a:br>
            <a:r>
              <a:rPr lang="en-US" b="0" dirty="0" smtClean="0">
                <a:solidFill>
                  <a:srgbClr val="000000"/>
                </a:solidFill>
                <a:latin typeface="Gill Sans"/>
                <a:cs typeface="Gill Sans"/>
              </a:rPr>
              <a:t>(hopefully)</a:t>
            </a:r>
            <a:endParaRPr lang="en-US" b="0" dirty="0">
              <a:solidFill>
                <a:srgbClr val="000000"/>
              </a:solidFill>
              <a:latin typeface="Gill Sans"/>
              <a:cs typeface="Gill Sans"/>
            </a:endParaRPr>
          </a:p>
        </p:txBody>
      </p:sp>
      <p:sp>
        <p:nvSpPr>
          <p:cNvPr id="3" name="Title 2"/>
          <p:cNvSpPr>
            <a:spLocks noGrp="1"/>
          </p:cNvSpPr>
          <p:nvPr>
            <p:ph type="title"/>
          </p:nvPr>
        </p:nvSpPr>
        <p:spPr/>
        <p:txBody>
          <a:bodyPr/>
          <a:lstStyle/>
          <a:p>
            <a:r>
              <a:rPr lang="en-US" dirty="0" smtClean="0"/>
              <a:t>Virtuous Product Cycle</a:t>
            </a:r>
            <a:endParaRPr lang="en-US" dirty="0"/>
          </a:p>
        </p:txBody>
      </p:sp>
      <p:sp>
        <p:nvSpPr>
          <p:cNvPr id="12" name="TextBox 11"/>
          <p:cNvSpPr txBox="1"/>
          <p:nvPr/>
        </p:nvSpPr>
        <p:spPr>
          <a:xfrm>
            <a:off x="1676400" y="4722168"/>
            <a:ext cx="1371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Google.</a:t>
            </a:r>
            <a:endParaRPr lang="en-US" sz="2400" b="0" dirty="0">
              <a:solidFill>
                <a:srgbClr val="000000"/>
              </a:solidFill>
              <a:latin typeface="Gill Sans"/>
              <a:cs typeface="Gill Sans"/>
            </a:endParaRPr>
          </a:p>
        </p:txBody>
      </p:sp>
      <p:sp>
        <p:nvSpPr>
          <p:cNvPr id="13" name="TextBox 12"/>
          <p:cNvSpPr txBox="1"/>
          <p:nvPr/>
        </p:nvSpPr>
        <p:spPr>
          <a:xfrm>
            <a:off x="2819400" y="4722168"/>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Facebook.</a:t>
            </a:r>
            <a:endParaRPr lang="en-US" sz="2400" b="0" dirty="0">
              <a:solidFill>
                <a:srgbClr val="000000"/>
              </a:solidFill>
              <a:latin typeface="Gill Sans"/>
              <a:cs typeface="Gill Sans"/>
            </a:endParaRPr>
          </a:p>
        </p:txBody>
      </p:sp>
      <p:sp>
        <p:nvSpPr>
          <p:cNvPr id="14" name="TextBox 13"/>
          <p:cNvSpPr txBox="1"/>
          <p:nvPr/>
        </p:nvSpPr>
        <p:spPr>
          <a:xfrm>
            <a:off x="4267200" y="4722168"/>
            <a:ext cx="1219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Twitter.</a:t>
            </a:r>
            <a:endParaRPr lang="en-US" sz="2400" b="0" dirty="0">
              <a:solidFill>
                <a:srgbClr val="000000"/>
              </a:solidFill>
              <a:latin typeface="Gill Sans"/>
              <a:cs typeface="Gill Sans"/>
            </a:endParaRPr>
          </a:p>
        </p:txBody>
      </p:sp>
      <p:sp>
        <p:nvSpPr>
          <p:cNvPr id="15" name="TextBox 14"/>
          <p:cNvSpPr txBox="1"/>
          <p:nvPr/>
        </p:nvSpPr>
        <p:spPr>
          <a:xfrm>
            <a:off x="5257800" y="4717703"/>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Amazon.</a:t>
            </a:r>
            <a:endParaRPr lang="en-US" sz="2400" b="0" dirty="0">
              <a:solidFill>
                <a:srgbClr val="000000"/>
              </a:solidFill>
              <a:latin typeface="Gill Sans"/>
              <a:cs typeface="Gill Sans"/>
            </a:endParaRPr>
          </a:p>
        </p:txBody>
      </p:sp>
      <p:sp>
        <p:nvSpPr>
          <p:cNvPr id="16" name="TextBox 15"/>
          <p:cNvSpPr txBox="1"/>
          <p:nvPr/>
        </p:nvSpPr>
        <p:spPr>
          <a:xfrm>
            <a:off x="6248400" y="4722168"/>
            <a:ext cx="1600200" cy="461665"/>
          </a:xfrm>
          <a:prstGeom prst="rect">
            <a:avLst/>
          </a:prstGeom>
          <a:noFill/>
          <a:ln>
            <a:noFill/>
          </a:ln>
        </p:spPr>
        <p:txBody>
          <a:bodyPr wrap="square" rtlCol="0">
            <a:spAutoFit/>
          </a:bodyPr>
          <a:lstStyle/>
          <a:p>
            <a:pPr algn="ctr"/>
            <a:r>
              <a:rPr lang="en-US" sz="2400" b="0" dirty="0" err="1" smtClean="0">
                <a:solidFill>
                  <a:srgbClr val="000000"/>
                </a:solidFill>
                <a:latin typeface="Gill Sans"/>
                <a:cs typeface="Gill Sans"/>
              </a:rPr>
              <a:t>Uber</a:t>
            </a:r>
            <a:r>
              <a:rPr lang="en-US" sz="2400" b="0" dirty="0" smtClean="0">
                <a:solidFill>
                  <a:srgbClr val="000000"/>
                </a:solidFill>
                <a:latin typeface="Gill Sans"/>
                <a:cs typeface="Gill Sans"/>
              </a:rPr>
              <a:t>.</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1418897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animBg="1"/>
      <p:bldP spid="9" grpId="0" animBg="1"/>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actually do?</a:t>
            </a:r>
            <a:endParaRPr lang="en-US" dirty="0"/>
          </a:p>
        </p:txBody>
      </p:sp>
      <p:sp>
        <p:nvSpPr>
          <p:cNvPr id="3" name="Content Placeholder 2"/>
          <p:cNvSpPr>
            <a:spLocks noGrp="1"/>
          </p:cNvSpPr>
          <p:nvPr>
            <p:ph idx="1"/>
          </p:nvPr>
        </p:nvSpPr>
        <p:spPr/>
        <p:txBody>
          <a:bodyPr/>
          <a:lstStyle/>
          <a:p>
            <a:r>
              <a:rPr lang="en-US" dirty="0" smtClean="0"/>
              <a:t>Dashboards</a:t>
            </a:r>
            <a:endParaRPr lang="en-US" dirty="0"/>
          </a:p>
          <a:p>
            <a:r>
              <a:rPr lang="en-US" dirty="0" smtClean="0"/>
              <a:t>Report generation</a:t>
            </a:r>
          </a:p>
          <a:p>
            <a:r>
              <a:rPr lang="en-US" i="1" dirty="0" smtClean="0"/>
              <a:t>Ad hoc </a:t>
            </a:r>
            <a:r>
              <a:rPr lang="en-US" dirty="0" smtClean="0"/>
              <a:t>analyses</a:t>
            </a:r>
          </a:p>
          <a:p>
            <a:pPr lvl="1"/>
            <a:r>
              <a:rPr lang="en-US" dirty="0" smtClean="0"/>
              <a:t>“Descriptive”</a:t>
            </a:r>
          </a:p>
          <a:p>
            <a:pPr lvl="1"/>
            <a:r>
              <a:rPr lang="en-US" dirty="0" smtClean="0"/>
              <a:t>“Predictive”</a:t>
            </a:r>
          </a:p>
          <a:p>
            <a:r>
              <a:rPr lang="en-US" dirty="0" smtClean="0"/>
              <a:t>Data products</a:t>
            </a:r>
          </a:p>
        </p:txBody>
      </p:sp>
    </p:spTree>
    <p:extLst>
      <p:ext uri="{BB962C8B-B14F-4D97-AF65-F5344CB8AC3E}">
        <p14:creationId xmlns:p14="http://schemas.microsoft.com/office/powerpoint/2010/main" val="14060189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447800"/>
            <a:ext cx="2514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 useful service</a:t>
            </a:r>
            <a:endParaRPr lang="en-US" sz="2400" b="0" dirty="0">
              <a:solidFill>
                <a:srgbClr val="000000"/>
              </a:solidFill>
              <a:latin typeface="Gill Sans"/>
              <a:cs typeface="Gill Sans"/>
            </a:endParaRPr>
          </a:p>
        </p:txBody>
      </p:sp>
      <p:sp>
        <p:nvSpPr>
          <p:cNvPr id="4" name="TextBox 3"/>
          <p:cNvSpPr txBox="1"/>
          <p:nvPr/>
        </p:nvSpPr>
        <p:spPr>
          <a:xfrm>
            <a:off x="5486400" y="3657600"/>
            <a:ext cx="31242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analyze user behavior to extract insights</a:t>
            </a:r>
            <a:endParaRPr lang="en-US" sz="2400" b="0" dirty="0">
              <a:solidFill>
                <a:srgbClr val="000000"/>
              </a:solidFill>
              <a:latin typeface="Gill Sans"/>
              <a:cs typeface="Gill Sans"/>
            </a:endParaRPr>
          </a:p>
        </p:txBody>
      </p:sp>
      <p:sp>
        <p:nvSpPr>
          <p:cNvPr id="5" name="TextBox 4"/>
          <p:cNvSpPr txBox="1"/>
          <p:nvPr/>
        </p:nvSpPr>
        <p:spPr>
          <a:xfrm>
            <a:off x="762000" y="3657600"/>
            <a:ext cx="24384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transform insights into action</a:t>
            </a:r>
            <a:endParaRPr lang="en-US" sz="2400" b="0" dirty="0">
              <a:solidFill>
                <a:srgbClr val="000000"/>
              </a:solidFill>
              <a:latin typeface="Gill Sans"/>
              <a:cs typeface="Gill Sans"/>
            </a:endParaRPr>
          </a:p>
        </p:txBody>
      </p:sp>
      <p:sp>
        <p:nvSpPr>
          <p:cNvPr id="7" name="Right Arrow 6"/>
          <p:cNvSpPr/>
          <p:nvPr/>
        </p:nvSpPr>
        <p:spPr bwMode="auto">
          <a:xfrm rot="3600000">
            <a:off x="5050762"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Right Arrow 8"/>
          <p:cNvSpPr/>
          <p:nvPr/>
        </p:nvSpPr>
        <p:spPr bwMode="auto">
          <a:xfrm rot="7200000" flipH="1">
            <a:off x="2459961" y="23806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Right Arrow 9"/>
          <p:cNvSpPr/>
          <p:nvPr/>
        </p:nvSpPr>
        <p:spPr bwMode="auto">
          <a:xfrm flipH="1">
            <a:off x="3643223" y="37338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3276600" y="2057400"/>
            <a:ext cx="2514600" cy="1446550"/>
          </a:xfrm>
          <a:prstGeom prst="rect">
            <a:avLst/>
          </a:prstGeom>
          <a:noFill/>
          <a:ln>
            <a:noFill/>
          </a:ln>
        </p:spPr>
        <p:txBody>
          <a:bodyPr wrap="square" rtlCol="0">
            <a:spAutoFit/>
          </a:bodyPr>
          <a:lstStyle/>
          <a:p>
            <a:pPr algn="ctr"/>
            <a:r>
              <a:rPr lang="en-US" sz="7200" dirty="0" smtClean="0">
                <a:solidFill>
                  <a:srgbClr val="000000"/>
                </a:solidFill>
                <a:latin typeface="Gill Sans"/>
                <a:cs typeface="Gill Sans"/>
              </a:rPr>
              <a:t>$</a:t>
            </a:r>
            <a:r>
              <a:rPr lang="en-US" sz="2400" b="0" dirty="0" smtClean="0">
                <a:solidFill>
                  <a:srgbClr val="000000"/>
                </a:solidFill>
                <a:latin typeface="Gill Sans"/>
                <a:cs typeface="Gill Sans"/>
              </a:rPr>
              <a:t/>
            </a:r>
            <a:br>
              <a:rPr lang="en-US" sz="2400" b="0" dirty="0" smtClean="0">
                <a:solidFill>
                  <a:srgbClr val="000000"/>
                </a:solidFill>
                <a:latin typeface="Gill Sans"/>
                <a:cs typeface="Gill Sans"/>
              </a:rPr>
            </a:br>
            <a:r>
              <a:rPr lang="en-US" b="0" dirty="0" smtClean="0">
                <a:solidFill>
                  <a:srgbClr val="000000"/>
                </a:solidFill>
                <a:latin typeface="Gill Sans"/>
                <a:cs typeface="Gill Sans"/>
              </a:rPr>
              <a:t>(hopefully)</a:t>
            </a:r>
            <a:endParaRPr lang="en-US" b="0" dirty="0">
              <a:solidFill>
                <a:srgbClr val="000000"/>
              </a:solidFill>
              <a:latin typeface="Gill Sans"/>
              <a:cs typeface="Gill Sans"/>
            </a:endParaRPr>
          </a:p>
        </p:txBody>
      </p:sp>
      <p:sp>
        <p:nvSpPr>
          <p:cNvPr id="3" name="Title 2"/>
          <p:cNvSpPr>
            <a:spLocks noGrp="1"/>
          </p:cNvSpPr>
          <p:nvPr>
            <p:ph type="title"/>
          </p:nvPr>
        </p:nvSpPr>
        <p:spPr/>
        <p:txBody>
          <a:bodyPr/>
          <a:lstStyle/>
          <a:p>
            <a:r>
              <a:rPr lang="en-US" dirty="0" smtClean="0"/>
              <a:t>Virtuous Product Cycle</a:t>
            </a:r>
            <a:endParaRPr lang="en-US" dirty="0"/>
          </a:p>
        </p:txBody>
      </p:sp>
      <p:sp>
        <p:nvSpPr>
          <p:cNvPr id="17" name="TextBox 16"/>
          <p:cNvSpPr txBox="1"/>
          <p:nvPr/>
        </p:nvSpPr>
        <p:spPr>
          <a:xfrm>
            <a:off x="5562600" y="5484168"/>
            <a:ext cx="3124200" cy="461665"/>
          </a:xfrm>
          <a:prstGeom prst="rect">
            <a:avLst/>
          </a:prstGeom>
          <a:noFill/>
          <a:ln>
            <a:noFill/>
          </a:ln>
        </p:spPr>
        <p:txBody>
          <a:bodyPr wrap="square" rtlCol="0">
            <a:spAutoFit/>
          </a:bodyPr>
          <a:lstStyle/>
          <a:p>
            <a:pPr algn="ctr"/>
            <a:r>
              <a:rPr lang="en-US" sz="2400" dirty="0" smtClean="0">
                <a:solidFill>
                  <a:srgbClr val="000000"/>
                </a:solidFill>
                <a:latin typeface="Gill Sans"/>
                <a:cs typeface="Gill Sans"/>
              </a:rPr>
              <a:t>data science</a:t>
            </a:r>
            <a:endParaRPr lang="en-US" sz="2400" dirty="0">
              <a:solidFill>
                <a:srgbClr val="000000"/>
              </a:solidFill>
              <a:latin typeface="Gill Sans"/>
              <a:cs typeface="Gill Sans"/>
            </a:endParaRPr>
          </a:p>
        </p:txBody>
      </p:sp>
      <p:sp>
        <p:nvSpPr>
          <p:cNvPr id="18" name="TextBox 17"/>
          <p:cNvSpPr txBox="1"/>
          <p:nvPr/>
        </p:nvSpPr>
        <p:spPr>
          <a:xfrm>
            <a:off x="304800" y="5484168"/>
            <a:ext cx="3124200" cy="461665"/>
          </a:xfrm>
          <a:prstGeom prst="rect">
            <a:avLst/>
          </a:prstGeom>
          <a:noFill/>
          <a:ln>
            <a:noFill/>
          </a:ln>
        </p:spPr>
        <p:txBody>
          <a:bodyPr wrap="square" rtlCol="0">
            <a:spAutoFit/>
          </a:bodyPr>
          <a:lstStyle/>
          <a:p>
            <a:pPr algn="ctr"/>
            <a:r>
              <a:rPr lang="en-US" sz="2400" dirty="0" smtClean="0">
                <a:solidFill>
                  <a:srgbClr val="000000"/>
                </a:solidFill>
                <a:latin typeface="Gill Sans"/>
                <a:cs typeface="Gill Sans"/>
              </a:rPr>
              <a:t>data products</a:t>
            </a:r>
            <a:endParaRPr lang="en-US" sz="2400" dirty="0">
              <a:solidFill>
                <a:srgbClr val="000000"/>
              </a:solidFill>
              <a:latin typeface="Gill Sans"/>
              <a:cs typeface="Gill Sans"/>
            </a:endParaRPr>
          </a:p>
        </p:txBody>
      </p:sp>
    </p:spTree>
    <p:extLst>
      <p:ext uri="{BB962C8B-B14F-4D97-AF65-F5344CB8AC3E}">
        <p14:creationId xmlns:p14="http://schemas.microsoft.com/office/powerpoint/2010/main" val="18488324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172182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Irony…</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Hadoop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891135"/>
            <a:ext cx="2819399"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ELT</a:t>
            </a:r>
            <a:endParaRPr lang="en-US" sz="1400" b="0" dirty="0">
              <a:solidFill>
                <a:schemeClr val="bg2"/>
              </a:solidFill>
              <a:latin typeface="Gill Sans"/>
              <a:cs typeface="Gill Sans"/>
            </a:endParaRPr>
          </a:p>
        </p:txBody>
      </p:sp>
      <p:sp>
        <p:nvSpPr>
          <p:cNvPr id="9" name="TextBox 8"/>
          <p:cNvSpPr txBox="1"/>
          <p:nvPr/>
        </p:nvSpPr>
        <p:spPr>
          <a:xfrm>
            <a:off x="1219200" y="4620161"/>
            <a:ext cx="2362200"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PHP/MySQL</a:t>
            </a:r>
            <a:endParaRPr lang="en-US" sz="2400" dirty="0">
              <a:solidFill>
                <a:schemeClr val="bg2"/>
              </a:solidFill>
              <a:latin typeface="Gill Sans"/>
              <a:cs typeface="Gill Sans"/>
            </a:endParaRPr>
          </a:p>
        </p:txBody>
      </p:sp>
      <p:sp>
        <p:nvSpPr>
          <p:cNvPr id="11" name="TextBox 10"/>
          <p:cNvSpPr txBox="1"/>
          <p:nvPr/>
        </p:nvSpPr>
        <p:spPr>
          <a:xfrm>
            <a:off x="4953000" y="4532293"/>
            <a:ext cx="3962400" cy="954107"/>
          </a:xfrm>
          <a:prstGeom prst="rect">
            <a:avLst/>
          </a:prstGeom>
          <a:noFill/>
        </p:spPr>
        <p:txBody>
          <a:bodyPr wrap="square" rtlCol="0">
            <a:spAutoFit/>
          </a:bodyPr>
          <a:lstStyle/>
          <a:p>
            <a:pPr algn="ctr"/>
            <a:r>
              <a:rPr lang="en-US" sz="2800" b="0" dirty="0" smtClean="0">
                <a:solidFill>
                  <a:srgbClr val="FF0000"/>
                </a:solidFill>
                <a:latin typeface="Gill Sans"/>
                <a:cs typeface="Gill Sans"/>
              </a:rPr>
              <a:t>Wait, so why not use a database to begin with?</a:t>
            </a:r>
            <a:endParaRPr lang="en-US" sz="2800" b="0" dirty="0">
              <a:solidFill>
                <a:srgbClr val="FF0000"/>
              </a:solidFill>
              <a:latin typeface="Gill Sans"/>
              <a:cs typeface="Gill Sans"/>
            </a:endParaRPr>
          </a:p>
        </p:txBody>
      </p:sp>
      <p:pic>
        <p:nvPicPr>
          <p:cNvPr id="13" name="Picture 12" descr="hive-logo.png"/>
          <p:cNvPicPr>
            <a:picLocks noChangeAspect="1"/>
          </p:cNvPicPr>
          <p:nvPr/>
        </p:nvPicPr>
        <p:blipFill>
          <a:blip r:embed="rId2" cstate="print"/>
          <a:stretch>
            <a:fillRect/>
          </a:stretch>
        </p:blipFill>
        <p:spPr>
          <a:xfrm>
            <a:off x="5977101" y="298680"/>
            <a:ext cx="1795299" cy="1606320"/>
          </a:xfrm>
          <a:prstGeom prst="rect">
            <a:avLst/>
          </a:prstGeom>
        </p:spPr>
      </p:pic>
      <p:grpSp>
        <p:nvGrpSpPr>
          <p:cNvPr id="15" name="Group 14"/>
          <p:cNvGrpSpPr/>
          <p:nvPr/>
        </p:nvGrpSpPr>
        <p:grpSpPr>
          <a:xfrm>
            <a:off x="5577312" y="2228910"/>
            <a:ext cx="2880888" cy="1907949"/>
            <a:chOff x="827244" y="3886200"/>
            <a:chExt cx="2880888" cy="1907949"/>
          </a:xfrm>
        </p:grpSpPr>
        <p:grpSp>
          <p:nvGrpSpPr>
            <p:cNvPr id="16" name="Group 15"/>
            <p:cNvGrpSpPr/>
            <p:nvPr/>
          </p:nvGrpSpPr>
          <p:grpSpPr>
            <a:xfrm rot="20700000">
              <a:off x="827244" y="4744293"/>
              <a:ext cx="1422400" cy="691426"/>
              <a:chOff x="1752600" y="4724400"/>
              <a:chExt cx="1422400" cy="691426"/>
            </a:xfrm>
          </p:grpSpPr>
          <p:cxnSp>
            <p:nvCxnSpPr>
              <p:cNvPr id="72" name="Straight Arrow Connector 71"/>
              <p:cNvCxnSpPr>
                <a:stCxn id="86" idx="2"/>
                <a:endCxn id="79"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86" idx="2"/>
                <a:endCxn id="77"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85" idx="2"/>
                <a:endCxn id="79"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85" idx="2"/>
                <a:endCxn id="77"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4" idx="2"/>
                <a:endCxn id="78"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7" name="Rectangle 76"/>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8" name="Rectangle 77"/>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9" name="Rectangle 78"/>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80" name="Straight Arrow Connector 79"/>
              <p:cNvCxnSpPr>
                <a:stCxn id="86" idx="2"/>
                <a:endCxn id="78"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85" idx="2"/>
                <a:endCxn id="78"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2" name="Straight Arrow Connector 81"/>
              <p:cNvCxnSpPr>
                <a:stCxn id="84" idx="2"/>
                <a:endCxn id="79"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84" idx="2"/>
                <a:endCxn id="77"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84" name="Rectangle 83"/>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5" name="Rectangle 84"/>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6" name="Rectangle 85"/>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7" name="TextBox 86"/>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88" name="TextBox 87"/>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17" name="Group 16"/>
            <p:cNvGrpSpPr/>
            <p:nvPr/>
          </p:nvGrpSpPr>
          <p:grpSpPr>
            <a:xfrm rot="454975">
              <a:off x="1086646" y="4923008"/>
              <a:ext cx="1422400" cy="691426"/>
              <a:chOff x="1752600" y="4724400"/>
              <a:chExt cx="1422400" cy="691426"/>
            </a:xfrm>
          </p:grpSpPr>
          <p:cxnSp>
            <p:nvCxnSpPr>
              <p:cNvPr id="55" name="Straight Arrow Connector 54"/>
              <p:cNvCxnSpPr>
                <a:stCxn id="69" idx="2"/>
                <a:endCxn id="62"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69" idx="2"/>
                <a:endCxn id="60"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68" idx="2"/>
                <a:endCxn id="62"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68" idx="2"/>
                <a:endCxn id="60"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67" idx="2"/>
                <a:endCxn id="61"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0" name="Rectangle 59"/>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61" name="Rectangle 60"/>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62" name="Rectangle 61"/>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63" name="Straight Arrow Connector 62"/>
              <p:cNvCxnSpPr>
                <a:stCxn id="69" idx="2"/>
                <a:endCxn id="61"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8" idx="2"/>
                <a:endCxn id="61"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7" idx="2"/>
                <a:endCxn id="62"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67" idx="2"/>
                <a:endCxn id="60"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7" name="Rectangle 66"/>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8" name="Rectangle 67"/>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9" name="Rectangle 68"/>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0" name="TextBox 69"/>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71" name="TextBox 70"/>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18" name="Group 17"/>
            <p:cNvGrpSpPr/>
            <p:nvPr/>
          </p:nvGrpSpPr>
          <p:grpSpPr>
            <a:xfrm rot="153381">
              <a:off x="2046444" y="4758921"/>
              <a:ext cx="1422400" cy="691426"/>
              <a:chOff x="1752600" y="4724400"/>
              <a:chExt cx="1422400" cy="691426"/>
            </a:xfrm>
          </p:grpSpPr>
          <p:cxnSp>
            <p:nvCxnSpPr>
              <p:cNvPr id="38" name="Straight Arrow Connector 37"/>
              <p:cNvCxnSpPr>
                <a:stCxn id="52" idx="2"/>
                <a:endCxn id="45"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52" idx="2"/>
                <a:endCxn id="43"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1" idx="2"/>
                <a:endCxn id="45"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1" idx="2"/>
                <a:endCxn id="43"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50" idx="2"/>
                <a:endCxn id="44"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43" name="Rectangle 42"/>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44" name="Rectangle 43"/>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45" name="Rectangle 44"/>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46" name="Straight Arrow Connector 45"/>
              <p:cNvCxnSpPr>
                <a:stCxn id="52" idx="2"/>
                <a:endCxn id="44"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51" idx="2"/>
                <a:endCxn id="44"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50" idx="2"/>
                <a:endCxn id="45"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50" idx="2"/>
                <a:endCxn id="43"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50" name="Rectangle 49"/>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51" name="Rectangle 50"/>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52" name="Rectangle 51"/>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53" name="TextBox 52"/>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54" name="TextBox 53"/>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19" name="Group 18"/>
            <p:cNvGrpSpPr/>
            <p:nvPr/>
          </p:nvGrpSpPr>
          <p:grpSpPr>
            <a:xfrm rot="20829346">
              <a:off x="2285732" y="5102723"/>
              <a:ext cx="1422400" cy="691426"/>
              <a:chOff x="1752600" y="4724400"/>
              <a:chExt cx="1422400" cy="691426"/>
            </a:xfrm>
          </p:grpSpPr>
          <p:cxnSp>
            <p:nvCxnSpPr>
              <p:cNvPr id="21" name="Straight Arrow Connector 20"/>
              <p:cNvCxnSpPr>
                <a:stCxn id="35" idx="2"/>
                <a:endCxn id="28"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35" idx="2"/>
                <a:endCxn id="26"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34" idx="2"/>
                <a:endCxn id="28"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34" idx="2"/>
                <a:endCxn id="26"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33" idx="2"/>
                <a:endCxn id="27"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26" name="Rectangle 25"/>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27" name="Rectangle 26"/>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28" name="Rectangle 27"/>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29" name="Straight Arrow Connector 28"/>
              <p:cNvCxnSpPr>
                <a:stCxn id="35" idx="2"/>
                <a:endCxn id="27"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34" idx="2"/>
                <a:endCxn id="27"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33" idx="2"/>
                <a:endCxn id="28"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33" idx="2"/>
                <a:endCxn id="26"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33" name="Rectangle 32"/>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34" name="Rectangle 33"/>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35" name="Rectangle 34"/>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36" name="TextBox 35"/>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37" name="TextBox 36"/>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sp>
          <p:nvSpPr>
            <p:cNvPr id="20" name="Down Arrow 19"/>
            <p:cNvSpPr/>
            <p:nvPr/>
          </p:nvSpPr>
          <p:spPr bwMode="auto">
            <a:xfrm>
              <a:off x="1981200" y="3886200"/>
              <a:ext cx="381000" cy="609600"/>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14" name="TextBox 13"/>
          <p:cNvSpPr txBox="1"/>
          <p:nvPr/>
        </p:nvSpPr>
        <p:spPr>
          <a:xfrm>
            <a:off x="6350268" y="1809690"/>
            <a:ext cx="1143000" cy="400110"/>
          </a:xfrm>
          <a:prstGeom prst="rect">
            <a:avLst/>
          </a:prstGeom>
          <a:noFill/>
        </p:spPr>
        <p:txBody>
          <a:bodyPr wrap="square" rtlCol="0">
            <a:spAutoFit/>
          </a:bodyPr>
          <a:lstStyle/>
          <a:p>
            <a:pPr algn="ctr"/>
            <a:r>
              <a:rPr lang="en-US" sz="2000" b="0" dirty="0" smtClean="0">
                <a:solidFill>
                  <a:schemeClr val="bg1"/>
                </a:solidFill>
                <a:latin typeface="Gill Sans"/>
                <a:cs typeface="Gill Sans"/>
              </a:rPr>
              <a:t>SQL</a:t>
            </a:r>
          </a:p>
        </p:txBody>
      </p:sp>
    </p:spTree>
    <p:extLst>
      <p:ext uri="{BB962C8B-B14F-4D97-AF65-F5344CB8AC3E}">
        <p14:creationId xmlns:p14="http://schemas.microsoft.com/office/powerpoint/2010/main" val="20089594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1"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382560"/>
            <a:ext cx="7619999" cy="1569660"/>
          </a:xfrm>
          <a:prstGeom prst="rect">
            <a:avLst/>
          </a:prstGeom>
          <a:noFill/>
        </p:spPr>
        <p:txBody>
          <a:bodyPr wrap="square" rtlCol="0">
            <a:spAutoFit/>
          </a:bodyPr>
          <a:lstStyle/>
          <a:p>
            <a:r>
              <a:rPr lang="en-US" sz="2400" b="0" dirty="0" smtClean="0">
                <a:solidFill>
                  <a:schemeClr val="bg1"/>
                </a:solidFill>
                <a:latin typeface="Gill Sans"/>
                <a:cs typeface="Gill Sans"/>
              </a:rPr>
              <a:t>An organization </a:t>
            </a:r>
            <a:r>
              <a:rPr lang="en-US" sz="2400" b="0" dirty="0">
                <a:solidFill>
                  <a:schemeClr val="bg1"/>
                </a:solidFill>
                <a:latin typeface="Gill Sans"/>
                <a:cs typeface="Gill Sans"/>
              </a:rPr>
              <a:t>should retain </a:t>
            </a:r>
            <a:r>
              <a:rPr lang="en-US" sz="2400" b="0" dirty="0" smtClean="0">
                <a:solidFill>
                  <a:schemeClr val="bg1"/>
                </a:solidFill>
                <a:latin typeface="Gill Sans"/>
                <a:cs typeface="Gill Sans"/>
              </a:rPr>
              <a:t>data that </a:t>
            </a:r>
            <a:r>
              <a:rPr lang="en-US" sz="2400" b="0" dirty="0">
                <a:solidFill>
                  <a:schemeClr val="bg1"/>
                </a:solidFill>
                <a:latin typeface="Gill Sans"/>
                <a:cs typeface="Gill Sans"/>
              </a:rPr>
              <a:t>result from carrying out its mission and exploit </a:t>
            </a:r>
            <a:r>
              <a:rPr lang="en-US" sz="2400" b="0" dirty="0" smtClean="0">
                <a:solidFill>
                  <a:schemeClr val="bg1"/>
                </a:solidFill>
                <a:latin typeface="Gill Sans"/>
                <a:cs typeface="Gill Sans"/>
              </a:rPr>
              <a:t>those data </a:t>
            </a:r>
            <a:r>
              <a:rPr lang="en-US" sz="2400" b="0" dirty="0">
                <a:solidFill>
                  <a:schemeClr val="bg1"/>
                </a:solidFill>
                <a:latin typeface="Gill Sans"/>
                <a:cs typeface="Gill Sans"/>
              </a:rPr>
              <a:t>to generate insights that benefit the </a:t>
            </a:r>
            <a:r>
              <a:rPr lang="en-US" sz="2400" b="0" dirty="0" smtClean="0">
                <a:solidFill>
                  <a:schemeClr val="bg1"/>
                </a:solidFill>
                <a:latin typeface="Gill Sans"/>
                <a:cs typeface="Gill Sans"/>
              </a:rPr>
              <a:t>organization, for example, market analysis, strategic planning, decision making, etc.</a:t>
            </a:r>
            <a:endParaRPr lang="en-US" sz="2400" b="0" dirty="0">
              <a:solidFill>
                <a:schemeClr val="bg1"/>
              </a:solidFill>
              <a:latin typeface="Gill Sans"/>
              <a:cs typeface="Gill Sans"/>
            </a:endParaRPr>
          </a:p>
        </p:txBody>
      </p:sp>
      <p:sp>
        <p:nvSpPr>
          <p:cNvPr id="3" name="TextBox 2"/>
          <p:cNvSpPr txBox="1"/>
          <p:nvPr/>
        </p:nvSpPr>
        <p:spPr>
          <a:xfrm>
            <a:off x="762000" y="1752600"/>
            <a:ext cx="7619999" cy="523220"/>
          </a:xfrm>
          <a:prstGeom prst="rect">
            <a:avLst/>
          </a:prstGeom>
          <a:noFill/>
        </p:spPr>
        <p:txBody>
          <a:bodyPr wrap="square" rtlCol="0">
            <a:spAutoFit/>
          </a:bodyPr>
          <a:lstStyle/>
          <a:p>
            <a:r>
              <a:rPr lang="en-US" sz="2800" dirty="0" smtClean="0">
                <a:solidFill>
                  <a:schemeClr val="bg1"/>
                </a:solidFill>
                <a:latin typeface="Gill Sans"/>
                <a:cs typeface="Gill Sans"/>
              </a:rPr>
              <a:t>Business Intelligence</a:t>
            </a:r>
            <a:endParaRPr lang="en-US" sz="2800" dirty="0">
              <a:solidFill>
                <a:schemeClr val="bg1"/>
              </a:solidFill>
              <a:latin typeface="Gill Sans"/>
              <a:cs typeface="Gill Sans"/>
            </a:endParaRPr>
          </a:p>
        </p:txBody>
      </p:sp>
      <p:sp>
        <p:nvSpPr>
          <p:cNvPr id="4" name="TextBox 3"/>
          <p:cNvSpPr txBox="1"/>
          <p:nvPr/>
        </p:nvSpPr>
        <p:spPr>
          <a:xfrm rot="20704901">
            <a:off x="4045075" y="4308760"/>
            <a:ext cx="2209800" cy="830997"/>
          </a:xfrm>
          <a:prstGeom prst="rect">
            <a:avLst/>
          </a:prstGeom>
          <a:noFill/>
        </p:spPr>
        <p:txBody>
          <a:bodyPr wrap="square" rtlCol="0">
            <a:spAutoFit/>
          </a:bodyPr>
          <a:lstStyle/>
          <a:p>
            <a:r>
              <a:rPr lang="en-US" sz="4800" dirty="0" smtClean="0">
                <a:solidFill>
                  <a:srgbClr val="FF0000"/>
                </a:solidFill>
                <a:latin typeface="Gill Sans"/>
                <a:cs typeface="Gill Sans"/>
              </a:rPr>
              <a:t>Duh!?</a:t>
            </a:r>
            <a:endParaRPr lang="en-US" sz="4800" dirty="0">
              <a:solidFill>
                <a:srgbClr val="FF0000"/>
              </a:solidFill>
              <a:latin typeface="Gill Sans"/>
              <a:cs typeface="Gill Sans"/>
            </a:endParaRPr>
          </a:p>
        </p:txBody>
      </p:sp>
    </p:spTree>
    <p:extLst>
      <p:ext uri="{BB962C8B-B14F-4D97-AF65-F5344CB8AC3E}">
        <p14:creationId xmlns:p14="http://schemas.microsoft.com/office/powerpoint/2010/main" val="42854216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3622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Why not just use a database?</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2971800" y="3815714"/>
            <a:ext cx="19812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Scalability.</a:t>
            </a:r>
          </a:p>
        </p:txBody>
      </p:sp>
      <p:sp>
        <p:nvSpPr>
          <p:cNvPr id="6" name="TextBox 5"/>
          <p:cNvSpPr txBox="1"/>
          <p:nvPr/>
        </p:nvSpPr>
        <p:spPr>
          <a:xfrm>
            <a:off x="4419600" y="3834824"/>
            <a:ext cx="19812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Cost.</a:t>
            </a:r>
          </a:p>
        </p:txBody>
      </p:sp>
      <p:sp>
        <p:nvSpPr>
          <p:cNvPr id="7" name="TextBox 6"/>
          <p:cNvSpPr txBox="1"/>
          <p:nvPr/>
        </p:nvSpPr>
        <p:spPr>
          <a:xfrm>
            <a:off x="0" y="2895600"/>
            <a:ext cx="91440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SQL is awesome</a:t>
            </a:r>
            <a:endParaRPr lang="en-US" sz="3200" b="0" dirty="0" smtClean="0">
              <a:solidFill>
                <a:schemeClr val="bg1"/>
              </a:solidFill>
              <a:latin typeface="Gill Sans"/>
              <a:cs typeface="Gill Sans"/>
            </a:endParaRPr>
          </a:p>
        </p:txBody>
      </p:sp>
    </p:spTree>
    <p:extLst>
      <p:ext uri="{BB962C8B-B14F-4D97-AF65-F5344CB8AC3E}">
        <p14:creationId xmlns:p14="http://schemas.microsoft.com/office/powerpoint/2010/main" val="1119199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6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6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Tree>
    <p:extLst>
      <p:ext uri="{BB962C8B-B14F-4D97-AF65-F5344CB8AC3E}">
        <p14:creationId xmlns:p14="http://schemas.microsoft.com/office/powerpoint/2010/main" val="13115896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S_Navy_031002-F-2828D-227_Secretary_of_Defense,_Donald_H._Rumsfeld_responds_to_a_reporter's_question_during_a_Pentagon_press_briefin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931" y="1"/>
            <a:ext cx="10524931" cy="6858000"/>
          </a:xfrm>
          <a:prstGeom prst="rect">
            <a:avLst/>
          </a:prstGeom>
        </p:spPr>
      </p:pic>
      <p:sp>
        <p:nvSpPr>
          <p:cNvPr id="5" name="TextBox 4"/>
          <p:cNvSpPr txBox="1"/>
          <p:nvPr/>
        </p:nvSpPr>
        <p:spPr>
          <a:xfrm>
            <a:off x="1981200" y="5200471"/>
            <a:ext cx="6477000" cy="1200329"/>
          </a:xfrm>
          <a:prstGeom prst="rect">
            <a:avLst/>
          </a:prstGeom>
          <a:noFill/>
        </p:spPr>
        <p:txBody>
          <a:bodyPr wrap="square" rtlCol="0">
            <a:spAutoFit/>
          </a:bodyPr>
          <a:lstStyle/>
          <a:p>
            <a:r>
              <a:rPr lang="en-US" sz="1800" b="0" dirty="0" smtClean="0">
                <a:latin typeface="Gill Sans"/>
                <a:cs typeface="Gill Sans"/>
              </a:rPr>
              <a:t>“there </a:t>
            </a:r>
            <a:r>
              <a:rPr lang="en-US" sz="1800" b="0" dirty="0">
                <a:latin typeface="Gill Sans"/>
                <a:cs typeface="Gill Sans"/>
              </a:rPr>
              <a:t>are known </a:t>
            </a:r>
            <a:r>
              <a:rPr lang="en-US" sz="1800" b="0" dirty="0" err="1">
                <a:latin typeface="Gill Sans"/>
                <a:cs typeface="Gill Sans"/>
              </a:rPr>
              <a:t>knowns</a:t>
            </a:r>
            <a:r>
              <a:rPr lang="en-US" sz="1800" b="0" dirty="0">
                <a:latin typeface="Gill Sans"/>
                <a:cs typeface="Gill Sans"/>
              </a:rPr>
              <a:t>; there are things we know we </a:t>
            </a:r>
            <a:r>
              <a:rPr lang="en-US" sz="1800" b="0" dirty="0" smtClean="0">
                <a:latin typeface="Gill Sans"/>
                <a:cs typeface="Gill Sans"/>
              </a:rPr>
              <a:t>know. We </a:t>
            </a:r>
            <a:r>
              <a:rPr lang="en-US" sz="1800" b="0" dirty="0">
                <a:latin typeface="Gill Sans"/>
                <a:cs typeface="Gill Sans"/>
              </a:rPr>
              <a:t>also know there are known unknowns; that is to say we know there are some things we do not know. But there are unknown </a:t>
            </a:r>
            <a:r>
              <a:rPr lang="en-US" sz="1800" b="0" dirty="0" smtClean="0">
                <a:latin typeface="Gill Sans"/>
                <a:cs typeface="Gill Sans"/>
              </a:rPr>
              <a:t>unknowns – </a:t>
            </a:r>
            <a:r>
              <a:rPr lang="en-US" sz="1800" b="0" dirty="0">
                <a:latin typeface="Gill Sans"/>
                <a:cs typeface="Gill Sans"/>
              </a:rPr>
              <a:t>the ones we don't know we don't </a:t>
            </a:r>
            <a:r>
              <a:rPr lang="en-US" sz="1800" b="0" dirty="0" smtClean="0">
                <a:latin typeface="Gill Sans"/>
                <a:cs typeface="Gill Sans"/>
              </a:rPr>
              <a:t>know…” – Donald Rumsfeld</a:t>
            </a:r>
            <a:endParaRPr lang="en-US" sz="1800" b="0" dirty="0">
              <a:latin typeface="Gill Sans"/>
              <a:cs typeface="Gill Sans"/>
            </a:endParaRPr>
          </a:p>
        </p:txBody>
      </p:sp>
      <p:sp>
        <p:nvSpPr>
          <p:cNvPr id="6" name="TextBox 5"/>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a:t>
            </a:r>
            <a:endParaRPr lang="en-US" sz="1000" b="0" dirty="0">
              <a:solidFill>
                <a:srgbClr val="FFFFFF"/>
              </a:solidFill>
            </a:endParaRPr>
          </a:p>
        </p:txBody>
      </p:sp>
    </p:spTree>
    <p:extLst>
      <p:ext uri="{BB962C8B-B14F-4D97-AF65-F5344CB8AC3E}">
        <p14:creationId xmlns:p14="http://schemas.microsoft.com/office/powerpoint/2010/main" val="5015465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6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6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
        <p:nvSpPr>
          <p:cNvPr id="13" name="TextBox 12"/>
          <p:cNvSpPr txBox="1"/>
          <p:nvPr/>
        </p:nvSpPr>
        <p:spPr>
          <a:xfrm rot="21401495">
            <a:off x="3670220" y="2661431"/>
            <a:ext cx="510540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Known unknowns!</a:t>
            </a:r>
            <a:endParaRPr lang="en-US" sz="3200" b="0" dirty="0">
              <a:solidFill>
                <a:srgbClr val="FF0000"/>
              </a:solidFill>
              <a:latin typeface="Gill Sans"/>
              <a:cs typeface="Gill Sans"/>
            </a:endParaRPr>
          </a:p>
        </p:txBody>
      </p:sp>
      <p:sp>
        <p:nvSpPr>
          <p:cNvPr id="14" name="TextBox 13"/>
          <p:cNvSpPr txBox="1"/>
          <p:nvPr/>
        </p:nvSpPr>
        <p:spPr>
          <a:xfrm rot="239922">
            <a:off x="-214424" y="5282698"/>
            <a:ext cx="510540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Unknown unknowns!</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26752161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Advantages of Hadoop </a:t>
            </a:r>
            <a:r>
              <a:rPr lang="en-US" sz="3600" b="0" kern="0" dirty="0" smtClean="0">
                <a:solidFill>
                  <a:srgbClr val="000000"/>
                </a:solidFill>
                <a:latin typeface="Gill Sans"/>
                <a:ea typeface="+mj-ea"/>
                <a:cs typeface="Gill Sans"/>
              </a:rPr>
              <a:t>dataflow languages</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Don’t need to know the schema ahead of time</a:t>
            </a:r>
            <a:endParaRPr lang="en-US" sz="2400" b="0" dirty="0" smtClean="0">
              <a:solidFill>
                <a:schemeClr val="bg1"/>
              </a:solidFill>
              <a:latin typeface="Gill Sans"/>
              <a:cs typeface="Gill Sans"/>
            </a:endParaRP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Many analyses are better formulated imperatively</a:t>
            </a:r>
            <a:endParaRPr lang="en-US" sz="2400" b="0" dirty="0" smtClean="0">
              <a:solidFill>
                <a:schemeClr val="bg1"/>
              </a:solidFill>
              <a:latin typeface="Gill Sans"/>
              <a:cs typeface="Gill Sans"/>
            </a:endParaRP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Raw scans are the most common operations</a:t>
            </a:r>
            <a:endParaRPr lang="en-US" sz="2400" b="0" dirty="0" smtClean="0">
              <a:solidFill>
                <a:schemeClr val="bg1"/>
              </a:solidFill>
              <a:latin typeface="Gill Sans"/>
              <a:cs typeface="Gill Sans"/>
            </a:endParaRPr>
          </a:p>
        </p:txBody>
      </p:sp>
      <p:sp>
        <p:nvSpPr>
          <p:cNvPr id="15" name="TextBox 14"/>
          <p:cNvSpPr txBox="1"/>
          <p:nvPr/>
        </p:nvSpPr>
        <p:spPr>
          <a:xfrm>
            <a:off x="0" y="3124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Also compare: data ingestion rate</a:t>
            </a:r>
            <a:endParaRPr lang="en-US" sz="2400" b="0" dirty="0" smtClean="0">
              <a:solidFill>
                <a:schemeClr val="bg1"/>
              </a:solidFill>
              <a:latin typeface="Gill Sans"/>
              <a:cs typeface="Gill Sans"/>
            </a:endParaRPr>
          </a:p>
        </p:txBody>
      </p:sp>
    </p:spTree>
    <p:extLst>
      <p:ext uri="{BB962C8B-B14F-4D97-AF65-F5344CB8AC3E}">
        <p14:creationId xmlns:p14="http://schemas.microsoft.com/office/powerpoint/2010/main" val="2464064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actually do?</a:t>
            </a:r>
            <a:endParaRPr lang="en-US" dirty="0"/>
          </a:p>
        </p:txBody>
      </p:sp>
      <p:sp>
        <p:nvSpPr>
          <p:cNvPr id="3" name="Content Placeholder 2"/>
          <p:cNvSpPr>
            <a:spLocks noGrp="1"/>
          </p:cNvSpPr>
          <p:nvPr>
            <p:ph idx="1"/>
          </p:nvPr>
        </p:nvSpPr>
        <p:spPr/>
        <p:txBody>
          <a:bodyPr/>
          <a:lstStyle/>
          <a:p>
            <a:r>
              <a:rPr lang="en-US" dirty="0" smtClean="0"/>
              <a:t>Dashboards</a:t>
            </a:r>
            <a:endParaRPr lang="en-US" dirty="0"/>
          </a:p>
          <a:p>
            <a:r>
              <a:rPr lang="en-US" dirty="0" smtClean="0"/>
              <a:t>Report generation</a:t>
            </a:r>
          </a:p>
          <a:p>
            <a:r>
              <a:rPr lang="en-US" i="1" dirty="0" smtClean="0"/>
              <a:t>Ad hoc </a:t>
            </a:r>
            <a:r>
              <a:rPr lang="en-US" dirty="0" smtClean="0"/>
              <a:t>analyses</a:t>
            </a:r>
          </a:p>
          <a:p>
            <a:pPr lvl="1"/>
            <a:r>
              <a:rPr lang="en-US" dirty="0" smtClean="0"/>
              <a:t>“Descriptive”</a:t>
            </a:r>
          </a:p>
          <a:p>
            <a:pPr lvl="1"/>
            <a:r>
              <a:rPr lang="en-US" dirty="0" smtClean="0"/>
              <a:t>“Predictive”</a:t>
            </a:r>
          </a:p>
          <a:p>
            <a:r>
              <a:rPr lang="en-US" dirty="0" smtClean="0"/>
              <a:t>Data products</a:t>
            </a:r>
          </a:p>
        </p:txBody>
      </p:sp>
      <p:sp>
        <p:nvSpPr>
          <p:cNvPr id="4" name="TextBox 3"/>
          <p:cNvSpPr txBox="1"/>
          <p:nvPr/>
        </p:nvSpPr>
        <p:spPr>
          <a:xfrm rot="21401495">
            <a:off x="3594020" y="1500810"/>
            <a:ext cx="5105400" cy="1077218"/>
          </a:xfrm>
          <a:prstGeom prst="rect">
            <a:avLst/>
          </a:prstGeom>
          <a:noFill/>
        </p:spPr>
        <p:txBody>
          <a:bodyPr wrap="square" rtlCol="0">
            <a:spAutoFit/>
          </a:bodyPr>
          <a:lstStyle/>
          <a:p>
            <a:pPr algn="ctr"/>
            <a:r>
              <a:rPr lang="en-US" sz="3200" b="0" dirty="0" smtClean="0">
                <a:solidFill>
                  <a:srgbClr val="FF0000"/>
                </a:solidFill>
                <a:latin typeface="Gill Sans"/>
                <a:cs typeface="Gill Sans"/>
              </a:rPr>
              <a:t>Which are known unknowns and unknown unknowns?</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7743328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OLTP/OLAP Architecture</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Tree>
    <p:extLst>
      <p:ext uri="{BB962C8B-B14F-4D97-AF65-F5344CB8AC3E}">
        <p14:creationId xmlns:p14="http://schemas.microsoft.com/office/powerpoint/2010/main" val="14475442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a:t>
            </a:r>
            <a:r>
              <a:rPr lang="en-US" dirty="0" err="1" smtClean="0"/>
              <a:t>Datawarehouse</a:t>
            </a:r>
            <a:r>
              <a:rPr lang="en-US" dirty="0" smtClean="0"/>
              <a:t> Ecosystem</a:t>
            </a:r>
            <a:endParaRPr lang="en-US" dirty="0"/>
          </a:p>
        </p:txBody>
      </p:sp>
      <p:sp>
        <p:nvSpPr>
          <p:cNvPr id="4" name="Rectangle 3"/>
          <p:cNvSpPr/>
          <p:nvPr/>
        </p:nvSpPr>
        <p:spPr bwMode="auto">
          <a:xfrm>
            <a:off x="4572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6553200" y="2438400"/>
            <a:ext cx="22860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OLAP</a:t>
            </a:r>
          </a:p>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Databases</a:t>
            </a:r>
            <a:endParaRPr kumimoji="0" lang="en-US" sz="2800" b="0" i="0" u="none" strike="noStrike" cap="none" normalizeH="0" baseline="0" dirty="0" smtClean="0">
              <a:ln>
                <a:noFill/>
              </a:ln>
              <a:solidFill>
                <a:schemeClr val="bg2"/>
              </a:solidFill>
              <a:effectLst/>
              <a:latin typeface="Gill Sans"/>
              <a:cs typeface="Gill Sans"/>
            </a:endParaRPr>
          </a:p>
        </p:txBody>
      </p:sp>
      <p:cxnSp>
        <p:nvCxnSpPr>
          <p:cNvPr id="7" name="Straight Arrow Connector 6"/>
          <p:cNvCxnSpPr/>
          <p:nvPr/>
        </p:nvCxnSpPr>
        <p:spPr bwMode="auto">
          <a:xfrm>
            <a:off x="2667000" y="4038600"/>
            <a:ext cx="11430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1" name="Rectangle 10"/>
          <p:cNvSpPr/>
          <p:nvPr/>
        </p:nvSpPr>
        <p:spPr bwMode="auto">
          <a:xfrm>
            <a:off x="3962400" y="3657600"/>
            <a:ext cx="28956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10" name="Rectangle 9"/>
          <p:cNvSpPr/>
          <p:nvPr/>
        </p:nvSpPr>
        <p:spPr bwMode="auto">
          <a:xfrm>
            <a:off x="3962400" y="2438400"/>
            <a:ext cx="1143000" cy="10668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smtClean="0">
                <a:solidFill>
                  <a:schemeClr val="bg2"/>
                </a:solidFill>
                <a:latin typeface="Gill Sans"/>
                <a:cs typeface="Gill Sans"/>
              </a:rPr>
              <a:t>SQL tools</a:t>
            </a:r>
            <a:endParaRPr kumimoji="0" lang="en-US" sz="2400" b="0" i="0" u="none" strike="noStrike" cap="none" normalizeH="0" baseline="0" dirty="0" smtClean="0">
              <a:ln>
                <a:noFill/>
              </a:ln>
              <a:solidFill>
                <a:schemeClr val="bg2"/>
              </a:solidFill>
              <a:effectLst/>
              <a:latin typeface="Gill Sans"/>
              <a:cs typeface="Gill Sans"/>
            </a:endParaRPr>
          </a:p>
        </p:txBody>
      </p:sp>
      <p:sp>
        <p:nvSpPr>
          <p:cNvPr id="12" name="Rectangle 11"/>
          <p:cNvSpPr/>
          <p:nvPr/>
        </p:nvSpPr>
        <p:spPr bwMode="auto">
          <a:xfrm>
            <a:off x="5257800" y="2438400"/>
            <a:ext cx="1143000" cy="10668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smtClean="0">
                <a:solidFill>
                  <a:schemeClr val="bg2"/>
                </a:solidFill>
                <a:latin typeface="Gill Sans"/>
                <a:cs typeface="Gill Sans"/>
              </a:rPr>
              <a:t>other tools</a:t>
            </a:r>
            <a:endParaRPr kumimoji="0" lang="en-US" sz="2400" b="0" i="0" u="none" strike="noStrike" cap="none" normalizeH="0" baseline="0" dirty="0" smtClean="0">
              <a:ln>
                <a:noFill/>
              </a:ln>
              <a:solidFill>
                <a:schemeClr val="bg2"/>
              </a:solidFill>
              <a:effectLst/>
              <a:latin typeface="Gill Sans"/>
              <a:cs typeface="Gill Sans"/>
            </a:endParaRPr>
          </a:p>
        </p:txBody>
      </p:sp>
      <p:cxnSp>
        <p:nvCxnSpPr>
          <p:cNvPr id="6" name="Elbow Connector 5"/>
          <p:cNvCxnSpPr/>
          <p:nvPr/>
        </p:nvCxnSpPr>
        <p:spPr bwMode="auto">
          <a:xfrm rot="5400000">
            <a:off x="3784600" y="2692400"/>
            <a:ext cx="12700" cy="3924300"/>
          </a:xfrm>
          <a:prstGeom prst="bentConnector3">
            <a:avLst>
              <a:gd name="adj1" fmla="val 8713976"/>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35580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Facebook’s </a:t>
            </a:r>
            <a:r>
              <a:rPr lang="en-US" dirty="0" err="1"/>
              <a:t>Datawarehouse</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Hadoop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ELT</a:t>
            </a:r>
            <a:endParaRPr lang="en-US" sz="1400" b="0" dirty="0">
              <a:solidFill>
                <a:schemeClr val="bg2"/>
              </a:solidFill>
              <a:latin typeface="Gill Sans"/>
              <a:cs typeface="Gill Sans"/>
            </a:endParaRPr>
          </a:p>
        </p:txBody>
      </p:sp>
      <p:sp>
        <p:nvSpPr>
          <p:cNvPr id="9" name="TextBox 8"/>
          <p:cNvSpPr txBox="1"/>
          <p:nvPr/>
        </p:nvSpPr>
        <p:spPr>
          <a:xfrm>
            <a:off x="1219200" y="4620161"/>
            <a:ext cx="2362200"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PHP/MySQL</a:t>
            </a:r>
            <a:endParaRPr lang="en-US" sz="2400" dirty="0">
              <a:solidFill>
                <a:schemeClr val="bg2"/>
              </a:solidFill>
              <a:latin typeface="Gill Sans"/>
              <a:cs typeface="Gill Sans"/>
            </a:endParaRPr>
          </a:p>
        </p:txBody>
      </p:sp>
      <p:sp>
        <p:nvSpPr>
          <p:cNvPr id="11" name="TextBox 10"/>
          <p:cNvSpPr txBox="1"/>
          <p:nvPr/>
        </p:nvSpPr>
        <p:spPr>
          <a:xfrm>
            <a:off x="1981200" y="5344180"/>
            <a:ext cx="5105400" cy="523220"/>
          </a:xfrm>
          <a:prstGeom prst="rect">
            <a:avLst/>
          </a:prstGeom>
          <a:noFill/>
        </p:spPr>
        <p:txBody>
          <a:bodyPr wrap="square" rtlCol="0">
            <a:spAutoFit/>
          </a:bodyPr>
          <a:lstStyle/>
          <a:p>
            <a:pPr algn="ctr"/>
            <a:r>
              <a:rPr lang="en-US" sz="2800" b="0" dirty="0" smtClean="0">
                <a:solidFill>
                  <a:srgbClr val="FF0000"/>
                </a:solidFill>
                <a:latin typeface="Gill Sans"/>
                <a:cs typeface="Gill Sans"/>
              </a:rPr>
              <a:t>How does this actually happen?</a:t>
            </a:r>
            <a:endParaRPr lang="en-US" sz="2800" b="0" dirty="0">
              <a:solidFill>
                <a:srgbClr val="FF0000"/>
              </a:solidFill>
              <a:latin typeface="Gill Sans"/>
              <a:cs typeface="Gill Sans"/>
            </a:endParaRPr>
          </a:p>
        </p:txBody>
      </p:sp>
    </p:spTree>
    <p:extLst>
      <p:ext uri="{BB962C8B-B14F-4D97-AF65-F5344CB8AC3E}">
        <p14:creationId xmlns:p14="http://schemas.microsoft.com/office/powerpoint/2010/main" val="28449703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5" name="TextBox 4"/>
          <p:cNvSpPr txBox="1"/>
          <p:nvPr/>
        </p:nvSpPr>
        <p:spPr>
          <a:xfrm>
            <a:off x="0" y="6096000"/>
            <a:ext cx="9144000" cy="523220"/>
          </a:xfrm>
          <a:prstGeom prst="rect">
            <a:avLst/>
          </a:prstGeom>
          <a:noFill/>
          <a:ln>
            <a:noFill/>
          </a:ln>
        </p:spPr>
        <p:txBody>
          <a:bodyPr wrap="square" rtlCol="0">
            <a:spAutoFit/>
          </a:bodyPr>
          <a:lstStyle/>
          <a:p>
            <a:pPr algn="ctr"/>
            <a:r>
              <a:rPr lang="en-US" sz="2800" dirty="0" smtClean="0">
                <a:solidFill>
                  <a:srgbClr val="000000"/>
                </a:solidFill>
                <a:latin typeface="Gill Sans"/>
                <a:cs typeface="Gill Sans"/>
              </a:rPr>
              <a:t>Twitter’s data warehousing architecture</a:t>
            </a:r>
            <a:endParaRPr lang="en-US" sz="2800" dirty="0">
              <a:solidFill>
                <a:srgbClr val="000000"/>
              </a:solidFill>
              <a:latin typeface="Gill Sans"/>
              <a:cs typeface="Gill Sans"/>
            </a:endParaRPr>
          </a:p>
        </p:txBody>
      </p:sp>
    </p:spTree>
    <p:extLst>
      <p:ext uri="{BB962C8B-B14F-4D97-AF65-F5344CB8AC3E}">
        <p14:creationId xmlns:p14="http://schemas.microsoft.com/office/powerpoint/2010/main" val="33944422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chemeClr val="bg1"/>
                </a:solidFill>
              </a:rPr>
              <a:t>Source: </a:t>
            </a:r>
            <a:r>
              <a:rPr lang="en-US" sz="1000" b="0" dirty="0" smtClean="0">
                <a:solidFill>
                  <a:schemeClr val="bg1"/>
                </a:solidFill>
              </a:rPr>
              <a:t>Wikipedia</a:t>
            </a:r>
            <a:endParaRPr lang="en-US" sz="1000" b="0" dirty="0">
              <a:solidFill>
                <a:schemeClr val="bg1"/>
              </a:solidFill>
            </a:endParaRPr>
          </a:p>
        </p:txBody>
      </p:sp>
      <p:pic>
        <p:nvPicPr>
          <p:cNvPr id="3" name="Picture 2" descr="Edgar_F_Cod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19200"/>
            <a:ext cx="3124200" cy="4441991"/>
          </a:xfrm>
          <a:prstGeom prst="rect">
            <a:avLst/>
          </a:prstGeom>
        </p:spPr>
      </p:pic>
    </p:spTree>
    <p:extLst>
      <p:ext uri="{BB962C8B-B14F-4D97-AF65-F5344CB8AC3E}">
        <p14:creationId xmlns:p14="http://schemas.microsoft.com/office/powerpoint/2010/main" val="23763712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73204"/>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circa ~</a:t>
            </a:r>
            <a:r>
              <a:rPr lang="en-US" sz="2800" dirty="0" smtClean="0">
                <a:solidFill>
                  <a:srgbClr val="000000"/>
                </a:solidFill>
                <a:latin typeface="Gill Sans"/>
                <a:cs typeface="Gill Sans"/>
              </a:rPr>
              <a:t>2010</a:t>
            </a:r>
            <a:endParaRPr lang="en-US" sz="2800" dirty="0">
              <a:solidFill>
                <a:srgbClr val="000000"/>
              </a:solidFill>
              <a:latin typeface="Gill Sans"/>
              <a:cs typeface="Gill Sans"/>
            </a:endParaRPr>
          </a:p>
        </p:txBody>
      </p:sp>
      <p:sp>
        <p:nvSpPr>
          <p:cNvPr id="4" name="TextBox 3"/>
          <p:cNvSpPr txBox="1"/>
          <p:nvPr/>
        </p:nvSpPr>
        <p:spPr>
          <a:xfrm>
            <a:off x="0" y="1290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~150 people total</a:t>
            </a:r>
            <a:endParaRPr lang="en-US" sz="2400" b="0" dirty="0">
              <a:solidFill>
                <a:srgbClr val="000000"/>
              </a:solidFill>
              <a:latin typeface="Gill Sans"/>
              <a:cs typeface="Gill Sans"/>
            </a:endParaRPr>
          </a:p>
        </p:txBody>
      </p:sp>
      <p:sp>
        <p:nvSpPr>
          <p:cNvPr id="5" name="TextBox 4"/>
          <p:cNvSpPr txBox="1"/>
          <p:nvPr/>
        </p:nvSpPr>
        <p:spPr>
          <a:xfrm>
            <a:off x="0" y="1671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~60 Hadoop nodes</a:t>
            </a:r>
            <a:endParaRPr lang="en-US" sz="2400" b="0" dirty="0">
              <a:solidFill>
                <a:srgbClr val="000000"/>
              </a:solidFill>
              <a:latin typeface="Gill Sans"/>
              <a:cs typeface="Gill Sans"/>
            </a:endParaRPr>
          </a:p>
        </p:txBody>
      </p:sp>
      <p:sp>
        <p:nvSpPr>
          <p:cNvPr id="6" name="TextBox 5"/>
          <p:cNvSpPr txBox="1"/>
          <p:nvPr/>
        </p:nvSpPr>
        <p:spPr>
          <a:xfrm>
            <a:off x="0" y="2052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~6 people use analytics stack daily</a:t>
            </a:r>
            <a:endParaRPr lang="en-US" sz="2400" b="0" dirty="0">
              <a:solidFill>
                <a:srgbClr val="000000"/>
              </a:solidFill>
              <a:latin typeface="Gill Sans"/>
              <a:cs typeface="Gill Sans"/>
            </a:endParaRPr>
          </a:p>
        </p:txBody>
      </p:sp>
      <p:sp>
        <p:nvSpPr>
          <p:cNvPr id="7" name="TextBox 6"/>
          <p:cNvSpPr txBox="1"/>
          <p:nvPr/>
        </p:nvSpPr>
        <p:spPr>
          <a:xfrm>
            <a:off x="0" y="3043535"/>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a:t>
            </a:r>
            <a:r>
              <a:rPr lang="en-US" sz="2800" dirty="0" smtClean="0">
                <a:solidFill>
                  <a:srgbClr val="000000"/>
                </a:solidFill>
                <a:latin typeface="Gill Sans"/>
                <a:cs typeface="Gill Sans"/>
              </a:rPr>
              <a:t>irca ~2012</a:t>
            </a:r>
            <a:endParaRPr lang="en-US" sz="2800" dirty="0">
              <a:solidFill>
                <a:srgbClr val="000000"/>
              </a:solidFill>
              <a:latin typeface="Gill Sans"/>
              <a:cs typeface="Gill Sans"/>
            </a:endParaRPr>
          </a:p>
        </p:txBody>
      </p:sp>
      <p:sp>
        <p:nvSpPr>
          <p:cNvPr id="8" name="TextBox 7"/>
          <p:cNvSpPr txBox="1"/>
          <p:nvPr/>
        </p:nvSpPr>
        <p:spPr>
          <a:xfrm>
            <a:off x="0" y="3496270"/>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t>
            </a:r>
            <a:r>
              <a:rPr lang="en-US" sz="2400" b="0" dirty="0" smtClean="0">
                <a:solidFill>
                  <a:srgbClr val="000000"/>
                </a:solidFill>
                <a:latin typeface="Gill Sans"/>
                <a:cs typeface="Gill Sans"/>
              </a:rPr>
              <a:t>1400 people total</a:t>
            </a:r>
            <a:endParaRPr lang="en-US" sz="2400" b="0" dirty="0">
              <a:solidFill>
                <a:srgbClr val="000000"/>
              </a:solidFill>
              <a:latin typeface="Gill Sans"/>
              <a:cs typeface="Gill Sans"/>
            </a:endParaRPr>
          </a:p>
        </p:txBody>
      </p:sp>
      <p:sp>
        <p:nvSpPr>
          <p:cNvPr id="9" name="TextBox 8"/>
          <p:cNvSpPr txBox="1"/>
          <p:nvPr/>
        </p:nvSpPr>
        <p:spPr>
          <a:xfrm>
            <a:off x="0" y="3877270"/>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Ks of Hadoop nodes, multiple DCs</a:t>
            </a:r>
            <a:endParaRPr lang="en-US" sz="2400" b="0" dirty="0">
              <a:solidFill>
                <a:srgbClr val="000000"/>
              </a:solidFill>
              <a:latin typeface="Gill Sans"/>
              <a:cs typeface="Gill Sans"/>
            </a:endParaRPr>
          </a:p>
        </p:txBody>
      </p:sp>
      <p:sp>
        <p:nvSpPr>
          <p:cNvPr id="10" name="TextBox 9"/>
          <p:cNvSpPr txBox="1"/>
          <p:nvPr/>
        </p:nvSpPr>
        <p:spPr>
          <a:xfrm>
            <a:off x="0" y="4262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PBs total Hadoop DW capacity</a:t>
            </a:r>
            <a:endParaRPr lang="en-US" sz="2400" b="0" dirty="0">
              <a:solidFill>
                <a:srgbClr val="000000"/>
              </a:solidFill>
              <a:latin typeface="Gill Sans"/>
              <a:cs typeface="Gill Sans"/>
            </a:endParaRPr>
          </a:p>
        </p:txBody>
      </p:sp>
      <p:sp>
        <p:nvSpPr>
          <p:cNvPr id="11" name="TextBox 10"/>
          <p:cNvSpPr txBox="1"/>
          <p:nvPr/>
        </p:nvSpPr>
        <p:spPr>
          <a:xfrm>
            <a:off x="0" y="4643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~100 TB ingest daily</a:t>
            </a:r>
            <a:endParaRPr lang="en-US" sz="2400" b="0" dirty="0">
              <a:solidFill>
                <a:srgbClr val="000000"/>
              </a:solidFill>
              <a:latin typeface="Gill Sans"/>
              <a:cs typeface="Gill Sans"/>
            </a:endParaRPr>
          </a:p>
        </p:txBody>
      </p:sp>
      <p:sp>
        <p:nvSpPr>
          <p:cNvPr id="12" name="TextBox 11"/>
          <p:cNvSpPr txBox="1"/>
          <p:nvPr/>
        </p:nvSpPr>
        <p:spPr>
          <a:xfrm>
            <a:off x="0" y="5024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dozens of teams use Hadoop daily</a:t>
            </a:r>
            <a:endParaRPr lang="en-US" sz="2400" b="0" dirty="0">
              <a:solidFill>
                <a:srgbClr val="000000"/>
              </a:solidFill>
              <a:latin typeface="Gill Sans"/>
              <a:cs typeface="Gill Sans"/>
            </a:endParaRPr>
          </a:p>
        </p:txBody>
      </p:sp>
      <p:sp>
        <p:nvSpPr>
          <p:cNvPr id="13" name="TextBox 12"/>
          <p:cNvSpPr txBox="1"/>
          <p:nvPr/>
        </p:nvSpPr>
        <p:spPr>
          <a:xfrm>
            <a:off x="0" y="5405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Ks of Hadoop jobs daily</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35337605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5" name="TextBox 4"/>
          <p:cNvSpPr txBox="1"/>
          <p:nvPr/>
        </p:nvSpPr>
        <p:spPr>
          <a:xfrm>
            <a:off x="0" y="6096000"/>
            <a:ext cx="9144000" cy="523220"/>
          </a:xfrm>
          <a:prstGeom prst="rect">
            <a:avLst/>
          </a:prstGeom>
          <a:noFill/>
          <a:ln>
            <a:noFill/>
          </a:ln>
        </p:spPr>
        <p:txBody>
          <a:bodyPr wrap="square" rtlCol="0">
            <a:spAutoFit/>
          </a:bodyPr>
          <a:lstStyle/>
          <a:p>
            <a:pPr algn="ctr"/>
            <a:r>
              <a:rPr lang="en-US" sz="2800" dirty="0" smtClean="0">
                <a:solidFill>
                  <a:srgbClr val="000000"/>
                </a:solidFill>
                <a:latin typeface="Gill Sans"/>
                <a:cs typeface="Gill Sans"/>
              </a:rPr>
              <a:t>Twitter’s data warehousing architecture</a:t>
            </a:r>
            <a:endParaRPr lang="en-US" sz="2800" dirty="0">
              <a:solidFill>
                <a:srgbClr val="000000"/>
              </a:solidFill>
              <a:latin typeface="Gill Sans"/>
              <a:cs typeface="Gill Sans"/>
            </a:endParaRPr>
          </a:p>
        </p:txBody>
      </p:sp>
    </p:spTree>
    <p:extLst>
      <p:ext uri="{BB962C8B-B14F-4D97-AF65-F5344CB8AC3E}">
        <p14:creationId xmlns:p14="http://schemas.microsoft.com/office/powerpoint/2010/main" val="15855137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Log Data</a:t>
            </a:r>
            <a:endParaRPr lang="en-US" dirty="0"/>
          </a:p>
        </p:txBody>
      </p:sp>
      <p:sp>
        <p:nvSpPr>
          <p:cNvPr id="32" name="TextBox 31"/>
          <p:cNvSpPr txBox="1"/>
          <p:nvPr/>
        </p:nvSpPr>
        <p:spPr>
          <a:xfrm>
            <a:off x="1268894" y="35461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53" name="Group 52"/>
          <p:cNvGrpSpPr/>
          <p:nvPr/>
        </p:nvGrpSpPr>
        <p:grpSpPr>
          <a:xfrm>
            <a:off x="1524000" y="1559867"/>
            <a:ext cx="1143000" cy="1905000"/>
            <a:chOff x="1524000" y="1712267"/>
            <a:chExt cx="1143000" cy="1905000"/>
          </a:xfrm>
        </p:grpSpPr>
        <p:sp>
          <p:nvSpPr>
            <p:cNvPr id="28" name="Rectangle 27"/>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29" name="Rectangle 28"/>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0" name="Rectangle 29"/>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1" name="Rectangle 30"/>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3" name="Rectangle 32"/>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4" name="Rectangle 33"/>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5" name="Rectangle 34"/>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6" name="Rectangle 35"/>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39" name="Rounded Rectangle 38"/>
          <p:cNvSpPr/>
          <p:nvPr/>
        </p:nvSpPr>
        <p:spPr>
          <a:xfrm>
            <a:off x="6248400" y="2169467"/>
            <a:ext cx="1828800" cy="1066800"/>
          </a:xfrm>
          <a:prstGeom prst="roundRect">
            <a:avLst/>
          </a:prstGeom>
          <a:gradFill flip="none" rotWithShape="1">
            <a:gsLst>
              <a:gs pos="0">
                <a:schemeClr val="accent6">
                  <a:lumMod val="75000"/>
                </a:schemeClr>
              </a:gs>
              <a:gs pos="100000">
                <a:schemeClr val="accent6"/>
              </a:gs>
            </a:gsLst>
            <a:lin ang="2400000" scaled="0"/>
            <a:tileRect/>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Main Hadoop</a:t>
            </a:r>
            <a:br>
              <a:rPr kumimoji="0" lang="en-US" i="0" u="none" strike="noStrike" kern="0" cap="none" spc="0" normalizeH="0" baseline="0" noProof="0" dirty="0" smtClean="0">
                <a:ln>
                  <a:noFill/>
                </a:ln>
                <a:solidFill>
                  <a:schemeClr val="bg1"/>
                </a:solidFill>
                <a:effectLst/>
                <a:uLnTx/>
                <a:uFillTx/>
                <a:latin typeface="Gill Sans"/>
              </a:rPr>
            </a:br>
            <a:r>
              <a:rPr kumimoji="0" lang="en-US" i="0" u="none" strike="noStrike" kern="0" cap="none" spc="0" normalizeH="0" baseline="0" noProof="0" dirty="0" smtClean="0">
                <a:ln>
                  <a:noFill/>
                </a:ln>
                <a:solidFill>
                  <a:schemeClr val="bg1"/>
                </a:solidFill>
                <a:effectLst/>
                <a:uLnTx/>
                <a:uFillTx/>
                <a:latin typeface="Gill Sans"/>
              </a:rPr>
              <a:t>DW</a:t>
            </a:r>
            <a:endParaRPr kumimoji="0" lang="en-US" i="0" u="none" strike="noStrike" kern="0" cap="none" spc="0" normalizeH="0" baseline="0" noProof="0" dirty="0">
              <a:ln>
                <a:noFill/>
              </a:ln>
              <a:solidFill>
                <a:schemeClr val="bg1"/>
              </a:solidFill>
              <a:effectLst/>
              <a:uLnTx/>
              <a:uFillTx/>
              <a:latin typeface="Gill Sans"/>
            </a:endParaRPr>
          </a:p>
        </p:txBody>
      </p:sp>
      <p:sp>
        <p:nvSpPr>
          <p:cNvPr id="41" name="Rectangle 40"/>
          <p:cNvSpPr/>
          <p:nvPr/>
        </p:nvSpPr>
        <p:spPr>
          <a:xfrm>
            <a:off x="914400" y="1143000"/>
            <a:ext cx="7467600" cy="30480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2" name="TextBox 41"/>
          <p:cNvSpPr txBox="1"/>
          <p:nvPr/>
        </p:nvSpPr>
        <p:spPr>
          <a:xfrm>
            <a:off x="961713" y="1143000"/>
            <a:ext cx="1476687"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Main Datacenter</a:t>
            </a:r>
          </a:p>
        </p:txBody>
      </p:sp>
      <p:cxnSp>
        <p:nvCxnSpPr>
          <p:cNvPr id="43" name="Straight Arrow Connector 42"/>
          <p:cNvCxnSpPr/>
          <p:nvPr/>
        </p:nvCxnSpPr>
        <p:spPr>
          <a:xfrm>
            <a:off x="5105400" y="2702867"/>
            <a:ext cx="1066800" cy="0"/>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54" name="Group 53"/>
          <p:cNvGrpSpPr/>
          <p:nvPr/>
        </p:nvGrpSpPr>
        <p:grpSpPr>
          <a:xfrm>
            <a:off x="2743200" y="1641157"/>
            <a:ext cx="2514600" cy="1851631"/>
            <a:chOff x="2743200" y="1793557"/>
            <a:chExt cx="2514600" cy="1851631"/>
          </a:xfrm>
        </p:grpSpPr>
        <p:cxnSp>
          <p:nvCxnSpPr>
            <p:cNvPr id="37" name="Straight Arrow Connector 36"/>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38" name="Straight Arrow Connector 37"/>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44" name="Group 43"/>
            <p:cNvGrpSpPr/>
            <p:nvPr/>
          </p:nvGrpSpPr>
          <p:grpSpPr>
            <a:xfrm>
              <a:off x="2895600" y="1793557"/>
              <a:ext cx="2362200" cy="1851631"/>
              <a:chOff x="2667000" y="650557"/>
              <a:chExt cx="2362200" cy="1851631"/>
            </a:xfrm>
          </p:grpSpPr>
          <p:sp>
            <p:nvSpPr>
              <p:cNvPr id="45" name="Rounded Rectangle 44"/>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6" name="Oval 45"/>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7" name="Oval 46"/>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8" name="TextBox 47"/>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49" name="Straight Arrow Connector 48"/>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50" name="Straight Arrow Connector 49"/>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51" name="Rectangle 50"/>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52" name="TextBox 51"/>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nvGrpSpPr>
          <p:cNvPr id="83" name="Group 82"/>
          <p:cNvGrpSpPr/>
          <p:nvPr/>
        </p:nvGrpSpPr>
        <p:grpSpPr>
          <a:xfrm>
            <a:off x="533400" y="3352800"/>
            <a:ext cx="4724400" cy="3048000"/>
            <a:chOff x="914400" y="1295400"/>
            <a:chExt cx="4724400" cy="3048000"/>
          </a:xfrm>
        </p:grpSpPr>
        <p:sp>
          <p:nvSpPr>
            <p:cNvPr id="84" name="Rectangle 83"/>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85" name="TextBox 84"/>
            <p:cNvSpPr txBox="1"/>
            <p:nvPr/>
          </p:nvSpPr>
          <p:spPr>
            <a:xfrm>
              <a:off x="1268894" y="36985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86" name="Group 4"/>
            <p:cNvGrpSpPr/>
            <p:nvPr/>
          </p:nvGrpSpPr>
          <p:grpSpPr>
            <a:xfrm>
              <a:off x="1524000" y="1712267"/>
              <a:ext cx="1143000" cy="1905000"/>
              <a:chOff x="1524000" y="1712267"/>
              <a:chExt cx="1143000" cy="1905000"/>
            </a:xfrm>
          </p:grpSpPr>
          <p:sp>
            <p:nvSpPr>
              <p:cNvPr id="100"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1" name="Rectangle 100"/>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2"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3" name="Rectangle 102"/>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4" name="Rectangle 103"/>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5"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6" name="Rectangle 105"/>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7" name="Rectangle 106"/>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87" name="TextBox 86"/>
            <p:cNvSpPr txBox="1"/>
            <p:nvPr/>
          </p:nvSpPr>
          <p:spPr>
            <a:xfrm>
              <a:off x="914400" y="1295400"/>
              <a:ext cx="1048684"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Datacenter</a:t>
              </a:r>
            </a:p>
          </p:txBody>
        </p:sp>
        <p:grpSp>
          <p:nvGrpSpPr>
            <p:cNvPr id="88" name="Group 17"/>
            <p:cNvGrpSpPr/>
            <p:nvPr/>
          </p:nvGrpSpPr>
          <p:grpSpPr>
            <a:xfrm>
              <a:off x="2743200" y="1793557"/>
              <a:ext cx="2514600" cy="1851631"/>
              <a:chOff x="2743200" y="1793557"/>
              <a:chExt cx="2514600" cy="1851631"/>
            </a:xfrm>
          </p:grpSpPr>
          <p:cxnSp>
            <p:nvCxnSpPr>
              <p:cNvPr id="89" name="Straight Arrow Connector 88"/>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90" name="Straight Arrow Connector 89"/>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91" name="Group 43"/>
              <p:cNvGrpSpPr/>
              <p:nvPr/>
            </p:nvGrpSpPr>
            <p:grpSpPr>
              <a:xfrm>
                <a:off x="2895600" y="1793557"/>
                <a:ext cx="2362200" cy="1851631"/>
                <a:chOff x="2667000" y="650557"/>
                <a:chExt cx="2362200" cy="1851631"/>
              </a:xfrm>
            </p:grpSpPr>
            <p:sp>
              <p:nvSpPr>
                <p:cNvPr id="92" name="Rounded Rectangle 91"/>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3" name="Oval 92"/>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4" name="Oval 93"/>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5" name="TextBox 94"/>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96" name="Straight Arrow Connector 95"/>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97" name="Straight Arrow Connector 96"/>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98" name="Rectangle 97"/>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99" name="TextBox 98"/>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cxnSp>
        <p:nvCxnSpPr>
          <p:cNvPr id="82" name="Straight Arrow Connector 81"/>
          <p:cNvCxnSpPr/>
          <p:nvPr/>
        </p:nvCxnSpPr>
        <p:spPr>
          <a:xfrm flipV="1">
            <a:off x="4876800" y="3200400"/>
            <a:ext cx="1295400" cy="1143000"/>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110" name="Group 109"/>
          <p:cNvGrpSpPr/>
          <p:nvPr/>
        </p:nvGrpSpPr>
        <p:grpSpPr>
          <a:xfrm>
            <a:off x="3962400" y="3581400"/>
            <a:ext cx="4724400" cy="3048000"/>
            <a:chOff x="914400" y="1295400"/>
            <a:chExt cx="4724400" cy="3048000"/>
          </a:xfrm>
        </p:grpSpPr>
        <p:sp>
          <p:nvSpPr>
            <p:cNvPr id="111" name="Rectangle 110"/>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12" name="TextBox 111"/>
            <p:cNvSpPr txBox="1"/>
            <p:nvPr/>
          </p:nvSpPr>
          <p:spPr>
            <a:xfrm>
              <a:off x="1268894" y="36985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113" name="Group 112"/>
            <p:cNvGrpSpPr/>
            <p:nvPr/>
          </p:nvGrpSpPr>
          <p:grpSpPr>
            <a:xfrm>
              <a:off x="1524000" y="1712267"/>
              <a:ext cx="1143000" cy="1905000"/>
              <a:chOff x="1524000" y="1712267"/>
              <a:chExt cx="1143000" cy="1905000"/>
            </a:xfrm>
          </p:grpSpPr>
          <p:sp>
            <p:nvSpPr>
              <p:cNvPr id="127"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8" name="Rectangle 127"/>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9"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0" name="Rectangle 129"/>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1" name="Rectangle 130"/>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2"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3" name="Rectangle 132"/>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4" name="Rectangle 133"/>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114" name="TextBox 113"/>
            <p:cNvSpPr txBox="1"/>
            <p:nvPr/>
          </p:nvSpPr>
          <p:spPr>
            <a:xfrm>
              <a:off x="914400" y="1295400"/>
              <a:ext cx="1048684"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Datacenter</a:t>
              </a:r>
            </a:p>
          </p:txBody>
        </p:sp>
        <p:grpSp>
          <p:nvGrpSpPr>
            <p:cNvPr id="115" name="Group 17"/>
            <p:cNvGrpSpPr/>
            <p:nvPr/>
          </p:nvGrpSpPr>
          <p:grpSpPr>
            <a:xfrm>
              <a:off x="2743200" y="1793557"/>
              <a:ext cx="2514600" cy="1851631"/>
              <a:chOff x="2743200" y="1793557"/>
              <a:chExt cx="2514600" cy="1851631"/>
            </a:xfrm>
          </p:grpSpPr>
          <p:cxnSp>
            <p:nvCxnSpPr>
              <p:cNvPr id="116" name="Straight Arrow Connector 115"/>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17" name="Straight Arrow Connector 116"/>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118" name="Group 43"/>
              <p:cNvGrpSpPr/>
              <p:nvPr/>
            </p:nvGrpSpPr>
            <p:grpSpPr>
              <a:xfrm>
                <a:off x="2895600" y="1793557"/>
                <a:ext cx="2362200" cy="1851631"/>
                <a:chOff x="2667000" y="650557"/>
                <a:chExt cx="2362200" cy="1851631"/>
              </a:xfrm>
            </p:grpSpPr>
            <p:sp>
              <p:nvSpPr>
                <p:cNvPr id="119" name="Rounded Rectangle 118"/>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0" name="Oval 119"/>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1" name="Oval 120"/>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2" name="TextBox 121"/>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123" name="Straight Arrow Connector 122"/>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124" name="Straight Arrow Connector 123"/>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125" name="Rectangle 124"/>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126" name="TextBox 125"/>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cxnSp>
        <p:nvCxnSpPr>
          <p:cNvPr id="135" name="Straight Arrow Connector 134"/>
          <p:cNvCxnSpPr/>
          <p:nvPr/>
        </p:nvCxnSpPr>
        <p:spPr>
          <a:xfrm flipH="1" flipV="1">
            <a:off x="7162800" y="3276600"/>
            <a:ext cx="457200" cy="1371600"/>
          </a:xfrm>
          <a:prstGeom prst="straightConnector1">
            <a:avLst/>
          </a:prstGeom>
          <a:noFill/>
          <a:ln w="38100" cap="flat" cmpd="sng" algn="ctr">
            <a:solidFill>
              <a:sysClr val="windowText" lastClr="000000">
                <a:shade val="95000"/>
                <a:satMod val="105000"/>
              </a:sysClr>
            </a:solidFill>
            <a:prstDash val="solid"/>
            <a:tailEnd type="arrow"/>
          </a:ln>
          <a:effectLst/>
        </p:spPr>
      </p:cxnSp>
    </p:spTree>
    <p:extLst>
      <p:ext uri="{BB962C8B-B14F-4D97-AF65-F5344CB8AC3E}">
        <p14:creationId xmlns:p14="http://schemas.microsoft.com/office/powerpoint/2010/main" val="7958994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Importing Structured </a:t>
            </a:r>
            <a:r>
              <a:rPr lang="en-US" dirty="0" smtClean="0"/>
              <a:t>Data*</a:t>
            </a:r>
            <a:endParaRPr lang="en-US" dirty="0"/>
          </a:p>
        </p:txBody>
      </p:sp>
      <p:grpSp>
        <p:nvGrpSpPr>
          <p:cNvPr id="33" name="Group 32"/>
          <p:cNvGrpSpPr/>
          <p:nvPr/>
        </p:nvGrpSpPr>
        <p:grpSpPr>
          <a:xfrm>
            <a:off x="152400" y="2057400"/>
            <a:ext cx="8224520" cy="838200"/>
            <a:chOff x="152400" y="2057400"/>
            <a:chExt cx="8224520" cy="838200"/>
          </a:xfrm>
        </p:grpSpPr>
        <p:sp>
          <p:nvSpPr>
            <p:cNvPr id="2" name="Can 1"/>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 name="TextBox 3"/>
            <p:cNvSpPr txBox="1"/>
            <p:nvPr/>
          </p:nvSpPr>
          <p:spPr>
            <a:xfrm>
              <a:off x="152400" y="2286000"/>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DB partitions</a:t>
              </a:r>
              <a:endParaRPr lang="en-US" sz="2000" b="0" dirty="0">
                <a:solidFill>
                  <a:schemeClr val="bg1"/>
                </a:solidFill>
                <a:latin typeface="Gill Sans"/>
                <a:cs typeface="Gill Sans"/>
              </a:endParaRPr>
            </a:p>
          </p:txBody>
        </p:sp>
        <p:sp>
          <p:nvSpPr>
            <p:cNvPr id="6" name="Can 5"/>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 name="Can 6"/>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Can 7"/>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Can 8"/>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11" name="Rounded Rectangle 10"/>
          <p:cNvSpPr/>
          <p:nvPr/>
        </p:nvSpPr>
        <p:spPr bwMode="auto">
          <a:xfrm rot="5400000">
            <a:off x="4838700" y="2324099"/>
            <a:ext cx="762000" cy="6172200"/>
          </a:xfrm>
          <a:prstGeom prst="roundRect">
            <a:avLst/>
          </a:prstGeom>
          <a:gradFill flip="none" rotWithShape="1">
            <a:gsLst>
              <a:gs pos="0">
                <a:schemeClr val="accent3">
                  <a:lumMod val="50000"/>
                </a:schemeClr>
              </a:gs>
              <a:gs pos="100000">
                <a:schemeClr val="accent3"/>
              </a:gs>
            </a:gsLst>
            <a:lin ang="16200000" scaled="0"/>
            <a:tileRect/>
          </a:gra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sp>
        <p:nvSpPr>
          <p:cNvPr id="12" name="TextBox 11"/>
          <p:cNvSpPr txBox="1"/>
          <p:nvPr/>
        </p:nvSpPr>
        <p:spPr>
          <a:xfrm>
            <a:off x="685800" y="914400"/>
            <a:ext cx="4495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Tweets, graph, users profiles</a:t>
            </a:r>
            <a:endParaRPr lang="en-US" sz="2000" b="0" dirty="0">
              <a:solidFill>
                <a:schemeClr val="bg1"/>
              </a:solidFill>
              <a:latin typeface="Gill Sans"/>
              <a:cs typeface="Gill Sans"/>
            </a:endParaRPr>
          </a:p>
        </p:txBody>
      </p:sp>
      <p:grpSp>
        <p:nvGrpSpPr>
          <p:cNvPr id="35" name="Group 34"/>
          <p:cNvGrpSpPr/>
          <p:nvPr/>
        </p:nvGrpSpPr>
        <p:grpSpPr>
          <a:xfrm>
            <a:off x="685800" y="2971800"/>
            <a:ext cx="7467600" cy="1981201"/>
            <a:chOff x="685800" y="2971800"/>
            <a:chExt cx="7467600" cy="1981201"/>
          </a:xfrm>
        </p:grpSpPr>
        <p:sp>
          <p:nvSpPr>
            <p:cNvPr id="27" name="Right Arrow 26"/>
            <p:cNvSpPr/>
            <p:nvPr/>
          </p:nvSpPr>
          <p:spPr bwMode="auto">
            <a:xfrm rot="5400000">
              <a:off x="2971799"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8" name="Right Arrow 27"/>
            <p:cNvSpPr/>
            <p:nvPr/>
          </p:nvSpPr>
          <p:spPr bwMode="auto">
            <a:xfrm rot="5400000">
              <a:off x="4267200" y="3657601"/>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9" name="Right Arrow 28"/>
            <p:cNvSpPr/>
            <p:nvPr/>
          </p:nvSpPr>
          <p:spPr bwMode="auto">
            <a:xfrm rot="5400000">
              <a:off x="55626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0" name="Right Arrow 29"/>
            <p:cNvSpPr/>
            <p:nvPr/>
          </p:nvSpPr>
          <p:spPr bwMode="auto">
            <a:xfrm rot="5400000">
              <a:off x="68580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4" name="Right Arrow 13"/>
            <p:cNvSpPr/>
            <p:nvPr/>
          </p:nvSpPr>
          <p:spPr bwMode="auto">
            <a:xfrm rot="5400000">
              <a:off x="16764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685800" y="4215825"/>
              <a:ext cx="1828800" cy="584775"/>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LZO-compressed </a:t>
              </a:r>
              <a:r>
                <a:rPr lang="en-US" b="0" dirty="0" err="1" smtClean="0">
                  <a:solidFill>
                    <a:schemeClr val="bg1"/>
                  </a:solidFill>
                  <a:latin typeface="Gill Sans"/>
                  <a:cs typeface="Gill Sans"/>
                </a:rPr>
                <a:t>protobufs</a:t>
              </a:r>
              <a:endParaRPr lang="en-US" b="0" dirty="0">
                <a:solidFill>
                  <a:schemeClr val="bg1"/>
                </a:solidFill>
                <a:latin typeface="Gill Sans"/>
                <a:cs typeface="Gill Sans"/>
              </a:endParaRPr>
            </a:p>
          </p:txBody>
        </p:sp>
        <p:sp>
          <p:nvSpPr>
            <p:cNvPr id="16" name="TextBox 15"/>
            <p:cNvSpPr txBox="1"/>
            <p:nvPr/>
          </p:nvSpPr>
          <p:spPr>
            <a:xfrm>
              <a:off x="762000" y="3090446"/>
              <a:ext cx="1828800" cy="338554"/>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select * from …</a:t>
              </a:r>
              <a:endParaRPr lang="en-US" b="0" dirty="0">
                <a:solidFill>
                  <a:schemeClr val="bg1"/>
                </a:solidFill>
                <a:latin typeface="Gill Sans"/>
                <a:cs typeface="Gill Sans"/>
              </a:endParaRPr>
            </a:p>
          </p:txBody>
        </p:sp>
      </p:grpSp>
      <p:grpSp>
        <p:nvGrpSpPr>
          <p:cNvPr id="34" name="Group 33"/>
          <p:cNvGrpSpPr/>
          <p:nvPr/>
        </p:nvGrpSpPr>
        <p:grpSpPr>
          <a:xfrm>
            <a:off x="152400" y="3581399"/>
            <a:ext cx="8229600" cy="533400"/>
            <a:chOff x="152400" y="3581399"/>
            <a:chExt cx="8229600" cy="533400"/>
          </a:xfrm>
        </p:grpSpPr>
        <p:sp>
          <p:nvSpPr>
            <p:cNvPr id="10" name="Rounded Rectangle 9"/>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mappers</a:t>
              </a:r>
              <a:endParaRPr lang="en-US" sz="2000" b="0" dirty="0">
                <a:solidFill>
                  <a:schemeClr val="bg1"/>
                </a:solidFill>
                <a:latin typeface="Gill Sans"/>
                <a:cs typeface="Gill Sans"/>
              </a:endParaRPr>
            </a:p>
          </p:txBody>
        </p:sp>
        <p:sp>
          <p:nvSpPr>
            <p:cNvPr id="18" name="Rounded Rectangle 17"/>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Rounded Rectangle 19"/>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2" name="Rounded Rectangle 21"/>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4" name="Rounded Rectangle 23"/>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25" name="TextBox 24"/>
          <p:cNvSpPr txBox="1"/>
          <p:nvPr/>
        </p:nvSpPr>
        <p:spPr>
          <a:xfrm>
            <a:off x="228600" y="5939135"/>
            <a:ext cx="7315200" cy="461665"/>
          </a:xfrm>
          <a:prstGeom prst="rect">
            <a:avLst/>
          </a:prstGeom>
          <a:noFill/>
          <a:ln>
            <a:noFill/>
          </a:ln>
        </p:spPr>
        <p:txBody>
          <a:bodyPr wrap="square" rtlCol="0">
            <a:spAutoFit/>
          </a:bodyPr>
          <a:lstStyle/>
          <a:p>
            <a:pPr algn="ctr"/>
            <a:r>
              <a:rPr lang="en-US" sz="2400" dirty="0" smtClean="0">
                <a:solidFill>
                  <a:schemeClr val="bg1"/>
                </a:solidFill>
                <a:latin typeface="Gill Sans"/>
                <a:cs typeface="Gill Sans"/>
              </a:rPr>
              <a:t>Important:</a:t>
            </a:r>
            <a:r>
              <a:rPr lang="en-US" sz="2400" b="0" dirty="0" smtClean="0">
                <a:solidFill>
                  <a:schemeClr val="bg1"/>
                </a:solidFill>
                <a:latin typeface="Gill Sans"/>
                <a:cs typeface="Gill Sans"/>
              </a:rPr>
              <a:t> Must carefully throttle resource usage…</a:t>
            </a:r>
            <a:endParaRPr lang="en-US" sz="2400" b="0" dirty="0">
              <a:solidFill>
                <a:schemeClr val="bg1"/>
              </a:solidFill>
              <a:latin typeface="Gill Sans"/>
              <a:cs typeface="Gill Sans"/>
            </a:endParaRPr>
          </a:p>
        </p:txBody>
      </p:sp>
      <p:sp>
        <p:nvSpPr>
          <p:cNvPr id="26" name="TextBox 25"/>
          <p:cNvSpPr txBox="1"/>
          <p:nvPr/>
        </p:nvSpPr>
        <p:spPr>
          <a:xfrm>
            <a:off x="685800" y="1290935"/>
            <a:ext cx="7924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Different periodicity (e.g., hourly, daily snapshots, etc.)</a:t>
            </a:r>
            <a:endParaRPr lang="en-US" sz="2000" b="0" dirty="0">
              <a:solidFill>
                <a:schemeClr val="bg1"/>
              </a:solidFill>
              <a:latin typeface="Gill Sans"/>
              <a:cs typeface="Gill Sans"/>
            </a:endParaRPr>
          </a:p>
        </p:txBody>
      </p:sp>
      <p:sp>
        <p:nvSpPr>
          <p:cNvPr id="32" name="TextBox 31"/>
          <p:cNvSpPr txBox="1"/>
          <p:nvPr/>
        </p:nvSpPr>
        <p:spPr>
          <a:xfrm>
            <a:off x="2133600" y="6488668"/>
            <a:ext cx="7010400" cy="369332"/>
          </a:xfrm>
          <a:prstGeom prst="rect">
            <a:avLst/>
          </a:prstGeom>
          <a:noFill/>
          <a:ln>
            <a:noFill/>
          </a:ln>
        </p:spPr>
        <p:txBody>
          <a:bodyPr wrap="square" rtlCol="0">
            <a:spAutoFit/>
          </a:bodyPr>
          <a:lstStyle/>
          <a:p>
            <a:pPr algn="r"/>
            <a:r>
              <a:rPr lang="en-US" sz="1800" b="0" dirty="0">
                <a:solidFill>
                  <a:srgbClr val="000000"/>
                </a:solidFill>
                <a:latin typeface="Gill Sans"/>
                <a:cs typeface="Gill Sans"/>
              </a:rPr>
              <a:t>* Out of date – for illustration </a:t>
            </a:r>
            <a:r>
              <a:rPr lang="en-US" sz="1800" b="0" dirty="0" smtClean="0">
                <a:solidFill>
                  <a:srgbClr val="000000"/>
                </a:solidFill>
                <a:latin typeface="Gill Sans"/>
                <a:cs typeface="Gill Sans"/>
              </a:rPr>
              <a:t>only</a:t>
            </a:r>
            <a:endParaRPr lang="en-US" sz="1800" b="0" dirty="0">
              <a:solidFill>
                <a:srgbClr val="000000"/>
              </a:solidFill>
              <a:latin typeface="Gill Sans"/>
              <a:cs typeface="Gill Sans"/>
            </a:endParaRPr>
          </a:p>
        </p:txBody>
      </p:sp>
    </p:spTree>
    <p:extLst>
      <p:ext uri="{BB962C8B-B14F-4D97-AF65-F5344CB8AC3E}">
        <p14:creationId xmlns:p14="http://schemas.microsoft.com/office/powerpoint/2010/main" val="37663055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Vertica</a:t>
            </a:r>
            <a:r>
              <a:rPr lang="en-US" dirty="0" smtClean="0"/>
              <a:t> Pipeline</a:t>
            </a:r>
            <a:endParaRPr lang="en-US" dirty="0"/>
          </a:p>
        </p:txBody>
      </p:sp>
      <p:sp>
        <p:nvSpPr>
          <p:cNvPr id="4" name="TextBox 3"/>
          <p:cNvSpPr txBox="1"/>
          <p:nvPr/>
        </p:nvSpPr>
        <p:spPr>
          <a:xfrm>
            <a:off x="0" y="5562600"/>
            <a:ext cx="9144000" cy="461665"/>
          </a:xfrm>
          <a:prstGeom prst="rect">
            <a:avLst/>
          </a:prstGeom>
          <a:noFill/>
          <a:ln>
            <a:noFill/>
          </a:ln>
        </p:spPr>
        <p:txBody>
          <a:bodyPr wrap="square" rtlCol="0">
            <a:spAutoFit/>
          </a:bodyPr>
          <a:lstStyle/>
          <a:p>
            <a:pPr algn="ctr"/>
            <a:r>
              <a:rPr lang="en-US" sz="2400" b="0" dirty="0" smtClean="0">
                <a:solidFill>
                  <a:schemeClr val="bg1"/>
                </a:solidFill>
                <a:latin typeface="Gill Sans"/>
                <a:cs typeface="Gill Sans"/>
              </a:rPr>
              <a:t>“Basically, we use </a:t>
            </a:r>
            <a:r>
              <a:rPr lang="en-US" sz="2400" b="0" dirty="0" err="1" smtClean="0">
                <a:solidFill>
                  <a:schemeClr val="bg1"/>
                </a:solidFill>
                <a:latin typeface="Gill Sans"/>
                <a:cs typeface="Gill Sans"/>
              </a:rPr>
              <a:t>Vertica</a:t>
            </a:r>
            <a:r>
              <a:rPr lang="en-US" sz="2400" b="0" dirty="0" smtClean="0">
                <a:solidFill>
                  <a:schemeClr val="bg1"/>
                </a:solidFill>
                <a:latin typeface="Gill Sans"/>
                <a:cs typeface="Gill Sans"/>
              </a:rPr>
              <a:t> as a cache for HDFS data.”</a:t>
            </a:r>
            <a:endParaRPr lang="en-US" sz="2400" b="0" dirty="0">
              <a:solidFill>
                <a:schemeClr val="bg1"/>
              </a:solidFill>
              <a:latin typeface="Gill Sans"/>
              <a:cs typeface="Gill Sans"/>
            </a:endParaRPr>
          </a:p>
        </p:txBody>
      </p:sp>
      <p:sp>
        <p:nvSpPr>
          <p:cNvPr id="5" name="TextBox 4"/>
          <p:cNvSpPr txBox="1"/>
          <p:nvPr/>
        </p:nvSpPr>
        <p:spPr>
          <a:xfrm>
            <a:off x="6324600" y="5931932"/>
            <a:ext cx="2438400" cy="461665"/>
          </a:xfrm>
          <a:prstGeom prst="rect">
            <a:avLst/>
          </a:prstGeom>
          <a:noFill/>
          <a:ln>
            <a:noFill/>
          </a:ln>
        </p:spPr>
        <p:txBody>
          <a:bodyPr wrap="square" rtlCol="0">
            <a:spAutoFit/>
          </a:bodyPr>
          <a:lstStyle/>
          <a:p>
            <a:pPr algn="ctr"/>
            <a:r>
              <a:rPr lang="en-US" sz="2400" b="0" dirty="0" smtClean="0">
                <a:solidFill>
                  <a:schemeClr val="bg1"/>
                </a:solidFill>
                <a:latin typeface="Gill Sans"/>
                <a:cs typeface="Gill Sans"/>
              </a:rPr>
              <a:t>@</a:t>
            </a:r>
            <a:r>
              <a:rPr lang="en-US" sz="2400" b="0" dirty="0" err="1" smtClean="0">
                <a:solidFill>
                  <a:schemeClr val="bg1"/>
                </a:solidFill>
                <a:latin typeface="Gill Sans"/>
                <a:cs typeface="Gill Sans"/>
              </a:rPr>
              <a:t>squarecog</a:t>
            </a:r>
            <a:endParaRPr lang="en-US" sz="2400" b="0" dirty="0">
              <a:solidFill>
                <a:schemeClr val="bg1"/>
              </a:solidFill>
              <a:latin typeface="Gill Sans"/>
              <a:cs typeface="Gill Sans"/>
            </a:endParaRPr>
          </a:p>
        </p:txBody>
      </p:sp>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17" name="TextBox 16"/>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20" name="TextBox 19"/>
          <p:cNvSpPr txBox="1"/>
          <p:nvPr/>
        </p:nvSpPr>
        <p:spPr>
          <a:xfrm>
            <a:off x="457200" y="4262735"/>
            <a:ext cx="1143000" cy="457200"/>
          </a:xfrm>
          <a:prstGeom prst="rect">
            <a:avLst/>
          </a:prstGeom>
          <a:noFill/>
          <a:ln>
            <a:noFill/>
          </a:ln>
        </p:spPr>
        <p:txBody>
          <a:bodyPr wrap="square" rtlCol="0">
            <a:spAutoFit/>
          </a:bodyPr>
          <a:lstStyle/>
          <a:p>
            <a:r>
              <a:rPr lang="en-US" sz="2400" dirty="0" smtClean="0">
                <a:solidFill>
                  <a:schemeClr val="bg1"/>
                </a:solidFill>
                <a:latin typeface="Gill Sans"/>
                <a:cs typeface="Gill Sans"/>
              </a:rPr>
              <a:t>Why?</a:t>
            </a:r>
            <a:endParaRPr lang="en-US" sz="2400" dirty="0">
              <a:solidFill>
                <a:schemeClr val="bg1"/>
              </a:solidFill>
              <a:latin typeface="Gill Sans"/>
              <a:cs typeface="Gill Sans"/>
            </a:endParaRPr>
          </a:p>
        </p:txBody>
      </p:sp>
      <p:sp>
        <p:nvSpPr>
          <p:cNvPr id="21" name="TextBox 20"/>
          <p:cNvSpPr txBox="1"/>
          <p:nvPr/>
        </p:nvSpPr>
        <p:spPr>
          <a:xfrm>
            <a:off x="609600" y="4719935"/>
            <a:ext cx="8077200" cy="461665"/>
          </a:xfrm>
          <a:prstGeom prst="rect">
            <a:avLst/>
          </a:prstGeom>
          <a:noFill/>
          <a:ln>
            <a:noFill/>
          </a:ln>
        </p:spPr>
        <p:txBody>
          <a:bodyPr wrap="square" rtlCol="0">
            <a:spAutoFit/>
          </a:bodyPr>
          <a:lstStyle/>
          <a:p>
            <a:r>
              <a:rPr lang="en-US" sz="2400" b="0" dirty="0" err="1" smtClean="0">
                <a:solidFill>
                  <a:schemeClr val="bg1"/>
                </a:solidFill>
                <a:latin typeface="Gill Sans"/>
                <a:cs typeface="Gill Sans"/>
              </a:rPr>
              <a:t>Vertica</a:t>
            </a:r>
            <a:r>
              <a:rPr lang="en-US" sz="2400" b="0" dirty="0" smtClean="0">
                <a:solidFill>
                  <a:schemeClr val="bg1"/>
                </a:solidFill>
                <a:latin typeface="Gill Sans"/>
                <a:cs typeface="Gill Sans"/>
              </a:rPr>
              <a:t> provides </a:t>
            </a:r>
            <a:r>
              <a:rPr lang="en-US" sz="2400" b="0" i="1" dirty="0" smtClean="0">
                <a:solidFill>
                  <a:schemeClr val="bg1"/>
                </a:solidFill>
                <a:latin typeface="Gill Sans"/>
                <a:cs typeface="Gill Sans"/>
              </a:rPr>
              <a:t>orders of magnitude</a:t>
            </a:r>
            <a:r>
              <a:rPr lang="en-US" sz="2400" b="0" dirty="0" smtClean="0">
                <a:solidFill>
                  <a:schemeClr val="bg1"/>
                </a:solidFill>
                <a:latin typeface="Gill Sans"/>
                <a:cs typeface="Gill Sans"/>
              </a:rPr>
              <a:t> faster aggregations!</a:t>
            </a:r>
            <a:endParaRPr lang="en-US" sz="2400" b="0" dirty="0">
              <a:solidFill>
                <a:schemeClr val="bg1"/>
              </a:solidFill>
              <a:latin typeface="Gill Sans"/>
              <a:cs typeface="Gill Sans"/>
            </a:endParaRP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33600" y="6488668"/>
            <a:ext cx="7010400" cy="369332"/>
          </a:xfrm>
          <a:prstGeom prst="rect">
            <a:avLst/>
          </a:prstGeom>
          <a:noFill/>
          <a:ln>
            <a:noFill/>
          </a:ln>
        </p:spPr>
        <p:txBody>
          <a:bodyPr wrap="square" rtlCol="0">
            <a:spAutoFit/>
          </a:bodyPr>
          <a:lstStyle/>
          <a:p>
            <a:pPr algn="r"/>
            <a:r>
              <a:rPr lang="en-US" sz="1800" b="0" dirty="0">
                <a:solidFill>
                  <a:srgbClr val="000000"/>
                </a:solidFill>
                <a:latin typeface="Gill Sans"/>
                <a:cs typeface="Gill Sans"/>
              </a:rPr>
              <a:t>* Out of date – for illustration only</a:t>
            </a:r>
            <a:endParaRPr lang="en-US" sz="1800" b="0" dirty="0">
              <a:solidFill>
                <a:srgbClr val="000000"/>
              </a:solidFill>
              <a:latin typeface="Gill Sans"/>
              <a:cs typeface="Gill Sans"/>
            </a:endParaRPr>
          </a:p>
        </p:txBody>
      </p:sp>
    </p:spTree>
    <p:extLst>
      <p:ext uri="{BB962C8B-B14F-4D97-AF65-F5344CB8AC3E}">
        <p14:creationId xmlns:p14="http://schemas.microsoft.com/office/powerpoint/2010/main" val="40524478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animBg="1"/>
      <p:bldP spid="15" grpId="0"/>
      <p:bldP spid="16" grpId="0" animBg="1"/>
      <p:bldP spid="17" grpId="0"/>
      <p:bldP spid="20" grpId="0"/>
      <p:bldP spid="21" grpId="0"/>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Vertica</a:t>
            </a:r>
            <a:r>
              <a:rPr lang="en-US" dirty="0" smtClean="0"/>
              <a:t> Pipeline</a:t>
            </a:r>
            <a:endParaRPr lang="en-US" dirty="0"/>
          </a:p>
        </p:txBody>
      </p:sp>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20" name="TextBox 19"/>
          <p:cNvSpPr txBox="1"/>
          <p:nvPr/>
        </p:nvSpPr>
        <p:spPr>
          <a:xfrm>
            <a:off x="457200" y="4410670"/>
            <a:ext cx="2209800" cy="461665"/>
          </a:xfrm>
          <a:prstGeom prst="rect">
            <a:avLst/>
          </a:prstGeom>
          <a:noFill/>
          <a:ln>
            <a:noFill/>
          </a:ln>
        </p:spPr>
        <p:txBody>
          <a:bodyPr wrap="square" rtlCol="0">
            <a:spAutoFit/>
          </a:bodyPr>
          <a:lstStyle/>
          <a:p>
            <a:r>
              <a:rPr lang="en-US" sz="2400" dirty="0" smtClean="0">
                <a:solidFill>
                  <a:schemeClr val="bg1"/>
                </a:solidFill>
                <a:latin typeface="Gill Sans"/>
                <a:cs typeface="Gill Sans"/>
              </a:rPr>
              <a:t>The catch…</a:t>
            </a:r>
            <a:endParaRPr lang="en-US" sz="2400" dirty="0">
              <a:solidFill>
                <a:schemeClr val="bg1"/>
              </a:solidFill>
              <a:latin typeface="Gill Sans"/>
              <a:cs typeface="Gill Sans"/>
            </a:endParaRPr>
          </a:p>
        </p:txBody>
      </p:sp>
      <p:sp>
        <p:nvSpPr>
          <p:cNvPr id="21" name="TextBox 20"/>
          <p:cNvSpPr txBox="1"/>
          <p:nvPr/>
        </p:nvSpPr>
        <p:spPr>
          <a:xfrm>
            <a:off x="609600" y="4867870"/>
            <a:ext cx="79248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Performance must be balanced against integration costs</a:t>
            </a:r>
            <a:endParaRPr lang="en-US" sz="2400" b="0" dirty="0">
              <a:solidFill>
                <a:schemeClr val="bg1"/>
              </a:solidFill>
              <a:latin typeface="Gill Sans"/>
              <a:cs typeface="Gill Sans"/>
            </a:endParaRPr>
          </a:p>
        </p:txBody>
      </p:sp>
      <p:sp>
        <p:nvSpPr>
          <p:cNvPr id="22" name="TextBox 21"/>
          <p:cNvSpPr txBox="1"/>
          <p:nvPr/>
        </p:nvSpPr>
        <p:spPr>
          <a:xfrm>
            <a:off x="609600" y="5329535"/>
            <a:ext cx="8077200" cy="461665"/>
          </a:xfrm>
          <a:prstGeom prst="rect">
            <a:avLst/>
          </a:prstGeom>
          <a:noFill/>
          <a:ln>
            <a:noFill/>
          </a:ln>
        </p:spPr>
        <p:txBody>
          <a:bodyPr wrap="square" rtlCol="0">
            <a:spAutoFit/>
          </a:bodyPr>
          <a:lstStyle/>
          <a:p>
            <a:r>
              <a:rPr lang="en-US" sz="2400" b="0" dirty="0" err="1" smtClean="0">
                <a:solidFill>
                  <a:schemeClr val="bg1"/>
                </a:solidFill>
                <a:latin typeface="Gill Sans"/>
                <a:cs typeface="Gill Sans"/>
              </a:rPr>
              <a:t>Vertica</a:t>
            </a:r>
            <a:r>
              <a:rPr lang="en-US" sz="2400" b="0" dirty="0" smtClean="0">
                <a:solidFill>
                  <a:schemeClr val="bg1"/>
                </a:solidFill>
                <a:latin typeface="Gill Sans"/>
                <a:cs typeface="Gill Sans"/>
              </a:rPr>
              <a:t> integration is non-trivial</a:t>
            </a:r>
            <a:endParaRPr lang="en-US" sz="2400" b="0" dirty="0">
              <a:solidFill>
                <a:schemeClr val="bg1"/>
              </a:solidFill>
              <a:latin typeface="Gill Sans"/>
              <a:cs typeface="Gill Sans"/>
            </a:endParaRP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26" name="TextBox 25"/>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18" name="TextBox 17"/>
          <p:cNvSpPr txBox="1"/>
          <p:nvPr/>
        </p:nvSpPr>
        <p:spPr>
          <a:xfrm>
            <a:off x="2133600" y="6488668"/>
            <a:ext cx="7010400" cy="369332"/>
          </a:xfrm>
          <a:prstGeom prst="rect">
            <a:avLst/>
          </a:prstGeom>
          <a:noFill/>
          <a:ln>
            <a:noFill/>
          </a:ln>
        </p:spPr>
        <p:txBody>
          <a:bodyPr wrap="square" rtlCol="0">
            <a:spAutoFit/>
          </a:bodyPr>
          <a:lstStyle/>
          <a:p>
            <a:pPr algn="r"/>
            <a:r>
              <a:rPr lang="en-US" sz="1800" b="0" dirty="0">
                <a:solidFill>
                  <a:srgbClr val="000000"/>
                </a:solidFill>
                <a:latin typeface="Gill Sans"/>
                <a:cs typeface="Gill Sans"/>
              </a:rPr>
              <a:t>* Out of date – for illustration only</a:t>
            </a:r>
            <a:endParaRPr lang="en-US" sz="1800" b="0" dirty="0">
              <a:solidFill>
                <a:srgbClr val="000000"/>
              </a:solidFill>
              <a:latin typeface="Gill Sans"/>
              <a:cs typeface="Gill Sans"/>
            </a:endParaRPr>
          </a:p>
        </p:txBody>
      </p:sp>
    </p:spTree>
    <p:extLst>
      <p:ext uri="{BB962C8B-B14F-4D97-AF65-F5344CB8AC3E}">
        <p14:creationId xmlns:p14="http://schemas.microsoft.com/office/powerpoint/2010/main" val="419558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Vertica</a:t>
            </a:r>
            <a:r>
              <a:rPr lang="en-US" dirty="0" smtClean="0"/>
              <a:t> Pipeline</a:t>
            </a:r>
            <a:endParaRPr lang="en-US" dirty="0"/>
          </a:p>
        </p:txBody>
      </p:sp>
      <p:sp>
        <p:nvSpPr>
          <p:cNvPr id="7" name="Rounded Rectangle 6"/>
          <p:cNvSpPr/>
          <p:nvPr/>
        </p:nvSpPr>
        <p:spPr bwMode="auto">
          <a:xfrm>
            <a:off x="609600" y="12573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1430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17145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676400" y="8498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9" name="Flowchart: Magnetic Disk 8"/>
          <p:cNvSpPr/>
          <p:nvPr/>
        </p:nvSpPr>
        <p:spPr bwMode="auto">
          <a:xfrm>
            <a:off x="5715000" y="11430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2" name="Straight Arrow Connector 11"/>
          <p:cNvCxnSpPr>
            <a:stCxn id="8" idx="4"/>
            <a:endCxn id="9" idx="2"/>
          </p:cNvCxnSpPr>
          <p:nvPr/>
        </p:nvCxnSpPr>
        <p:spPr bwMode="auto">
          <a:xfrm>
            <a:off x="4495800" y="17145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ounded Rectangle 15"/>
          <p:cNvSpPr/>
          <p:nvPr/>
        </p:nvSpPr>
        <p:spPr bwMode="auto">
          <a:xfrm>
            <a:off x="7086600" y="12954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17" name="TextBox 16"/>
          <p:cNvSpPr txBox="1"/>
          <p:nvPr/>
        </p:nvSpPr>
        <p:spPr>
          <a:xfrm>
            <a:off x="4191000" y="8498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23" name="Rounded Rectangle 22"/>
          <p:cNvSpPr/>
          <p:nvPr/>
        </p:nvSpPr>
        <p:spPr bwMode="auto">
          <a:xfrm>
            <a:off x="4419600" y="28194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24955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4648200" y="1905000"/>
            <a:ext cx="4343400" cy="523220"/>
          </a:xfrm>
          <a:prstGeom prst="rect">
            <a:avLst/>
          </a:prstGeom>
          <a:noFill/>
          <a:ln>
            <a:noFill/>
          </a:ln>
        </p:spPr>
        <p:txBody>
          <a:bodyPr wrap="square" rtlCol="0">
            <a:spAutoFit/>
          </a:bodyPr>
          <a:lstStyle/>
          <a:p>
            <a:r>
              <a:rPr lang="en-US" sz="2800" b="0" dirty="0" smtClean="0">
                <a:solidFill>
                  <a:schemeClr val="bg1"/>
                </a:solidFill>
                <a:latin typeface="Gill Sans"/>
                <a:cs typeface="Gill Sans"/>
              </a:rPr>
              <a:t>Let’s just run this in reverse!</a:t>
            </a:r>
            <a:endParaRPr lang="en-US" sz="2800" b="0" dirty="0">
              <a:solidFill>
                <a:schemeClr val="bg1"/>
              </a:solidFill>
              <a:latin typeface="Gill Sans"/>
              <a:cs typeface="Gill Sans"/>
            </a:endParaRPr>
          </a:p>
        </p:txBody>
      </p:sp>
      <p:grpSp>
        <p:nvGrpSpPr>
          <p:cNvPr id="76" name="Group 75"/>
          <p:cNvGrpSpPr/>
          <p:nvPr/>
        </p:nvGrpSpPr>
        <p:grpSpPr>
          <a:xfrm>
            <a:off x="304800" y="2590800"/>
            <a:ext cx="8229600" cy="3733799"/>
            <a:chOff x="152400" y="2057400"/>
            <a:chExt cx="8229600" cy="3733799"/>
          </a:xfrm>
        </p:grpSpPr>
        <p:grpSp>
          <p:nvGrpSpPr>
            <p:cNvPr id="53" name="Group 52"/>
            <p:cNvGrpSpPr/>
            <p:nvPr/>
          </p:nvGrpSpPr>
          <p:grpSpPr>
            <a:xfrm>
              <a:off x="152400" y="2057400"/>
              <a:ext cx="8224520" cy="838200"/>
              <a:chOff x="152400" y="2057400"/>
              <a:chExt cx="8224520" cy="838200"/>
            </a:xfrm>
          </p:grpSpPr>
          <p:sp>
            <p:nvSpPr>
              <p:cNvPr id="54" name="Can 53"/>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5" name="TextBox 54"/>
              <p:cNvSpPr txBox="1"/>
              <p:nvPr/>
            </p:nvSpPr>
            <p:spPr>
              <a:xfrm>
                <a:off x="152400" y="2286000"/>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DB partitions</a:t>
                </a:r>
                <a:endParaRPr lang="en-US" sz="2000" b="0" dirty="0">
                  <a:solidFill>
                    <a:schemeClr val="bg1"/>
                  </a:solidFill>
                  <a:latin typeface="Gill Sans"/>
                  <a:cs typeface="Gill Sans"/>
                </a:endParaRPr>
              </a:p>
            </p:txBody>
          </p:sp>
          <p:sp>
            <p:nvSpPr>
              <p:cNvPr id="56" name="Can 55"/>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7" name="Can 56"/>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8" name="Can 57"/>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9" name="Can 58"/>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60" name="Rounded Rectangle 59"/>
            <p:cNvSpPr/>
            <p:nvPr/>
          </p:nvSpPr>
          <p:spPr bwMode="auto">
            <a:xfrm rot="5400000">
              <a:off x="4838700" y="2324099"/>
              <a:ext cx="762000" cy="61722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grpSp>
          <p:nvGrpSpPr>
            <p:cNvPr id="61" name="Group 60"/>
            <p:cNvGrpSpPr/>
            <p:nvPr/>
          </p:nvGrpSpPr>
          <p:grpSpPr>
            <a:xfrm>
              <a:off x="685800" y="2971800"/>
              <a:ext cx="7467600" cy="1981201"/>
              <a:chOff x="685800" y="2971800"/>
              <a:chExt cx="7467600" cy="1981201"/>
            </a:xfrm>
          </p:grpSpPr>
          <p:sp>
            <p:nvSpPr>
              <p:cNvPr id="62" name="Right Arrow 61"/>
              <p:cNvSpPr/>
              <p:nvPr/>
            </p:nvSpPr>
            <p:spPr bwMode="auto">
              <a:xfrm rot="5400000">
                <a:off x="2971799"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3" name="Right Arrow 62"/>
              <p:cNvSpPr/>
              <p:nvPr/>
            </p:nvSpPr>
            <p:spPr bwMode="auto">
              <a:xfrm rot="5400000">
                <a:off x="4267200" y="3657601"/>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4" name="Right Arrow 63"/>
              <p:cNvSpPr/>
              <p:nvPr/>
            </p:nvSpPr>
            <p:spPr bwMode="auto">
              <a:xfrm rot="5400000">
                <a:off x="55626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5" name="Right Arrow 64"/>
              <p:cNvSpPr/>
              <p:nvPr/>
            </p:nvSpPr>
            <p:spPr bwMode="auto">
              <a:xfrm rot="5400000">
                <a:off x="68580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6" name="Right Arrow 65"/>
              <p:cNvSpPr/>
              <p:nvPr/>
            </p:nvSpPr>
            <p:spPr bwMode="auto">
              <a:xfrm rot="5400000">
                <a:off x="16764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7" name="TextBox 66"/>
              <p:cNvSpPr txBox="1"/>
              <p:nvPr/>
            </p:nvSpPr>
            <p:spPr>
              <a:xfrm>
                <a:off x="685800" y="4215825"/>
                <a:ext cx="1828800" cy="584775"/>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LZO-compressed </a:t>
                </a:r>
                <a:r>
                  <a:rPr lang="en-US" b="0" dirty="0" err="1" smtClean="0">
                    <a:solidFill>
                      <a:schemeClr val="bg1"/>
                    </a:solidFill>
                    <a:latin typeface="Gill Sans"/>
                    <a:cs typeface="Gill Sans"/>
                  </a:rPr>
                  <a:t>protobufs</a:t>
                </a:r>
                <a:endParaRPr lang="en-US" b="0" dirty="0">
                  <a:solidFill>
                    <a:schemeClr val="bg1"/>
                  </a:solidFill>
                  <a:latin typeface="Gill Sans"/>
                  <a:cs typeface="Gill Sans"/>
                </a:endParaRPr>
              </a:p>
            </p:txBody>
          </p:sp>
          <p:sp>
            <p:nvSpPr>
              <p:cNvPr id="68" name="TextBox 67"/>
              <p:cNvSpPr txBox="1"/>
              <p:nvPr/>
            </p:nvSpPr>
            <p:spPr>
              <a:xfrm>
                <a:off x="762000" y="3090446"/>
                <a:ext cx="1828800" cy="338554"/>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select * from …</a:t>
                </a:r>
                <a:endParaRPr lang="en-US" b="0" dirty="0">
                  <a:solidFill>
                    <a:schemeClr val="bg1"/>
                  </a:solidFill>
                  <a:latin typeface="Gill Sans"/>
                  <a:cs typeface="Gill Sans"/>
                </a:endParaRPr>
              </a:p>
            </p:txBody>
          </p:sp>
        </p:grpSp>
        <p:grpSp>
          <p:nvGrpSpPr>
            <p:cNvPr id="69" name="Group 68"/>
            <p:cNvGrpSpPr/>
            <p:nvPr/>
          </p:nvGrpSpPr>
          <p:grpSpPr>
            <a:xfrm>
              <a:off x="152400" y="3581399"/>
              <a:ext cx="8229600" cy="533400"/>
              <a:chOff x="152400" y="3581399"/>
              <a:chExt cx="8229600" cy="533400"/>
            </a:xfrm>
          </p:grpSpPr>
          <p:sp>
            <p:nvSpPr>
              <p:cNvPr id="70" name="Rounded Rectangle 69"/>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1" name="TextBox 70"/>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mappers</a:t>
                </a:r>
                <a:endParaRPr lang="en-US" sz="2000" b="0" dirty="0">
                  <a:solidFill>
                    <a:schemeClr val="bg1"/>
                  </a:solidFill>
                  <a:latin typeface="Gill Sans"/>
                  <a:cs typeface="Gill Sans"/>
                </a:endParaRPr>
              </a:p>
            </p:txBody>
          </p:sp>
          <p:sp>
            <p:nvSpPr>
              <p:cNvPr id="72" name="Rounded Rectangle 71"/>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3" name="Rounded Rectangle 72"/>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4" name="Rounded Rectangle 73"/>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5" name="Rounded Rectangle 74"/>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grpSp>
      <p:sp>
        <p:nvSpPr>
          <p:cNvPr id="40" name="TextBox 39"/>
          <p:cNvSpPr txBox="1"/>
          <p:nvPr/>
        </p:nvSpPr>
        <p:spPr>
          <a:xfrm>
            <a:off x="2133600" y="6488668"/>
            <a:ext cx="7010400" cy="369332"/>
          </a:xfrm>
          <a:prstGeom prst="rect">
            <a:avLst/>
          </a:prstGeom>
          <a:noFill/>
          <a:ln>
            <a:noFill/>
          </a:ln>
        </p:spPr>
        <p:txBody>
          <a:bodyPr wrap="square" rtlCol="0">
            <a:spAutoFit/>
          </a:bodyPr>
          <a:lstStyle/>
          <a:p>
            <a:pPr algn="r"/>
            <a:r>
              <a:rPr lang="en-US" sz="1800" b="0" dirty="0">
                <a:solidFill>
                  <a:srgbClr val="000000"/>
                </a:solidFill>
                <a:latin typeface="Gill Sans"/>
                <a:cs typeface="Gill Sans"/>
              </a:rPr>
              <a:t>* Out of date – for illustration only</a:t>
            </a:r>
            <a:endParaRPr lang="en-US" sz="1800" b="0" dirty="0">
              <a:solidFill>
                <a:srgbClr val="000000"/>
              </a:solidFill>
              <a:latin typeface="Gill Sans"/>
              <a:cs typeface="Gill Sans"/>
            </a:endParaRPr>
          </a:p>
        </p:txBody>
      </p:sp>
    </p:spTree>
    <p:extLst>
      <p:ext uri="{BB962C8B-B14F-4D97-AF65-F5344CB8AC3E}">
        <p14:creationId xmlns:p14="http://schemas.microsoft.com/office/powerpoint/2010/main" val="25316940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p:bldP spid="23" grpId="0" animBg="1"/>
      <p:bldP spid="5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Vertica</a:t>
            </a:r>
            <a:r>
              <a:rPr lang="en-US" dirty="0" smtClean="0"/>
              <a:t> Pig Storage</a:t>
            </a:r>
            <a:endParaRPr lang="en-US" dirty="0"/>
          </a:p>
        </p:txBody>
      </p:sp>
      <p:grpSp>
        <p:nvGrpSpPr>
          <p:cNvPr id="5" name="Group 25"/>
          <p:cNvGrpSpPr/>
          <p:nvPr/>
        </p:nvGrpSpPr>
        <p:grpSpPr>
          <a:xfrm>
            <a:off x="381000" y="4191000"/>
            <a:ext cx="8224520" cy="838200"/>
            <a:chOff x="152400" y="2057400"/>
            <a:chExt cx="8224520" cy="838200"/>
          </a:xfrm>
        </p:grpSpPr>
        <p:sp>
          <p:nvSpPr>
            <p:cNvPr id="22" name="Can 21"/>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3" name="TextBox 22"/>
            <p:cNvSpPr txBox="1"/>
            <p:nvPr/>
          </p:nvSpPr>
          <p:spPr>
            <a:xfrm>
              <a:off x="152400" y="2133600"/>
              <a:ext cx="1828800" cy="707886"/>
            </a:xfrm>
            <a:prstGeom prst="rect">
              <a:avLst/>
            </a:prstGeom>
            <a:noFill/>
            <a:ln>
              <a:noFill/>
            </a:ln>
          </p:spPr>
          <p:txBody>
            <a:bodyPr wrap="square" rtlCol="0">
              <a:spAutoFit/>
            </a:bodyPr>
            <a:lstStyle/>
            <a:p>
              <a:pPr algn="ctr"/>
              <a:r>
                <a:rPr lang="en-US" sz="2000" b="0" dirty="0" err="1" smtClean="0">
                  <a:solidFill>
                    <a:schemeClr val="bg1"/>
                  </a:solidFill>
                  <a:latin typeface="Gill Sans"/>
                  <a:cs typeface="Gill Sans"/>
                </a:rPr>
                <a:t>Vertica</a:t>
              </a:r>
              <a:r>
                <a:rPr lang="en-US" sz="2000" b="0" dirty="0" smtClean="0">
                  <a:solidFill>
                    <a:schemeClr val="bg1"/>
                  </a:solidFill>
                  <a:latin typeface="Gill Sans"/>
                  <a:cs typeface="Gill Sans"/>
                </a:rPr>
                <a:t> partitions</a:t>
              </a:r>
              <a:endParaRPr lang="en-US" sz="2000" b="0" dirty="0">
                <a:solidFill>
                  <a:schemeClr val="bg1"/>
                </a:solidFill>
                <a:latin typeface="Gill Sans"/>
                <a:cs typeface="Gill Sans"/>
              </a:endParaRPr>
            </a:p>
          </p:txBody>
        </p:sp>
        <p:sp>
          <p:nvSpPr>
            <p:cNvPr id="24" name="Can 23"/>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5" name="Can 24"/>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6" name="Can 25"/>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7" name="Can 26"/>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6" name="Rounded Rectangle 5"/>
          <p:cNvSpPr/>
          <p:nvPr/>
        </p:nvSpPr>
        <p:spPr bwMode="auto">
          <a:xfrm rot="5400000">
            <a:off x="5067300" y="-1562100"/>
            <a:ext cx="762000" cy="61722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grpSp>
        <p:nvGrpSpPr>
          <p:cNvPr id="7" name="Group 33"/>
          <p:cNvGrpSpPr/>
          <p:nvPr/>
        </p:nvGrpSpPr>
        <p:grpSpPr>
          <a:xfrm>
            <a:off x="2590800" y="2057399"/>
            <a:ext cx="5791200" cy="1981201"/>
            <a:chOff x="2362200" y="2971800"/>
            <a:chExt cx="5791200" cy="1981201"/>
          </a:xfrm>
        </p:grpSpPr>
        <p:sp>
          <p:nvSpPr>
            <p:cNvPr id="15" name="Right Arrow 14"/>
            <p:cNvSpPr/>
            <p:nvPr/>
          </p:nvSpPr>
          <p:spPr bwMode="auto">
            <a:xfrm rot="5400000">
              <a:off x="2971799"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5400000">
              <a:off x="4267200" y="3657601"/>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7" name="Right Arrow 16"/>
            <p:cNvSpPr/>
            <p:nvPr/>
          </p:nvSpPr>
          <p:spPr bwMode="auto">
            <a:xfrm rot="5400000">
              <a:off x="55626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68580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5400000">
              <a:off x="16764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grpSp>
      <p:grpSp>
        <p:nvGrpSpPr>
          <p:cNvPr id="8" name="Group 41"/>
          <p:cNvGrpSpPr/>
          <p:nvPr/>
        </p:nvGrpSpPr>
        <p:grpSpPr>
          <a:xfrm>
            <a:off x="381000" y="2666998"/>
            <a:ext cx="8229600" cy="533400"/>
            <a:chOff x="152400" y="3581399"/>
            <a:chExt cx="8229600" cy="533400"/>
          </a:xfrm>
        </p:grpSpPr>
        <p:sp>
          <p:nvSpPr>
            <p:cNvPr id="9" name="Rounded Rectangle 8"/>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reducers</a:t>
              </a:r>
              <a:endParaRPr lang="en-US" sz="2000" b="0" dirty="0">
                <a:solidFill>
                  <a:schemeClr val="bg1"/>
                </a:solidFill>
                <a:latin typeface="Gill Sans"/>
                <a:cs typeface="Gill Sans"/>
              </a:endParaRPr>
            </a:p>
          </p:txBody>
        </p:sp>
        <p:sp>
          <p:nvSpPr>
            <p:cNvPr id="11" name="Rounded Rectangle 10"/>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Rounded Rectangle 12"/>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Rounded Rectangle 13"/>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28" name="TextBox 27"/>
          <p:cNvSpPr txBox="1"/>
          <p:nvPr/>
        </p:nvSpPr>
        <p:spPr>
          <a:xfrm>
            <a:off x="76200" y="3200400"/>
            <a:ext cx="2590800" cy="923330"/>
          </a:xfrm>
          <a:prstGeom prst="rect">
            <a:avLst/>
          </a:prstGeom>
          <a:noFill/>
          <a:ln>
            <a:noFill/>
          </a:ln>
        </p:spPr>
        <p:txBody>
          <a:bodyPr wrap="square" rtlCol="0">
            <a:spAutoFit/>
          </a:bodyPr>
          <a:lstStyle/>
          <a:p>
            <a:r>
              <a:rPr lang="en-US" sz="1800" b="0" dirty="0" err="1" smtClean="0">
                <a:solidFill>
                  <a:schemeClr val="bg1"/>
                </a:solidFill>
                <a:latin typeface="Gill Sans"/>
                <a:cs typeface="Gill Sans"/>
              </a:rPr>
              <a:t>Vertica</a:t>
            </a:r>
            <a:r>
              <a:rPr lang="en-US" sz="1800" b="0" dirty="0" smtClean="0">
                <a:solidFill>
                  <a:schemeClr val="bg1"/>
                </a:solidFill>
                <a:latin typeface="Gill Sans"/>
                <a:cs typeface="Gill Sans"/>
              </a:rPr>
              <a:t> guarantees that each of these batch inserts are atomic</a:t>
            </a:r>
            <a:endParaRPr lang="en-US" sz="1800" b="0" dirty="0">
              <a:solidFill>
                <a:schemeClr val="bg1"/>
              </a:solidFill>
              <a:latin typeface="Gill Sans"/>
              <a:cs typeface="Gill Sans"/>
            </a:endParaRPr>
          </a:p>
        </p:txBody>
      </p:sp>
      <p:sp>
        <p:nvSpPr>
          <p:cNvPr id="29" name="TextBox 28"/>
          <p:cNvSpPr txBox="1"/>
          <p:nvPr/>
        </p:nvSpPr>
        <p:spPr>
          <a:xfrm>
            <a:off x="381000" y="5257800"/>
            <a:ext cx="3962400" cy="461665"/>
          </a:xfrm>
          <a:prstGeom prst="rect">
            <a:avLst/>
          </a:prstGeom>
          <a:noFill/>
          <a:ln>
            <a:noFill/>
          </a:ln>
        </p:spPr>
        <p:txBody>
          <a:bodyPr wrap="square" rtlCol="0">
            <a:spAutoFit/>
          </a:bodyPr>
          <a:lstStyle/>
          <a:p>
            <a:r>
              <a:rPr lang="en-US" sz="2400" dirty="0" smtClean="0">
                <a:solidFill>
                  <a:schemeClr val="bg1"/>
                </a:solidFill>
                <a:latin typeface="Gill Sans"/>
                <a:cs typeface="Gill Sans"/>
              </a:rPr>
              <a:t>So what’s the challenge?</a:t>
            </a:r>
            <a:endParaRPr lang="en-US" sz="2400" dirty="0">
              <a:solidFill>
                <a:schemeClr val="bg1"/>
              </a:solidFill>
              <a:latin typeface="Gill Sans"/>
              <a:cs typeface="Gill Sans"/>
            </a:endParaRPr>
          </a:p>
        </p:txBody>
      </p:sp>
      <p:sp>
        <p:nvSpPr>
          <p:cNvPr id="30" name="TextBox 29"/>
          <p:cNvSpPr txBox="1"/>
          <p:nvPr/>
        </p:nvSpPr>
        <p:spPr>
          <a:xfrm>
            <a:off x="838200" y="5638800"/>
            <a:ext cx="73914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Did you remember to turn off speculative execution?</a:t>
            </a:r>
            <a:endParaRPr lang="en-US" sz="2400" b="0" dirty="0">
              <a:solidFill>
                <a:schemeClr val="bg1"/>
              </a:solidFill>
              <a:latin typeface="Gill Sans"/>
              <a:cs typeface="Gill Sans"/>
            </a:endParaRPr>
          </a:p>
        </p:txBody>
      </p:sp>
      <p:pic>
        <p:nvPicPr>
          <p:cNvPr id="22530" name="Picture 2" descr="C:\Documents and Settings\Jimmy Lin\Local Settings\Temporary Internet Files\Content.IE5\M4VFQ7WJ\MC900432537[1].png"/>
          <p:cNvPicPr>
            <a:picLocks noChangeAspect="1" noChangeArrowheads="1"/>
          </p:cNvPicPr>
          <p:nvPr/>
        </p:nvPicPr>
        <p:blipFill>
          <a:blip r:embed="rId2" cstate="print"/>
          <a:srcRect/>
          <a:stretch>
            <a:fillRect/>
          </a:stretch>
        </p:blipFill>
        <p:spPr bwMode="auto">
          <a:xfrm>
            <a:off x="7543800" y="2362200"/>
            <a:ext cx="1136546" cy="1136546"/>
          </a:xfrm>
          <a:prstGeom prst="rect">
            <a:avLst/>
          </a:prstGeom>
          <a:noFill/>
        </p:spPr>
      </p:pic>
      <p:sp>
        <p:nvSpPr>
          <p:cNvPr id="32" name="TextBox 31"/>
          <p:cNvSpPr txBox="1"/>
          <p:nvPr/>
        </p:nvSpPr>
        <p:spPr>
          <a:xfrm>
            <a:off x="838200" y="6015335"/>
            <a:ext cx="73914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What happens when a task dies?</a:t>
            </a:r>
            <a:endParaRPr lang="en-US" sz="2400" b="0" dirty="0">
              <a:solidFill>
                <a:schemeClr val="bg1"/>
              </a:solidFill>
              <a:latin typeface="Gill Sans"/>
              <a:cs typeface="Gill Sans"/>
            </a:endParaRPr>
          </a:p>
        </p:txBody>
      </p:sp>
      <p:sp>
        <p:nvSpPr>
          <p:cNvPr id="31" name="TextBox 30"/>
          <p:cNvSpPr txBox="1"/>
          <p:nvPr/>
        </p:nvSpPr>
        <p:spPr>
          <a:xfrm>
            <a:off x="2133600" y="6488668"/>
            <a:ext cx="7010400" cy="369332"/>
          </a:xfrm>
          <a:prstGeom prst="rect">
            <a:avLst/>
          </a:prstGeom>
          <a:noFill/>
          <a:ln>
            <a:noFill/>
          </a:ln>
        </p:spPr>
        <p:txBody>
          <a:bodyPr wrap="square" rtlCol="0">
            <a:spAutoFit/>
          </a:bodyPr>
          <a:lstStyle/>
          <a:p>
            <a:pPr algn="r"/>
            <a:r>
              <a:rPr lang="en-US" sz="1800" b="0" dirty="0">
                <a:solidFill>
                  <a:srgbClr val="000000"/>
                </a:solidFill>
                <a:latin typeface="Gill Sans"/>
                <a:cs typeface="Gill Sans"/>
              </a:rPr>
              <a:t>* Out of date – for illustration only</a:t>
            </a:r>
            <a:endParaRPr lang="en-US" sz="1800" b="0" dirty="0">
              <a:solidFill>
                <a:srgbClr val="000000"/>
              </a:solidFill>
              <a:latin typeface="Gill Sans"/>
              <a:cs typeface="Gill Sans"/>
            </a:endParaRPr>
          </a:p>
        </p:txBody>
      </p:sp>
    </p:spTree>
    <p:extLst>
      <p:ext uri="{BB962C8B-B14F-4D97-AF65-F5344CB8AC3E}">
        <p14:creationId xmlns:p14="http://schemas.microsoft.com/office/powerpoint/2010/main" val="36943265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p:bldP spid="29" grpId="0"/>
      <p:bldP spid="30" grpId="0"/>
      <p:bldP spid="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46482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What’s Next?</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pic>
        <p:nvPicPr>
          <p:cNvPr id="2" name="Picture 1" descr="a_computer_evoulution_and_man_pictur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2108200"/>
            <a:ext cx="7175500" cy="2235200"/>
          </a:xfrm>
          <a:prstGeom prst="rect">
            <a:avLst/>
          </a:prstGeom>
        </p:spPr>
      </p:pic>
    </p:spTree>
    <p:extLst>
      <p:ext uri="{BB962C8B-B14F-4D97-AF65-F5344CB8AC3E}">
        <p14:creationId xmlns:p14="http://schemas.microsoft.com/office/powerpoint/2010/main" val="13980488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52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RDBMS</a:t>
            </a:r>
            <a:endParaRPr kumimoji="0" lang="en-US" sz="2800" b="1" i="0" u="none" strike="noStrike" cap="none" normalizeH="0" baseline="0" dirty="0" smtClean="0">
              <a:ln>
                <a:noFill/>
              </a:ln>
              <a:solidFill>
                <a:schemeClr val="bg2"/>
              </a:solidFill>
              <a:effectLst/>
              <a:latin typeface="Gill Sans"/>
              <a:cs typeface="Gill Sans"/>
            </a:endParaRPr>
          </a:p>
        </p:txBody>
      </p:sp>
    </p:spTree>
    <p:extLst>
      <p:ext uri="{BB962C8B-B14F-4D97-AF65-F5344CB8AC3E}">
        <p14:creationId xmlns:p14="http://schemas.microsoft.com/office/powerpoint/2010/main" val="29248933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Workloads</a:t>
            </a:r>
            <a:endParaRPr lang="en-US" dirty="0"/>
          </a:p>
        </p:txBody>
      </p:sp>
      <p:sp>
        <p:nvSpPr>
          <p:cNvPr id="3" name="Content Placeholder 2"/>
          <p:cNvSpPr>
            <a:spLocks noGrp="1"/>
          </p:cNvSpPr>
          <p:nvPr>
            <p:ph idx="1"/>
          </p:nvPr>
        </p:nvSpPr>
        <p:spPr/>
        <p:txBody>
          <a:bodyPr/>
          <a:lstStyle/>
          <a:p>
            <a:r>
              <a:rPr lang="en-US" dirty="0" smtClean="0"/>
              <a:t>OLTP (online transaction processing)</a:t>
            </a:r>
          </a:p>
          <a:p>
            <a:pPr lvl="1"/>
            <a:r>
              <a:rPr lang="en-US" dirty="0" smtClean="0"/>
              <a:t>Typical applications: e-commerce, banking, airline reservations</a:t>
            </a:r>
          </a:p>
          <a:p>
            <a:pPr lvl="1"/>
            <a:r>
              <a:rPr lang="en-US" dirty="0" smtClean="0"/>
              <a:t>User facing: real-time, low latency, highly-concurrent</a:t>
            </a:r>
          </a:p>
          <a:p>
            <a:pPr lvl="1"/>
            <a:r>
              <a:rPr lang="en-US" dirty="0" smtClean="0"/>
              <a:t>Tasks: relatively small set of “standard” transactional queries</a:t>
            </a:r>
          </a:p>
          <a:p>
            <a:pPr lvl="1"/>
            <a:r>
              <a:rPr lang="en-US" dirty="0" smtClean="0"/>
              <a:t>Data access pattern: random reads, updates, writes (involving relatively small amounts of data)</a:t>
            </a:r>
          </a:p>
          <a:p>
            <a:r>
              <a:rPr lang="en-US" dirty="0" smtClean="0"/>
              <a:t>OLAP (online analytical processing)</a:t>
            </a:r>
          </a:p>
          <a:p>
            <a:pPr lvl="1"/>
            <a:r>
              <a:rPr lang="en-US" dirty="0" smtClean="0"/>
              <a:t>Typical applications: business intelligence, data mining</a:t>
            </a:r>
          </a:p>
          <a:p>
            <a:pPr lvl="1"/>
            <a:r>
              <a:rPr lang="en-US" dirty="0" smtClean="0"/>
              <a:t>Back-end processing: batch workloads, less concurrency</a:t>
            </a:r>
          </a:p>
          <a:p>
            <a:pPr lvl="1"/>
            <a:r>
              <a:rPr lang="en-US" dirty="0" smtClean="0"/>
              <a:t>Tasks: complex analytical queries, often ad hoc</a:t>
            </a:r>
          </a:p>
          <a:p>
            <a:pPr lvl="1"/>
            <a:r>
              <a:rPr lang="en-US" dirty="0" smtClean="0"/>
              <a:t>Data access pattern: table scans, large amounts of data per query</a:t>
            </a:r>
          </a:p>
          <a:p>
            <a:pPr lvl="1"/>
            <a:endParaRPr lang="en-US" dirty="0" smtClean="0"/>
          </a:p>
        </p:txBody>
      </p:sp>
      <p:sp>
        <p:nvSpPr>
          <p:cNvPr id="4" name="TextBox 3"/>
          <p:cNvSpPr txBox="1"/>
          <p:nvPr/>
        </p:nvSpPr>
        <p:spPr>
          <a:xfrm rot="21415965">
            <a:off x="2095074" y="5669852"/>
            <a:ext cx="6879221" cy="830997"/>
          </a:xfrm>
          <a:prstGeom prst="rect">
            <a:avLst/>
          </a:prstGeom>
          <a:noFill/>
        </p:spPr>
        <p:txBody>
          <a:bodyPr wrap="square" rtlCol="0">
            <a:spAutoFit/>
          </a:bodyPr>
          <a:lstStyle/>
          <a:p>
            <a:r>
              <a:rPr lang="en-US" b="0" dirty="0" smtClean="0">
                <a:solidFill>
                  <a:schemeClr val="bg1"/>
                </a:solidFill>
                <a:latin typeface="Gill Sans"/>
                <a:cs typeface="Gill Sans"/>
              </a:rPr>
              <a:t>An organization </a:t>
            </a:r>
            <a:r>
              <a:rPr lang="en-US" b="0" dirty="0">
                <a:solidFill>
                  <a:schemeClr val="bg1"/>
                </a:solidFill>
                <a:latin typeface="Gill Sans"/>
                <a:cs typeface="Gill Sans"/>
              </a:rPr>
              <a:t>should retain </a:t>
            </a:r>
            <a:r>
              <a:rPr lang="en-US" b="0" dirty="0" smtClean="0">
                <a:solidFill>
                  <a:schemeClr val="bg1"/>
                </a:solidFill>
                <a:latin typeface="Gill Sans"/>
                <a:cs typeface="Gill Sans"/>
              </a:rPr>
              <a:t>data that </a:t>
            </a:r>
            <a:r>
              <a:rPr lang="en-US" b="0" dirty="0">
                <a:solidFill>
                  <a:schemeClr val="bg1"/>
                </a:solidFill>
                <a:latin typeface="Gill Sans"/>
                <a:cs typeface="Gill Sans"/>
              </a:rPr>
              <a:t>result from carrying out its mission and exploit </a:t>
            </a:r>
            <a:r>
              <a:rPr lang="en-US" b="0" dirty="0" smtClean="0">
                <a:solidFill>
                  <a:schemeClr val="bg1"/>
                </a:solidFill>
                <a:latin typeface="Gill Sans"/>
                <a:cs typeface="Gill Sans"/>
              </a:rPr>
              <a:t>those data </a:t>
            </a:r>
            <a:r>
              <a:rPr lang="en-US" b="0" dirty="0">
                <a:solidFill>
                  <a:schemeClr val="bg1"/>
                </a:solidFill>
                <a:latin typeface="Gill Sans"/>
                <a:cs typeface="Gill Sans"/>
              </a:rPr>
              <a:t>to generate insights that benefit the </a:t>
            </a:r>
            <a:r>
              <a:rPr lang="en-US" b="0" dirty="0" smtClean="0">
                <a:solidFill>
                  <a:schemeClr val="bg1"/>
                </a:solidFill>
                <a:latin typeface="Gill Sans"/>
                <a:cs typeface="Gill Sans"/>
              </a:rPr>
              <a:t>organization, for example, market analysis, strategic planning, decision making, etc.</a:t>
            </a:r>
            <a:endParaRPr lang="en-US" b="0" dirty="0">
              <a:solidFill>
                <a:schemeClr val="bg1"/>
              </a:solidFill>
              <a:latin typeface="Gill Sans"/>
              <a:cs typeface="Gill Sans"/>
            </a:endParaRPr>
          </a:p>
        </p:txBody>
      </p:sp>
    </p:spTree>
    <p:extLst>
      <p:ext uri="{BB962C8B-B14F-4D97-AF65-F5344CB8AC3E}">
        <p14:creationId xmlns:p14="http://schemas.microsoft.com/office/powerpoint/2010/main" val="8190104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Tree>
    <p:extLst>
      <p:ext uri="{BB962C8B-B14F-4D97-AF65-F5344CB8AC3E}">
        <p14:creationId xmlns:p14="http://schemas.microsoft.com/office/powerpoint/2010/main" val="35691209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endParaRPr kumimoji="0" lang="en-US" sz="2800" b="1" i="0" u="none" strike="noStrike" cap="none" normalizeH="0" baseline="0" dirty="0" smtClean="0">
              <a:ln>
                <a:noFill/>
              </a:ln>
              <a:solidFill>
                <a:schemeClr val="bg2"/>
              </a:solidFill>
              <a:effectLst/>
              <a:latin typeface="Gill Sans"/>
              <a:cs typeface="Gill Sans"/>
            </a:endParaRP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Hadoop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891135"/>
            <a:ext cx="2819399"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ELT</a:t>
            </a:r>
            <a:endParaRPr lang="en-US" sz="1400" b="0" dirty="0">
              <a:solidFill>
                <a:schemeClr val="bg2"/>
              </a:solidFill>
              <a:latin typeface="Gill Sans"/>
              <a:cs typeface="Gill Sans"/>
            </a:endParaRPr>
          </a:p>
        </p:txBody>
      </p:sp>
      <p:pic>
        <p:nvPicPr>
          <p:cNvPr id="13" name="Picture 12" descr="hive-logo.png"/>
          <p:cNvPicPr>
            <a:picLocks noChangeAspect="1"/>
          </p:cNvPicPr>
          <p:nvPr/>
        </p:nvPicPr>
        <p:blipFill>
          <a:blip r:embed="rId2" cstate="print"/>
          <a:stretch>
            <a:fillRect/>
          </a:stretch>
        </p:blipFill>
        <p:spPr>
          <a:xfrm>
            <a:off x="6019800" y="762000"/>
            <a:ext cx="1795299" cy="1606320"/>
          </a:xfrm>
          <a:prstGeom prst="rect">
            <a:avLst/>
          </a:prstGeom>
        </p:spPr>
      </p:pic>
    </p:spTree>
    <p:extLst>
      <p:ext uri="{BB962C8B-B14F-4D97-AF65-F5344CB8AC3E}">
        <p14:creationId xmlns:p14="http://schemas.microsoft.com/office/powerpoint/2010/main" val="16648991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6553200" y="2438400"/>
            <a:ext cx="22860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OLAP</a:t>
            </a:r>
          </a:p>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Databases</a:t>
            </a:r>
            <a:endParaRPr kumimoji="0" lang="en-US" sz="2800" b="0" i="0" u="none" strike="noStrike" cap="none" normalizeH="0" baseline="0" dirty="0" smtClean="0">
              <a:ln>
                <a:noFill/>
              </a:ln>
              <a:solidFill>
                <a:schemeClr val="bg2"/>
              </a:solidFill>
              <a:effectLst/>
              <a:latin typeface="Gill Sans"/>
              <a:cs typeface="Gill Sans"/>
            </a:endParaRPr>
          </a:p>
        </p:txBody>
      </p:sp>
      <p:cxnSp>
        <p:nvCxnSpPr>
          <p:cNvPr id="7" name="Straight Arrow Connector 6"/>
          <p:cNvCxnSpPr/>
          <p:nvPr/>
        </p:nvCxnSpPr>
        <p:spPr bwMode="auto">
          <a:xfrm>
            <a:off x="2667000" y="4038600"/>
            <a:ext cx="11430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1" name="Rectangle 10"/>
          <p:cNvSpPr/>
          <p:nvPr/>
        </p:nvSpPr>
        <p:spPr bwMode="auto">
          <a:xfrm>
            <a:off x="3962400" y="3657600"/>
            <a:ext cx="28956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10" name="Rectangle 9"/>
          <p:cNvSpPr/>
          <p:nvPr/>
        </p:nvSpPr>
        <p:spPr bwMode="auto">
          <a:xfrm>
            <a:off x="3962400" y="2438400"/>
            <a:ext cx="1143000" cy="10668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smtClean="0">
                <a:solidFill>
                  <a:schemeClr val="bg2"/>
                </a:solidFill>
                <a:latin typeface="Gill Sans"/>
                <a:cs typeface="Gill Sans"/>
              </a:rPr>
              <a:t>SQL tools</a:t>
            </a:r>
            <a:endParaRPr kumimoji="0" lang="en-US" sz="2400" b="0" i="0" u="none" strike="noStrike" cap="none" normalizeH="0" baseline="0" dirty="0" smtClean="0">
              <a:ln>
                <a:noFill/>
              </a:ln>
              <a:solidFill>
                <a:schemeClr val="bg2"/>
              </a:solidFill>
              <a:effectLst/>
              <a:latin typeface="Gill Sans"/>
              <a:cs typeface="Gill Sans"/>
            </a:endParaRPr>
          </a:p>
        </p:txBody>
      </p:sp>
      <p:sp>
        <p:nvSpPr>
          <p:cNvPr id="12" name="Rectangle 11"/>
          <p:cNvSpPr/>
          <p:nvPr/>
        </p:nvSpPr>
        <p:spPr bwMode="auto">
          <a:xfrm>
            <a:off x="5257800" y="2438400"/>
            <a:ext cx="1143000" cy="10668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smtClean="0">
                <a:solidFill>
                  <a:schemeClr val="bg2"/>
                </a:solidFill>
                <a:latin typeface="Gill Sans"/>
                <a:cs typeface="Gill Sans"/>
              </a:rPr>
              <a:t>other tools</a:t>
            </a:r>
            <a:endParaRPr kumimoji="0" lang="en-US" sz="2400" b="0" i="0" u="none" strike="noStrike" cap="none" normalizeH="0" baseline="0" dirty="0" smtClean="0">
              <a:ln>
                <a:noFill/>
              </a:ln>
              <a:solidFill>
                <a:schemeClr val="bg2"/>
              </a:solidFill>
              <a:effectLst/>
              <a:latin typeface="Gill Sans"/>
              <a:cs typeface="Gill Sans"/>
            </a:endParaRPr>
          </a:p>
        </p:txBody>
      </p:sp>
      <p:cxnSp>
        <p:nvCxnSpPr>
          <p:cNvPr id="6" name="Elbow Connector 5"/>
          <p:cNvCxnSpPr/>
          <p:nvPr/>
        </p:nvCxnSpPr>
        <p:spPr bwMode="auto">
          <a:xfrm rot="5400000">
            <a:off x="3784600" y="2692400"/>
            <a:ext cx="12700" cy="3924300"/>
          </a:xfrm>
          <a:prstGeom prst="bentConnector3">
            <a:avLst>
              <a:gd name="adj1" fmla="val 8713976"/>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61040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908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46482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sp>
        <p:nvSpPr>
          <p:cNvPr id="9" name="TextBox 8"/>
          <p:cNvSpPr txBox="1"/>
          <p:nvPr/>
        </p:nvSpPr>
        <p:spPr>
          <a:xfrm>
            <a:off x="609600" y="4572000"/>
            <a:ext cx="8001000" cy="461665"/>
          </a:xfrm>
          <a:prstGeom prst="rect">
            <a:avLst/>
          </a:prstGeom>
          <a:noFill/>
        </p:spPr>
        <p:txBody>
          <a:bodyPr wrap="square" rtlCol="0">
            <a:spAutoFit/>
          </a:bodyPr>
          <a:lstStyle/>
          <a:p>
            <a:pPr algn="ctr"/>
            <a:r>
              <a:rPr lang="en-US" sz="2400" b="0" dirty="0">
                <a:solidFill>
                  <a:schemeClr val="bg2"/>
                </a:solidFill>
                <a:latin typeface="Gill Sans"/>
                <a:cs typeface="Gill Sans"/>
              </a:rPr>
              <a:t>Hybrid Transactional/Analytical Processing (HTAP)</a:t>
            </a:r>
            <a:endParaRPr lang="en-US" sz="1400" b="0" dirty="0">
              <a:solidFill>
                <a:schemeClr val="bg2"/>
              </a:solidFill>
              <a:latin typeface="Gill Sans"/>
              <a:cs typeface="Gill Sans"/>
            </a:endParaRPr>
          </a:p>
        </p:txBody>
      </p:sp>
      <p:sp>
        <p:nvSpPr>
          <p:cNvPr id="10" name="TextBox 9"/>
          <p:cNvSpPr txBox="1"/>
          <p:nvPr/>
        </p:nvSpPr>
        <p:spPr>
          <a:xfrm rot="21401495">
            <a:off x="2146220" y="5252231"/>
            <a:ext cx="510540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Coming back full circle?</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25190795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itennoj_honbo_garden06s3200.jpg"/>
          <p:cNvPicPr>
            <a:picLocks noChangeAspect="1"/>
          </p:cNvPicPr>
          <p:nvPr/>
        </p:nvPicPr>
        <p:blipFill>
          <a:blip r:embed="rId2" cstate="print"/>
          <a:stretch>
            <a:fillRect/>
          </a:stretch>
        </p:blipFill>
        <p:spPr>
          <a:xfrm>
            <a:off x="-550688" y="0"/>
            <a:ext cx="10245376" cy="6857999"/>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(Japanese rock garden)</a:t>
            </a:r>
            <a:endParaRPr lang="en-US" sz="1000" b="0" dirty="0">
              <a:solidFill>
                <a:srgbClr val="FFFFFF"/>
              </a:solidFill>
            </a:endParaRPr>
          </a:p>
        </p:txBody>
      </p:sp>
      <p:sp>
        <p:nvSpPr>
          <p:cNvPr id="6" name="Title 3"/>
          <p:cNvSpPr txBox="1">
            <a:spLocks/>
          </p:cNvSpPr>
          <p:nvPr/>
        </p:nvSpPr>
        <p:spPr>
          <a:xfrm>
            <a:off x="0" y="2476500"/>
            <a:ext cx="9144000" cy="1028700"/>
          </a:xfrm>
          <a:prstGeom prst="rect">
            <a:avLst/>
          </a:prstGeom>
        </p:spPr>
        <p:txBody>
          <a:bodyPr/>
          <a:lst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a:lstStyle>
          <a:p>
            <a:pPr algn="ctr"/>
            <a:r>
              <a:rPr lang="en-US" sz="7200" b="0" dirty="0" smtClean="0">
                <a:solidFill>
                  <a:schemeClr val="tx1"/>
                </a:solidFill>
              </a:rPr>
              <a:t>Questions?</a:t>
            </a:r>
            <a:endParaRPr lang="en-US" sz="7200" b="0" dirty="0">
              <a:solidFill>
                <a:schemeClr val="tx1"/>
              </a:solidFill>
            </a:endParaRPr>
          </a:p>
        </p:txBody>
      </p:sp>
    </p:spTree>
    <p:extLst>
      <p:ext uri="{BB962C8B-B14F-4D97-AF65-F5344CB8AC3E}">
        <p14:creationId xmlns:p14="http://schemas.microsoft.com/office/powerpoint/2010/main" val="30358620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Database or Two?</a:t>
            </a:r>
            <a:endParaRPr lang="en-US" dirty="0"/>
          </a:p>
        </p:txBody>
      </p:sp>
      <p:sp>
        <p:nvSpPr>
          <p:cNvPr id="3" name="Content Placeholder 2"/>
          <p:cNvSpPr>
            <a:spLocks noGrp="1"/>
          </p:cNvSpPr>
          <p:nvPr>
            <p:ph idx="1"/>
          </p:nvPr>
        </p:nvSpPr>
        <p:spPr/>
        <p:txBody>
          <a:bodyPr/>
          <a:lstStyle/>
          <a:p>
            <a:r>
              <a:rPr lang="en-US" dirty="0" smtClean="0"/>
              <a:t>Downsides of co-existing OLTP and OLAP workloads</a:t>
            </a:r>
          </a:p>
          <a:p>
            <a:pPr lvl="1"/>
            <a:r>
              <a:rPr lang="en-US" dirty="0" smtClean="0"/>
              <a:t>Poor memory management</a:t>
            </a:r>
          </a:p>
          <a:p>
            <a:pPr lvl="1"/>
            <a:r>
              <a:rPr lang="en-US" dirty="0" smtClean="0"/>
              <a:t>Conflicting data access patterns</a:t>
            </a:r>
          </a:p>
          <a:p>
            <a:pPr lvl="1"/>
            <a:r>
              <a:rPr lang="en-US" dirty="0" smtClean="0"/>
              <a:t>Variable latency</a:t>
            </a:r>
          </a:p>
          <a:p>
            <a:r>
              <a:rPr lang="en-US" dirty="0" smtClean="0"/>
              <a:t>Solution: separate databases</a:t>
            </a:r>
          </a:p>
          <a:p>
            <a:pPr lvl="1"/>
            <a:r>
              <a:rPr lang="en-US" dirty="0" smtClean="0"/>
              <a:t>User-facing OLTP database for high-volume transactions</a:t>
            </a:r>
          </a:p>
          <a:p>
            <a:pPr lvl="1"/>
            <a:r>
              <a:rPr lang="en-US" dirty="0" smtClean="0"/>
              <a:t>Data warehouse for OLAP workloads</a:t>
            </a:r>
          </a:p>
          <a:p>
            <a:pPr lvl="1"/>
            <a:r>
              <a:rPr lang="en-US" dirty="0" smtClean="0"/>
              <a:t>How do we connect the two?</a:t>
            </a:r>
            <a:endParaRPr lang="en-US" dirty="0"/>
          </a:p>
        </p:txBody>
      </p:sp>
    </p:spTree>
    <p:extLst>
      <p:ext uri="{BB962C8B-B14F-4D97-AF65-F5344CB8AC3E}">
        <p14:creationId xmlns:p14="http://schemas.microsoft.com/office/powerpoint/2010/main" val="15669137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rehouse_md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txBox="1">
            <a:spLocks/>
          </p:cNvSpPr>
          <p:nvPr/>
        </p:nvSpPr>
        <p:spPr bwMode="auto">
          <a:xfrm>
            <a:off x="0" y="5410200"/>
            <a:ext cx="91440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a:lstStyle>
          <a:p>
            <a:pPr algn="ctr"/>
            <a:r>
              <a:rPr lang="en-US" dirty="0" smtClean="0">
                <a:solidFill>
                  <a:schemeClr val="tx1"/>
                </a:solidFill>
              </a:rPr>
              <a:t>Data Warehousing</a:t>
            </a:r>
            <a:endParaRPr lang="en-US" dirty="0">
              <a:solidFill>
                <a:schemeClr val="tx1"/>
              </a:solidFill>
            </a:endParaRPr>
          </a:p>
        </p:txBody>
      </p:sp>
      <p:sp>
        <p:nvSpPr>
          <p:cNvPr id="9" name="TextBox 8"/>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(Warehouse)</a:t>
            </a:r>
            <a:endParaRPr lang="en-US" sz="1000" b="0" dirty="0">
              <a:solidFill>
                <a:srgbClr val="FFFFFF"/>
              </a:solidFill>
            </a:endParaRPr>
          </a:p>
        </p:txBody>
      </p:sp>
    </p:spTree>
    <p:extLst>
      <p:ext uri="{BB962C8B-B14F-4D97-AF65-F5344CB8AC3E}">
        <p14:creationId xmlns:p14="http://schemas.microsoft.com/office/powerpoint/2010/main" val="40994538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OLTP/OLAP Integration</a:t>
            </a:r>
            <a:endParaRPr lang="en-US" dirty="0"/>
          </a:p>
        </p:txBody>
      </p:sp>
      <p:sp>
        <p:nvSpPr>
          <p:cNvPr id="3" name="Content Placeholder 2"/>
          <p:cNvSpPr>
            <a:spLocks noGrp="1"/>
          </p:cNvSpPr>
          <p:nvPr>
            <p:ph idx="1"/>
          </p:nvPr>
        </p:nvSpPr>
        <p:spPr/>
        <p:txBody>
          <a:bodyPr/>
          <a:lstStyle/>
          <a:p>
            <a:r>
              <a:rPr lang="en-US" dirty="0" smtClean="0"/>
              <a:t>OLTP database for user-facing transactions</a:t>
            </a:r>
          </a:p>
          <a:p>
            <a:r>
              <a:rPr lang="en-US" dirty="0" smtClean="0"/>
              <a:t>Extract-Transform-Load (ETL)</a:t>
            </a:r>
          </a:p>
          <a:p>
            <a:r>
              <a:rPr lang="en-US" dirty="0" smtClean="0"/>
              <a:t>OLAP database for data warehousing</a:t>
            </a:r>
          </a:p>
        </p:txBody>
      </p:sp>
    </p:spTree>
    <p:extLst>
      <p:ext uri="{BB962C8B-B14F-4D97-AF65-F5344CB8AC3E}">
        <p14:creationId xmlns:p14="http://schemas.microsoft.com/office/powerpoint/2010/main" val="14960944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OLTP/OLAP Architecture</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
        <p:nvSpPr>
          <p:cNvPr id="9" name="TextBox 8"/>
          <p:cNvSpPr txBox="1"/>
          <p:nvPr/>
        </p:nvSpPr>
        <p:spPr>
          <a:xfrm>
            <a:off x="2667000" y="6120824"/>
            <a:ext cx="6324600" cy="584776"/>
          </a:xfrm>
          <a:prstGeom prst="rect">
            <a:avLst/>
          </a:prstGeom>
          <a:noFill/>
        </p:spPr>
        <p:txBody>
          <a:bodyPr wrap="square" rtlCol="0">
            <a:spAutoFit/>
          </a:bodyPr>
          <a:lstStyle/>
          <a:p>
            <a:pPr algn="r"/>
            <a:r>
              <a:rPr lang="en-US" sz="3200" b="0" dirty="0" smtClean="0">
                <a:solidFill>
                  <a:srgbClr val="FF0000"/>
                </a:solidFill>
                <a:latin typeface="Gill Sans"/>
                <a:cs typeface="Gill Sans"/>
              </a:rPr>
              <a:t>A simple example to illustrate… </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7122470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54495</TotalTime>
  <Words>1593</Words>
  <Application>Microsoft Macintosh PowerPoint</Application>
  <PresentationFormat>On-screen Show (4:3)</PresentationFormat>
  <Paragraphs>362</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Default Design</vt:lpstr>
      <vt:lpstr>PowerPoint Presentation</vt:lpstr>
      <vt:lpstr>PowerPoint Presentation</vt:lpstr>
      <vt:lpstr>PowerPoint Presentation</vt:lpstr>
      <vt:lpstr>PowerPoint Presentation</vt:lpstr>
      <vt:lpstr>Database Workloads</vt:lpstr>
      <vt:lpstr>One Database or Two?</vt:lpstr>
      <vt:lpstr>PowerPoint Presentation</vt:lpstr>
      <vt:lpstr>OLTP/OLAP Integration</vt:lpstr>
      <vt:lpstr>OLTP/OLAP Architecture</vt:lpstr>
      <vt:lpstr>A Simple OLTP Schema</vt:lpstr>
      <vt:lpstr>A Simple OLAP Schema</vt:lpstr>
      <vt:lpstr>ELT</vt:lpstr>
      <vt:lpstr>What do you actually do?</vt:lpstr>
      <vt:lpstr>OLAP Cubes</vt:lpstr>
      <vt:lpstr>OLAP Cubes: Challenges</vt:lpstr>
      <vt:lpstr>Fast forward…</vt:lpstr>
      <vt:lpstr>PowerPoint Presentation</vt:lpstr>
      <vt:lpstr>OLTP/OLAP Architecture</vt:lpstr>
      <vt:lpstr>Facebook Context</vt:lpstr>
      <vt:lpstr>Facebook Technology</vt:lpstr>
      <vt:lpstr>Facebook’s Datawarehouse</vt:lpstr>
      <vt:lpstr>What’s changed?</vt:lpstr>
      <vt:lpstr>What’s changed?</vt:lpstr>
      <vt:lpstr>What’s changed?</vt:lpstr>
      <vt:lpstr>Virtuous Product Cycle</vt:lpstr>
      <vt:lpstr>What do you actually do?</vt:lpstr>
      <vt:lpstr>Virtuous Product Cycle</vt:lpstr>
      <vt:lpstr>PowerPoint Presentation</vt:lpstr>
      <vt:lpstr>The Irony…</vt:lpstr>
      <vt:lpstr>PowerPoint Presentation</vt:lpstr>
      <vt:lpstr>PowerPoint Presentation</vt:lpstr>
      <vt:lpstr>PowerPoint Presentation</vt:lpstr>
      <vt:lpstr>PowerPoint Presentation</vt:lpstr>
      <vt:lpstr>PowerPoint Presentation</vt:lpstr>
      <vt:lpstr>What do you actually do?</vt:lpstr>
      <vt:lpstr>OLTP/OLAP Architecture</vt:lpstr>
      <vt:lpstr>Modern Datawarehouse Ecosystem</vt:lpstr>
      <vt:lpstr>Facebook’s Datawarehouse</vt:lpstr>
      <vt:lpstr>PowerPoint Presentation</vt:lpstr>
      <vt:lpstr>PowerPoint Presentation</vt:lpstr>
      <vt:lpstr>PowerPoint Presentation</vt:lpstr>
      <vt:lpstr>Importing Log Data</vt:lpstr>
      <vt:lpstr>Importing Structured Data*</vt:lpstr>
      <vt:lpstr>Vertica Pipeline</vt:lpstr>
      <vt:lpstr>Vertica Pipeline</vt:lpstr>
      <vt:lpstr>Vertica Pipeline</vt:lpstr>
      <vt:lpstr>Vertica Pig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Waterloo</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Infrastructure</dc:title>
  <dc:subject/>
  <dc:creator>Jimmy Lin</dc:creator>
  <cp:keywords/>
  <dc:description/>
  <cp:lastModifiedBy>Jimmy Lin</cp:lastModifiedBy>
  <cp:revision>11140</cp:revision>
  <dcterms:created xsi:type="dcterms:W3CDTF">2012-08-31T06:36:49Z</dcterms:created>
  <dcterms:modified xsi:type="dcterms:W3CDTF">2016-02-11T02:38:02Z</dcterms:modified>
  <cp:category/>
</cp:coreProperties>
</file>