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1445" r:id="rId2"/>
    <p:sldId id="1446" r:id="rId3"/>
    <p:sldId id="1487" r:id="rId4"/>
    <p:sldId id="1499" r:id="rId5"/>
    <p:sldId id="1488" r:id="rId6"/>
    <p:sldId id="1498" r:id="rId7"/>
    <p:sldId id="1489" r:id="rId8"/>
    <p:sldId id="1490" r:id="rId9"/>
    <p:sldId id="1491" r:id="rId10"/>
    <p:sldId id="1492" r:id="rId11"/>
    <p:sldId id="1509" r:id="rId12"/>
    <p:sldId id="1510" r:id="rId13"/>
    <p:sldId id="1495" r:id="rId14"/>
    <p:sldId id="1497" r:id="rId15"/>
    <p:sldId id="1448" r:id="rId16"/>
    <p:sldId id="1447" r:id="rId17"/>
    <p:sldId id="1515" r:id="rId18"/>
    <p:sldId id="1501" r:id="rId19"/>
    <p:sldId id="1508" r:id="rId20"/>
    <p:sldId id="1516" r:id="rId21"/>
    <p:sldId id="1345" r:id="rId22"/>
    <p:sldId id="1517" r:id="rId23"/>
    <p:sldId id="1511" r:id="rId24"/>
    <p:sldId id="1502" r:id="rId25"/>
    <p:sldId id="1354" r:id="rId26"/>
    <p:sldId id="1512" r:id="rId27"/>
    <p:sldId id="1513" r:id="rId28"/>
    <p:sldId id="1518" r:id="rId29"/>
    <p:sldId id="1535" r:id="rId30"/>
    <p:sldId id="1534" r:id="rId31"/>
    <p:sldId id="1519" r:id="rId32"/>
    <p:sldId id="1536" r:id="rId33"/>
    <p:sldId id="1520" r:id="rId34"/>
    <p:sldId id="1462" r:id="rId35"/>
    <p:sldId id="1539" r:id="rId36"/>
    <p:sldId id="1503" r:id="rId37"/>
    <p:sldId id="1458" r:id="rId38"/>
    <p:sldId id="1459" r:id="rId39"/>
    <p:sldId id="1400" r:id="rId40"/>
    <p:sldId id="1521" r:id="rId41"/>
    <p:sldId id="1465" r:id="rId42"/>
    <p:sldId id="1537" r:id="rId43"/>
    <p:sldId id="1522" r:id="rId44"/>
    <p:sldId id="1507" r:id="rId45"/>
    <p:sldId id="1393" r:id="rId46"/>
    <p:sldId id="1397" r:id="rId47"/>
    <p:sldId id="1523" r:id="rId48"/>
    <p:sldId id="1466" r:id="rId49"/>
    <p:sldId id="1467" r:id="rId50"/>
    <p:sldId id="1468" r:id="rId51"/>
    <p:sldId id="1469" r:id="rId52"/>
    <p:sldId id="1538" r:id="rId53"/>
    <p:sldId id="1472" r:id="rId54"/>
    <p:sldId id="1478" r:id="rId55"/>
    <p:sldId id="1525" r:id="rId56"/>
    <p:sldId id="1526" r:id="rId57"/>
    <p:sldId id="1527" r:id="rId58"/>
    <p:sldId id="1474" r:id="rId59"/>
    <p:sldId id="1529" r:id="rId60"/>
    <p:sldId id="1540" r:id="rId61"/>
    <p:sldId id="1530" r:id="rId62"/>
    <p:sldId id="1531" r:id="rId63"/>
    <p:sldId id="1479" r:id="rId64"/>
  </p:sldIdLst>
  <p:sldSz cx="9144000" cy="6858000" type="screen4x3"/>
  <p:notesSz cx="7315200" cy="96012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130" algn="l" rtl="0" eaLnBrk="0" fontAlgn="base" hangingPunct="0">
      <a:spcBef>
        <a:spcPct val="0"/>
      </a:spcBef>
      <a:spcAft>
        <a:spcPct val="0"/>
      </a:spcAft>
      <a:defRPr sz="1600" b="1" kern="1200">
        <a:solidFill>
          <a:schemeClr val="tx1"/>
        </a:solidFill>
        <a:latin typeface="Arial" charset="0"/>
        <a:ea typeface="+mn-ea"/>
        <a:cs typeface="+mn-cs"/>
      </a:defRPr>
    </a:lvl2pPr>
    <a:lvl3pPr marL="914259" algn="l" rtl="0" eaLnBrk="0" fontAlgn="base" hangingPunct="0">
      <a:spcBef>
        <a:spcPct val="0"/>
      </a:spcBef>
      <a:spcAft>
        <a:spcPct val="0"/>
      </a:spcAft>
      <a:defRPr sz="1600" b="1" kern="1200">
        <a:solidFill>
          <a:schemeClr val="tx1"/>
        </a:solidFill>
        <a:latin typeface="Arial" charset="0"/>
        <a:ea typeface="+mn-ea"/>
        <a:cs typeface="+mn-cs"/>
      </a:defRPr>
    </a:lvl3pPr>
    <a:lvl4pPr marL="1371390" algn="l" rtl="0" eaLnBrk="0" fontAlgn="base" hangingPunct="0">
      <a:spcBef>
        <a:spcPct val="0"/>
      </a:spcBef>
      <a:spcAft>
        <a:spcPct val="0"/>
      </a:spcAft>
      <a:defRPr sz="1600" b="1" kern="1200">
        <a:solidFill>
          <a:schemeClr val="tx1"/>
        </a:solidFill>
        <a:latin typeface="Arial" charset="0"/>
        <a:ea typeface="+mn-ea"/>
        <a:cs typeface="+mn-cs"/>
      </a:defRPr>
    </a:lvl4pPr>
    <a:lvl5pPr marL="1828519" algn="l" rtl="0" eaLnBrk="0" fontAlgn="base" hangingPunct="0">
      <a:spcBef>
        <a:spcPct val="0"/>
      </a:spcBef>
      <a:spcAft>
        <a:spcPct val="0"/>
      </a:spcAft>
      <a:defRPr sz="1600" b="1" kern="1200">
        <a:solidFill>
          <a:schemeClr val="tx1"/>
        </a:solidFill>
        <a:latin typeface="Arial" charset="0"/>
        <a:ea typeface="+mn-ea"/>
        <a:cs typeface="+mn-cs"/>
      </a:defRPr>
    </a:lvl5pPr>
    <a:lvl6pPr marL="2285649" algn="l" defTabSz="914259" rtl="0" eaLnBrk="1" latinLnBrk="0" hangingPunct="1">
      <a:defRPr sz="1600" b="1" kern="1200">
        <a:solidFill>
          <a:schemeClr val="tx1"/>
        </a:solidFill>
        <a:latin typeface="Arial" charset="0"/>
        <a:ea typeface="+mn-ea"/>
        <a:cs typeface="+mn-cs"/>
      </a:defRPr>
    </a:lvl6pPr>
    <a:lvl7pPr marL="2742780" algn="l" defTabSz="914259" rtl="0" eaLnBrk="1" latinLnBrk="0" hangingPunct="1">
      <a:defRPr sz="1600" b="1" kern="1200">
        <a:solidFill>
          <a:schemeClr val="tx1"/>
        </a:solidFill>
        <a:latin typeface="Arial" charset="0"/>
        <a:ea typeface="+mn-ea"/>
        <a:cs typeface="+mn-cs"/>
      </a:defRPr>
    </a:lvl7pPr>
    <a:lvl8pPr marL="3199908" algn="l" defTabSz="914259" rtl="0" eaLnBrk="1" latinLnBrk="0" hangingPunct="1">
      <a:defRPr sz="1600" b="1" kern="1200">
        <a:solidFill>
          <a:schemeClr val="tx1"/>
        </a:solidFill>
        <a:latin typeface="Arial" charset="0"/>
        <a:ea typeface="+mn-ea"/>
        <a:cs typeface="+mn-cs"/>
      </a:defRPr>
    </a:lvl8pPr>
    <a:lvl9pPr marL="3657039" algn="l" defTabSz="914259"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C99"/>
    <a:srgbClr val="CCFF99"/>
    <a:srgbClr val="CC99FF"/>
    <a:srgbClr val="000066"/>
    <a:srgbClr val="996600"/>
    <a:srgbClr val="4D6997"/>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4" autoAdjust="0"/>
    <p:restoredTop sz="75202" autoAdjust="0"/>
  </p:normalViewPr>
  <p:slideViewPr>
    <p:cSldViewPr>
      <p:cViewPr varScale="1">
        <p:scale>
          <a:sx n="94" d="100"/>
          <a:sy n="94" d="100"/>
        </p:scale>
        <p:origin x="1256" y="200"/>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6" d="100"/>
          <a:sy n="56" d="100"/>
        </p:scale>
        <p:origin x="-178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a:defRPr sz="1200" b="0">
                <a:latin typeface="Arial" charset="0"/>
              </a:defRPr>
            </a:lvl1pPr>
          </a:lstStyle>
          <a:p>
            <a:pPr>
              <a:defRPr/>
            </a:pPr>
            <a:endParaRPr lang="en-US"/>
          </a:p>
        </p:txBody>
      </p:sp>
      <p:sp>
        <p:nvSpPr>
          <p:cNvPr id="106499" name="Rectangle 3"/>
          <p:cNvSpPr>
            <a:spLocks noGrp="1" noChangeArrowheads="1"/>
          </p:cNvSpPr>
          <p:nvPr>
            <p:ph type="dt" sz="quarter" idx="1"/>
          </p:nvPr>
        </p:nvSpPr>
        <p:spPr bwMode="auto">
          <a:xfrm>
            <a:off x="4146551"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a:defRPr sz="1200" b="0">
                <a:latin typeface="Arial" charset="0"/>
              </a:defRPr>
            </a:lvl1pPr>
          </a:lstStyle>
          <a:p>
            <a:pPr>
              <a:defRPr/>
            </a:pPr>
            <a:endParaRPr lang="en-US"/>
          </a:p>
        </p:txBody>
      </p:sp>
      <p:sp>
        <p:nvSpPr>
          <p:cNvPr id="106500" name="Rectangle 4"/>
          <p:cNvSpPr>
            <a:spLocks noGrp="1" noChangeArrowheads="1"/>
          </p:cNvSpPr>
          <p:nvPr>
            <p:ph type="ftr" sz="quarter" idx="2"/>
          </p:nvPr>
        </p:nvSpPr>
        <p:spPr bwMode="auto">
          <a:xfrm>
            <a:off x="0"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a:defRPr sz="1200" b="0">
                <a:latin typeface="Arial" charset="0"/>
              </a:defRPr>
            </a:lvl1pPr>
          </a:lstStyle>
          <a:p>
            <a:pPr>
              <a:defRPr/>
            </a:pPr>
            <a:endParaRPr lang="en-US"/>
          </a:p>
        </p:txBody>
      </p:sp>
      <p:sp>
        <p:nvSpPr>
          <p:cNvPr id="106501" name="Rectangle 5"/>
          <p:cNvSpPr>
            <a:spLocks noGrp="1" noChangeArrowheads="1"/>
          </p:cNvSpPr>
          <p:nvPr>
            <p:ph type="sldNum" sz="quarter" idx="3"/>
          </p:nvPr>
        </p:nvSpPr>
        <p:spPr bwMode="auto">
          <a:xfrm>
            <a:off x="4146551"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a:defRPr sz="1200" b="0">
                <a:latin typeface="Arial" charset="0"/>
              </a:defRPr>
            </a:lvl1pPr>
          </a:lstStyle>
          <a:p>
            <a:pPr>
              <a:defRPr/>
            </a:pPr>
            <a:fld id="{D098A0DF-783C-49D9-9260-6806A799FD3D}" type="slidenum">
              <a:rPr lang="en-US"/>
              <a:pPr>
                <a:defRPr/>
              </a:pPr>
              <a:t>‹#›</a:t>
            </a:fld>
            <a:endParaRPr lang="en-US"/>
          </a:p>
        </p:txBody>
      </p:sp>
    </p:spTree>
    <p:extLst>
      <p:ext uri="{BB962C8B-B14F-4D97-AF65-F5344CB8AC3E}">
        <p14:creationId xmlns:p14="http://schemas.microsoft.com/office/powerpoint/2010/main" val="3980071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3" name="Rectangle 3"/>
          <p:cNvSpPr>
            <a:spLocks noGrp="1" noChangeArrowheads="1"/>
          </p:cNvSpPr>
          <p:nvPr>
            <p:ph type="dt" idx="1"/>
          </p:nvPr>
        </p:nvSpPr>
        <p:spPr bwMode="auto">
          <a:xfrm>
            <a:off x="4144964"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eaLnBrk="1" hangingPunct="1">
              <a:defRPr sz="1200" b="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59301"/>
            <a:ext cx="5853113" cy="432117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4144964"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eaLnBrk="1" hangingPunct="1">
              <a:defRPr sz="1200" b="0">
                <a:latin typeface="Arial" charset="0"/>
              </a:defRPr>
            </a:lvl1pPr>
          </a:lstStyle>
          <a:p>
            <a:pPr>
              <a:defRPr/>
            </a:pPr>
            <a:fld id="{A0D86A14-AC1F-4C9A-8DDE-CE6B11F31194}" type="slidenum">
              <a:rPr lang="en-US"/>
              <a:pPr>
                <a:defRPr/>
              </a:pPr>
              <a:t>‹#›</a:t>
            </a:fld>
            <a:endParaRPr lang="en-US"/>
          </a:p>
        </p:txBody>
      </p:sp>
    </p:spTree>
    <p:extLst>
      <p:ext uri="{BB962C8B-B14F-4D97-AF65-F5344CB8AC3E}">
        <p14:creationId xmlns:p14="http://schemas.microsoft.com/office/powerpoint/2010/main" val="686759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30" algn="l" rtl="0" eaLnBrk="0" fontAlgn="base" hangingPunct="0">
      <a:spcBef>
        <a:spcPct val="30000"/>
      </a:spcBef>
      <a:spcAft>
        <a:spcPct val="0"/>
      </a:spcAft>
      <a:defRPr sz="1200" kern="1200">
        <a:solidFill>
          <a:schemeClr val="tx1"/>
        </a:solidFill>
        <a:latin typeface="Arial" charset="0"/>
        <a:ea typeface="+mn-ea"/>
        <a:cs typeface="+mn-cs"/>
      </a:defRPr>
    </a:lvl2pPr>
    <a:lvl3pPr marL="914259" algn="l" rtl="0" eaLnBrk="0" fontAlgn="base" hangingPunct="0">
      <a:spcBef>
        <a:spcPct val="30000"/>
      </a:spcBef>
      <a:spcAft>
        <a:spcPct val="0"/>
      </a:spcAft>
      <a:defRPr sz="1200" kern="1200">
        <a:solidFill>
          <a:schemeClr val="tx1"/>
        </a:solidFill>
        <a:latin typeface="Arial" charset="0"/>
        <a:ea typeface="+mn-ea"/>
        <a:cs typeface="+mn-cs"/>
      </a:defRPr>
    </a:lvl3pPr>
    <a:lvl4pPr marL="1371390" algn="l" rtl="0" eaLnBrk="0" fontAlgn="base" hangingPunct="0">
      <a:spcBef>
        <a:spcPct val="30000"/>
      </a:spcBef>
      <a:spcAft>
        <a:spcPct val="0"/>
      </a:spcAft>
      <a:defRPr sz="1200" kern="1200">
        <a:solidFill>
          <a:schemeClr val="tx1"/>
        </a:solidFill>
        <a:latin typeface="Arial" charset="0"/>
        <a:ea typeface="+mn-ea"/>
        <a:cs typeface="+mn-cs"/>
      </a:defRPr>
    </a:lvl4pPr>
    <a:lvl5pPr marL="1828519" algn="l" rtl="0" eaLnBrk="0" fontAlgn="base" hangingPunct="0">
      <a:spcBef>
        <a:spcPct val="30000"/>
      </a:spcBef>
      <a:spcAft>
        <a:spcPct val="0"/>
      </a:spcAft>
      <a:defRPr sz="1200" kern="1200">
        <a:solidFill>
          <a:schemeClr val="tx1"/>
        </a:solidFill>
        <a:latin typeface="Arial" charset="0"/>
        <a:ea typeface="+mn-ea"/>
        <a:cs typeface="+mn-cs"/>
      </a:defRPr>
    </a:lvl5pPr>
    <a:lvl6pPr marL="2285649" algn="l" defTabSz="914259" rtl="0" eaLnBrk="1" latinLnBrk="0" hangingPunct="1">
      <a:defRPr sz="1200" kern="1200">
        <a:solidFill>
          <a:schemeClr val="tx1"/>
        </a:solidFill>
        <a:latin typeface="+mn-lt"/>
        <a:ea typeface="+mn-ea"/>
        <a:cs typeface="+mn-cs"/>
      </a:defRPr>
    </a:lvl6pPr>
    <a:lvl7pPr marL="2742780" algn="l" defTabSz="914259" rtl="0" eaLnBrk="1" latinLnBrk="0" hangingPunct="1">
      <a:defRPr sz="1200" kern="1200">
        <a:solidFill>
          <a:schemeClr val="tx1"/>
        </a:solidFill>
        <a:latin typeface="+mn-lt"/>
        <a:ea typeface="+mn-ea"/>
        <a:cs typeface="+mn-cs"/>
      </a:defRPr>
    </a:lvl7pPr>
    <a:lvl8pPr marL="3199908" algn="l" defTabSz="914259" rtl="0" eaLnBrk="1" latinLnBrk="0" hangingPunct="1">
      <a:defRPr sz="1200" kern="1200">
        <a:solidFill>
          <a:schemeClr val="tx1"/>
        </a:solidFill>
        <a:latin typeface="+mn-lt"/>
        <a:ea typeface="+mn-ea"/>
        <a:cs typeface="+mn-cs"/>
      </a:defRPr>
    </a:lvl8pPr>
    <a:lvl9pPr marL="3657039" algn="l" defTabSz="91425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11</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61648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12</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824748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17</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506298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20</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1110475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22</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1999076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29</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144555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30</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2140215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32</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993314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42</a:t>
            </a:fld>
            <a:endParaRPr lang="en-US" smtClean="0"/>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smtClean="0"/>
          </a:p>
        </p:txBody>
      </p:sp>
    </p:spTree>
    <p:extLst>
      <p:ext uri="{BB962C8B-B14F-4D97-AF65-F5344CB8AC3E}">
        <p14:creationId xmlns:p14="http://schemas.microsoft.com/office/powerpoint/2010/main" val="2078269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Black)">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53" r:id="rId1"/>
    <p:sldLayoutId id="2147483657" r:id="rId2"/>
  </p:sldLayoutIdLst>
  <p:transition/>
  <p:timing>
    <p:tnLst>
      <p:par>
        <p:cTn id="1" dur="indefinite" restart="never" nodeType="tmRoot"/>
      </p:par>
    </p:tnLst>
  </p:timing>
  <p:txStyles>
    <p:title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p:titleStyle>
    <p:bodyStyle>
      <a:lvl1pPr marL="342848" indent="-342848" algn="l" rtl="0" eaLnBrk="0" fontAlgn="base" hangingPunct="0">
        <a:spcBef>
          <a:spcPct val="25000"/>
        </a:spcBef>
        <a:spcAft>
          <a:spcPct val="25000"/>
        </a:spcAft>
        <a:buClr>
          <a:srgbClr val="5675A9"/>
        </a:buClr>
        <a:buSzPct val="75000"/>
        <a:buFont typeface="Wingdings" charset="2"/>
        <a:buChar char="¢"/>
        <a:defRPr sz="2400" baseline="0">
          <a:solidFill>
            <a:schemeClr val="bg1"/>
          </a:solidFill>
          <a:latin typeface="Gill Sans"/>
          <a:ea typeface="+mn-ea"/>
          <a:cs typeface="Gill Sans"/>
        </a:defRPr>
      </a:lvl1pPr>
      <a:lvl2pPr marL="742836" indent="-285707" algn="l" rtl="0" eaLnBrk="0" fontAlgn="base" hangingPunct="0">
        <a:spcBef>
          <a:spcPct val="10000"/>
        </a:spcBef>
        <a:spcAft>
          <a:spcPct val="10000"/>
        </a:spcAft>
        <a:buClr>
          <a:srgbClr val="5675A9"/>
        </a:buClr>
        <a:buSzPct val="75000"/>
        <a:buFont typeface="Wingdings" charset="2"/>
        <a:buChar char="l"/>
        <a:defRPr sz="2000" baseline="0">
          <a:solidFill>
            <a:schemeClr val="bg1"/>
          </a:solidFill>
          <a:latin typeface="Gill Sans"/>
          <a:cs typeface="Gill Sans"/>
        </a:defRPr>
      </a:lvl2pPr>
      <a:lvl3pPr marL="1142824" indent="-228564" algn="l" rtl="0" eaLnBrk="0" fontAlgn="base" hangingPunct="0">
        <a:spcBef>
          <a:spcPct val="20000"/>
        </a:spcBef>
        <a:spcAft>
          <a:spcPct val="0"/>
        </a:spcAft>
        <a:buClr>
          <a:srgbClr val="5675A9"/>
        </a:buClr>
        <a:buChar char="•"/>
        <a:defRPr sz="1800" baseline="0">
          <a:solidFill>
            <a:schemeClr val="bg1"/>
          </a:solidFill>
          <a:latin typeface="Gill Sans"/>
          <a:cs typeface="Gill Sans"/>
        </a:defRPr>
      </a:lvl3pPr>
      <a:lvl4pPr marL="1599954"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4pPr>
      <a:lvl5pPr marL="2057085"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5pPr>
      <a:lvl6pPr marL="2514215" indent="-228564" algn="l" rtl="0" fontAlgn="base">
        <a:spcBef>
          <a:spcPct val="20000"/>
        </a:spcBef>
        <a:spcAft>
          <a:spcPct val="0"/>
        </a:spcAft>
        <a:buChar char="•"/>
        <a:defRPr sz="1600">
          <a:solidFill>
            <a:schemeClr val="tx2"/>
          </a:solidFill>
          <a:latin typeface="+mn-lt"/>
        </a:defRPr>
      </a:lvl6pPr>
      <a:lvl7pPr marL="2971344" indent="-228564" algn="l" rtl="0" fontAlgn="base">
        <a:spcBef>
          <a:spcPct val="20000"/>
        </a:spcBef>
        <a:spcAft>
          <a:spcPct val="0"/>
        </a:spcAft>
        <a:buChar char="•"/>
        <a:defRPr sz="1600">
          <a:solidFill>
            <a:schemeClr val="tx2"/>
          </a:solidFill>
          <a:latin typeface="+mn-lt"/>
        </a:defRPr>
      </a:lvl7pPr>
      <a:lvl8pPr marL="3428475" indent="-228564" algn="l" rtl="0" fontAlgn="base">
        <a:spcBef>
          <a:spcPct val="20000"/>
        </a:spcBef>
        <a:spcAft>
          <a:spcPct val="0"/>
        </a:spcAft>
        <a:buChar char="•"/>
        <a:defRPr sz="1600">
          <a:solidFill>
            <a:schemeClr val="tx2"/>
          </a:solidFill>
          <a:latin typeface="+mn-lt"/>
        </a:defRPr>
      </a:lvl8pPr>
      <a:lvl9pPr marL="3885603" indent="-228564"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gi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UniversityOfWaterloo_logo_horiz_rg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064" y="0"/>
            <a:ext cx="4393936" cy="1761759"/>
          </a:xfrm>
          <a:prstGeom prst="rect">
            <a:avLst/>
          </a:prstGeom>
        </p:spPr>
      </p:pic>
      <p:sp>
        <p:nvSpPr>
          <p:cNvPr id="8194" name="Rectangle 14"/>
          <p:cNvSpPr>
            <a:spLocks noChangeArrowheads="1"/>
          </p:cNvSpPr>
          <p:nvPr/>
        </p:nvSpPr>
        <p:spPr bwMode="auto">
          <a:xfrm>
            <a:off x="76200" y="1371599"/>
            <a:ext cx="8991600" cy="914401"/>
          </a:xfrm>
          <a:prstGeom prst="rect">
            <a:avLst/>
          </a:prstGeom>
          <a:noFill/>
          <a:ln w="9525">
            <a:noFill/>
            <a:miter lim="800000"/>
            <a:headEnd/>
            <a:tailEnd/>
          </a:ln>
        </p:spPr>
        <p:txBody>
          <a:bodyPr lIns="91425" tIns="45713" rIns="91425" bIns="45713" anchor="ctr"/>
          <a:lstStyle/>
          <a:p>
            <a:pPr algn="ctr" eaLnBrk="1" hangingPunct="1"/>
            <a:r>
              <a:rPr lang="en-US" sz="3600" dirty="0" smtClean="0">
                <a:solidFill>
                  <a:schemeClr val="bg2"/>
                </a:solidFill>
                <a:latin typeface="Gill Sans"/>
                <a:cs typeface="Gill Sans"/>
              </a:rPr>
              <a:t>Big Data Infrastructure</a:t>
            </a:r>
            <a:endParaRPr lang="en-US" sz="3600" dirty="0">
              <a:solidFill>
                <a:schemeClr val="bg2"/>
              </a:solidFill>
              <a:latin typeface="Gill Sans"/>
              <a:cs typeface="Gill Sans"/>
            </a:endParaRPr>
          </a:p>
        </p:txBody>
      </p:sp>
      <p:pic>
        <p:nvPicPr>
          <p:cNvPr id="9" name="Picture 13" descr="creative-commons"/>
          <p:cNvPicPr>
            <a:picLocks noChangeAspect="1" noChangeArrowheads="1"/>
          </p:cNvPicPr>
          <p:nvPr/>
        </p:nvPicPr>
        <p:blipFill>
          <a:blip r:embed="rId3" cstate="print"/>
          <a:srcRect/>
          <a:stretch>
            <a:fillRect/>
          </a:stretch>
        </p:blipFill>
        <p:spPr bwMode="auto">
          <a:xfrm>
            <a:off x="101600" y="6358582"/>
            <a:ext cx="1117600" cy="393700"/>
          </a:xfrm>
          <a:prstGeom prst="rect">
            <a:avLst/>
          </a:prstGeom>
          <a:noFill/>
          <a:ln w="9525">
            <a:noFill/>
            <a:miter lim="800000"/>
            <a:headEnd/>
            <a:tailEnd/>
          </a:ln>
        </p:spPr>
      </p:pic>
      <p:sp>
        <p:nvSpPr>
          <p:cNvPr id="7" name="Rectangle 14"/>
          <p:cNvSpPr>
            <a:spLocks noChangeArrowheads="1"/>
          </p:cNvSpPr>
          <p:nvPr/>
        </p:nvSpPr>
        <p:spPr bwMode="auto">
          <a:xfrm>
            <a:off x="76200" y="2971800"/>
            <a:ext cx="8991600" cy="685800"/>
          </a:xfrm>
          <a:prstGeom prst="rect">
            <a:avLst/>
          </a:prstGeom>
          <a:noFill/>
          <a:ln w="9525">
            <a:noFill/>
            <a:miter lim="800000"/>
            <a:headEnd/>
            <a:tailEnd/>
          </a:ln>
        </p:spPr>
        <p:txBody>
          <a:bodyPr lIns="91425" tIns="45713" rIns="91425" bIns="45713" anchor="ctr"/>
          <a:lstStyle/>
          <a:p>
            <a:pPr algn="ctr" eaLnBrk="1" hangingPunct="1"/>
            <a:r>
              <a:rPr lang="en-US" sz="2800" b="0" dirty="0">
                <a:solidFill>
                  <a:schemeClr val="bg2"/>
                </a:solidFill>
                <a:latin typeface="Gill Sans"/>
                <a:cs typeface="Gill Sans"/>
              </a:rPr>
              <a:t>Week </a:t>
            </a:r>
            <a:r>
              <a:rPr lang="en-US" sz="2800" b="0" dirty="0" smtClean="0">
                <a:solidFill>
                  <a:schemeClr val="bg2"/>
                </a:solidFill>
                <a:latin typeface="Gill Sans"/>
                <a:cs typeface="Gill Sans"/>
              </a:rPr>
              <a:t>6: Analyzing Relational Data (1/3)</a:t>
            </a:r>
            <a:endParaRPr lang="en-US" sz="2800" b="0" dirty="0">
              <a:solidFill>
                <a:schemeClr val="bg2"/>
              </a:solidFill>
              <a:latin typeface="Gill Sans"/>
              <a:cs typeface="Gill Sans"/>
            </a:endParaRPr>
          </a:p>
        </p:txBody>
      </p:sp>
      <p:sp>
        <p:nvSpPr>
          <p:cNvPr id="8" name="Text Box 11"/>
          <p:cNvSpPr txBox="1">
            <a:spLocks noChangeArrowheads="1"/>
          </p:cNvSpPr>
          <p:nvPr/>
        </p:nvSpPr>
        <p:spPr bwMode="auto">
          <a:xfrm>
            <a:off x="1371600" y="6324600"/>
            <a:ext cx="6903753" cy="461665"/>
          </a:xfrm>
          <a:prstGeom prst="rect">
            <a:avLst/>
          </a:prstGeom>
          <a:noFill/>
          <a:ln w="9525">
            <a:noFill/>
            <a:miter lim="800000"/>
            <a:headEnd/>
            <a:tailEnd/>
          </a:ln>
        </p:spPr>
        <p:txBody>
          <a:bodyPr wrap="none">
            <a:spAutoFit/>
          </a:bodyPr>
          <a:lstStyle/>
          <a:p>
            <a:r>
              <a:rPr lang="en-US" sz="1200" b="0" dirty="0">
                <a:solidFill>
                  <a:schemeClr val="bg1"/>
                </a:solidFill>
                <a:latin typeface="Gill Sans"/>
                <a:cs typeface="Gill Sans"/>
              </a:rPr>
              <a:t>This work is licensed under a Creative Commons Attribution-Noncommercial-Share Alike 3.0 United States</a:t>
            </a:r>
            <a:br>
              <a:rPr lang="en-US" sz="1200" b="0" dirty="0">
                <a:solidFill>
                  <a:schemeClr val="bg1"/>
                </a:solidFill>
                <a:latin typeface="Gill Sans"/>
                <a:cs typeface="Gill Sans"/>
              </a:rPr>
            </a:br>
            <a:r>
              <a:rPr lang="en-US" sz="1200" b="0" dirty="0">
                <a:solidFill>
                  <a:schemeClr val="bg1"/>
                </a:solidFill>
                <a:latin typeface="Gill Sans"/>
                <a:cs typeface="Gill Sans"/>
              </a:rPr>
              <a:t>See http://creativecommons.org/licenses/by-nc-sa/3.0/us/ for details</a:t>
            </a:r>
          </a:p>
        </p:txBody>
      </p:sp>
      <p:sp>
        <p:nvSpPr>
          <p:cNvPr id="10" name="Rectangle 14"/>
          <p:cNvSpPr>
            <a:spLocks noChangeArrowheads="1"/>
          </p:cNvSpPr>
          <p:nvPr/>
        </p:nvSpPr>
        <p:spPr bwMode="auto">
          <a:xfrm>
            <a:off x="0" y="2057400"/>
            <a:ext cx="9144000" cy="457200"/>
          </a:xfrm>
          <a:prstGeom prst="rect">
            <a:avLst/>
          </a:prstGeom>
          <a:noFill/>
          <a:ln w="9525">
            <a:noFill/>
            <a:miter lim="800000"/>
            <a:headEnd/>
            <a:tailEnd/>
          </a:ln>
        </p:spPr>
        <p:txBody>
          <a:bodyPr lIns="91425" tIns="45713" rIns="91425" bIns="45713" anchor="ctr"/>
          <a:lstStyle/>
          <a:p>
            <a:pPr algn="ctr" eaLnBrk="1" hangingPunct="1"/>
            <a:r>
              <a:rPr lang="en-US" sz="2400" b="0" dirty="0">
                <a:solidFill>
                  <a:schemeClr val="bg2"/>
                </a:solidFill>
                <a:latin typeface="Gill Sans"/>
                <a:cs typeface="Gill Sans"/>
              </a:rPr>
              <a:t>CS 489/698 Big Data Infrastructure (Winter </a:t>
            </a:r>
            <a:r>
              <a:rPr lang="en-US" sz="2400" b="0" dirty="0" smtClean="0">
                <a:solidFill>
                  <a:schemeClr val="bg2"/>
                </a:solidFill>
                <a:latin typeface="Gill Sans"/>
                <a:cs typeface="Gill Sans"/>
              </a:rPr>
              <a:t>2017)</a:t>
            </a:r>
            <a:endParaRPr lang="en-US" sz="2400" b="0" dirty="0">
              <a:solidFill>
                <a:schemeClr val="bg2"/>
              </a:solidFill>
              <a:latin typeface="Gill Sans"/>
              <a:cs typeface="Gill Sans"/>
            </a:endParaRPr>
          </a:p>
        </p:txBody>
      </p:sp>
      <p:sp>
        <p:nvSpPr>
          <p:cNvPr id="12" name="Rectangle 14"/>
          <p:cNvSpPr>
            <a:spLocks noChangeArrowheads="1"/>
          </p:cNvSpPr>
          <p:nvPr/>
        </p:nvSpPr>
        <p:spPr bwMode="auto">
          <a:xfrm>
            <a:off x="76200" y="4572000"/>
            <a:ext cx="8991600" cy="762000"/>
          </a:xfrm>
          <a:prstGeom prst="rect">
            <a:avLst/>
          </a:prstGeom>
          <a:noFill/>
          <a:ln w="9525">
            <a:noFill/>
            <a:miter lim="800000"/>
            <a:headEnd/>
            <a:tailEnd/>
          </a:ln>
        </p:spPr>
        <p:txBody>
          <a:bodyPr lIns="91425" tIns="45713" rIns="91425" bIns="45713" anchor="ctr"/>
          <a:lstStyle/>
          <a:p>
            <a:pPr algn="ctr" eaLnBrk="1" hangingPunct="1"/>
            <a:r>
              <a:rPr lang="en-US" sz="2400" b="0" dirty="0" smtClean="0">
                <a:solidFill>
                  <a:schemeClr val="bg2"/>
                </a:solidFill>
                <a:latin typeface="Gill Sans"/>
                <a:cs typeface="Gill Sans"/>
              </a:rPr>
              <a:t>Jimmy Lin</a:t>
            </a:r>
          </a:p>
          <a:p>
            <a:pPr algn="ctr" eaLnBrk="1" hangingPunct="1"/>
            <a:r>
              <a:rPr lang="en-US" sz="2000" b="0" dirty="0" smtClean="0">
                <a:solidFill>
                  <a:schemeClr val="bg2"/>
                </a:solidFill>
                <a:latin typeface="Gill Sans"/>
                <a:cs typeface="Gill Sans"/>
              </a:rPr>
              <a:t>David R. Cheriton School of Computer Science</a:t>
            </a:r>
          </a:p>
          <a:p>
            <a:pPr algn="ctr" eaLnBrk="1" hangingPunct="1"/>
            <a:r>
              <a:rPr lang="en-US" sz="2000" b="0" dirty="0" smtClean="0">
                <a:solidFill>
                  <a:schemeClr val="bg2"/>
                </a:solidFill>
                <a:latin typeface="Gill Sans"/>
                <a:cs typeface="Gill Sans"/>
              </a:rPr>
              <a:t>University of Waterloo</a:t>
            </a:r>
            <a:endParaRPr lang="en-US" sz="2000" b="0" dirty="0">
              <a:solidFill>
                <a:schemeClr val="bg2"/>
              </a:solidFill>
              <a:latin typeface="Gill Sans"/>
              <a:cs typeface="Gill Sans"/>
            </a:endParaRPr>
          </a:p>
        </p:txBody>
      </p:sp>
      <p:sp>
        <p:nvSpPr>
          <p:cNvPr id="11" name="Rectangle 14"/>
          <p:cNvSpPr>
            <a:spLocks noChangeArrowheads="1"/>
          </p:cNvSpPr>
          <p:nvPr/>
        </p:nvSpPr>
        <p:spPr bwMode="auto">
          <a:xfrm>
            <a:off x="76200" y="3352801"/>
            <a:ext cx="8991600" cy="762000"/>
          </a:xfrm>
          <a:prstGeom prst="rect">
            <a:avLst/>
          </a:prstGeom>
          <a:noFill/>
          <a:ln w="9525">
            <a:noFill/>
            <a:miter lim="800000"/>
            <a:headEnd/>
            <a:tailEnd/>
          </a:ln>
        </p:spPr>
        <p:txBody>
          <a:bodyPr lIns="91425" tIns="45713" rIns="91425" bIns="45713" anchor="ctr"/>
          <a:lstStyle/>
          <a:p>
            <a:pPr algn="ctr" eaLnBrk="1" hangingPunct="1"/>
            <a:r>
              <a:rPr lang="en-US" sz="2400" b="0" dirty="0" smtClean="0">
                <a:solidFill>
                  <a:schemeClr val="bg2"/>
                </a:solidFill>
                <a:latin typeface="Gill Sans"/>
                <a:cs typeface="Gill Sans"/>
              </a:rPr>
              <a:t>February </a:t>
            </a:r>
            <a:r>
              <a:rPr lang="en-US" sz="2400" b="0" dirty="0">
                <a:solidFill>
                  <a:schemeClr val="bg2"/>
                </a:solidFill>
                <a:latin typeface="Gill Sans"/>
                <a:cs typeface="Gill Sans"/>
              </a:rPr>
              <a:t>7</a:t>
            </a:r>
            <a:r>
              <a:rPr lang="en-US" sz="2400" b="0" dirty="0" smtClean="0">
                <a:solidFill>
                  <a:schemeClr val="bg2"/>
                </a:solidFill>
                <a:latin typeface="Gill Sans"/>
                <a:cs typeface="Gill Sans"/>
              </a:rPr>
              <a:t>, 2017</a:t>
            </a:r>
            <a:endParaRPr lang="en-US" sz="2400" b="0" dirty="0">
              <a:solidFill>
                <a:schemeClr val="bg2"/>
              </a:solidFill>
              <a:latin typeface="Gill Sans"/>
              <a:cs typeface="Gill Sans"/>
            </a:endParaRPr>
          </a:p>
        </p:txBody>
      </p:sp>
      <p:sp>
        <p:nvSpPr>
          <p:cNvPr id="14" name="TextBox 13"/>
          <p:cNvSpPr txBox="1">
            <a:spLocks noChangeArrowheads="1"/>
          </p:cNvSpPr>
          <p:nvPr/>
        </p:nvSpPr>
        <p:spPr bwMode="auto">
          <a:xfrm>
            <a:off x="1371600" y="5943600"/>
            <a:ext cx="6327373" cy="369332"/>
          </a:xfrm>
          <a:prstGeom prst="rect">
            <a:avLst/>
          </a:prstGeom>
          <a:noFill/>
          <a:ln w="9525">
            <a:noFill/>
            <a:miter lim="800000"/>
            <a:headEnd/>
            <a:tailEnd/>
          </a:ln>
        </p:spPr>
        <p:txBody>
          <a:bodyPr wrap="none">
            <a:spAutoFit/>
          </a:bodyPr>
          <a:lstStyle/>
          <a:p>
            <a:r>
              <a:rPr lang="en-US" sz="1800" b="0" dirty="0" smtClean="0">
                <a:solidFill>
                  <a:schemeClr val="bg1"/>
                </a:solidFill>
                <a:latin typeface="Gill Sans"/>
                <a:cs typeface="Gill Sans"/>
              </a:rPr>
              <a:t>These slides are available at http</a:t>
            </a:r>
            <a:r>
              <a:rPr lang="en-US" sz="1800" b="0" dirty="0">
                <a:solidFill>
                  <a:schemeClr val="bg1"/>
                </a:solidFill>
                <a:latin typeface="Gill Sans"/>
                <a:cs typeface="Gill Sans"/>
              </a:rPr>
              <a:t>://</a:t>
            </a:r>
            <a:r>
              <a:rPr lang="en-US" sz="1800" b="0" dirty="0" err="1" smtClean="0">
                <a:solidFill>
                  <a:schemeClr val="bg1"/>
                </a:solidFill>
                <a:latin typeface="Gill Sans"/>
                <a:cs typeface="Gill Sans"/>
              </a:rPr>
              <a:t>lintool.github.io</a:t>
            </a:r>
            <a:r>
              <a:rPr lang="en-US" sz="1800" b="0" dirty="0" smtClean="0">
                <a:solidFill>
                  <a:schemeClr val="bg1"/>
                </a:solidFill>
                <a:latin typeface="Gill Sans"/>
                <a:cs typeface="Gill Sans"/>
              </a:rPr>
              <a:t>/bigdata-2017w/</a:t>
            </a:r>
          </a:p>
        </p:txBody>
      </p:sp>
    </p:spTree>
    <p:extLst>
      <p:ext uri="{BB962C8B-B14F-4D97-AF65-F5344CB8AC3E}">
        <p14:creationId xmlns:p14="http://schemas.microsoft.com/office/powerpoint/2010/main" val="34491963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281535"/>
              <a:ext cx="2057400"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8" name="Rectangle 7"/>
          <p:cNvSpPr/>
          <p:nvPr/>
        </p:nvSpPr>
        <p:spPr bwMode="auto">
          <a:xfrm>
            <a:off x="3543300" y="31242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3653135"/>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3" name="Oval Callout 2"/>
          <p:cNvSpPr/>
          <p:nvPr/>
        </p:nvSpPr>
        <p:spPr bwMode="auto">
          <a:xfrm>
            <a:off x="5105400" y="576163"/>
            <a:ext cx="3352800" cy="1066800"/>
          </a:xfrm>
          <a:prstGeom prst="wedgeEllipseCallout">
            <a:avLst>
              <a:gd name="adj1" fmla="val -54184"/>
              <a:gd name="adj2" fmla="val -60314"/>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charset="0"/>
                <a:ea typeface="Gill Sans" charset="0"/>
                <a:cs typeface="Gill Sans" charset="0"/>
              </a:rPr>
              <a:t>Why is my</a:t>
            </a:r>
            <a:br>
              <a:rPr kumimoji="0" lang="en-US" sz="2000" b="0" i="0" u="none" strike="noStrike" cap="none" normalizeH="0" baseline="0" dirty="0" smtClean="0">
                <a:ln>
                  <a:noFill/>
                </a:ln>
                <a:solidFill>
                  <a:schemeClr val="bg1"/>
                </a:solidFill>
                <a:effectLst/>
                <a:latin typeface="Gill Sans" charset="0"/>
                <a:ea typeface="Gill Sans" charset="0"/>
                <a:cs typeface="Gill Sans" charset="0"/>
              </a:rPr>
            </a:br>
            <a:r>
              <a:rPr kumimoji="0" lang="en-US" sz="2000" b="0" i="0" u="none" strike="noStrike" cap="none" normalizeH="0" dirty="0" smtClean="0">
                <a:ln>
                  <a:noFill/>
                </a:ln>
                <a:solidFill>
                  <a:schemeClr val="bg1"/>
                </a:solidFill>
                <a:effectLst/>
                <a:latin typeface="Gill Sans" charset="0"/>
                <a:ea typeface="Gill Sans" charset="0"/>
                <a:cs typeface="Gill Sans" charset="0"/>
              </a:rPr>
              <a:t> application so slow?</a:t>
            </a:r>
            <a:endParaRPr kumimoji="0" lang="en-US" sz="2000" b="0" i="0" u="none" strike="noStrike" cap="none" normalizeH="0" baseline="0" dirty="0" smtClean="0">
              <a:ln>
                <a:noFill/>
              </a:ln>
              <a:solidFill>
                <a:schemeClr val="bg1"/>
              </a:solidFill>
              <a:effectLst/>
              <a:latin typeface="Gill Sans" charset="0"/>
              <a:ea typeface="Gill Sans" charset="0"/>
              <a:cs typeface="Gill Sans" charset="0"/>
            </a:endParaRPr>
          </a:p>
        </p:txBody>
      </p:sp>
      <p:sp>
        <p:nvSpPr>
          <p:cNvPr id="13" name="Oval Callout 12"/>
          <p:cNvSpPr/>
          <p:nvPr/>
        </p:nvSpPr>
        <p:spPr bwMode="auto">
          <a:xfrm>
            <a:off x="457200" y="2819400"/>
            <a:ext cx="3352800" cy="1066800"/>
          </a:xfrm>
          <a:prstGeom prst="wedgeEllipseCallout">
            <a:avLst>
              <a:gd name="adj1" fmla="val 52465"/>
              <a:gd name="adj2" fmla="val 45869"/>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bg1"/>
                </a:solidFill>
                <a:effectLst/>
                <a:latin typeface="Gill Sans" charset="0"/>
                <a:ea typeface="Gill Sans" charset="0"/>
                <a:cs typeface="Gill Sans" charset="0"/>
              </a:rPr>
              <a:t>Why</a:t>
            </a:r>
            <a:r>
              <a:rPr kumimoji="0" lang="en-US" sz="2000" b="0" i="0" u="none" strike="noStrike" cap="none" normalizeH="0" smtClean="0">
                <a:ln>
                  <a:noFill/>
                </a:ln>
                <a:solidFill>
                  <a:schemeClr val="bg1"/>
                </a:solidFill>
                <a:effectLst/>
                <a:latin typeface="Gill Sans" charset="0"/>
                <a:ea typeface="Gill Sans" charset="0"/>
                <a:cs typeface="Gill Sans" charset="0"/>
              </a:rPr>
              <a:t> does my analysis take so long?</a:t>
            </a:r>
            <a:endParaRPr kumimoji="0" lang="en-US" sz="2000" b="0" i="0" u="none" strike="noStrike" cap="none" normalizeH="0" baseline="0" dirty="0" smtClean="0">
              <a:ln>
                <a:noFill/>
              </a:ln>
              <a:solidFill>
                <a:schemeClr val="bg1"/>
              </a:solidFill>
              <a:effectLst/>
              <a:latin typeface="Gill Sans" charset="0"/>
              <a:ea typeface="Gill Sans" charset="0"/>
              <a:cs typeface="Gill Sans"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45319"/>
            <a:ext cx="728870" cy="762000"/>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572074"/>
            <a:ext cx="728870" cy="762000"/>
          </a:xfrm>
          <a:prstGeom prst="rect">
            <a:avLst/>
          </a:prstGeom>
        </p:spPr>
      </p:pic>
    </p:spTree>
    <p:extLst>
      <p:ext uri="{BB962C8B-B14F-4D97-AF65-F5344CB8AC3E}">
        <p14:creationId xmlns:p14="http://schemas.microsoft.com/office/powerpoint/2010/main" val="1729654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Database Workloads</a:t>
            </a:r>
          </a:p>
        </p:txBody>
      </p:sp>
      <p:sp>
        <p:nvSpPr>
          <p:cNvPr id="6" name="TextBox 5"/>
          <p:cNvSpPr txBox="1"/>
          <p:nvPr/>
        </p:nvSpPr>
        <p:spPr>
          <a:xfrm>
            <a:off x="0" y="1705451"/>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OLTP (online transaction processing)</a:t>
            </a:r>
          </a:p>
        </p:txBody>
      </p:sp>
      <p:sp>
        <p:nvSpPr>
          <p:cNvPr id="7" name="TextBox 6"/>
          <p:cNvSpPr txBox="1"/>
          <p:nvPr/>
        </p:nvSpPr>
        <p:spPr>
          <a:xfrm>
            <a:off x="0" y="2086451"/>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Typical applications: e-commerce, banking, airline reservations</a:t>
            </a:r>
          </a:p>
          <a:p>
            <a:pPr lvl="0" algn="ctr">
              <a:defRPr/>
            </a:pPr>
            <a:r>
              <a:rPr lang="en-US" sz="2000" b="0" kern="0" dirty="0">
                <a:solidFill>
                  <a:srgbClr val="0070C0"/>
                </a:solidFill>
                <a:latin typeface="Gill Sans"/>
                <a:cs typeface="Gill Sans"/>
              </a:rPr>
              <a:t>User facing: real-time, low latency, highly-concurrent</a:t>
            </a:r>
          </a:p>
          <a:p>
            <a:pPr lvl="0" algn="ctr">
              <a:defRPr/>
            </a:pPr>
            <a:r>
              <a:rPr lang="en-US" sz="2000" b="0" kern="0" dirty="0">
                <a:solidFill>
                  <a:srgbClr val="0070C0"/>
                </a:solidFill>
                <a:latin typeface="Gill Sans"/>
                <a:cs typeface="Gill Sans"/>
              </a:rPr>
              <a:t>Tasks: relatively small set of “standard” transactional queries</a:t>
            </a:r>
          </a:p>
          <a:p>
            <a:pPr lvl="0" algn="ctr">
              <a:defRPr/>
            </a:pPr>
            <a:r>
              <a:rPr lang="en-US" sz="2000" b="0" kern="0" dirty="0">
                <a:solidFill>
                  <a:srgbClr val="0070C0"/>
                </a:solidFill>
                <a:latin typeface="Gill Sans"/>
                <a:cs typeface="Gill Sans"/>
              </a:rPr>
              <a:t>Data access pattern: random reads, updates, writes </a:t>
            </a:r>
            <a:r>
              <a:rPr lang="en-US" sz="2000" b="0" kern="0" dirty="0" smtClean="0">
                <a:solidFill>
                  <a:srgbClr val="0070C0"/>
                </a:solidFill>
                <a:latin typeface="Gill Sans"/>
                <a:cs typeface="Gill Sans"/>
              </a:rPr>
              <a:t>(small </a:t>
            </a:r>
            <a:r>
              <a:rPr lang="en-US" sz="2000" b="0" kern="0" dirty="0">
                <a:solidFill>
                  <a:srgbClr val="0070C0"/>
                </a:solidFill>
                <a:latin typeface="Gill Sans"/>
                <a:cs typeface="Gill Sans"/>
              </a:rPr>
              <a:t>amounts of data)</a:t>
            </a:r>
          </a:p>
        </p:txBody>
      </p:sp>
      <p:sp>
        <p:nvSpPr>
          <p:cNvPr id="11" name="TextBox 10"/>
          <p:cNvSpPr txBox="1"/>
          <p:nvPr/>
        </p:nvSpPr>
        <p:spPr>
          <a:xfrm>
            <a:off x="0" y="3858161"/>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OLAP (online analytical processing)</a:t>
            </a:r>
          </a:p>
        </p:txBody>
      </p:sp>
      <p:sp>
        <p:nvSpPr>
          <p:cNvPr id="12" name="TextBox 11"/>
          <p:cNvSpPr txBox="1"/>
          <p:nvPr/>
        </p:nvSpPr>
        <p:spPr>
          <a:xfrm>
            <a:off x="0" y="4239161"/>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Typical applications: business intelligence, data mining</a:t>
            </a:r>
          </a:p>
          <a:p>
            <a:pPr lvl="0" algn="ctr">
              <a:defRPr/>
            </a:pPr>
            <a:r>
              <a:rPr lang="en-US" sz="2000" b="0" kern="0" dirty="0">
                <a:solidFill>
                  <a:srgbClr val="0070C0"/>
                </a:solidFill>
                <a:latin typeface="Gill Sans"/>
                <a:cs typeface="Gill Sans"/>
              </a:rPr>
              <a:t>Back-end processing: batch workloads, less concurrency</a:t>
            </a:r>
          </a:p>
          <a:p>
            <a:pPr lvl="0" algn="ctr">
              <a:defRPr/>
            </a:pPr>
            <a:r>
              <a:rPr lang="en-US" sz="2000" b="0" kern="0" dirty="0">
                <a:solidFill>
                  <a:srgbClr val="0070C0"/>
                </a:solidFill>
                <a:latin typeface="Gill Sans"/>
                <a:cs typeface="Gill Sans"/>
              </a:rPr>
              <a:t>Tasks: complex analytical queries, often ad hoc</a:t>
            </a:r>
          </a:p>
          <a:p>
            <a:pPr lvl="0" algn="ctr">
              <a:defRPr/>
            </a:pPr>
            <a:r>
              <a:rPr lang="en-US" sz="2000" b="0" kern="0" dirty="0">
                <a:solidFill>
                  <a:srgbClr val="0070C0"/>
                </a:solidFill>
                <a:latin typeface="Gill Sans"/>
                <a:cs typeface="Gill Sans"/>
              </a:rPr>
              <a:t>Data access pattern: table scans, large amounts of data per query</a:t>
            </a:r>
          </a:p>
        </p:txBody>
      </p:sp>
    </p:spTree>
    <p:extLst>
      <p:ext uri="{BB962C8B-B14F-4D97-AF65-F5344CB8AC3E}">
        <p14:creationId xmlns:p14="http://schemas.microsoft.com/office/powerpoint/2010/main" val="1763636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OLTP and OLAP Together?</a:t>
            </a:r>
            <a:endParaRPr lang="en-US" sz="3600" b="0" kern="0" dirty="0">
              <a:solidFill>
                <a:srgbClr val="000000"/>
              </a:solidFill>
              <a:latin typeface="Gill Sans"/>
              <a:cs typeface="Gill Sans"/>
            </a:endParaRPr>
          </a:p>
        </p:txBody>
      </p:sp>
      <p:sp>
        <p:nvSpPr>
          <p:cNvPr id="6" name="TextBox 5"/>
          <p:cNvSpPr txBox="1"/>
          <p:nvPr/>
        </p:nvSpPr>
        <p:spPr>
          <a:xfrm>
            <a:off x="0" y="189607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Downsides of co-existing OLTP and OLAP workloads</a:t>
            </a:r>
          </a:p>
        </p:txBody>
      </p:sp>
      <p:sp>
        <p:nvSpPr>
          <p:cNvPr id="7" name="TextBox 6"/>
          <p:cNvSpPr txBox="1"/>
          <p:nvPr/>
        </p:nvSpPr>
        <p:spPr>
          <a:xfrm>
            <a:off x="0" y="2277070"/>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Poor memory management</a:t>
            </a:r>
          </a:p>
          <a:p>
            <a:pPr lvl="0" algn="ctr">
              <a:defRPr/>
            </a:pPr>
            <a:r>
              <a:rPr lang="en-US" sz="2000" b="0" kern="0" dirty="0">
                <a:solidFill>
                  <a:srgbClr val="0070C0"/>
                </a:solidFill>
                <a:latin typeface="Gill Sans"/>
                <a:cs typeface="Gill Sans"/>
              </a:rPr>
              <a:t>Conflicting data access patterns</a:t>
            </a:r>
          </a:p>
          <a:p>
            <a:pPr lvl="0" algn="ctr">
              <a:defRPr/>
            </a:pPr>
            <a:r>
              <a:rPr lang="en-US" sz="2000" b="0" kern="0" dirty="0">
                <a:solidFill>
                  <a:srgbClr val="0070C0"/>
                </a:solidFill>
                <a:latin typeface="Gill Sans"/>
                <a:cs typeface="Gill Sans"/>
              </a:rPr>
              <a:t>Variable latency</a:t>
            </a:r>
          </a:p>
        </p:txBody>
      </p:sp>
      <p:sp>
        <p:nvSpPr>
          <p:cNvPr id="11" name="TextBox 10"/>
          <p:cNvSpPr txBox="1"/>
          <p:nvPr/>
        </p:nvSpPr>
        <p:spPr>
          <a:xfrm>
            <a:off x="0" y="4810780"/>
            <a:ext cx="9144000" cy="523220"/>
          </a:xfrm>
          <a:prstGeom prst="rect">
            <a:avLst/>
          </a:prstGeom>
          <a:noFill/>
        </p:spPr>
        <p:txBody>
          <a:bodyPr wrap="square" rtlCol="0">
            <a:spAutoFit/>
          </a:bodyPr>
          <a:lstStyle/>
          <a:p>
            <a:pPr lvl="0" algn="ctr">
              <a:defRPr/>
            </a:pPr>
            <a:r>
              <a:rPr lang="en-US" sz="2800" b="0" kern="0" dirty="0" smtClean="0">
                <a:solidFill>
                  <a:srgbClr val="FF0000"/>
                </a:solidFill>
                <a:latin typeface="Gill Sans"/>
                <a:cs typeface="Gill Sans"/>
              </a:rPr>
              <a:t>Solution?</a:t>
            </a:r>
            <a:endParaRPr lang="en-US" sz="2800" b="0" kern="0" dirty="0">
              <a:solidFill>
                <a:srgbClr val="FF0000"/>
              </a:solidFill>
              <a:latin typeface="Gill Sans"/>
              <a:cs typeface="Gill San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3572074"/>
            <a:ext cx="728870" cy="762000"/>
          </a:xfrm>
          <a:prstGeom prst="rect">
            <a:avLst/>
          </a:prstGeom>
        </p:spPr>
      </p:pic>
      <p:sp>
        <p:nvSpPr>
          <p:cNvPr id="13" name="TextBox 12"/>
          <p:cNvSpPr txBox="1"/>
          <p:nvPr/>
        </p:nvSpPr>
        <p:spPr>
          <a:xfrm>
            <a:off x="3657600" y="3722242"/>
            <a:ext cx="27432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 and analysts</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10353950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arehouse_md1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Box 8"/>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rgbClr val="FFFFFF"/>
                </a:solidFill>
              </a:rPr>
              <a:t>Source: </a:t>
            </a:r>
            <a:r>
              <a:rPr lang="en-US" sz="1000" b="0" dirty="0" smtClean="0">
                <a:solidFill>
                  <a:srgbClr val="FFFFFF"/>
                </a:solidFill>
              </a:rPr>
              <a:t>Wikipedia (Warehouse)</a:t>
            </a:r>
            <a:endParaRPr lang="en-US" sz="1000" b="0" dirty="0">
              <a:solidFill>
                <a:srgbClr val="FFFFFF"/>
              </a:solidFill>
            </a:endParaRPr>
          </a:p>
        </p:txBody>
      </p:sp>
      <p:sp>
        <p:nvSpPr>
          <p:cNvPr id="6" name="Title 1"/>
          <p:cNvSpPr txBox="1">
            <a:spLocks/>
          </p:cNvSpPr>
          <p:nvPr/>
        </p:nvSpPr>
        <p:spPr>
          <a:xfrm>
            <a:off x="0" y="5105400"/>
            <a:ext cx="9144000" cy="685800"/>
          </a:xfrm>
          <a:prstGeom prst="rect">
            <a:avLst/>
          </a:prstGeom>
        </p:spPr>
        <p:txBody>
          <a:bodyPr/>
          <a:lstStyle/>
          <a:p>
            <a:pPr lvl="0" algn="ctr">
              <a:defRPr/>
            </a:pPr>
            <a:r>
              <a:rPr lang="en-US" sz="3200" b="0" kern="0" dirty="0" smtClean="0">
                <a:latin typeface="Gill Sans"/>
                <a:cs typeface="Gill Sans"/>
              </a:rPr>
              <a:t>Build a data warehouse!</a:t>
            </a:r>
            <a:endParaRPr lang="en-US" sz="3200" b="0" kern="0" dirty="0">
              <a:latin typeface="Gill Sans"/>
              <a:cs typeface="Gill Sans"/>
            </a:endParaRPr>
          </a:p>
        </p:txBody>
      </p:sp>
    </p:spTree>
    <p:extLst>
      <p:ext uri="{BB962C8B-B14F-4D97-AF65-F5344CB8AC3E}">
        <p14:creationId xmlns:p14="http://schemas.microsoft.com/office/powerpoint/2010/main" val="190961308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nvGrpSpPr>
          <p:cNvPr id="2" name="Group 1"/>
          <p:cNvGrpSpPr/>
          <p:nvPr/>
        </p:nvGrpSpPr>
        <p:grpSpPr>
          <a:xfrm>
            <a:off x="2743200" y="3084512"/>
            <a:ext cx="3657599" cy="1258888"/>
            <a:chOff x="2743200" y="3084512"/>
            <a:chExt cx="3657599" cy="1258888"/>
          </a:xfrm>
        </p:grpSpPr>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74" y="6072643"/>
            <a:ext cx="728870" cy="762000"/>
          </a:xfrm>
          <a:prstGeom prst="rect">
            <a:avLst/>
          </a:prstGeom>
        </p:spPr>
      </p:pic>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730" y="-56255"/>
            <a:ext cx="728870" cy="762000"/>
          </a:xfrm>
          <a:prstGeom prst="rect">
            <a:avLst/>
          </a:prstGeom>
        </p:spPr>
      </p:pic>
      <p:sp>
        <p:nvSpPr>
          <p:cNvPr id="17" name="TextBox 16"/>
          <p:cNvSpPr txBox="1"/>
          <p:nvPr/>
        </p:nvSpPr>
        <p:spPr>
          <a:xfrm>
            <a:off x="228600" y="1981200"/>
            <a:ext cx="3174242" cy="830997"/>
          </a:xfrm>
          <a:prstGeom prst="rect">
            <a:avLst/>
          </a:prstGeom>
          <a:noFill/>
        </p:spPr>
        <p:txBody>
          <a:bodyPr wrap="square" rtlCol="0">
            <a:spAutoFit/>
          </a:bodyPr>
          <a:lstStyle/>
          <a:p>
            <a:pPr lvl="0" algn="r">
              <a:defRPr/>
            </a:pPr>
            <a:r>
              <a:rPr lang="en-US" sz="2400" b="0" kern="0" dirty="0">
                <a:solidFill>
                  <a:srgbClr val="000000"/>
                </a:solidFill>
                <a:latin typeface="Gill Sans"/>
                <a:cs typeface="Gill Sans"/>
              </a:rPr>
              <a:t>OLTP database for user-facing transactions</a:t>
            </a:r>
          </a:p>
        </p:txBody>
      </p:sp>
      <p:sp>
        <p:nvSpPr>
          <p:cNvPr id="23" name="TextBox 22"/>
          <p:cNvSpPr txBox="1"/>
          <p:nvPr/>
        </p:nvSpPr>
        <p:spPr>
          <a:xfrm>
            <a:off x="541930" y="4576267"/>
            <a:ext cx="2860912" cy="830997"/>
          </a:xfrm>
          <a:prstGeom prst="rect">
            <a:avLst/>
          </a:prstGeom>
          <a:noFill/>
        </p:spPr>
        <p:txBody>
          <a:bodyPr wrap="square" rtlCol="0">
            <a:spAutoFit/>
          </a:bodyPr>
          <a:lstStyle/>
          <a:p>
            <a:pPr lvl="0" algn="r">
              <a:defRPr/>
            </a:pPr>
            <a:r>
              <a:rPr lang="en-US" sz="2400" b="0" kern="0" dirty="0">
                <a:solidFill>
                  <a:srgbClr val="000000"/>
                </a:solidFill>
                <a:latin typeface="Gill Sans"/>
                <a:cs typeface="Gill Sans"/>
              </a:rPr>
              <a:t>OLAP database for data warehousing</a:t>
            </a:r>
          </a:p>
        </p:txBody>
      </p:sp>
      <p:sp>
        <p:nvSpPr>
          <p:cNvPr id="24" name="TextBox 23"/>
          <p:cNvSpPr txBox="1"/>
          <p:nvPr/>
        </p:nvSpPr>
        <p:spPr>
          <a:xfrm>
            <a:off x="6172200" y="5886043"/>
            <a:ext cx="2808027" cy="830997"/>
          </a:xfrm>
          <a:prstGeom prst="rect">
            <a:avLst/>
          </a:prstGeom>
          <a:noFill/>
        </p:spPr>
        <p:txBody>
          <a:bodyPr wrap="square" rtlCol="0">
            <a:spAutoFit/>
          </a:bodyPr>
          <a:lstStyle/>
          <a:p>
            <a:r>
              <a:rPr lang="en-US" sz="2400" b="0" dirty="0" smtClean="0">
                <a:solidFill>
                  <a:srgbClr val="FF0000"/>
                </a:solidFill>
                <a:latin typeface="Gill Sans"/>
                <a:cs typeface="Gill Sans"/>
              </a:rPr>
              <a:t>What’s special about OLTP vs. OLAP?</a:t>
            </a:r>
            <a:endParaRPr lang="en-US" sz="2400" b="0" dirty="0">
              <a:solidFill>
                <a:srgbClr val="FF0000"/>
              </a:solidFill>
              <a:latin typeface="Gill Sans"/>
              <a:cs typeface="Gill Sans"/>
            </a:endParaRPr>
          </a:p>
        </p:txBody>
      </p:sp>
    </p:spTree>
    <p:extLst>
      <p:ext uri="{BB962C8B-B14F-4D97-AF65-F5344CB8AC3E}">
        <p14:creationId xmlns:p14="http://schemas.microsoft.com/office/powerpoint/2010/main" val="2802065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9" grpId="0"/>
      <p:bldP spid="8" grpId="0" animBg="1"/>
      <p:bldP spid="10" grpId="0"/>
      <p:bldP spid="14" grpId="0" animBg="1"/>
      <p:bldP spid="16" grpId="0"/>
      <p:bldP spid="17" grpId="0"/>
      <p:bldP spid="2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581400" y="1752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smtClean="0">
                <a:ln>
                  <a:noFill/>
                </a:ln>
                <a:solidFill>
                  <a:schemeClr val="bg1"/>
                </a:solidFill>
                <a:effectLst/>
                <a:latin typeface="Gill Sans"/>
                <a:cs typeface="Gill Sans"/>
              </a:rPr>
              <a:t>Customer</a:t>
            </a:r>
          </a:p>
        </p:txBody>
      </p:sp>
      <p:sp>
        <p:nvSpPr>
          <p:cNvPr id="6" name="Rectangle 5"/>
          <p:cNvSpPr/>
          <p:nvPr/>
        </p:nvSpPr>
        <p:spPr bwMode="auto">
          <a:xfrm>
            <a:off x="6172200" y="1752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smtClean="0">
                <a:ln>
                  <a:noFill/>
                </a:ln>
                <a:solidFill>
                  <a:schemeClr val="bg1"/>
                </a:solidFill>
                <a:effectLst/>
                <a:latin typeface="Gill Sans"/>
                <a:cs typeface="Gill Sans"/>
              </a:rPr>
              <a:t>Billing</a:t>
            </a:r>
          </a:p>
        </p:txBody>
      </p:sp>
      <p:sp>
        <p:nvSpPr>
          <p:cNvPr id="7" name="Rectangle 6"/>
          <p:cNvSpPr/>
          <p:nvPr/>
        </p:nvSpPr>
        <p:spPr bwMode="auto">
          <a:xfrm>
            <a:off x="3581400" y="34290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smtClean="0">
                <a:ln>
                  <a:noFill/>
                </a:ln>
                <a:solidFill>
                  <a:schemeClr val="bg1"/>
                </a:solidFill>
                <a:effectLst/>
                <a:latin typeface="Gill Sans"/>
                <a:cs typeface="Gill Sans"/>
              </a:rPr>
              <a:t>Order</a:t>
            </a:r>
          </a:p>
        </p:txBody>
      </p:sp>
      <p:sp>
        <p:nvSpPr>
          <p:cNvPr id="8" name="Rectangle 7"/>
          <p:cNvSpPr/>
          <p:nvPr/>
        </p:nvSpPr>
        <p:spPr bwMode="auto">
          <a:xfrm>
            <a:off x="838200" y="34290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smtClean="0">
                <a:ln>
                  <a:noFill/>
                </a:ln>
                <a:solidFill>
                  <a:schemeClr val="bg1"/>
                </a:solidFill>
                <a:effectLst/>
                <a:latin typeface="Gill Sans"/>
                <a:cs typeface="Gill Sans"/>
              </a:rPr>
              <a:t>Inventory</a:t>
            </a:r>
          </a:p>
        </p:txBody>
      </p:sp>
      <p:sp>
        <p:nvSpPr>
          <p:cNvPr id="9" name="Rectangle 8"/>
          <p:cNvSpPr/>
          <p:nvPr/>
        </p:nvSpPr>
        <p:spPr bwMode="auto">
          <a:xfrm>
            <a:off x="2209800" y="52578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OrderLine</a:t>
            </a:r>
            <a:endParaRPr kumimoji="0" lang="en-US" sz="2000" b="0" i="0" strike="noStrike" cap="none" normalizeH="0" baseline="0" dirty="0" smtClean="0">
              <a:ln>
                <a:noFill/>
              </a:ln>
              <a:solidFill>
                <a:schemeClr val="bg1"/>
              </a:solidFill>
              <a:effectLst/>
              <a:latin typeface="Gill Sans"/>
              <a:cs typeface="Gill Sans"/>
            </a:endParaRPr>
          </a:p>
        </p:txBody>
      </p:sp>
      <p:cxnSp>
        <p:nvCxnSpPr>
          <p:cNvPr id="11" name="Straight Arrow Connector 10"/>
          <p:cNvCxnSpPr>
            <a:stCxn id="5" idx="2"/>
            <a:endCxn id="7" idx="0"/>
          </p:cNvCxnSpPr>
          <p:nvPr/>
        </p:nvCxnSpPr>
        <p:spPr bwMode="auto">
          <a:xfrm>
            <a:off x="4495800" y="2895600"/>
            <a:ext cx="0" cy="5334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6" idx="1"/>
            <a:endCxn id="5" idx="3"/>
          </p:cNvCxnSpPr>
          <p:nvPr/>
        </p:nvCxnSpPr>
        <p:spPr bwMode="auto">
          <a:xfrm flipH="1">
            <a:off x="5410200" y="2324100"/>
            <a:ext cx="7620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0" name="Elbow Connector 29"/>
          <p:cNvCxnSpPr>
            <a:stCxn id="8" idx="2"/>
            <a:endCxn id="9" idx="1"/>
          </p:cNvCxnSpPr>
          <p:nvPr/>
        </p:nvCxnSpPr>
        <p:spPr bwMode="auto">
          <a:xfrm rot="16200000" flipH="1">
            <a:off x="1352550" y="4972050"/>
            <a:ext cx="1257300" cy="457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1" name="Elbow Connector 30"/>
          <p:cNvCxnSpPr>
            <a:stCxn id="7" idx="2"/>
            <a:endCxn id="9" idx="3"/>
          </p:cNvCxnSpPr>
          <p:nvPr/>
        </p:nvCxnSpPr>
        <p:spPr bwMode="auto">
          <a:xfrm rot="5400000">
            <a:off x="3638550" y="4972050"/>
            <a:ext cx="1257300" cy="457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A Simple OLTP Schema</a:t>
            </a:r>
          </a:p>
        </p:txBody>
      </p:sp>
    </p:spTree>
    <p:extLst>
      <p:ext uri="{BB962C8B-B14F-4D97-AF65-F5344CB8AC3E}">
        <p14:creationId xmlns:p14="http://schemas.microsoft.com/office/powerpoint/2010/main" val="210926277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800600" y="1371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Dim_Customer</a:t>
            </a:r>
            <a:endParaRPr kumimoji="0" lang="en-US" sz="2000" b="0" i="0" strike="noStrike" cap="none" normalizeH="0" baseline="0" dirty="0" smtClean="0">
              <a:ln>
                <a:noFill/>
              </a:ln>
              <a:solidFill>
                <a:schemeClr val="bg1"/>
              </a:solidFill>
              <a:effectLst/>
              <a:latin typeface="Gill Sans"/>
              <a:cs typeface="Gill Sans"/>
            </a:endParaRPr>
          </a:p>
        </p:txBody>
      </p:sp>
      <p:sp>
        <p:nvSpPr>
          <p:cNvPr id="7" name="Rectangle 6"/>
          <p:cNvSpPr/>
          <p:nvPr/>
        </p:nvSpPr>
        <p:spPr bwMode="auto">
          <a:xfrm>
            <a:off x="6934200" y="2133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Dim_Date</a:t>
            </a:r>
            <a:endParaRPr kumimoji="0" lang="en-US" sz="2000" b="0" i="0" strike="noStrike" cap="none" normalizeH="0" baseline="0" dirty="0" smtClean="0">
              <a:ln>
                <a:noFill/>
              </a:ln>
              <a:solidFill>
                <a:schemeClr val="bg1"/>
              </a:solidFill>
              <a:effectLst/>
              <a:latin typeface="Gill Sans"/>
              <a:cs typeface="Gill Sans"/>
            </a:endParaRPr>
          </a:p>
        </p:txBody>
      </p:sp>
      <p:sp>
        <p:nvSpPr>
          <p:cNvPr id="8" name="Rectangle 7"/>
          <p:cNvSpPr/>
          <p:nvPr/>
        </p:nvSpPr>
        <p:spPr bwMode="auto">
          <a:xfrm>
            <a:off x="533400" y="26670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Dim_Product</a:t>
            </a:r>
            <a:endParaRPr kumimoji="0" lang="en-US" sz="2000" b="0" i="0" strike="noStrike" cap="none" normalizeH="0" baseline="0" dirty="0" smtClean="0">
              <a:ln>
                <a:noFill/>
              </a:ln>
              <a:solidFill>
                <a:schemeClr val="bg1"/>
              </a:solidFill>
              <a:effectLst/>
              <a:latin typeface="Gill Sans"/>
              <a:cs typeface="Gill Sans"/>
            </a:endParaRPr>
          </a:p>
        </p:txBody>
      </p:sp>
      <p:sp>
        <p:nvSpPr>
          <p:cNvPr id="9" name="Rectangle 8"/>
          <p:cNvSpPr/>
          <p:nvPr/>
        </p:nvSpPr>
        <p:spPr bwMode="auto">
          <a:xfrm>
            <a:off x="3276600" y="2895600"/>
            <a:ext cx="1828800" cy="2743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Fact_Sales</a:t>
            </a:r>
            <a:endParaRPr kumimoji="0" lang="en-US" sz="2000" b="0" i="0" strike="noStrike" cap="none" normalizeH="0" baseline="0" dirty="0" smtClean="0">
              <a:ln>
                <a:noFill/>
              </a:ln>
              <a:solidFill>
                <a:schemeClr val="bg1"/>
              </a:solidFill>
              <a:effectLst/>
              <a:latin typeface="Gill Sans"/>
              <a:cs typeface="Gill Sans"/>
            </a:endParaRPr>
          </a:p>
        </p:txBody>
      </p:sp>
      <p:cxnSp>
        <p:nvCxnSpPr>
          <p:cNvPr id="30" name="Elbow Connector 29"/>
          <p:cNvCxnSpPr>
            <a:stCxn id="8" idx="2"/>
            <a:endCxn id="9" idx="1"/>
          </p:cNvCxnSpPr>
          <p:nvPr/>
        </p:nvCxnSpPr>
        <p:spPr bwMode="auto">
          <a:xfrm rot="16200000" flipH="1">
            <a:off x="2133600" y="3124200"/>
            <a:ext cx="457200" cy="18288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1" name="Elbow Connector 30"/>
          <p:cNvCxnSpPr>
            <a:stCxn id="7" idx="2"/>
            <a:endCxn id="9" idx="3"/>
          </p:cNvCxnSpPr>
          <p:nvPr/>
        </p:nvCxnSpPr>
        <p:spPr bwMode="auto">
          <a:xfrm rot="5400000">
            <a:off x="5981700" y="2400300"/>
            <a:ext cx="990600" cy="2743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Rectangle 15"/>
          <p:cNvSpPr/>
          <p:nvPr/>
        </p:nvSpPr>
        <p:spPr bwMode="auto">
          <a:xfrm>
            <a:off x="5791200" y="54864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smtClean="0">
                <a:ln>
                  <a:noFill/>
                </a:ln>
                <a:solidFill>
                  <a:schemeClr val="bg1"/>
                </a:solidFill>
                <a:effectLst/>
                <a:latin typeface="Gill Sans"/>
                <a:cs typeface="Gill Sans"/>
              </a:rPr>
              <a:t>Dim_Store</a:t>
            </a:r>
            <a:endParaRPr kumimoji="0" lang="en-US" sz="2000" b="0" i="0" strike="noStrike" cap="none" normalizeH="0" baseline="0" dirty="0" smtClean="0">
              <a:ln>
                <a:noFill/>
              </a:ln>
              <a:solidFill>
                <a:schemeClr val="bg1"/>
              </a:solidFill>
              <a:effectLst/>
              <a:latin typeface="Gill Sans"/>
              <a:cs typeface="Gill Sans"/>
            </a:endParaRPr>
          </a:p>
        </p:txBody>
      </p:sp>
      <p:cxnSp>
        <p:nvCxnSpPr>
          <p:cNvPr id="19" name="Elbow Connector 18"/>
          <p:cNvCxnSpPr>
            <a:stCxn id="16" idx="1"/>
            <a:endCxn id="9" idx="2"/>
          </p:cNvCxnSpPr>
          <p:nvPr/>
        </p:nvCxnSpPr>
        <p:spPr bwMode="auto">
          <a:xfrm rot="10800000">
            <a:off x="4191000" y="5638800"/>
            <a:ext cx="1600200" cy="4191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2" name="Elbow Connector 21"/>
          <p:cNvCxnSpPr>
            <a:stCxn id="5" idx="1"/>
            <a:endCxn id="9" idx="0"/>
          </p:cNvCxnSpPr>
          <p:nvPr/>
        </p:nvCxnSpPr>
        <p:spPr bwMode="auto">
          <a:xfrm rot="10800000" flipV="1">
            <a:off x="4191000" y="1943100"/>
            <a:ext cx="609600" cy="952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rot="21013891">
            <a:off x="1842717" y="4528244"/>
            <a:ext cx="4923543" cy="584776"/>
          </a:xfrm>
          <a:prstGeom prst="rect">
            <a:avLst/>
          </a:prstGeom>
          <a:noFill/>
        </p:spPr>
        <p:txBody>
          <a:bodyPr wrap="none" rtlCol="0">
            <a:spAutoFit/>
          </a:bodyPr>
          <a:lstStyle/>
          <a:p>
            <a:r>
              <a:rPr lang="en-US" sz="3200" b="0" dirty="0" smtClean="0">
                <a:solidFill>
                  <a:srgbClr val="FF0000"/>
                </a:solidFill>
                <a:latin typeface="Gill Sans"/>
                <a:cs typeface="Gill Sans"/>
              </a:rPr>
              <a:t>Stars and snowflakes, oh my!</a:t>
            </a:r>
            <a:endParaRPr lang="en-US" sz="3200" b="0" dirty="0">
              <a:solidFill>
                <a:srgbClr val="FF0000"/>
              </a:solidFill>
              <a:latin typeface="Gill Sans"/>
              <a:cs typeface="Gill Sans"/>
            </a:endParaRPr>
          </a:p>
        </p:txBody>
      </p:sp>
      <p:sp>
        <p:nvSpPr>
          <p:cNvPr id="1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A Simple OLAP Schema</a:t>
            </a:r>
          </a:p>
        </p:txBody>
      </p:sp>
    </p:spTree>
    <p:extLst>
      <p:ext uri="{BB962C8B-B14F-4D97-AF65-F5344CB8AC3E}">
        <p14:creationId xmlns:p14="http://schemas.microsoft.com/office/powerpoint/2010/main" val="1679902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fltVal val="0"/>
                                          </p:val>
                                        </p:tav>
                                        <p:tav tm="100000">
                                          <p:val>
                                            <p:strVal val="#ppt_w"/>
                                          </p:val>
                                        </p:tav>
                                      </p:tavLst>
                                    </p:anim>
                                    <p:anim calcmode="lin" valueType="num">
                                      <p:cBhvr>
                                        <p:cTn id="8" dur="1000" fill="hold"/>
                                        <p:tgtEl>
                                          <p:spTgt spid="40"/>
                                        </p:tgtEl>
                                        <p:attrNameLst>
                                          <p:attrName>ppt_h</p:attrName>
                                        </p:attrNameLst>
                                      </p:cBhvr>
                                      <p:tavLst>
                                        <p:tav tm="0">
                                          <p:val>
                                            <p:fltVal val="0"/>
                                          </p:val>
                                        </p:tav>
                                        <p:tav tm="100000">
                                          <p:val>
                                            <p:strVal val="#ppt_h"/>
                                          </p:val>
                                        </p:tav>
                                      </p:tavLst>
                                    </p:anim>
                                    <p:anim calcmode="lin" valueType="num">
                                      <p:cBhvr>
                                        <p:cTn id="9" dur="1000" fill="hold"/>
                                        <p:tgtEl>
                                          <p:spTgt spid="4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ETL</a:t>
            </a:r>
            <a:endParaRPr lang="en-US" sz="3600" b="0" kern="0" dirty="0">
              <a:solidFill>
                <a:srgbClr val="000000"/>
              </a:solidFill>
              <a:latin typeface="Gill Sans"/>
              <a:cs typeface="Gill Sans"/>
            </a:endParaRPr>
          </a:p>
        </p:txBody>
      </p:sp>
      <p:sp>
        <p:nvSpPr>
          <p:cNvPr id="6" name="TextBox 5"/>
          <p:cNvSpPr txBox="1"/>
          <p:nvPr/>
        </p:nvSpPr>
        <p:spPr>
          <a:xfrm>
            <a:off x="0" y="2581870"/>
            <a:ext cx="91440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Transform</a:t>
            </a:r>
            <a:endParaRPr lang="en-US" sz="2400" b="0" kern="0" dirty="0">
              <a:solidFill>
                <a:srgbClr val="000000"/>
              </a:solidFill>
              <a:latin typeface="Gill Sans"/>
              <a:cs typeface="Gill Sans"/>
            </a:endParaRPr>
          </a:p>
        </p:txBody>
      </p:sp>
      <p:sp>
        <p:nvSpPr>
          <p:cNvPr id="7" name="TextBox 6"/>
          <p:cNvSpPr txBox="1"/>
          <p:nvPr/>
        </p:nvSpPr>
        <p:spPr>
          <a:xfrm>
            <a:off x="0" y="2962870"/>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Data cleaning and integrity checking</a:t>
            </a:r>
          </a:p>
          <a:p>
            <a:pPr lvl="0" algn="ctr">
              <a:defRPr/>
            </a:pPr>
            <a:r>
              <a:rPr lang="en-US" sz="2000" b="0" kern="0" dirty="0">
                <a:solidFill>
                  <a:srgbClr val="0070C0"/>
                </a:solidFill>
                <a:latin typeface="Gill Sans"/>
                <a:cs typeface="Gill Sans"/>
              </a:rPr>
              <a:t>Schema conversion</a:t>
            </a:r>
          </a:p>
          <a:p>
            <a:pPr lvl="0" algn="ctr">
              <a:defRPr/>
            </a:pPr>
            <a:r>
              <a:rPr lang="en-US" sz="2000" b="0" kern="0" dirty="0">
                <a:solidFill>
                  <a:srgbClr val="0070C0"/>
                </a:solidFill>
                <a:latin typeface="Gill Sans"/>
                <a:cs typeface="Gill Sans"/>
              </a:rPr>
              <a:t>Field transformations</a:t>
            </a:r>
          </a:p>
        </p:txBody>
      </p:sp>
      <p:sp>
        <p:nvSpPr>
          <p:cNvPr id="11" name="TextBox 10"/>
          <p:cNvSpPr txBox="1"/>
          <p:nvPr/>
        </p:nvSpPr>
        <p:spPr>
          <a:xfrm>
            <a:off x="0" y="5953780"/>
            <a:ext cx="9144000" cy="523220"/>
          </a:xfrm>
          <a:prstGeom prst="rect">
            <a:avLst/>
          </a:prstGeom>
          <a:noFill/>
        </p:spPr>
        <p:txBody>
          <a:bodyPr wrap="square" rtlCol="0">
            <a:spAutoFit/>
          </a:bodyPr>
          <a:lstStyle/>
          <a:p>
            <a:pPr lvl="0" algn="ctr">
              <a:defRPr/>
            </a:pPr>
            <a:r>
              <a:rPr lang="en-US" sz="2800" b="0" kern="0" dirty="0" smtClean="0">
                <a:solidFill>
                  <a:srgbClr val="FF0000"/>
                </a:solidFill>
                <a:latin typeface="Gill Sans"/>
                <a:cs typeface="Gill Sans"/>
              </a:rPr>
              <a:t>When does </a:t>
            </a:r>
            <a:r>
              <a:rPr lang="en-US" sz="2800" b="0" kern="0" dirty="0" smtClean="0">
                <a:solidFill>
                  <a:srgbClr val="FF0000"/>
                </a:solidFill>
                <a:latin typeface="Gill Sans"/>
                <a:cs typeface="Gill Sans"/>
              </a:rPr>
              <a:t>ETL </a:t>
            </a:r>
            <a:r>
              <a:rPr lang="en-US" sz="2800" b="0" kern="0" dirty="0" smtClean="0">
                <a:solidFill>
                  <a:srgbClr val="FF0000"/>
                </a:solidFill>
                <a:latin typeface="Gill Sans"/>
                <a:cs typeface="Gill Sans"/>
              </a:rPr>
              <a:t>happen?</a:t>
            </a:r>
            <a:endParaRPr lang="en-US" sz="2800" b="0" kern="0" dirty="0">
              <a:solidFill>
                <a:srgbClr val="FF0000"/>
              </a:solidFill>
              <a:latin typeface="Gill Sans"/>
              <a:cs typeface="Gill Sans"/>
            </a:endParaRPr>
          </a:p>
        </p:txBody>
      </p:sp>
      <p:sp>
        <p:nvSpPr>
          <p:cNvPr id="8" name="TextBox 7"/>
          <p:cNvSpPr txBox="1"/>
          <p:nvPr/>
        </p:nvSpPr>
        <p:spPr>
          <a:xfrm>
            <a:off x="0" y="2057400"/>
            <a:ext cx="91440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Extract</a:t>
            </a:r>
            <a:endParaRPr lang="en-US" sz="2400" b="0" kern="0" dirty="0">
              <a:solidFill>
                <a:srgbClr val="000000"/>
              </a:solidFill>
              <a:latin typeface="Gill Sans"/>
              <a:cs typeface="Gill Sans"/>
            </a:endParaRPr>
          </a:p>
        </p:txBody>
      </p:sp>
      <p:sp>
        <p:nvSpPr>
          <p:cNvPr id="9" name="TextBox 8"/>
          <p:cNvSpPr txBox="1"/>
          <p:nvPr/>
        </p:nvSpPr>
        <p:spPr>
          <a:xfrm>
            <a:off x="0" y="4191000"/>
            <a:ext cx="91440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Load</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4238537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730" y="-56255"/>
            <a:ext cx="728870" cy="762000"/>
          </a:xfrm>
          <a:prstGeom prst="rect">
            <a:avLst/>
          </a:prstGeom>
        </p:spPr>
      </p:pic>
      <p:sp>
        <p:nvSpPr>
          <p:cNvPr id="17" name="Oval Callout 16"/>
          <p:cNvSpPr/>
          <p:nvPr/>
        </p:nvSpPr>
        <p:spPr bwMode="auto">
          <a:xfrm>
            <a:off x="522880" y="5310706"/>
            <a:ext cx="3352800" cy="1066800"/>
          </a:xfrm>
          <a:prstGeom prst="wedgeEllipseCallout">
            <a:avLst>
              <a:gd name="adj1" fmla="val 52465"/>
              <a:gd name="adj2" fmla="val 45869"/>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1"/>
                </a:solidFill>
                <a:latin typeface="Gill Sans" charset="0"/>
                <a:ea typeface="Gill Sans" charset="0"/>
                <a:cs typeface="Gill Sans" charset="0"/>
              </a:rPr>
              <a:t>My data</a:t>
            </a:r>
            <a:r>
              <a:rPr lang="en-US" sz="2000" b="0" dirty="0">
                <a:solidFill>
                  <a:schemeClr val="bg1"/>
                </a:solidFill>
                <a:latin typeface="Gill Sans" charset="0"/>
                <a:ea typeface="Gill Sans" charset="0"/>
                <a:cs typeface="Gill Sans" charset="0"/>
              </a:rPr>
              <a:t> </a:t>
            </a:r>
            <a:r>
              <a:rPr lang="en-US" sz="2000" b="0" dirty="0" smtClean="0">
                <a:solidFill>
                  <a:schemeClr val="bg1"/>
                </a:solidFill>
                <a:latin typeface="Gill Sans" charset="0"/>
                <a:ea typeface="Gill Sans" charset="0"/>
                <a:cs typeface="Gill Sans" charset="0"/>
              </a:rPr>
              <a:t>is a </a:t>
            </a:r>
          </a:p>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1"/>
                </a:solidFill>
                <a:latin typeface="Gill Sans" charset="0"/>
                <a:ea typeface="Gill Sans" charset="0"/>
                <a:cs typeface="Gill Sans" charset="0"/>
              </a:rPr>
              <a:t>day old</a:t>
            </a:r>
            <a:r>
              <a:rPr lang="mr-IN" sz="2000" b="0" dirty="0" smtClean="0">
                <a:solidFill>
                  <a:schemeClr val="bg1"/>
                </a:solidFill>
                <a:latin typeface="Gill Sans" charset="0"/>
                <a:ea typeface="Gill Sans" charset="0"/>
                <a:cs typeface="Gill Sans" charset="0"/>
              </a:rPr>
              <a:t>…</a:t>
            </a:r>
            <a:endParaRPr kumimoji="0" lang="en-US" sz="2000" b="0" i="0" u="none" strike="noStrike" cap="none" normalizeH="0" baseline="0" dirty="0" smtClean="0">
              <a:ln>
                <a:noFill/>
              </a:ln>
              <a:solidFill>
                <a:schemeClr val="bg1"/>
              </a:solidFill>
              <a:effectLst/>
              <a:latin typeface="Gill Sans" charset="0"/>
              <a:ea typeface="Gill Sans" charset="0"/>
              <a:cs typeface="Gill Sans" charset="0"/>
            </a:endParaRPr>
          </a:p>
        </p:txBody>
      </p:sp>
      <p:sp>
        <p:nvSpPr>
          <p:cNvPr id="23" name="Oval Callout 22"/>
          <p:cNvSpPr/>
          <p:nvPr/>
        </p:nvSpPr>
        <p:spPr bwMode="auto">
          <a:xfrm>
            <a:off x="5334000" y="5562600"/>
            <a:ext cx="1461837" cy="1066800"/>
          </a:xfrm>
          <a:prstGeom prst="wedgeEllipseCallout">
            <a:avLst>
              <a:gd name="adj1" fmla="val -67036"/>
              <a:gd name="adj2" fmla="val 2412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1"/>
                </a:solidFill>
                <a:latin typeface="Gill Sans" charset="0"/>
                <a:ea typeface="Gill Sans" charset="0"/>
                <a:cs typeface="Gill Sans" charset="0"/>
              </a:rPr>
              <a:t>Meh.</a:t>
            </a:r>
            <a:endParaRPr kumimoji="0" lang="en-US" sz="2000" b="0" i="0" u="none" strike="noStrike" cap="none" normalizeH="0" baseline="0" dirty="0" smtClean="0">
              <a:ln>
                <a:noFill/>
              </a:ln>
              <a:solidFill>
                <a:schemeClr val="bg1"/>
              </a:solidFill>
              <a:effectLst/>
              <a:latin typeface="Gill Sans" charset="0"/>
              <a:ea typeface="Gill Sans" charset="0"/>
              <a:cs typeface="Gill Sans" charset="0"/>
            </a:endParaRPr>
          </a:p>
        </p:txBody>
      </p:sp>
    </p:spTree>
    <p:extLst>
      <p:ext uri="{BB962C8B-B14F-4D97-AF65-F5344CB8AC3E}">
        <p14:creationId xmlns:p14="http://schemas.microsoft.com/office/powerpoint/2010/main" val="1778153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own Arrow 33"/>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Down Arrow 34"/>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3406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17" grpId="0" animBg="1"/>
      <p:bldP spid="23" grpId="0" animBg="1"/>
      <p:bldP spid="24" grpId="0"/>
      <p:bldP spid="25" grpId="0" animBg="1"/>
      <p:bldP spid="26" grpId="0"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Structure of the Course</a:t>
            </a:r>
            <a:endParaRPr lang="en-US" sz="3600" b="0" kern="0" dirty="0">
              <a:solidFill>
                <a:srgbClr val="000000"/>
              </a:solidFill>
              <a:latin typeface="Gill Sans"/>
              <a:cs typeface="Gill Sans"/>
            </a:endParaRPr>
          </a:p>
        </p:txBody>
      </p:sp>
      <p:sp>
        <p:nvSpPr>
          <p:cNvPr id="8" name="Rounded Rectangle 7"/>
          <p:cNvSpPr/>
          <p:nvPr/>
        </p:nvSpPr>
        <p:spPr>
          <a:xfrm>
            <a:off x="2286000" y="4453726"/>
            <a:ext cx="4572000" cy="11088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0" kern="0" dirty="0" smtClean="0">
                <a:solidFill>
                  <a:sysClr val="windowText" lastClr="000000"/>
                </a:solidFill>
                <a:latin typeface="Helvetica Neue"/>
                <a:cs typeface="Helvetica Neue"/>
              </a:rPr>
              <a:t>“Core” framework features </a:t>
            </a:r>
            <a:br>
              <a:rPr lang="en-US" sz="2400" b="0" kern="0" dirty="0" smtClean="0">
                <a:solidFill>
                  <a:sysClr val="windowText" lastClr="000000"/>
                </a:solidFill>
                <a:latin typeface="Helvetica Neue"/>
                <a:cs typeface="Helvetica Neue"/>
              </a:rPr>
            </a:br>
            <a:r>
              <a:rPr lang="en-US" sz="2400" b="0" kern="0" dirty="0" smtClean="0">
                <a:solidFill>
                  <a:sysClr val="windowText" lastClr="000000"/>
                </a:solidFill>
                <a:latin typeface="Helvetica Neue"/>
                <a:cs typeface="Helvetica Neue"/>
              </a:rPr>
              <a:t>and algorithm design</a:t>
            </a:r>
            <a:endParaRPr kumimoji="0" lang="en-US" sz="2400" b="0" i="0" u="none" strike="noStrike" kern="0" cap="none" spc="0" normalizeH="0" baseline="0" noProof="0" dirty="0">
              <a:ln>
                <a:noFill/>
              </a:ln>
              <a:solidFill>
                <a:sysClr val="windowText" lastClr="000000"/>
              </a:solidFill>
              <a:effectLst/>
              <a:uLnTx/>
              <a:uFillTx/>
              <a:latin typeface="Helvetica Neue"/>
              <a:cs typeface="Helvetica Neue"/>
            </a:endParaRPr>
          </a:p>
        </p:txBody>
      </p:sp>
      <p:sp>
        <p:nvSpPr>
          <p:cNvPr id="10" name="Rounded Rectangle 9"/>
          <p:cNvSpPr/>
          <p:nvPr/>
        </p:nvSpPr>
        <p:spPr>
          <a:xfrm rot="16200000">
            <a:off x="1812748" y="2606853"/>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Helvetica Neue"/>
                <a:ea typeface="+mn-ea"/>
                <a:cs typeface="Helvetica Neue"/>
              </a:rPr>
              <a:t>Analyzing</a:t>
            </a:r>
            <a:r>
              <a:rPr kumimoji="0" lang="en-US" sz="1800" b="0" i="0" u="none" strike="noStrike" kern="0" cap="none" spc="0" normalizeH="0" noProof="0" dirty="0" smtClean="0">
                <a:ln>
                  <a:noFill/>
                </a:ln>
                <a:solidFill>
                  <a:sysClr val="windowText" lastClr="000000"/>
                </a:solidFill>
                <a:effectLst/>
                <a:uLnTx/>
                <a:uFillTx/>
                <a:latin typeface="Helvetica Neue"/>
                <a:ea typeface="+mn-ea"/>
                <a:cs typeface="Helvetica Neue"/>
              </a:rPr>
              <a:t> Text</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
        <p:nvSpPr>
          <p:cNvPr id="13" name="Rounded Rectangle 12"/>
          <p:cNvSpPr/>
          <p:nvPr/>
        </p:nvSpPr>
        <p:spPr>
          <a:xfrm rot="16200000">
            <a:off x="2879548" y="2606854"/>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Helvetica Neue"/>
                <a:ea typeface="+mn-ea"/>
                <a:cs typeface="Helvetica Neue"/>
              </a:rPr>
              <a:t>Analyzing</a:t>
            </a:r>
            <a:r>
              <a:rPr kumimoji="0" lang="en-US" sz="1800" b="0" i="0" u="none" strike="noStrike" kern="0" cap="none" spc="0" normalizeH="0" noProof="0" dirty="0" smtClean="0">
                <a:ln>
                  <a:noFill/>
                </a:ln>
                <a:solidFill>
                  <a:sysClr val="windowText" lastClr="000000"/>
                </a:solidFill>
                <a:effectLst/>
                <a:uLnTx/>
                <a:uFillTx/>
                <a:latin typeface="Helvetica Neue"/>
                <a:ea typeface="+mn-ea"/>
                <a:cs typeface="Helvetica Neue"/>
              </a:rPr>
              <a:t> Graphs</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
        <p:nvSpPr>
          <p:cNvPr id="14" name="Rounded Rectangle 13"/>
          <p:cNvSpPr/>
          <p:nvPr/>
        </p:nvSpPr>
        <p:spPr>
          <a:xfrm rot="16200000">
            <a:off x="3946348" y="2606853"/>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Helvetica Neue"/>
                <a:ea typeface="+mn-ea"/>
                <a:cs typeface="Helvetica Neue"/>
              </a:rPr>
              <a:t>Analyzing</a:t>
            </a:r>
            <a:r>
              <a:rPr kumimoji="0" lang="en-US" sz="1800" b="0" i="0" u="none" strike="noStrike" kern="0" cap="none" spc="0" normalizeH="0" noProof="0" dirty="0" smtClean="0">
                <a:ln>
                  <a:noFill/>
                </a:ln>
                <a:solidFill>
                  <a:sysClr val="windowText" lastClr="000000"/>
                </a:solidFill>
                <a:effectLst/>
                <a:uLnTx/>
                <a:uFillTx/>
                <a:latin typeface="Helvetica Neue"/>
                <a:ea typeface="+mn-ea"/>
                <a:cs typeface="Helvetica Neue"/>
              </a:rPr>
              <a:t> Relational Data</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
        <p:nvSpPr>
          <p:cNvPr id="15" name="Rounded Rectangle 14"/>
          <p:cNvSpPr/>
          <p:nvPr/>
        </p:nvSpPr>
        <p:spPr>
          <a:xfrm rot="16200000">
            <a:off x="5013148" y="2606853"/>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Helvetica Neue"/>
                <a:ea typeface="+mn-ea"/>
                <a:cs typeface="Helvetica Neue"/>
              </a:rPr>
              <a:t>Data Mining</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Tree>
    <p:extLst>
      <p:ext uri="{BB962C8B-B14F-4D97-AF65-F5344CB8AC3E}">
        <p14:creationId xmlns:p14="http://schemas.microsoft.com/office/powerpoint/2010/main" val="8878155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 do you actually do?</a:t>
            </a:r>
          </a:p>
        </p:txBody>
      </p:sp>
      <p:sp>
        <p:nvSpPr>
          <p:cNvPr id="6" name="TextBox 5"/>
          <p:cNvSpPr txBox="1"/>
          <p:nvPr/>
        </p:nvSpPr>
        <p:spPr>
          <a:xfrm>
            <a:off x="0" y="25908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Dashboards</a:t>
            </a:r>
          </a:p>
        </p:txBody>
      </p:sp>
      <p:sp>
        <p:nvSpPr>
          <p:cNvPr id="8" name="TextBox 7"/>
          <p:cNvSpPr txBox="1"/>
          <p:nvPr/>
        </p:nvSpPr>
        <p:spPr>
          <a:xfrm>
            <a:off x="0" y="20574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Report generation</a:t>
            </a:r>
          </a:p>
        </p:txBody>
      </p:sp>
      <p:sp>
        <p:nvSpPr>
          <p:cNvPr id="9" name="TextBox 8"/>
          <p:cNvSpPr txBox="1"/>
          <p:nvPr/>
        </p:nvSpPr>
        <p:spPr>
          <a:xfrm>
            <a:off x="0" y="3128665"/>
            <a:ext cx="9144000" cy="461665"/>
          </a:xfrm>
          <a:prstGeom prst="rect">
            <a:avLst/>
          </a:prstGeom>
          <a:noFill/>
        </p:spPr>
        <p:txBody>
          <a:bodyPr wrap="square" rtlCol="0">
            <a:spAutoFit/>
          </a:bodyPr>
          <a:lstStyle/>
          <a:p>
            <a:pPr lvl="0" algn="ctr">
              <a:defRPr/>
            </a:pPr>
            <a:r>
              <a:rPr lang="en-US" sz="2400" b="0" i="1" kern="0" dirty="0">
                <a:solidFill>
                  <a:srgbClr val="000000"/>
                </a:solidFill>
                <a:latin typeface="Gill Sans"/>
                <a:cs typeface="Gill Sans"/>
              </a:rPr>
              <a:t>Ad hoc</a:t>
            </a:r>
            <a:r>
              <a:rPr lang="en-US" sz="2400" b="0" kern="0" dirty="0">
                <a:solidFill>
                  <a:srgbClr val="000000"/>
                </a:solidFill>
                <a:latin typeface="Gill Sans"/>
                <a:cs typeface="Gill Sans"/>
              </a:rPr>
              <a:t> analyses</a:t>
            </a:r>
          </a:p>
        </p:txBody>
      </p:sp>
    </p:spTree>
    <p:extLst>
      <p:ext uri="{BB962C8B-B14F-4D97-AF65-F5344CB8AC3E}">
        <p14:creationId xmlns:p14="http://schemas.microsoft.com/office/powerpoint/2010/main" val="7110795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bwMode="auto">
          <a:xfrm>
            <a:off x="817262" y="1916668"/>
            <a:ext cx="4114800" cy="4114800"/>
          </a:xfrm>
          <a:prstGeom prst="cube">
            <a:avLst>
              <a:gd name="adj" fmla="val 29012"/>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 name="TextBox 4"/>
          <p:cNvSpPr txBox="1"/>
          <p:nvPr/>
        </p:nvSpPr>
        <p:spPr>
          <a:xfrm>
            <a:off x="817262" y="5955268"/>
            <a:ext cx="2895600" cy="369332"/>
          </a:xfrm>
          <a:prstGeom prst="rect">
            <a:avLst/>
          </a:prstGeom>
          <a:noFill/>
        </p:spPr>
        <p:txBody>
          <a:bodyPr wrap="square" rtlCol="0">
            <a:spAutoFit/>
          </a:bodyPr>
          <a:lstStyle/>
          <a:p>
            <a:pPr algn="ctr"/>
            <a:r>
              <a:rPr lang="en-US" sz="1800" b="0" dirty="0" smtClean="0">
                <a:solidFill>
                  <a:schemeClr val="bg2"/>
                </a:solidFill>
                <a:latin typeface="Gill Sans"/>
                <a:cs typeface="Gill Sans"/>
              </a:rPr>
              <a:t>store</a:t>
            </a:r>
            <a:endParaRPr lang="en-US" sz="1100" b="0" dirty="0">
              <a:solidFill>
                <a:schemeClr val="bg2"/>
              </a:solidFill>
              <a:latin typeface="Gill Sans"/>
              <a:cs typeface="Gill Sans"/>
            </a:endParaRPr>
          </a:p>
        </p:txBody>
      </p:sp>
      <p:sp>
        <p:nvSpPr>
          <p:cNvPr id="6" name="TextBox 5"/>
          <p:cNvSpPr txBox="1"/>
          <p:nvPr/>
        </p:nvSpPr>
        <p:spPr>
          <a:xfrm rot="16200000">
            <a:off x="-826871" y="4399002"/>
            <a:ext cx="2895600" cy="369332"/>
          </a:xfrm>
          <a:prstGeom prst="rect">
            <a:avLst/>
          </a:prstGeom>
          <a:noFill/>
        </p:spPr>
        <p:txBody>
          <a:bodyPr wrap="square" rtlCol="0">
            <a:spAutoFit/>
          </a:bodyPr>
          <a:lstStyle/>
          <a:p>
            <a:pPr algn="ctr"/>
            <a:r>
              <a:rPr lang="en-US" sz="1800" b="0" dirty="0" smtClean="0">
                <a:solidFill>
                  <a:schemeClr val="bg2"/>
                </a:solidFill>
                <a:latin typeface="Gill Sans"/>
                <a:cs typeface="Gill Sans"/>
              </a:rPr>
              <a:t>product</a:t>
            </a:r>
            <a:endParaRPr lang="en-US" sz="1100" b="0" dirty="0">
              <a:solidFill>
                <a:schemeClr val="bg2"/>
              </a:solidFill>
              <a:latin typeface="Gill Sans"/>
              <a:cs typeface="Gill Sans"/>
            </a:endParaRPr>
          </a:p>
        </p:txBody>
      </p:sp>
      <p:sp>
        <p:nvSpPr>
          <p:cNvPr id="7" name="TextBox 6"/>
          <p:cNvSpPr txBox="1"/>
          <p:nvPr/>
        </p:nvSpPr>
        <p:spPr>
          <a:xfrm rot="18900000">
            <a:off x="-217272" y="2276730"/>
            <a:ext cx="2895600" cy="369332"/>
          </a:xfrm>
          <a:prstGeom prst="rect">
            <a:avLst/>
          </a:prstGeom>
          <a:noFill/>
        </p:spPr>
        <p:txBody>
          <a:bodyPr wrap="square" rtlCol="0">
            <a:spAutoFit/>
          </a:bodyPr>
          <a:lstStyle/>
          <a:p>
            <a:pPr algn="ctr"/>
            <a:r>
              <a:rPr lang="en-US" sz="1800" b="0" dirty="0" smtClean="0">
                <a:solidFill>
                  <a:schemeClr val="bg2"/>
                </a:solidFill>
                <a:latin typeface="Gill Sans"/>
                <a:cs typeface="Gill Sans"/>
              </a:rPr>
              <a:t>time</a:t>
            </a:r>
            <a:endParaRPr lang="en-US" sz="1100" b="0" dirty="0">
              <a:solidFill>
                <a:schemeClr val="bg2"/>
              </a:solidFill>
              <a:latin typeface="Gill Sans"/>
              <a:cs typeface="Gill Sans"/>
            </a:endParaRPr>
          </a:p>
        </p:txBody>
      </p:sp>
      <p:sp>
        <p:nvSpPr>
          <p:cNvPr id="8" name="TextBox 7"/>
          <p:cNvSpPr txBox="1"/>
          <p:nvPr/>
        </p:nvSpPr>
        <p:spPr>
          <a:xfrm>
            <a:off x="5715000" y="3291245"/>
            <a:ext cx="2133600" cy="461665"/>
          </a:xfrm>
          <a:prstGeom prst="rect">
            <a:avLst/>
          </a:prstGeom>
          <a:noFill/>
        </p:spPr>
        <p:txBody>
          <a:bodyPr wrap="square" rtlCol="0">
            <a:spAutoFit/>
          </a:bodyPr>
          <a:lstStyle/>
          <a:p>
            <a:r>
              <a:rPr lang="en-US" sz="2400" b="0" dirty="0" smtClean="0">
                <a:solidFill>
                  <a:schemeClr val="bg2"/>
                </a:solidFill>
                <a:latin typeface="Gill Sans"/>
                <a:cs typeface="Gill Sans"/>
              </a:rPr>
              <a:t>slice and dice</a:t>
            </a:r>
            <a:endParaRPr lang="en-US" sz="1400" b="0" dirty="0">
              <a:solidFill>
                <a:schemeClr val="bg2"/>
              </a:solidFill>
              <a:latin typeface="Gill Sans"/>
              <a:cs typeface="Gill Sans"/>
            </a:endParaRPr>
          </a:p>
        </p:txBody>
      </p:sp>
      <p:sp>
        <p:nvSpPr>
          <p:cNvPr id="9" name="TextBox 8"/>
          <p:cNvSpPr txBox="1"/>
          <p:nvPr/>
        </p:nvSpPr>
        <p:spPr>
          <a:xfrm>
            <a:off x="5410200" y="2757845"/>
            <a:ext cx="3352800" cy="523220"/>
          </a:xfrm>
          <a:prstGeom prst="rect">
            <a:avLst/>
          </a:prstGeom>
          <a:noFill/>
        </p:spPr>
        <p:txBody>
          <a:bodyPr wrap="square" rtlCol="0">
            <a:spAutoFit/>
          </a:bodyPr>
          <a:lstStyle/>
          <a:p>
            <a:r>
              <a:rPr lang="en-US" sz="2800" b="0" dirty="0" smtClean="0">
                <a:solidFill>
                  <a:schemeClr val="bg2"/>
                </a:solidFill>
                <a:latin typeface="Gill Sans"/>
                <a:cs typeface="Gill Sans"/>
              </a:rPr>
              <a:t>Common operations</a:t>
            </a:r>
            <a:endParaRPr lang="en-US" b="0" dirty="0">
              <a:solidFill>
                <a:schemeClr val="bg2"/>
              </a:solidFill>
              <a:latin typeface="Gill Sans"/>
              <a:cs typeface="Gill Sans"/>
            </a:endParaRPr>
          </a:p>
        </p:txBody>
      </p:sp>
      <p:sp>
        <p:nvSpPr>
          <p:cNvPr id="10" name="TextBox 9"/>
          <p:cNvSpPr txBox="1"/>
          <p:nvPr/>
        </p:nvSpPr>
        <p:spPr>
          <a:xfrm>
            <a:off x="5715000" y="3738890"/>
            <a:ext cx="2590800" cy="461665"/>
          </a:xfrm>
          <a:prstGeom prst="rect">
            <a:avLst/>
          </a:prstGeom>
          <a:noFill/>
        </p:spPr>
        <p:txBody>
          <a:bodyPr wrap="square" rtlCol="0">
            <a:spAutoFit/>
          </a:bodyPr>
          <a:lstStyle/>
          <a:p>
            <a:r>
              <a:rPr lang="en-US" sz="2400" b="0" dirty="0" smtClean="0">
                <a:solidFill>
                  <a:schemeClr val="bg2"/>
                </a:solidFill>
                <a:latin typeface="Gill Sans"/>
                <a:cs typeface="Gill Sans"/>
              </a:rPr>
              <a:t>roll up/drill down</a:t>
            </a:r>
            <a:endParaRPr lang="en-US" sz="1400" b="0" dirty="0">
              <a:solidFill>
                <a:schemeClr val="bg2"/>
              </a:solidFill>
              <a:latin typeface="Gill Sans"/>
              <a:cs typeface="Gill Sans"/>
            </a:endParaRPr>
          </a:p>
        </p:txBody>
      </p:sp>
      <p:sp>
        <p:nvSpPr>
          <p:cNvPr id="11" name="TextBox 10"/>
          <p:cNvSpPr txBox="1"/>
          <p:nvPr/>
        </p:nvSpPr>
        <p:spPr>
          <a:xfrm>
            <a:off x="5715000" y="4186535"/>
            <a:ext cx="2133600" cy="461665"/>
          </a:xfrm>
          <a:prstGeom prst="rect">
            <a:avLst/>
          </a:prstGeom>
          <a:noFill/>
        </p:spPr>
        <p:txBody>
          <a:bodyPr wrap="square" rtlCol="0">
            <a:spAutoFit/>
          </a:bodyPr>
          <a:lstStyle/>
          <a:p>
            <a:r>
              <a:rPr lang="en-US" sz="2400" b="0" dirty="0" smtClean="0">
                <a:solidFill>
                  <a:schemeClr val="bg2"/>
                </a:solidFill>
                <a:latin typeface="Gill Sans"/>
                <a:cs typeface="Gill Sans"/>
              </a:rPr>
              <a:t>pivot</a:t>
            </a:r>
            <a:endParaRPr lang="en-US" sz="1400" b="0" dirty="0">
              <a:solidFill>
                <a:schemeClr val="bg2"/>
              </a:solidFill>
              <a:latin typeface="Gill Sans"/>
              <a:cs typeface="Gill Sans"/>
            </a:endParaRPr>
          </a:p>
        </p:txBody>
      </p:sp>
      <p:sp>
        <p:nvSpPr>
          <p:cNvPr id="12"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OLAP Cubes</a:t>
            </a:r>
          </a:p>
        </p:txBody>
      </p:sp>
    </p:spTree>
    <p:extLst>
      <p:ext uri="{BB962C8B-B14F-4D97-AF65-F5344CB8AC3E}">
        <p14:creationId xmlns:p14="http://schemas.microsoft.com/office/powerpoint/2010/main" val="401832748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OLAP Cubes: Challenges</a:t>
            </a:r>
          </a:p>
        </p:txBody>
      </p:sp>
      <p:sp>
        <p:nvSpPr>
          <p:cNvPr id="6" name="TextBox 5"/>
          <p:cNvSpPr txBox="1"/>
          <p:nvPr/>
        </p:nvSpPr>
        <p:spPr>
          <a:xfrm>
            <a:off x="0" y="233118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Fundamentally, lots of joins, group-</a:t>
            </a:r>
            <a:r>
              <a:rPr lang="en-US" sz="2400" b="0" kern="0" dirty="0" err="1">
                <a:solidFill>
                  <a:srgbClr val="000000"/>
                </a:solidFill>
                <a:latin typeface="Gill Sans"/>
                <a:cs typeface="Gill Sans"/>
              </a:rPr>
              <a:t>bys</a:t>
            </a:r>
            <a:r>
              <a:rPr lang="en-US" sz="2400" b="0" kern="0" dirty="0">
                <a:solidFill>
                  <a:srgbClr val="000000"/>
                </a:solidFill>
                <a:latin typeface="Gill Sans"/>
                <a:cs typeface="Gill Sans"/>
              </a:rPr>
              <a:t> and aggregations</a:t>
            </a:r>
          </a:p>
        </p:txBody>
      </p:sp>
      <p:sp>
        <p:nvSpPr>
          <p:cNvPr id="7" name="TextBox 6"/>
          <p:cNvSpPr txBox="1"/>
          <p:nvPr/>
        </p:nvSpPr>
        <p:spPr>
          <a:xfrm>
            <a:off x="0" y="2712184"/>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How to take advantage of schema structure to avoid repeated work?</a:t>
            </a:r>
          </a:p>
        </p:txBody>
      </p:sp>
      <p:sp>
        <p:nvSpPr>
          <p:cNvPr id="10" name="TextBox 9"/>
          <p:cNvSpPr txBox="1"/>
          <p:nvPr/>
        </p:nvSpPr>
        <p:spPr>
          <a:xfrm>
            <a:off x="0" y="3406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Cube materialization</a:t>
            </a:r>
          </a:p>
        </p:txBody>
      </p:sp>
      <p:sp>
        <p:nvSpPr>
          <p:cNvPr id="12" name="TextBox 11"/>
          <p:cNvSpPr txBox="1"/>
          <p:nvPr/>
        </p:nvSpPr>
        <p:spPr>
          <a:xfrm>
            <a:off x="0" y="37879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Realistic to materialize the entire cube?</a:t>
            </a:r>
          </a:p>
          <a:p>
            <a:pPr lvl="0" algn="ctr">
              <a:defRPr/>
            </a:pPr>
            <a:r>
              <a:rPr lang="en-US" sz="2000" b="0" kern="0" dirty="0">
                <a:solidFill>
                  <a:srgbClr val="0070C0"/>
                </a:solidFill>
                <a:latin typeface="Gill Sans"/>
                <a:cs typeface="Gill Sans"/>
              </a:rPr>
              <a:t>If not, how/when/what to materialize?</a:t>
            </a:r>
          </a:p>
        </p:txBody>
      </p:sp>
    </p:spTree>
    <p:extLst>
      <p:ext uri="{BB962C8B-B14F-4D97-AF65-F5344CB8AC3E}">
        <p14:creationId xmlns:p14="http://schemas.microsoft.com/office/powerpoint/2010/main" val="13835190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own Arrow 36"/>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8" name="Down Arrow 37"/>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74" y="6072643"/>
            <a:ext cx="728870" cy="762000"/>
          </a:xfrm>
          <a:prstGeom prst="rect">
            <a:avLst/>
          </a:prstGeom>
        </p:spPr>
      </p:pic>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56255"/>
            <a:ext cx="728870" cy="762000"/>
          </a:xfrm>
          <a:prstGeom prst="rect">
            <a:avLst/>
          </a:prstGeom>
        </p:spPr>
      </p:pic>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930" y="-58713"/>
            <a:ext cx="728870" cy="762000"/>
          </a:xfrm>
          <a:prstGeom prst="rect">
            <a:avLst/>
          </a:prstGeom>
        </p:spPr>
      </p:pic>
    </p:spTree>
    <p:extLst>
      <p:ext uri="{BB962C8B-B14F-4D97-AF65-F5344CB8AC3E}">
        <p14:creationId xmlns:p14="http://schemas.microsoft.com/office/powerpoint/2010/main" val="7296886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0" y="3048000"/>
            <a:ext cx="9144000" cy="685800"/>
          </a:xfrm>
          <a:prstGeom prst="rect">
            <a:avLst/>
          </a:prstGeom>
        </p:spPr>
        <p:txBody>
          <a:bodyPr/>
          <a:lstStyle/>
          <a:p>
            <a:pPr lvl="0" algn="ctr">
              <a:defRPr/>
            </a:pPr>
            <a:r>
              <a:rPr lang="en-US" sz="3600" b="0" kern="0" dirty="0" smtClean="0">
                <a:solidFill>
                  <a:srgbClr val="000000"/>
                </a:solidFill>
                <a:latin typeface="Gill Sans"/>
                <a:cs typeface="Gill Sans"/>
              </a:rPr>
              <a:t>Fast forward</a:t>
            </a:r>
            <a:r>
              <a:rPr lang="mr-IN" sz="3600" b="0" kern="0" dirty="0" smtClean="0">
                <a:solidFill>
                  <a:srgbClr val="000000"/>
                </a:solidFill>
                <a:latin typeface="Gill Sans"/>
                <a:cs typeface="Gill Sans"/>
              </a:rPr>
              <a:t>…</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141744480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aceboo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07"/>
            <a:ext cx="10820400" cy="6859207"/>
          </a:xfrm>
          <a:prstGeom prst="rect">
            <a:avLst/>
          </a:prstGeom>
        </p:spPr>
      </p:pic>
      <p:sp>
        <p:nvSpPr>
          <p:cNvPr id="6" name="TextBox 5"/>
          <p:cNvSpPr txBox="1"/>
          <p:nvPr/>
        </p:nvSpPr>
        <p:spPr>
          <a:xfrm>
            <a:off x="1219200" y="5257800"/>
            <a:ext cx="7620000" cy="1077218"/>
          </a:xfrm>
          <a:prstGeom prst="rect">
            <a:avLst/>
          </a:prstGeom>
          <a:noFill/>
        </p:spPr>
        <p:txBody>
          <a:bodyPr wrap="square" rtlCol="0">
            <a:spAutoFit/>
          </a:bodyPr>
          <a:lstStyle/>
          <a:p>
            <a:r>
              <a:rPr lang="en-US" b="0" dirty="0" smtClean="0">
                <a:solidFill>
                  <a:srgbClr val="FFFFFF"/>
                </a:solidFill>
                <a:latin typeface="Gill Sans"/>
                <a:cs typeface="Gill Sans"/>
              </a:rPr>
              <a:t>“On the first day of logging the Facebook clickstream, more than 400 gigabytes of data was collected. The load, index, and aggregation processes for this data set really taxed the Oracle data warehouse. Even after significant tuning, we were unable to aggregate a day of clickstream data in less than 24 hours.” </a:t>
            </a:r>
          </a:p>
        </p:txBody>
      </p:sp>
      <p:sp>
        <p:nvSpPr>
          <p:cNvPr id="7" name="TextBox 6"/>
          <p:cNvSpPr txBox="1"/>
          <p:nvPr/>
        </p:nvSpPr>
        <p:spPr>
          <a:xfrm>
            <a:off x="381000" y="4572000"/>
            <a:ext cx="6553200" cy="584776"/>
          </a:xfrm>
          <a:prstGeom prst="rect">
            <a:avLst/>
          </a:prstGeom>
          <a:noFill/>
        </p:spPr>
        <p:txBody>
          <a:bodyPr wrap="square" rtlCol="0">
            <a:spAutoFit/>
          </a:bodyPr>
          <a:lstStyle/>
          <a:p>
            <a:r>
              <a:rPr lang="en-US" b="0" dirty="0" smtClean="0">
                <a:solidFill>
                  <a:srgbClr val="FFFFFF"/>
                </a:solidFill>
                <a:latin typeface="Gill Sans"/>
                <a:cs typeface="Gill Sans"/>
              </a:rPr>
              <a:t>Jeff </a:t>
            </a:r>
            <a:r>
              <a:rPr lang="en-US" b="0" dirty="0" err="1" smtClean="0">
                <a:solidFill>
                  <a:srgbClr val="FFFFFF"/>
                </a:solidFill>
                <a:latin typeface="Gill Sans"/>
                <a:cs typeface="Gill Sans"/>
              </a:rPr>
              <a:t>Hammerbacher</a:t>
            </a:r>
            <a:r>
              <a:rPr lang="en-US" b="0" dirty="0" smtClean="0">
                <a:solidFill>
                  <a:srgbClr val="FFFFFF"/>
                </a:solidFill>
                <a:latin typeface="Gill Sans"/>
                <a:cs typeface="Gill Sans"/>
              </a:rPr>
              <a:t>, Information Platforms and the Rise of the Data Scientist. </a:t>
            </a:r>
            <a:br>
              <a:rPr lang="en-US" b="0" dirty="0" smtClean="0">
                <a:solidFill>
                  <a:srgbClr val="FFFFFF"/>
                </a:solidFill>
                <a:latin typeface="Gill Sans"/>
                <a:cs typeface="Gill Sans"/>
              </a:rPr>
            </a:br>
            <a:r>
              <a:rPr lang="en-US" b="0" dirty="0" smtClean="0">
                <a:solidFill>
                  <a:srgbClr val="FFFFFF"/>
                </a:solidFill>
                <a:latin typeface="Gill Sans"/>
                <a:cs typeface="Gill Sans"/>
              </a:rPr>
              <a:t>In, </a:t>
            </a:r>
            <a:r>
              <a:rPr lang="en-US" b="0" i="1" dirty="0" smtClean="0">
                <a:solidFill>
                  <a:srgbClr val="FFFFFF"/>
                </a:solidFill>
                <a:latin typeface="Gill Sans"/>
                <a:cs typeface="Gill Sans"/>
              </a:rPr>
              <a:t>Beautiful Data</a:t>
            </a:r>
            <a:r>
              <a:rPr lang="en-US" b="0" dirty="0" smtClean="0">
                <a:solidFill>
                  <a:srgbClr val="FFFFFF"/>
                </a:solidFill>
                <a:latin typeface="Gill Sans"/>
                <a:cs typeface="Gill Sans"/>
              </a:rPr>
              <a:t>, O’Reilly, 2009. </a:t>
            </a:r>
            <a:endParaRPr lang="en-US" sz="1050" b="0" dirty="0">
              <a:solidFill>
                <a:srgbClr val="FFFFFF"/>
              </a:solidFill>
              <a:latin typeface="Gill Sans"/>
              <a:cs typeface="Gill Sans"/>
            </a:endParaRPr>
          </a:p>
        </p:txBody>
      </p:sp>
    </p:spTree>
    <p:extLst>
      <p:ext uri="{BB962C8B-B14F-4D97-AF65-F5344CB8AC3E}">
        <p14:creationId xmlns:p14="http://schemas.microsoft.com/office/powerpoint/2010/main" val="3332919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21" name="Title 1"/>
          <p:cNvSpPr txBox="1">
            <a:spLocks/>
          </p:cNvSpPr>
          <p:nvPr/>
        </p:nvSpPr>
        <p:spPr>
          <a:xfrm>
            <a:off x="0" y="3048000"/>
            <a:ext cx="3962400" cy="685800"/>
          </a:xfrm>
          <a:prstGeom prst="rect">
            <a:avLst/>
          </a:prstGeom>
        </p:spPr>
        <p:txBody>
          <a:bodyPr/>
          <a:lstStyle/>
          <a:p>
            <a:pPr lvl="0" algn="ctr">
              <a:defRPr/>
            </a:pPr>
            <a:r>
              <a:rPr lang="en-US" sz="3600" b="0" kern="0" dirty="0" smtClean="0">
                <a:solidFill>
                  <a:srgbClr val="000000"/>
                </a:solidFill>
                <a:latin typeface="Gill Sans"/>
                <a:cs typeface="Gill Sans"/>
              </a:rPr>
              <a:t>Facebook context?</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82878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286000"/>
              <a:ext cx="2057400" cy="461665"/>
            </a:xfrm>
            <a:prstGeom prst="rect">
              <a:avLst/>
            </a:prstGeom>
            <a:noFill/>
          </p:spPr>
          <p:txBody>
            <a:bodyPr wrap="square" rtlCol="0">
              <a:spAutoFit/>
            </a:bodyPr>
            <a:lstStyle/>
            <a:p>
              <a:pPr algn="ctr"/>
              <a:r>
                <a:rPr lang="en-US" sz="2400" b="0" smtClean="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21" name="TextBox 20"/>
          <p:cNvSpPr txBox="1"/>
          <p:nvPr/>
        </p:nvSpPr>
        <p:spPr>
          <a:xfrm>
            <a:off x="5791200" y="1775086"/>
            <a:ext cx="2362200" cy="1323439"/>
          </a:xfrm>
          <a:prstGeom prst="rect">
            <a:avLst/>
          </a:prstGeom>
          <a:noFill/>
        </p:spPr>
        <p:txBody>
          <a:bodyPr wrap="square" rtlCol="0">
            <a:spAutoFit/>
          </a:bodyPr>
          <a:lstStyle/>
          <a:p>
            <a:r>
              <a:rPr lang="en-US" sz="2000" b="0" dirty="0" smtClean="0">
                <a:solidFill>
                  <a:schemeClr val="bg2"/>
                </a:solidFill>
                <a:latin typeface="Gill Sans"/>
                <a:cs typeface="Gill Sans"/>
              </a:rPr>
              <a:t>Adding friends</a:t>
            </a:r>
          </a:p>
          <a:p>
            <a:r>
              <a:rPr lang="en-US" sz="2000" b="0" dirty="0" smtClean="0">
                <a:solidFill>
                  <a:schemeClr val="bg2"/>
                </a:solidFill>
                <a:latin typeface="Gill Sans"/>
                <a:cs typeface="Gill Sans"/>
              </a:rPr>
              <a:t>Updating profiles</a:t>
            </a:r>
          </a:p>
          <a:p>
            <a:r>
              <a:rPr lang="en-US" sz="2000" b="0" dirty="0" smtClean="0">
                <a:solidFill>
                  <a:schemeClr val="bg2"/>
                </a:solidFill>
                <a:latin typeface="Gill Sans"/>
                <a:cs typeface="Gill Sans"/>
              </a:rPr>
              <a:t>Likes, comments</a:t>
            </a:r>
          </a:p>
          <a:p>
            <a:r>
              <a:rPr lang="en-US" sz="2000" b="0" dirty="0" smtClean="0">
                <a:solidFill>
                  <a:schemeClr val="bg2"/>
                </a:solidFill>
                <a:latin typeface="Gill Sans"/>
                <a:cs typeface="Gill Sans"/>
              </a:rPr>
              <a:t>…</a:t>
            </a:r>
            <a:endParaRPr lang="en-US" sz="2000" b="0" dirty="0">
              <a:solidFill>
                <a:schemeClr val="bg2"/>
              </a:solidFill>
              <a:latin typeface="Gill Sans"/>
              <a:cs typeface="Gill Sans"/>
            </a:endParaRPr>
          </a:p>
        </p:txBody>
      </p:sp>
      <p:sp>
        <p:nvSpPr>
          <p:cNvPr id="24" name="TextBox 23"/>
          <p:cNvSpPr txBox="1"/>
          <p:nvPr/>
        </p:nvSpPr>
        <p:spPr>
          <a:xfrm>
            <a:off x="5791200" y="4620161"/>
            <a:ext cx="2743200" cy="1323439"/>
          </a:xfrm>
          <a:prstGeom prst="rect">
            <a:avLst/>
          </a:prstGeom>
          <a:noFill/>
        </p:spPr>
        <p:txBody>
          <a:bodyPr wrap="square" rtlCol="0">
            <a:spAutoFit/>
          </a:bodyPr>
          <a:lstStyle/>
          <a:p>
            <a:r>
              <a:rPr lang="en-US" sz="2000" b="0" dirty="0" smtClean="0">
                <a:solidFill>
                  <a:schemeClr val="bg2"/>
                </a:solidFill>
                <a:latin typeface="Gill Sans"/>
                <a:cs typeface="Gill Sans"/>
              </a:rPr>
              <a:t>Feed ranking</a:t>
            </a:r>
          </a:p>
          <a:p>
            <a:r>
              <a:rPr lang="en-US" sz="2000" b="0" dirty="0" smtClean="0">
                <a:solidFill>
                  <a:schemeClr val="bg2"/>
                </a:solidFill>
                <a:latin typeface="Gill Sans"/>
                <a:cs typeface="Gill Sans"/>
              </a:rPr>
              <a:t>Friend recommendation</a:t>
            </a:r>
          </a:p>
          <a:p>
            <a:r>
              <a:rPr lang="en-US" sz="2000" b="0" dirty="0">
                <a:solidFill>
                  <a:schemeClr val="bg2"/>
                </a:solidFill>
                <a:latin typeface="Gill Sans"/>
                <a:cs typeface="Gill Sans"/>
              </a:rPr>
              <a:t>Demographic analysis</a:t>
            </a:r>
          </a:p>
          <a:p>
            <a:r>
              <a:rPr lang="en-US" sz="2000" b="0" dirty="0" smtClean="0">
                <a:solidFill>
                  <a:schemeClr val="bg2"/>
                </a:solidFill>
                <a:latin typeface="Gill Sans"/>
                <a:cs typeface="Gill Sans"/>
              </a:rPr>
              <a:t>…</a:t>
            </a:r>
            <a:endParaRPr lang="en-US" sz="2000" b="0" dirty="0">
              <a:solidFill>
                <a:schemeClr val="bg2"/>
              </a:solidFill>
              <a:latin typeface="Gill Sans"/>
              <a:cs typeface="Gill Sans"/>
            </a:endParaRPr>
          </a:p>
        </p:txBody>
      </p:sp>
    </p:spTree>
    <p:extLst>
      <p:ext uri="{BB962C8B-B14F-4D97-AF65-F5344CB8AC3E}">
        <p14:creationId xmlns:p14="http://schemas.microsoft.com/office/powerpoint/2010/main" val="18555465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0" name="TextBox 9"/>
          <p:cNvSpPr txBox="1"/>
          <p:nvPr/>
        </p:nvSpPr>
        <p:spPr>
          <a:xfrm>
            <a:off x="3543300" y="57912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286000"/>
              <a:ext cx="2057400" cy="461665"/>
            </a:xfrm>
            <a:prstGeom prst="rect">
              <a:avLst/>
            </a:prstGeom>
            <a:noFill/>
          </p:spPr>
          <p:txBody>
            <a:bodyPr wrap="square" rtlCol="0">
              <a:spAutoFit/>
            </a:bodyPr>
            <a:lstStyle/>
            <a:p>
              <a:pPr algn="ctr"/>
              <a:r>
                <a:rPr lang="en-US" sz="2400" b="0" smtClean="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21" name="TextBox 20"/>
          <p:cNvSpPr txBox="1"/>
          <p:nvPr/>
        </p:nvSpPr>
        <p:spPr>
          <a:xfrm>
            <a:off x="5791200" y="2266890"/>
            <a:ext cx="2362200" cy="400110"/>
          </a:xfrm>
          <a:prstGeom prst="rect">
            <a:avLst/>
          </a:prstGeom>
          <a:noFill/>
        </p:spPr>
        <p:txBody>
          <a:bodyPr wrap="square" rtlCol="0">
            <a:spAutoFit/>
          </a:bodyPr>
          <a:lstStyle/>
          <a:p>
            <a:r>
              <a:rPr lang="en-US" sz="2000" b="0" dirty="0" smtClean="0">
                <a:solidFill>
                  <a:schemeClr val="bg2"/>
                </a:solidFill>
                <a:latin typeface="Gill Sans"/>
                <a:cs typeface="Gill Sans"/>
              </a:rPr>
              <a:t>PHP/MySQL</a:t>
            </a:r>
            <a:endParaRPr lang="en-US" sz="2000" b="0" dirty="0">
              <a:solidFill>
                <a:schemeClr val="bg2"/>
              </a:solidFill>
              <a:latin typeface="Gill Sans"/>
              <a:cs typeface="Gill Sans"/>
            </a:endParaRPr>
          </a:p>
        </p:txBody>
      </p:sp>
      <p:sp>
        <p:nvSpPr>
          <p:cNvPr id="26" name="TextBox 25"/>
          <p:cNvSpPr txBox="1"/>
          <p:nvPr/>
        </p:nvSpPr>
        <p:spPr>
          <a:xfrm>
            <a:off x="4885403" y="6018136"/>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data scientists</a:t>
            </a:r>
            <a:endParaRPr lang="en-US" sz="2400" b="0" kern="0" dirty="0">
              <a:solidFill>
                <a:srgbClr val="000000"/>
              </a:solidFill>
              <a:latin typeface="Gill Sans"/>
              <a:cs typeface="Gill Sans"/>
            </a:endParaRPr>
          </a:p>
        </p:txBody>
      </p:sp>
      <p:sp>
        <p:nvSpPr>
          <p:cNvPr id="27" name="TextBox 26"/>
          <p:cNvSpPr txBox="1"/>
          <p:nvPr/>
        </p:nvSpPr>
        <p:spPr>
          <a:xfrm>
            <a:off x="4133850" y="5410200"/>
            <a:ext cx="990600" cy="1200329"/>
          </a:xfrm>
          <a:prstGeom prst="rect">
            <a:avLst/>
          </a:prstGeom>
          <a:noFill/>
          <a:ln>
            <a:noFill/>
          </a:ln>
        </p:spPr>
        <p:txBody>
          <a:bodyPr wrap="square" rtlCol="0">
            <a:spAutoFit/>
          </a:bodyPr>
          <a:lstStyle/>
          <a:p>
            <a:r>
              <a:rPr lang="en-US" sz="7200" b="0" dirty="0" smtClean="0">
                <a:solidFill>
                  <a:srgbClr val="FF0000"/>
                </a:solidFill>
                <a:latin typeface="Zapf Dingbats"/>
                <a:ea typeface="Zapf Dingbats"/>
                <a:cs typeface="Zapf Dingbats"/>
                <a:sym typeface="Zapf Dingbats"/>
              </a:rPr>
              <a:t>✗</a:t>
            </a:r>
            <a:endParaRPr lang="en-US" sz="7200" b="0" dirty="0">
              <a:solidFill>
                <a:srgbClr val="FF0000"/>
              </a:solidFill>
              <a:latin typeface="Gill Sans"/>
              <a:cs typeface="Gill Sans"/>
            </a:endParaRPr>
          </a:p>
        </p:txBody>
      </p:sp>
      <p:sp>
        <p:nvSpPr>
          <p:cNvPr id="23" name="Rectangle 22"/>
          <p:cNvSpPr/>
          <p:nvPr/>
        </p:nvSpPr>
        <p:spPr bwMode="auto">
          <a:xfrm>
            <a:off x="3543300" y="4485109"/>
            <a:ext cx="2057400" cy="122989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2"/>
                </a:solidFill>
                <a:effectLst/>
                <a:latin typeface="Gill Sans"/>
                <a:cs typeface="Gill Sans"/>
              </a:rPr>
              <a:t>Hadoop</a:t>
            </a:r>
          </a:p>
        </p:txBody>
      </p:sp>
      <p:sp>
        <p:nvSpPr>
          <p:cNvPr id="25" name="TextBox 24"/>
          <p:cNvSpPr txBox="1"/>
          <p:nvPr/>
        </p:nvSpPr>
        <p:spPr>
          <a:xfrm>
            <a:off x="4495800" y="3382060"/>
            <a:ext cx="1752600"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or ELT?</a:t>
            </a:r>
            <a:endParaRPr lang="en-US" sz="1800" b="0" dirty="0">
              <a:solidFill>
                <a:schemeClr val="bg2"/>
              </a:solidFill>
              <a:latin typeface="Gill Sans"/>
              <a:cs typeface="Gill Sans"/>
            </a:endParaRPr>
          </a:p>
        </p:txBody>
      </p:sp>
    </p:spTree>
    <p:extLst>
      <p:ext uri="{BB962C8B-B14F-4D97-AF65-F5344CB8AC3E}">
        <p14:creationId xmlns:p14="http://schemas.microsoft.com/office/powerpoint/2010/main" val="1584295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5" grpId="0"/>
      <p:bldP spid="21" grpId="0"/>
      <p:bldP spid="26" grpId="0"/>
      <p:bldP spid="27" grpId="0"/>
      <p:bldP spid="23" grpId="0" animBg="1"/>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changed?</a:t>
            </a:r>
          </a:p>
        </p:txBody>
      </p:sp>
      <p:sp>
        <p:nvSpPr>
          <p:cNvPr id="6" name="TextBox 5"/>
          <p:cNvSpPr txBox="1"/>
          <p:nvPr/>
        </p:nvSpPr>
        <p:spPr>
          <a:xfrm>
            <a:off x="0" y="17526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Dropping cost of disks</a:t>
            </a:r>
          </a:p>
        </p:txBody>
      </p:sp>
      <p:sp>
        <p:nvSpPr>
          <p:cNvPr id="7" name="TextBox 6"/>
          <p:cNvSpPr txBox="1"/>
          <p:nvPr/>
        </p:nvSpPr>
        <p:spPr>
          <a:xfrm>
            <a:off x="0" y="213360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Cheaper to store everything than to figure out what to throw away</a:t>
            </a:r>
          </a:p>
        </p:txBody>
      </p:sp>
      <p:pic>
        <p:nvPicPr>
          <p:cNvPr id="15" name="Picture 14" descr="hd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88270">
            <a:off x="3862773" y="476003"/>
            <a:ext cx="4254500" cy="5715000"/>
          </a:xfrm>
          <a:prstGeom prst="rect">
            <a:avLst/>
          </a:prstGeom>
        </p:spPr>
      </p:pic>
      <p:sp>
        <p:nvSpPr>
          <p:cNvPr id="16" name="TextBox 15"/>
          <p:cNvSpPr txBox="1"/>
          <p:nvPr/>
        </p:nvSpPr>
        <p:spPr>
          <a:xfrm rot="483734">
            <a:off x="3672120" y="6118473"/>
            <a:ext cx="3612925"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5 MB hard drive in 1956</a:t>
            </a:r>
            <a:endParaRPr lang="en-US" sz="2400" b="0" dirty="0">
              <a:solidFill>
                <a:schemeClr val="bg2"/>
              </a:solidFill>
              <a:latin typeface="Gill Sans"/>
              <a:cs typeface="Gill Sans"/>
            </a:endParaRPr>
          </a:p>
        </p:txBody>
      </p:sp>
    </p:spTree>
    <p:extLst>
      <p:ext uri="{BB962C8B-B14F-4D97-AF65-F5344CB8AC3E}">
        <p14:creationId xmlns:p14="http://schemas.microsoft.com/office/powerpoint/2010/main" val="18151542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0" y="3048000"/>
            <a:ext cx="9144000" cy="685800"/>
          </a:xfrm>
          <a:prstGeom prst="rect">
            <a:avLst/>
          </a:prstGeom>
        </p:spPr>
        <p:txBody>
          <a:bodyPr/>
          <a:lstStyle/>
          <a:p>
            <a:pPr lvl="0" algn="ctr">
              <a:defRPr/>
            </a:pPr>
            <a:r>
              <a:rPr lang="en-US" sz="3600" b="0" kern="0" dirty="0" smtClean="0">
                <a:solidFill>
                  <a:srgbClr val="000000"/>
                </a:solidFill>
                <a:latin typeface="Gill Sans"/>
                <a:cs typeface="Gill Sans"/>
              </a:rPr>
              <a:t>Evolution of Enterprise Architectures</a:t>
            </a:r>
            <a:endParaRPr lang="en-US" sz="3600" b="0" kern="0" dirty="0">
              <a:solidFill>
                <a:srgbClr val="000000"/>
              </a:solidFill>
              <a:latin typeface="Gill Sans"/>
              <a:cs typeface="Gill Sans"/>
            </a:endParaRPr>
          </a:p>
        </p:txBody>
      </p:sp>
      <p:sp>
        <p:nvSpPr>
          <p:cNvPr id="3" name="TextBox 2"/>
          <p:cNvSpPr txBox="1"/>
          <p:nvPr/>
        </p:nvSpPr>
        <p:spPr>
          <a:xfrm>
            <a:off x="0" y="5715000"/>
            <a:ext cx="9144000" cy="830997"/>
          </a:xfrm>
          <a:prstGeom prst="rect">
            <a:avLst/>
          </a:prstGeom>
          <a:noFill/>
        </p:spPr>
        <p:txBody>
          <a:bodyPr wrap="square" rtlCol="0">
            <a:spAutoFit/>
          </a:bodyPr>
          <a:lstStyle/>
          <a:p>
            <a:pPr algn="ctr"/>
            <a:r>
              <a:rPr lang="en-US" sz="2400" b="0" dirty="0" smtClean="0">
                <a:solidFill>
                  <a:srgbClr val="FF0000"/>
                </a:solidFill>
                <a:latin typeface="Gill Sans"/>
                <a:cs typeface="Gill Sans"/>
              </a:rPr>
              <a:t>Next two sessions: techniques, algorithms, and </a:t>
            </a:r>
          </a:p>
          <a:p>
            <a:pPr algn="ctr"/>
            <a:r>
              <a:rPr lang="en-US" sz="2400" b="0" dirty="0">
                <a:solidFill>
                  <a:srgbClr val="FF0000"/>
                </a:solidFill>
                <a:latin typeface="Gill Sans"/>
                <a:cs typeface="Gill Sans"/>
              </a:rPr>
              <a:t>o</a:t>
            </a:r>
            <a:r>
              <a:rPr lang="en-US" sz="2400" b="0" dirty="0" smtClean="0">
                <a:solidFill>
                  <a:srgbClr val="FF0000"/>
                </a:solidFill>
                <a:latin typeface="Gill Sans"/>
                <a:cs typeface="Gill Sans"/>
              </a:rPr>
              <a:t>ptimizations for relational processing</a:t>
            </a:r>
            <a:endParaRPr lang="en-US" sz="2400" b="0" dirty="0">
              <a:solidFill>
                <a:srgbClr val="FF0000"/>
              </a:solidFill>
              <a:latin typeface="Gill Sans"/>
              <a:cs typeface="Gill Sans"/>
            </a:endParaRPr>
          </a:p>
        </p:txBody>
      </p:sp>
    </p:spTree>
    <p:extLst>
      <p:ext uri="{BB962C8B-B14F-4D97-AF65-F5344CB8AC3E}">
        <p14:creationId xmlns:p14="http://schemas.microsoft.com/office/powerpoint/2010/main" val="7548029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changed?</a:t>
            </a:r>
          </a:p>
        </p:txBody>
      </p:sp>
      <p:sp>
        <p:nvSpPr>
          <p:cNvPr id="6" name="TextBox 5"/>
          <p:cNvSpPr txBox="1"/>
          <p:nvPr/>
        </p:nvSpPr>
        <p:spPr>
          <a:xfrm>
            <a:off x="0" y="17526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Dropping cost of disks</a:t>
            </a:r>
          </a:p>
        </p:txBody>
      </p:sp>
      <p:sp>
        <p:nvSpPr>
          <p:cNvPr id="7" name="TextBox 6"/>
          <p:cNvSpPr txBox="1"/>
          <p:nvPr/>
        </p:nvSpPr>
        <p:spPr>
          <a:xfrm>
            <a:off x="0" y="213360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Cheaper to store everything than to figure out what to throw away</a:t>
            </a:r>
          </a:p>
        </p:txBody>
      </p:sp>
      <p:sp>
        <p:nvSpPr>
          <p:cNvPr id="11" name="TextBox 10"/>
          <p:cNvSpPr txBox="1"/>
          <p:nvPr/>
        </p:nvSpPr>
        <p:spPr>
          <a:xfrm>
            <a:off x="0" y="3584376"/>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Rise of social media and user-generated content</a:t>
            </a:r>
          </a:p>
        </p:txBody>
      </p:sp>
      <p:sp>
        <p:nvSpPr>
          <p:cNvPr id="12" name="TextBox 11"/>
          <p:cNvSpPr txBox="1"/>
          <p:nvPr/>
        </p:nvSpPr>
        <p:spPr>
          <a:xfrm>
            <a:off x="0" y="3965376"/>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Large increase in data volume</a:t>
            </a:r>
          </a:p>
        </p:txBody>
      </p:sp>
      <p:sp>
        <p:nvSpPr>
          <p:cNvPr id="13" name="TextBox 12"/>
          <p:cNvSpPr txBox="1"/>
          <p:nvPr/>
        </p:nvSpPr>
        <p:spPr>
          <a:xfrm>
            <a:off x="0" y="4498776"/>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Growing maturity of data mining techniques</a:t>
            </a:r>
            <a:endParaRPr lang="en-US" sz="2400" b="0" i="1" kern="0" dirty="0">
              <a:solidFill>
                <a:srgbClr val="000000"/>
              </a:solidFill>
              <a:latin typeface="Gill Sans"/>
              <a:cs typeface="Gill Sans"/>
            </a:endParaRPr>
          </a:p>
        </p:txBody>
      </p:sp>
      <p:sp>
        <p:nvSpPr>
          <p:cNvPr id="14" name="TextBox 13"/>
          <p:cNvSpPr txBox="1"/>
          <p:nvPr/>
        </p:nvSpPr>
        <p:spPr>
          <a:xfrm>
            <a:off x="0" y="4879776"/>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Demonstrates value of data analytics</a:t>
            </a:r>
          </a:p>
        </p:txBody>
      </p:sp>
      <p:sp>
        <p:nvSpPr>
          <p:cNvPr id="17" name="TextBox 16"/>
          <p:cNvSpPr txBox="1"/>
          <p:nvPr/>
        </p:nvSpPr>
        <p:spPr>
          <a:xfrm>
            <a:off x="0" y="2669976"/>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Types of data collected</a:t>
            </a:r>
          </a:p>
        </p:txBody>
      </p:sp>
      <p:sp>
        <p:nvSpPr>
          <p:cNvPr id="18" name="TextBox 17"/>
          <p:cNvSpPr txBox="1"/>
          <p:nvPr/>
        </p:nvSpPr>
        <p:spPr>
          <a:xfrm>
            <a:off x="0" y="3050976"/>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From data that’s </a:t>
            </a:r>
            <a:r>
              <a:rPr lang="en-US" sz="2000" b="0" i="1" kern="0" dirty="0">
                <a:solidFill>
                  <a:srgbClr val="0070C0"/>
                </a:solidFill>
                <a:latin typeface="Gill Sans"/>
                <a:cs typeface="Gill Sans"/>
              </a:rPr>
              <a:t>obviously</a:t>
            </a:r>
            <a:r>
              <a:rPr lang="en-US" sz="2000" b="0" kern="0" dirty="0">
                <a:solidFill>
                  <a:srgbClr val="0070C0"/>
                </a:solidFill>
                <a:latin typeface="Gill Sans"/>
                <a:cs typeface="Gill Sans"/>
              </a:rPr>
              <a:t> valuable to data whose value is less apparent</a:t>
            </a:r>
          </a:p>
        </p:txBody>
      </p:sp>
    </p:spTree>
    <p:extLst>
      <p:ext uri="{BB962C8B-B14F-4D97-AF65-F5344CB8AC3E}">
        <p14:creationId xmlns:p14="http://schemas.microsoft.com/office/powerpoint/2010/main" val="1138458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1524000"/>
            <a:ext cx="25146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 useful service</a:t>
            </a:r>
            <a:endParaRPr lang="en-US" sz="2400" b="0" dirty="0">
              <a:solidFill>
                <a:srgbClr val="000000"/>
              </a:solidFill>
              <a:latin typeface="Gill Sans"/>
              <a:cs typeface="Gill Sans"/>
            </a:endParaRPr>
          </a:p>
        </p:txBody>
      </p:sp>
      <p:sp>
        <p:nvSpPr>
          <p:cNvPr id="4" name="TextBox 3"/>
          <p:cNvSpPr txBox="1"/>
          <p:nvPr/>
        </p:nvSpPr>
        <p:spPr>
          <a:xfrm>
            <a:off x="5486400" y="3733800"/>
            <a:ext cx="3124200" cy="830997"/>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analyze user behavior to extract insights</a:t>
            </a:r>
            <a:endParaRPr lang="en-US" sz="2400" b="0" dirty="0">
              <a:solidFill>
                <a:srgbClr val="000000"/>
              </a:solidFill>
              <a:latin typeface="Gill Sans"/>
              <a:cs typeface="Gill Sans"/>
            </a:endParaRPr>
          </a:p>
        </p:txBody>
      </p:sp>
      <p:sp>
        <p:nvSpPr>
          <p:cNvPr id="5" name="TextBox 4"/>
          <p:cNvSpPr txBox="1"/>
          <p:nvPr/>
        </p:nvSpPr>
        <p:spPr>
          <a:xfrm>
            <a:off x="762000" y="3733800"/>
            <a:ext cx="2438400" cy="830997"/>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transform insights into action</a:t>
            </a:r>
            <a:endParaRPr lang="en-US" sz="2400" b="0" dirty="0">
              <a:solidFill>
                <a:srgbClr val="000000"/>
              </a:solidFill>
              <a:latin typeface="Gill Sans"/>
              <a:cs typeface="Gill Sans"/>
            </a:endParaRPr>
          </a:p>
        </p:txBody>
      </p:sp>
      <p:sp>
        <p:nvSpPr>
          <p:cNvPr id="7" name="Right Arrow 6"/>
          <p:cNvSpPr/>
          <p:nvPr/>
        </p:nvSpPr>
        <p:spPr bwMode="auto">
          <a:xfrm rot="3600000">
            <a:off x="5050762" y="25330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Right Arrow 8"/>
          <p:cNvSpPr/>
          <p:nvPr/>
        </p:nvSpPr>
        <p:spPr bwMode="auto">
          <a:xfrm rot="7200000" flipH="1">
            <a:off x="2459961" y="24568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 name="Right Arrow 9"/>
          <p:cNvSpPr/>
          <p:nvPr/>
        </p:nvSpPr>
        <p:spPr bwMode="auto">
          <a:xfrm flipH="1">
            <a:off x="3643223" y="3810000"/>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TextBox 10"/>
          <p:cNvSpPr txBox="1"/>
          <p:nvPr/>
        </p:nvSpPr>
        <p:spPr>
          <a:xfrm>
            <a:off x="3276600" y="2133600"/>
            <a:ext cx="2514600" cy="1446550"/>
          </a:xfrm>
          <a:prstGeom prst="rect">
            <a:avLst/>
          </a:prstGeom>
          <a:noFill/>
          <a:ln>
            <a:noFill/>
          </a:ln>
        </p:spPr>
        <p:txBody>
          <a:bodyPr wrap="square" rtlCol="0">
            <a:spAutoFit/>
          </a:bodyPr>
          <a:lstStyle/>
          <a:p>
            <a:pPr algn="ctr"/>
            <a:r>
              <a:rPr lang="en-US" sz="7200" dirty="0" smtClean="0">
                <a:solidFill>
                  <a:srgbClr val="000000"/>
                </a:solidFill>
                <a:latin typeface="Gill Sans"/>
                <a:cs typeface="Gill Sans"/>
              </a:rPr>
              <a:t>$</a:t>
            </a:r>
            <a:r>
              <a:rPr lang="en-US" sz="2400" b="0" dirty="0" smtClean="0">
                <a:solidFill>
                  <a:srgbClr val="000000"/>
                </a:solidFill>
                <a:latin typeface="Gill Sans"/>
                <a:cs typeface="Gill Sans"/>
              </a:rPr>
              <a:t/>
            </a:r>
            <a:br>
              <a:rPr lang="en-US" sz="2400" b="0" dirty="0" smtClean="0">
                <a:solidFill>
                  <a:srgbClr val="000000"/>
                </a:solidFill>
                <a:latin typeface="Gill Sans"/>
                <a:cs typeface="Gill Sans"/>
              </a:rPr>
            </a:br>
            <a:r>
              <a:rPr lang="en-US" b="0" dirty="0" smtClean="0">
                <a:solidFill>
                  <a:srgbClr val="000000"/>
                </a:solidFill>
                <a:latin typeface="Gill Sans"/>
                <a:cs typeface="Gill Sans"/>
              </a:rPr>
              <a:t>(hopefully)</a:t>
            </a:r>
            <a:endParaRPr lang="en-US" b="0" dirty="0">
              <a:solidFill>
                <a:srgbClr val="000000"/>
              </a:solidFill>
              <a:latin typeface="Gill Sans"/>
              <a:cs typeface="Gill Sans"/>
            </a:endParaRPr>
          </a:p>
        </p:txBody>
      </p:sp>
      <p:sp>
        <p:nvSpPr>
          <p:cNvPr id="12" name="TextBox 11"/>
          <p:cNvSpPr txBox="1"/>
          <p:nvPr/>
        </p:nvSpPr>
        <p:spPr>
          <a:xfrm>
            <a:off x="1676400" y="4798368"/>
            <a:ext cx="13716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Google.</a:t>
            </a:r>
            <a:endParaRPr lang="en-US" sz="2400" b="0" dirty="0">
              <a:solidFill>
                <a:srgbClr val="000000"/>
              </a:solidFill>
              <a:latin typeface="Gill Sans"/>
              <a:cs typeface="Gill Sans"/>
            </a:endParaRPr>
          </a:p>
        </p:txBody>
      </p:sp>
      <p:sp>
        <p:nvSpPr>
          <p:cNvPr id="13" name="TextBox 12"/>
          <p:cNvSpPr txBox="1"/>
          <p:nvPr/>
        </p:nvSpPr>
        <p:spPr>
          <a:xfrm>
            <a:off x="2819400" y="4798368"/>
            <a:ext cx="1600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Facebook.</a:t>
            </a:r>
            <a:endParaRPr lang="en-US" sz="2400" b="0" dirty="0">
              <a:solidFill>
                <a:srgbClr val="000000"/>
              </a:solidFill>
              <a:latin typeface="Gill Sans"/>
              <a:cs typeface="Gill Sans"/>
            </a:endParaRPr>
          </a:p>
        </p:txBody>
      </p:sp>
      <p:sp>
        <p:nvSpPr>
          <p:cNvPr id="14" name="TextBox 13"/>
          <p:cNvSpPr txBox="1"/>
          <p:nvPr/>
        </p:nvSpPr>
        <p:spPr>
          <a:xfrm>
            <a:off x="4267200" y="4798368"/>
            <a:ext cx="1219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Twitter.</a:t>
            </a:r>
            <a:endParaRPr lang="en-US" sz="2400" b="0" dirty="0">
              <a:solidFill>
                <a:srgbClr val="000000"/>
              </a:solidFill>
              <a:latin typeface="Gill Sans"/>
              <a:cs typeface="Gill Sans"/>
            </a:endParaRPr>
          </a:p>
        </p:txBody>
      </p:sp>
      <p:sp>
        <p:nvSpPr>
          <p:cNvPr id="15" name="TextBox 14"/>
          <p:cNvSpPr txBox="1"/>
          <p:nvPr/>
        </p:nvSpPr>
        <p:spPr>
          <a:xfrm>
            <a:off x="5257800" y="4793903"/>
            <a:ext cx="1600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Amazon.</a:t>
            </a:r>
            <a:endParaRPr lang="en-US" sz="2400" b="0" dirty="0">
              <a:solidFill>
                <a:srgbClr val="000000"/>
              </a:solidFill>
              <a:latin typeface="Gill Sans"/>
              <a:cs typeface="Gill Sans"/>
            </a:endParaRPr>
          </a:p>
        </p:txBody>
      </p:sp>
      <p:sp>
        <p:nvSpPr>
          <p:cNvPr id="16" name="TextBox 15"/>
          <p:cNvSpPr txBox="1"/>
          <p:nvPr/>
        </p:nvSpPr>
        <p:spPr>
          <a:xfrm>
            <a:off x="6248400" y="4798368"/>
            <a:ext cx="1600200" cy="461665"/>
          </a:xfrm>
          <a:prstGeom prst="rect">
            <a:avLst/>
          </a:prstGeom>
          <a:noFill/>
          <a:ln>
            <a:noFill/>
          </a:ln>
        </p:spPr>
        <p:txBody>
          <a:bodyPr wrap="square" rtlCol="0">
            <a:spAutoFit/>
          </a:bodyPr>
          <a:lstStyle/>
          <a:p>
            <a:pPr algn="ctr"/>
            <a:r>
              <a:rPr lang="en-US" sz="2400" b="0" dirty="0" err="1" smtClean="0">
                <a:solidFill>
                  <a:srgbClr val="000000"/>
                </a:solidFill>
                <a:latin typeface="Gill Sans"/>
                <a:cs typeface="Gill Sans"/>
              </a:rPr>
              <a:t>Uber</a:t>
            </a:r>
            <a:r>
              <a:rPr lang="en-US" sz="2400" b="0" dirty="0" smtClean="0">
                <a:solidFill>
                  <a:srgbClr val="000000"/>
                </a:solidFill>
                <a:latin typeface="Gill Sans"/>
                <a:cs typeface="Gill Sans"/>
              </a:rPr>
              <a:t>.</a:t>
            </a:r>
            <a:endParaRPr lang="en-US" sz="2400" b="0" dirty="0">
              <a:solidFill>
                <a:srgbClr val="000000"/>
              </a:solidFill>
              <a:latin typeface="Gill Sans"/>
              <a:cs typeface="Gill Sans"/>
            </a:endParaRPr>
          </a:p>
        </p:txBody>
      </p:sp>
      <p:sp>
        <p:nvSpPr>
          <p:cNvPr id="19"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Virtuous Product Cycle</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335057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animBg="1"/>
      <p:bldP spid="9" grpId="0" animBg="1"/>
      <p:bldP spid="10" grpId="0" animBg="1"/>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 do you actually do?</a:t>
            </a:r>
          </a:p>
        </p:txBody>
      </p:sp>
      <p:sp>
        <p:nvSpPr>
          <p:cNvPr id="6" name="TextBox 5"/>
          <p:cNvSpPr txBox="1"/>
          <p:nvPr/>
        </p:nvSpPr>
        <p:spPr>
          <a:xfrm>
            <a:off x="0" y="25908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Dashboards</a:t>
            </a:r>
          </a:p>
        </p:txBody>
      </p:sp>
      <p:sp>
        <p:nvSpPr>
          <p:cNvPr id="8" name="TextBox 7"/>
          <p:cNvSpPr txBox="1"/>
          <p:nvPr/>
        </p:nvSpPr>
        <p:spPr>
          <a:xfrm>
            <a:off x="0" y="20574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Report generation</a:t>
            </a:r>
          </a:p>
        </p:txBody>
      </p:sp>
      <p:sp>
        <p:nvSpPr>
          <p:cNvPr id="9" name="TextBox 8"/>
          <p:cNvSpPr txBox="1"/>
          <p:nvPr/>
        </p:nvSpPr>
        <p:spPr>
          <a:xfrm>
            <a:off x="0" y="3128665"/>
            <a:ext cx="9144000" cy="461665"/>
          </a:xfrm>
          <a:prstGeom prst="rect">
            <a:avLst/>
          </a:prstGeom>
          <a:noFill/>
        </p:spPr>
        <p:txBody>
          <a:bodyPr wrap="square" rtlCol="0">
            <a:spAutoFit/>
          </a:bodyPr>
          <a:lstStyle/>
          <a:p>
            <a:pPr lvl="0" algn="ctr">
              <a:defRPr/>
            </a:pPr>
            <a:r>
              <a:rPr lang="en-US" sz="2400" b="0" i="1" kern="0" dirty="0">
                <a:solidFill>
                  <a:srgbClr val="000000"/>
                </a:solidFill>
                <a:latin typeface="Gill Sans"/>
                <a:cs typeface="Gill Sans"/>
              </a:rPr>
              <a:t>Ad hoc</a:t>
            </a:r>
            <a:r>
              <a:rPr lang="en-US" sz="2400" b="0" kern="0" dirty="0">
                <a:solidFill>
                  <a:srgbClr val="000000"/>
                </a:solidFill>
                <a:latin typeface="Gill Sans"/>
                <a:cs typeface="Gill Sans"/>
              </a:rPr>
              <a:t> analyses</a:t>
            </a:r>
          </a:p>
        </p:txBody>
      </p:sp>
      <p:sp>
        <p:nvSpPr>
          <p:cNvPr id="7" name="TextBox 6"/>
          <p:cNvSpPr txBox="1"/>
          <p:nvPr/>
        </p:nvSpPr>
        <p:spPr>
          <a:xfrm>
            <a:off x="0" y="348609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“Descriptive”</a:t>
            </a:r>
          </a:p>
          <a:p>
            <a:pPr lvl="0" algn="ctr">
              <a:defRPr/>
            </a:pPr>
            <a:r>
              <a:rPr lang="en-US" sz="2000" b="0" kern="0" dirty="0">
                <a:solidFill>
                  <a:srgbClr val="0070C0"/>
                </a:solidFill>
                <a:latin typeface="Gill Sans"/>
                <a:cs typeface="Gill Sans"/>
              </a:rPr>
              <a:t>“Predictive”</a:t>
            </a:r>
          </a:p>
        </p:txBody>
      </p:sp>
      <p:sp>
        <p:nvSpPr>
          <p:cNvPr id="10" name="TextBox 9"/>
          <p:cNvSpPr txBox="1"/>
          <p:nvPr/>
        </p:nvSpPr>
        <p:spPr>
          <a:xfrm>
            <a:off x="0" y="4262735"/>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Data products</a:t>
            </a:r>
          </a:p>
        </p:txBody>
      </p:sp>
    </p:spTree>
    <p:extLst>
      <p:ext uri="{BB962C8B-B14F-4D97-AF65-F5344CB8AC3E}">
        <p14:creationId xmlns:p14="http://schemas.microsoft.com/office/powerpoint/2010/main" val="7775588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1524000"/>
            <a:ext cx="25146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 useful service</a:t>
            </a:r>
            <a:endParaRPr lang="en-US" sz="2400" b="0" dirty="0">
              <a:solidFill>
                <a:srgbClr val="000000"/>
              </a:solidFill>
              <a:latin typeface="Gill Sans"/>
              <a:cs typeface="Gill Sans"/>
            </a:endParaRPr>
          </a:p>
        </p:txBody>
      </p:sp>
      <p:sp>
        <p:nvSpPr>
          <p:cNvPr id="4" name="TextBox 3"/>
          <p:cNvSpPr txBox="1"/>
          <p:nvPr/>
        </p:nvSpPr>
        <p:spPr>
          <a:xfrm>
            <a:off x="5486400" y="3733800"/>
            <a:ext cx="3124200" cy="830997"/>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analyze user behavior to extract insights</a:t>
            </a:r>
            <a:endParaRPr lang="en-US" sz="2400" b="0" dirty="0">
              <a:solidFill>
                <a:srgbClr val="000000"/>
              </a:solidFill>
              <a:latin typeface="Gill Sans"/>
              <a:cs typeface="Gill Sans"/>
            </a:endParaRPr>
          </a:p>
        </p:txBody>
      </p:sp>
      <p:sp>
        <p:nvSpPr>
          <p:cNvPr id="5" name="TextBox 4"/>
          <p:cNvSpPr txBox="1"/>
          <p:nvPr/>
        </p:nvSpPr>
        <p:spPr>
          <a:xfrm>
            <a:off x="762000" y="3733800"/>
            <a:ext cx="2438400" cy="830997"/>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transform insights into action</a:t>
            </a:r>
            <a:endParaRPr lang="en-US" sz="2400" b="0" dirty="0">
              <a:solidFill>
                <a:srgbClr val="000000"/>
              </a:solidFill>
              <a:latin typeface="Gill Sans"/>
              <a:cs typeface="Gill Sans"/>
            </a:endParaRPr>
          </a:p>
        </p:txBody>
      </p:sp>
      <p:sp>
        <p:nvSpPr>
          <p:cNvPr id="7" name="Right Arrow 6"/>
          <p:cNvSpPr/>
          <p:nvPr/>
        </p:nvSpPr>
        <p:spPr bwMode="auto">
          <a:xfrm rot="3600000">
            <a:off x="5050762" y="25330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Right Arrow 8"/>
          <p:cNvSpPr/>
          <p:nvPr/>
        </p:nvSpPr>
        <p:spPr bwMode="auto">
          <a:xfrm rot="7200000" flipH="1">
            <a:off x="2459961" y="24568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 name="Right Arrow 9"/>
          <p:cNvSpPr/>
          <p:nvPr/>
        </p:nvSpPr>
        <p:spPr bwMode="auto">
          <a:xfrm flipH="1">
            <a:off x="3643223" y="3810000"/>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TextBox 10"/>
          <p:cNvSpPr txBox="1"/>
          <p:nvPr/>
        </p:nvSpPr>
        <p:spPr>
          <a:xfrm>
            <a:off x="3276600" y="2133600"/>
            <a:ext cx="2514600" cy="1446550"/>
          </a:xfrm>
          <a:prstGeom prst="rect">
            <a:avLst/>
          </a:prstGeom>
          <a:noFill/>
          <a:ln>
            <a:noFill/>
          </a:ln>
        </p:spPr>
        <p:txBody>
          <a:bodyPr wrap="square" rtlCol="0">
            <a:spAutoFit/>
          </a:bodyPr>
          <a:lstStyle/>
          <a:p>
            <a:pPr algn="ctr"/>
            <a:r>
              <a:rPr lang="en-US" sz="7200" dirty="0" smtClean="0">
                <a:solidFill>
                  <a:srgbClr val="000000"/>
                </a:solidFill>
                <a:latin typeface="Gill Sans"/>
                <a:cs typeface="Gill Sans"/>
              </a:rPr>
              <a:t>$</a:t>
            </a:r>
            <a:r>
              <a:rPr lang="en-US" sz="2400" b="0" dirty="0" smtClean="0">
                <a:solidFill>
                  <a:srgbClr val="000000"/>
                </a:solidFill>
                <a:latin typeface="Gill Sans"/>
                <a:cs typeface="Gill Sans"/>
              </a:rPr>
              <a:t/>
            </a:r>
            <a:br>
              <a:rPr lang="en-US" sz="2400" b="0" dirty="0" smtClean="0">
                <a:solidFill>
                  <a:srgbClr val="000000"/>
                </a:solidFill>
                <a:latin typeface="Gill Sans"/>
                <a:cs typeface="Gill Sans"/>
              </a:rPr>
            </a:br>
            <a:r>
              <a:rPr lang="en-US" b="0" dirty="0" smtClean="0">
                <a:solidFill>
                  <a:srgbClr val="000000"/>
                </a:solidFill>
                <a:latin typeface="Gill Sans"/>
                <a:cs typeface="Gill Sans"/>
              </a:rPr>
              <a:t>(hopefully)</a:t>
            </a:r>
            <a:endParaRPr lang="en-US" b="0" dirty="0">
              <a:solidFill>
                <a:srgbClr val="000000"/>
              </a:solidFill>
              <a:latin typeface="Gill Sans"/>
              <a:cs typeface="Gill Sans"/>
            </a:endParaRPr>
          </a:p>
        </p:txBody>
      </p:sp>
      <p:sp>
        <p:nvSpPr>
          <p:cNvPr id="12" name="TextBox 11"/>
          <p:cNvSpPr txBox="1"/>
          <p:nvPr/>
        </p:nvSpPr>
        <p:spPr>
          <a:xfrm>
            <a:off x="1676400" y="4798368"/>
            <a:ext cx="13716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Google.</a:t>
            </a:r>
            <a:endParaRPr lang="en-US" sz="2400" b="0" dirty="0">
              <a:solidFill>
                <a:srgbClr val="000000"/>
              </a:solidFill>
              <a:latin typeface="Gill Sans"/>
              <a:cs typeface="Gill Sans"/>
            </a:endParaRPr>
          </a:p>
        </p:txBody>
      </p:sp>
      <p:sp>
        <p:nvSpPr>
          <p:cNvPr id="13" name="TextBox 12"/>
          <p:cNvSpPr txBox="1"/>
          <p:nvPr/>
        </p:nvSpPr>
        <p:spPr>
          <a:xfrm>
            <a:off x="2819400" y="4798368"/>
            <a:ext cx="1600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Facebook.</a:t>
            </a:r>
            <a:endParaRPr lang="en-US" sz="2400" b="0" dirty="0">
              <a:solidFill>
                <a:srgbClr val="000000"/>
              </a:solidFill>
              <a:latin typeface="Gill Sans"/>
              <a:cs typeface="Gill Sans"/>
            </a:endParaRPr>
          </a:p>
        </p:txBody>
      </p:sp>
      <p:sp>
        <p:nvSpPr>
          <p:cNvPr id="14" name="TextBox 13"/>
          <p:cNvSpPr txBox="1"/>
          <p:nvPr/>
        </p:nvSpPr>
        <p:spPr>
          <a:xfrm>
            <a:off x="4267200" y="4798368"/>
            <a:ext cx="1219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Twitter.</a:t>
            </a:r>
            <a:endParaRPr lang="en-US" sz="2400" b="0" dirty="0">
              <a:solidFill>
                <a:srgbClr val="000000"/>
              </a:solidFill>
              <a:latin typeface="Gill Sans"/>
              <a:cs typeface="Gill Sans"/>
            </a:endParaRPr>
          </a:p>
        </p:txBody>
      </p:sp>
      <p:sp>
        <p:nvSpPr>
          <p:cNvPr id="15" name="TextBox 14"/>
          <p:cNvSpPr txBox="1"/>
          <p:nvPr/>
        </p:nvSpPr>
        <p:spPr>
          <a:xfrm>
            <a:off x="5257800" y="4793903"/>
            <a:ext cx="16002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Amazon.</a:t>
            </a:r>
            <a:endParaRPr lang="en-US" sz="2400" b="0" dirty="0">
              <a:solidFill>
                <a:srgbClr val="000000"/>
              </a:solidFill>
              <a:latin typeface="Gill Sans"/>
              <a:cs typeface="Gill Sans"/>
            </a:endParaRPr>
          </a:p>
        </p:txBody>
      </p:sp>
      <p:sp>
        <p:nvSpPr>
          <p:cNvPr id="16" name="TextBox 15"/>
          <p:cNvSpPr txBox="1"/>
          <p:nvPr/>
        </p:nvSpPr>
        <p:spPr>
          <a:xfrm>
            <a:off x="6248400" y="4798368"/>
            <a:ext cx="1600200" cy="461665"/>
          </a:xfrm>
          <a:prstGeom prst="rect">
            <a:avLst/>
          </a:prstGeom>
          <a:noFill/>
          <a:ln>
            <a:noFill/>
          </a:ln>
        </p:spPr>
        <p:txBody>
          <a:bodyPr wrap="square" rtlCol="0">
            <a:spAutoFit/>
          </a:bodyPr>
          <a:lstStyle/>
          <a:p>
            <a:pPr algn="ctr"/>
            <a:r>
              <a:rPr lang="en-US" sz="2400" b="0" dirty="0" err="1" smtClean="0">
                <a:solidFill>
                  <a:srgbClr val="000000"/>
                </a:solidFill>
                <a:latin typeface="Gill Sans"/>
                <a:cs typeface="Gill Sans"/>
              </a:rPr>
              <a:t>Uber</a:t>
            </a:r>
            <a:r>
              <a:rPr lang="en-US" sz="2400" b="0" dirty="0" smtClean="0">
                <a:solidFill>
                  <a:srgbClr val="000000"/>
                </a:solidFill>
                <a:latin typeface="Gill Sans"/>
                <a:cs typeface="Gill Sans"/>
              </a:rPr>
              <a:t>.</a:t>
            </a:r>
            <a:endParaRPr lang="en-US" sz="2400" b="0" dirty="0">
              <a:solidFill>
                <a:srgbClr val="000000"/>
              </a:solidFill>
              <a:latin typeface="Gill Sans"/>
              <a:cs typeface="Gill Sans"/>
            </a:endParaRPr>
          </a:p>
        </p:txBody>
      </p:sp>
      <p:sp>
        <p:nvSpPr>
          <p:cNvPr id="17" name="TextBox 16"/>
          <p:cNvSpPr txBox="1"/>
          <p:nvPr/>
        </p:nvSpPr>
        <p:spPr>
          <a:xfrm>
            <a:off x="5562600" y="5560368"/>
            <a:ext cx="3124200" cy="461665"/>
          </a:xfrm>
          <a:prstGeom prst="rect">
            <a:avLst/>
          </a:prstGeom>
          <a:noFill/>
          <a:ln>
            <a:noFill/>
          </a:ln>
        </p:spPr>
        <p:txBody>
          <a:bodyPr wrap="square" rtlCol="0">
            <a:spAutoFit/>
          </a:bodyPr>
          <a:lstStyle/>
          <a:p>
            <a:pPr algn="ctr"/>
            <a:r>
              <a:rPr lang="en-US" sz="2400" dirty="0" smtClean="0">
                <a:solidFill>
                  <a:srgbClr val="000000"/>
                </a:solidFill>
                <a:latin typeface="Gill Sans"/>
                <a:cs typeface="Gill Sans"/>
              </a:rPr>
              <a:t>data science</a:t>
            </a:r>
            <a:endParaRPr lang="en-US" sz="2400" dirty="0">
              <a:solidFill>
                <a:srgbClr val="000000"/>
              </a:solidFill>
              <a:latin typeface="Gill Sans"/>
              <a:cs typeface="Gill Sans"/>
            </a:endParaRPr>
          </a:p>
        </p:txBody>
      </p:sp>
      <p:sp>
        <p:nvSpPr>
          <p:cNvPr id="18" name="TextBox 17"/>
          <p:cNvSpPr txBox="1"/>
          <p:nvPr/>
        </p:nvSpPr>
        <p:spPr>
          <a:xfrm>
            <a:off x="304800" y="5560368"/>
            <a:ext cx="3124200" cy="461665"/>
          </a:xfrm>
          <a:prstGeom prst="rect">
            <a:avLst/>
          </a:prstGeom>
          <a:noFill/>
          <a:ln>
            <a:noFill/>
          </a:ln>
        </p:spPr>
        <p:txBody>
          <a:bodyPr wrap="square" rtlCol="0">
            <a:spAutoFit/>
          </a:bodyPr>
          <a:lstStyle/>
          <a:p>
            <a:pPr algn="ctr"/>
            <a:r>
              <a:rPr lang="en-US" sz="2400" dirty="0" smtClean="0">
                <a:solidFill>
                  <a:srgbClr val="000000"/>
                </a:solidFill>
                <a:latin typeface="Gill Sans"/>
                <a:cs typeface="Gill Sans"/>
              </a:rPr>
              <a:t>data products</a:t>
            </a:r>
            <a:endParaRPr lang="en-US" sz="2400" dirty="0">
              <a:solidFill>
                <a:srgbClr val="000000"/>
              </a:solidFill>
              <a:latin typeface="Gill Sans"/>
              <a:cs typeface="Gill Sans"/>
            </a:endParaRPr>
          </a:p>
        </p:txBody>
      </p:sp>
      <p:sp>
        <p:nvSpPr>
          <p:cNvPr id="19"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Virtuous Product Cycle</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10768202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aceboo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07"/>
            <a:ext cx="10820400" cy="6859207"/>
          </a:xfrm>
          <a:prstGeom prst="rect">
            <a:avLst/>
          </a:prstGeom>
        </p:spPr>
      </p:pic>
      <p:sp>
        <p:nvSpPr>
          <p:cNvPr id="6" name="TextBox 5"/>
          <p:cNvSpPr txBox="1"/>
          <p:nvPr/>
        </p:nvSpPr>
        <p:spPr>
          <a:xfrm>
            <a:off x="1219200" y="5257800"/>
            <a:ext cx="7620000" cy="1077218"/>
          </a:xfrm>
          <a:prstGeom prst="rect">
            <a:avLst/>
          </a:prstGeom>
          <a:noFill/>
        </p:spPr>
        <p:txBody>
          <a:bodyPr wrap="square" rtlCol="0">
            <a:spAutoFit/>
          </a:bodyPr>
          <a:lstStyle/>
          <a:p>
            <a:r>
              <a:rPr lang="en-US" b="0" dirty="0" smtClean="0">
                <a:solidFill>
                  <a:srgbClr val="FFFFFF"/>
                </a:solidFill>
                <a:latin typeface="Gill Sans"/>
                <a:cs typeface="Gill Sans"/>
              </a:rPr>
              <a:t>“On the first day of logging the Facebook clickstream, more than 400 gigabytes of data was collected. The load, index, and aggregation processes for this data set really taxed the Oracle data warehouse. Even after significant tuning, we were unable to aggregate a day of clickstream data in less than 24 hours.” </a:t>
            </a:r>
          </a:p>
        </p:txBody>
      </p:sp>
      <p:sp>
        <p:nvSpPr>
          <p:cNvPr id="7" name="TextBox 6"/>
          <p:cNvSpPr txBox="1"/>
          <p:nvPr/>
        </p:nvSpPr>
        <p:spPr>
          <a:xfrm>
            <a:off x="381000" y="4572000"/>
            <a:ext cx="6553200" cy="584776"/>
          </a:xfrm>
          <a:prstGeom prst="rect">
            <a:avLst/>
          </a:prstGeom>
          <a:noFill/>
        </p:spPr>
        <p:txBody>
          <a:bodyPr wrap="square" rtlCol="0">
            <a:spAutoFit/>
          </a:bodyPr>
          <a:lstStyle/>
          <a:p>
            <a:r>
              <a:rPr lang="en-US" b="0" dirty="0" smtClean="0">
                <a:solidFill>
                  <a:srgbClr val="FFFFFF"/>
                </a:solidFill>
                <a:latin typeface="Gill Sans"/>
                <a:cs typeface="Gill Sans"/>
              </a:rPr>
              <a:t>Jeff </a:t>
            </a:r>
            <a:r>
              <a:rPr lang="en-US" b="0" dirty="0" err="1" smtClean="0">
                <a:solidFill>
                  <a:srgbClr val="FFFFFF"/>
                </a:solidFill>
                <a:latin typeface="Gill Sans"/>
                <a:cs typeface="Gill Sans"/>
              </a:rPr>
              <a:t>Hammerbacher</a:t>
            </a:r>
            <a:r>
              <a:rPr lang="en-US" b="0" dirty="0" smtClean="0">
                <a:solidFill>
                  <a:srgbClr val="FFFFFF"/>
                </a:solidFill>
                <a:latin typeface="Gill Sans"/>
                <a:cs typeface="Gill Sans"/>
              </a:rPr>
              <a:t>, Information Platforms and the Rise of the Data Scientist. </a:t>
            </a:r>
            <a:br>
              <a:rPr lang="en-US" b="0" dirty="0" smtClean="0">
                <a:solidFill>
                  <a:srgbClr val="FFFFFF"/>
                </a:solidFill>
                <a:latin typeface="Gill Sans"/>
                <a:cs typeface="Gill Sans"/>
              </a:rPr>
            </a:br>
            <a:r>
              <a:rPr lang="en-US" b="0" dirty="0" smtClean="0">
                <a:solidFill>
                  <a:srgbClr val="FFFFFF"/>
                </a:solidFill>
                <a:latin typeface="Gill Sans"/>
                <a:cs typeface="Gill Sans"/>
              </a:rPr>
              <a:t>In, </a:t>
            </a:r>
            <a:r>
              <a:rPr lang="en-US" b="0" i="1" dirty="0" smtClean="0">
                <a:solidFill>
                  <a:srgbClr val="FFFFFF"/>
                </a:solidFill>
                <a:latin typeface="Gill Sans"/>
                <a:cs typeface="Gill Sans"/>
              </a:rPr>
              <a:t>Beautiful Data</a:t>
            </a:r>
            <a:r>
              <a:rPr lang="en-US" b="0" dirty="0" smtClean="0">
                <a:solidFill>
                  <a:srgbClr val="FFFFFF"/>
                </a:solidFill>
                <a:latin typeface="Gill Sans"/>
                <a:cs typeface="Gill Sans"/>
              </a:rPr>
              <a:t>, O’Reilly, 2009. </a:t>
            </a:r>
            <a:endParaRPr lang="en-US" sz="1050" b="0" dirty="0">
              <a:solidFill>
                <a:srgbClr val="FFFFFF"/>
              </a:solidFill>
              <a:latin typeface="Gill Sans"/>
              <a:cs typeface="Gill Sans"/>
            </a:endParaRPr>
          </a:p>
        </p:txBody>
      </p:sp>
    </p:spTree>
    <p:extLst>
      <p:ext uri="{BB962C8B-B14F-4D97-AF65-F5344CB8AC3E}">
        <p14:creationId xmlns:p14="http://schemas.microsoft.com/office/powerpoint/2010/main" val="172182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0" name="TextBox 9"/>
          <p:cNvSpPr txBox="1"/>
          <p:nvPr/>
        </p:nvSpPr>
        <p:spPr>
          <a:xfrm>
            <a:off x="3543300" y="57912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data scientists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286000"/>
              <a:ext cx="2057400"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23" name="Rectangle 22"/>
          <p:cNvSpPr/>
          <p:nvPr/>
        </p:nvSpPr>
        <p:spPr bwMode="auto">
          <a:xfrm>
            <a:off x="3543300" y="4485109"/>
            <a:ext cx="2057400" cy="122989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2"/>
                </a:solidFill>
                <a:effectLst/>
                <a:latin typeface="Gill Sans"/>
                <a:cs typeface="Gill Sans"/>
              </a:rPr>
              <a:t>Hadoop</a:t>
            </a:r>
          </a:p>
        </p:txBody>
      </p:sp>
    </p:spTree>
    <p:extLst>
      <p:ext uri="{BB962C8B-B14F-4D97-AF65-F5344CB8AC3E}">
        <p14:creationId xmlns:p14="http://schemas.microsoft.com/office/powerpoint/2010/main" val="79940014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7" name="Rectangle 16"/>
          <p:cNvSpPr/>
          <p:nvPr/>
        </p:nvSpPr>
        <p:spPr bwMode="auto">
          <a:xfrm>
            <a:off x="3543300" y="4485109"/>
            <a:ext cx="2057400" cy="122989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2"/>
                </a:solidFill>
                <a:effectLst/>
                <a:latin typeface="Gill Sans"/>
                <a:cs typeface="Gill Sans"/>
              </a:rPr>
              <a:t>Hadoop</a:t>
            </a:r>
          </a:p>
        </p:txBody>
      </p:sp>
      <p:pic>
        <p:nvPicPr>
          <p:cNvPr id="24" name="Picture 23" descr="hive-logo.png"/>
          <p:cNvPicPr>
            <a:picLocks noChangeAspect="1"/>
          </p:cNvPicPr>
          <p:nvPr/>
        </p:nvPicPr>
        <p:blipFill>
          <a:blip r:embed="rId2" cstate="print"/>
          <a:stretch>
            <a:fillRect/>
          </a:stretch>
        </p:blipFill>
        <p:spPr>
          <a:xfrm>
            <a:off x="5900901" y="4261080"/>
            <a:ext cx="1795299" cy="1606320"/>
          </a:xfrm>
          <a:prstGeom prst="rect">
            <a:avLst/>
          </a:prstGeom>
        </p:spPr>
      </p:pic>
      <p:grpSp>
        <p:nvGrpSpPr>
          <p:cNvPr id="25" name="Group 24"/>
          <p:cNvGrpSpPr/>
          <p:nvPr/>
        </p:nvGrpSpPr>
        <p:grpSpPr>
          <a:xfrm>
            <a:off x="3124200" y="4762351"/>
            <a:ext cx="2880888" cy="1049856"/>
            <a:chOff x="827244" y="4744293"/>
            <a:chExt cx="2880888" cy="1049856"/>
          </a:xfrm>
        </p:grpSpPr>
        <p:grpSp>
          <p:nvGrpSpPr>
            <p:cNvPr id="26" name="Group 25"/>
            <p:cNvGrpSpPr/>
            <p:nvPr/>
          </p:nvGrpSpPr>
          <p:grpSpPr>
            <a:xfrm rot="20700000">
              <a:off x="827244" y="4744293"/>
              <a:ext cx="1422400" cy="691426"/>
              <a:chOff x="1752600" y="4724400"/>
              <a:chExt cx="1422400" cy="691426"/>
            </a:xfrm>
          </p:grpSpPr>
          <p:cxnSp>
            <p:nvCxnSpPr>
              <p:cNvPr id="82" name="Straight Arrow Connector 81"/>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4" name="Straight Arrow Connector 83"/>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6" name="Straight Arrow Connector 85"/>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87" name="Rectangle 86"/>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88" name="Rectangle 87"/>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89" name="Rectangle 88"/>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90" name="Straight Arrow Connector 89"/>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94" name="Rectangle 93"/>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5" name="Rectangle 94"/>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6" name="Rectangle 95"/>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7" name="TextBox 96"/>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98" name="TextBox 97"/>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nvGrpSpPr>
            <p:cNvPr id="27" name="Group 26"/>
            <p:cNvGrpSpPr/>
            <p:nvPr/>
          </p:nvGrpSpPr>
          <p:grpSpPr>
            <a:xfrm rot="454975">
              <a:off x="1086646" y="4923008"/>
              <a:ext cx="1422400" cy="691426"/>
              <a:chOff x="1752600" y="4724400"/>
              <a:chExt cx="1422400" cy="691426"/>
            </a:xfrm>
          </p:grpSpPr>
          <p:cxnSp>
            <p:nvCxnSpPr>
              <p:cNvPr id="65" name="Straight Arrow Connector 64"/>
              <p:cNvCxnSpPr>
                <a:stCxn id="91" idx="2"/>
                <a:endCxn id="84"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91" idx="2"/>
                <a:endCxn id="82"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90" idx="2"/>
                <a:endCxn id="84"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90" idx="2"/>
                <a:endCxn id="82"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89" idx="2"/>
                <a:endCxn id="83"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70" name="Rectangle 69"/>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71" name="Rectangle 70"/>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72" name="Rectangle 71"/>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73" name="Straight Arrow Connector 72"/>
              <p:cNvCxnSpPr>
                <a:stCxn id="91" idx="2"/>
                <a:endCxn id="83"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90" idx="2"/>
                <a:endCxn id="83"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5" name="Straight Arrow Connector 74"/>
              <p:cNvCxnSpPr>
                <a:stCxn id="89" idx="2"/>
                <a:endCxn id="84"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89" idx="2"/>
                <a:endCxn id="82"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77" name="Rectangle 76"/>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78" name="Rectangle 77"/>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79" name="Rectangle 78"/>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80" name="TextBox 79"/>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81" name="TextBox 80"/>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nvGrpSpPr>
            <p:cNvPr id="28" name="Group 27"/>
            <p:cNvGrpSpPr/>
            <p:nvPr/>
          </p:nvGrpSpPr>
          <p:grpSpPr>
            <a:xfrm rot="153381">
              <a:off x="2046444" y="4758921"/>
              <a:ext cx="1422400" cy="691426"/>
              <a:chOff x="1752600" y="4724400"/>
              <a:chExt cx="1422400" cy="691426"/>
            </a:xfrm>
          </p:grpSpPr>
          <p:cxnSp>
            <p:nvCxnSpPr>
              <p:cNvPr id="48" name="Straight Arrow Connector 47"/>
              <p:cNvCxnSpPr>
                <a:stCxn id="74" idx="2"/>
                <a:endCxn id="67"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74" idx="2"/>
                <a:endCxn id="65"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73" idx="2"/>
                <a:endCxn id="67"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73" idx="2"/>
                <a:endCxn id="65"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72" idx="2"/>
                <a:endCxn id="66"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53" name="Rectangle 52"/>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54" name="Rectangle 53"/>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55" name="Rectangle 54"/>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56" name="Straight Arrow Connector 55"/>
              <p:cNvCxnSpPr>
                <a:stCxn id="74" idx="2"/>
                <a:endCxn id="66"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73" idx="2"/>
                <a:endCxn id="66"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72" idx="2"/>
                <a:endCxn id="67"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72" idx="2"/>
                <a:endCxn id="65"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60" name="Rectangle 59"/>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1" name="Rectangle 60"/>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2" name="Rectangle 61"/>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3" name="TextBox 62"/>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64" name="TextBox 63"/>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nvGrpSpPr>
            <p:cNvPr id="29" name="Group 28"/>
            <p:cNvGrpSpPr/>
            <p:nvPr/>
          </p:nvGrpSpPr>
          <p:grpSpPr>
            <a:xfrm rot="20829346">
              <a:off x="2285732" y="5102723"/>
              <a:ext cx="1422400" cy="691426"/>
              <a:chOff x="1752600" y="4724400"/>
              <a:chExt cx="1422400" cy="691426"/>
            </a:xfrm>
          </p:grpSpPr>
          <p:cxnSp>
            <p:nvCxnSpPr>
              <p:cNvPr id="31" name="Straight Arrow Connector 30"/>
              <p:cNvCxnSpPr>
                <a:stCxn id="57" idx="2"/>
                <a:endCxn id="50"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57" idx="2"/>
                <a:endCxn id="48"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56" idx="2"/>
                <a:endCxn id="50"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56" idx="2"/>
                <a:endCxn id="48"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55" idx="2"/>
                <a:endCxn id="49"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36" name="Rectangle 35"/>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37" name="Rectangle 36"/>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sp>
            <p:nvSpPr>
              <p:cNvPr id="38" name="Rectangle 37"/>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smtClean="0">
                    <a:solidFill>
                      <a:schemeClr val="bg2"/>
                    </a:solidFill>
                  </a:rPr>
                  <a:t>reduce</a:t>
                </a:r>
                <a:endParaRPr lang="en-US" sz="500" b="0" dirty="0">
                  <a:solidFill>
                    <a:schemeClr val="bg2"/>
                  </a:solidFill>
                </a:endParaRPr>
              </a:p>
            </p:txBody>
          </p:sp>
          <p:cxnSp>
            <p:nvCxnSpPr>
              <p:cNvPr id="39" name="Straight Arrow Connector 38"/>
              <p:cNvCxnSpPr>
                <a:stCxn id="57" idx="2"/>
                <a:endCxn id="49"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56" idx="2"/>
                <a:endCxn id="49"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55" idx="2"/>
                <a:endCxn id="50"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55" idx="2"/>
                <a:endCxn id="48"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43" name="Rectangle 42"/>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4" name="Rectangle 43"/>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5" name="Rectangle 44"/>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6" name="TextBox 45"/>
              <p:cNvSpPr txBox="1"/>
              <p:nvPr/>
            </p:nvSpPr>
            <p:spPr>
              <a:xfrm>
                <a:off x="2570614" y="4775200"/>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sp>
            <p:nvSpPr>
              <p:cNvPr id="47" name="TextBox 46"/>
              <p:cNvSpPr txBox="1"/>
              <p:nvPr/>
            </p:nvSpPr>
            <p:spPr>
              <a:xfrm>
                <a:off x="2570614" y="5246549"/>
                <a:ext cx="248786" cy="169277"/>
              </a:xfrm>
              <a:prstGeom prst="rect">
                <a:avLst/>
              </a:prstGeom>
              <a:noFill/>
            </p:spPr>
            <p:txBody>
              <a:bodyPr wrap="none" rtlCol="0">
                <a:spAutoFit/>
              </a:bodyPr>
              <a:lstStyle/>
              <a:p>
                <a:r>
                  <a:rPr lang="en-US" sz="500" dirty="0" smtClean="0">
                    <a:solidFill>
                      <a:schemeClr val="bg1"/>
                    </a:solidFill>
                  </a:rPr>
                  <a:t>…</a:t>
                </a:r>
                <a:endParaRPr lang="en-US" sz="500" dirty="0">
                  <a:solidFill>
                    <a:schemeClr val="bg1"/>
                  </a:solidFill>
                </a:endParaRPr>
              </a:p>
            </p:txBody>
          </p:sp>
        </p:grpSp>
      </p:grpSp>
      <p:sp>
        <p:nvSpPr>
          <p:cNvPr id="100" name="TextBox 99"/>
          <p:cNvSpPr txBox="1"/>
          <p:nvPr/>
        </p:nvSpPr>
        <p:spPr>
          <a:xfrm>
            <a:off x="5074592" y="5874603"/>
            <a:ext cx="3962400" cy="830997"/>
          </a:xfrm>
          <a:prstGeom prst="rect">
            <a:avLst/>
          </a:prstGeom>
          <a:noFill/>
        </p:spPr>
        <p:txBody>
          <a:bodyPr wrap="square" rtlCol="0">
            <a:spAutoFit/>
          </a:bodyPr>
          <a:lstStyle/>
          <a:p>
            <a:pPr algn="ctr"/>
            <a:r>
              <a:rPr lang="en-US" sz="2400" b="0" dirty="0" smtClean="0">
                <a:solidFill>
                  <a:srgbClr val="FF0000"/>
                </a:solidFill>
                <a:latin typeface="Gill Sans"/>
                <a:cs typeface="Gill Sans"/>
              </a:rPr>
              <a:t>Wait, so why not use a database to begin with?</a:t>
            </a:r>
            <a:endParaRPr lang="en-US" sz="2400" b="0" dirty="0">
              <a:solidFill>
                <a:srgbClr val="FF0000"/>
              </a:solidFill>
              <a:latin typeface="Gill Sans"/>
              <a:cs typeface="Gill Sans"/>
            </a:endParaRPr>
          </a:p>
        </p:txBody>
      </p:sp>
      <p:sp>
        <p:nvSpPr>
          <p:cNvPr id="99" name="Title 1"/>
          <p:cNvSpPr txBox="1">
            <a:spLocks/>
          </p:cNvSpPr>
          <p:nvPr/>
        </p:nvSpPr>
        <p:spPr>
          <a:xfrm>
            <a:off x="0" y="548640"/>
            <a:ext cx="9144000" cy="685800"/>
          </a:xfrm>
          <a:prstGeom prst="rect">
            <a:avLst/>
          </a:prstGeom>
        </p:spPr>
        <p:txBody>
          <a:bodyPr/>
          <a:lstStyle/>
          <a:p>
            <a:pPr lvl="0">
              <a:defRPr/>
            </a:pPr>
            <a:r>
              <a:rPr lang="en-US" sz="3600" b="0" kern="0" dirty="0" smtClean="0">
                <a:solidFill>
                  <a:srgbClr val="000000"/>
                </a:solidFill>
                <a:latin typeface="Gill Sans"/>
                <a:cs typeface="Gill Sans"/>
              </a:rPr>
              <a:t>The Irony</a:t>
            </a:r>
            <a:r>
              <a:rPr lang="mr-IN" sz="3600" b="0" kern="0" smtClean="0">
                <a:solidFill>
                  <a:srgbClr val="000000"/>
                </a:solidFill>
                <a:latin typeface="Gill Sans"/>
                <a:cs typeface="Gill Sans"/>
              </a:rPr>
              <a:t>…</a:t>
            </a:r>
            <a:endParaRPr lang="en-US" sz="3600" b="0" kern="0" dirty="0">
              <a:solidFill>
                <a:srgbClr val="000000"/>
              </a:solidFill>
              <a:latin typeface="Gill Sans"/>
              <a:cs typeface="Gill Sans"/>
            </a:endParaRPr>
          </a:p>
        </p:txBody>
      </p:sp>
      <p:grpSp>
        <p:nvGrpSpPr>
          <p:cNvPr id="105" name="Group 104"/>
          <p:cNvGrpSpPr/>
          <p:nvPr/>
        </p:nvGrpSpPr>
        <p:grpSpPr>
          <a:xfrm>
            <a:off x="3543300" y="1838126"/>
            <a:ext cx="2057400" cy="1133674"/>
            <a:chOff x="3543300" y="1838126"/>
            <a:chExt cx="2057400" cy="1133674"/>
          </a:xfrm>
        </p:grpSpPr>
        <p:sp>
          <p:nvSpPr>
            <p:cNvPr id="106" name="Can 105"/>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7" name="TextBox 106"/>
            <p:cNvSpPr txBox="1"/>
            <p:nvPr/>
          </p:nvSpPr>
          <p:spPr>
            <a:xfrm>
              <a:off x="3543300" y="2286000"/>
              <a:ext cx="2057400"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108" name="TextBox 107"/>
          <p:cNvSpPr txBox="1"/>
          <p:nvPr/>
        </p:nvSpPr>
        <p:spPr>
          <a:xfrm>
            <a:off x="3543300" y="57912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data scientists</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102848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3622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Gill Sans"/>
                <a:ea typeface="+mj-ea"/>
                <a:cs typeface="Gill Sans"/>
              </a:rPr>
              <a:t>Why not just use a database?</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2971800" y="3825269"/>
            <a:ext cx="1981200" cy="584776"/>
          </a:xfrm>
          <a:prstGeom prst="rect">
            <a:avLst/>
          </a:prstGeom>
          <a:noFill/>
        </p:spPr>
        <p:txBody>
          <a:bodyPr wrap="square" rtlCol="0">
            <a:spAutoFit/>
          </a:bodyPr>
          <a:lstStyle/>
          <a:p>
            <a:pPr algn="ctr"/>
            <a:r>
              <a:rPr lang="en-US" sz="3200" b="0" dirty="0" smtClean="0">
                <a:solidFill>
                  <a:schemeClr val="bg1"/>
                </a:solidFill>
                <a:latin typeface="Gill Sans"/>
                <a:cs typeface="Gill Sans"/>
              </a:rPr>
              <a:t>Scalability.</a:t>
            </a:r>
          </a:p>
        </p:txBody>
      </p:sp>
      <p:sp>
        <p:nvSpPr>
          <p:cNvPr id="6" name="TextBox 5"/>
          <p:cNvSpPr txBox="1"/>
          <p:nvPr/>
        </p:nvSpPr>
        <p:spPr>
          <a:xfrm>
            <a:off x="4419600" y="3825269"/>
            <a:ext cx="1981200" cy="584776"/>
          </a:xfrm>
          <a:prstGeom prst="rect">
            <a:avLst/>
          </a:prstGeom>
          <a:noFill/>
        </p:spPr>
        <p:txBody>
          <a:bodyPr wrap="square" rtlCol="0">
            <a:spAutoFit/>
          </a:bodyPr>
          <a:lstStyle/>
          <a:p>
            <a:pPr algn="ctr"/>
            <a:r>
              <a:rPr lang="en-US" sz="3200" b="0" dirty="0" smtClean="0">
                <a:solidFill>
                  <a:schemeClr val="bg1"/>
                </a:solidFill>
                <a:latin typeface="Gill Sans"/>
                <a:cs typeface="Gill Sans"/>
              </a:rPr>
              <a:t>Cost.</a:t>
            </a:r>
          </a:p>
        </p:txBody>
      </p:sp>
      <p:sp>
        <p:nvSpPr>
          <p:cNvPr id="7" name="TextBox 6"/>
          <p:cNvSpPr txBox="1"/>
          <p:nvPr/>
        </p:nvSpPr>
        <p:spPr>
          <a:xfrm>
            <a:off x="0" y="2920424"/>
            <a:ext cx="9144000" cy="584776"/>
          </a:xfrm>
          <a:prstGeom prst="rect">
            <a:avLst/>
          </a:prstGeom>
          <a:noFill/>
        </p:spPr>
        <p:txBody>
          <a:bodyPr wrap="square" rtlCol="0">
            <a:spAutoFit/>
          </a:bodyPr>
          <a:lstStyle/>
          <a:p>
            <a:pPr algn="ctr"/>
            <a:r>
              <a:rPr lang="en-US" sz="3200" b="0" dirty="0" smtClean="0">
                <a:solidFill>
                  <a:schemeClr val="bg1"/>
                </a:solidFill>
                <a:latin typeface="Gill Sans"/>
                <a:cs typeface="Gill Sans"/>
              </a:rPr>
              <a:t>SQL is awesome</a:t>
            </a:r>
          </a:p>
        </p:txBody>
      </p:sp>
    </p:spTree>
    <p:extLst>
      <p:ext uri="{BB962C8B-B14F-4D97-AF65-F5344CB8AC3E}">
        <p14:creationId xmlns:p14="http://schemas.microsoft.com/office/powerpoint/2010/main" val="11191990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914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smtClean="0">
                <a:ln>
                  <a:noFill/>
                </a:ln>
                <a:solidFill>
                  <a:srgbClr val="000000"/>
                </a:solidFill>
                <a:effectLst/>
                <a:uLnTx/>
                <a:uFillTx/>
                <a:latin typeface="Gill Sans"/>
                <a:ea typeface="+mj-ea"/>
                <a:cs typeface="Gill Sans"/>
              </a:rPr>
              <a:t> are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0" y="1595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structure (and you know what the structure is)</a:t>
            </a:r>
          </a:p>
        </p:txBody>
      </p:sp>
      <p:sp>
        <p:nvSpPr>
          <p:cNvPr id="7" name="TextBox 6"/>
          <p:cNvSpPr txBox="1"/>
          <p:nvPr/>
        </p:nvSpPr>
        <p:spPr>
          <a:xfrm>
            <a:off x="0" y="2357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know what queries you’re going to run ahead of time</a:t>
            </a:r>
          </a:p>
        </p:txBody>
      </p:sp>
      <p:sp>
        <p:nvSpPr>
          <p:cNvPr id="8" name="TextBox 7"/>
          <p:cNvSpPr txBox="1"/>
          <p:nvPr/>
        </p:nvSpPr>
        <p:spPr>
          <a:xfrm>
            <a:off x="0" y="1981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reasonably clean</a:t>
            </a:r>
          </a:p>
        </p:txBody>
      </p:sp>
      <p:sp>
        <p:nvSpPr>
          <p:cNvPr id="9" name="Title 1"/>
          <p:cNvSpPr txBox="1">
            <a:spLocks/>
          </p:cNvSpPr>
          <p:nvPr/>
        </p:nvSpPr>
        <p:spPr>
          <a:xfrm>
            <a:off x="0" y="3581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smtClean="0">
                <a:ln>
                  <a:noFill/>
                </a:ln>
                <a:solidFill>
                  <a:srgbClr val="000000"/>
                </a:solidFill>
                <a:effectLst/>
                <a:uLnTx/>
                <a:uFillTx/>
                <a:latin typeface="Gill Sans"/>
                <a:ea typeface="+mj-ea"/>
                <a:cs typeface="Gill Sans"/>
              </a:rPr>
              <a:t> are not so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10" name="TextBox 9"/>
          <p:cNvSpPr txBox="1"/>
          <p:nvPr/>
        </p:nvSpPr>
        <p:spPr>
          <a:xfrm>
            <a:off x="0" y="4262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little structure (or you don’t know the structure)</a:t>
            </a:r>
          </a:p>
        </p:txBody>
      </p:sp>
      <p:sp>
        <p:nvSpPr>
          <p:cNvPr id="11" name="TextBox 10"/>
          <p:cNvSpPr txBox="1"/>
          <p:nvPr/>
        </p:nvSpPr>
        <p:spPr>
          <a:xfrm>
            <a:off x="0" y="5024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don’t know what you’re looking for</a:t>
            </a:r>
          </a:p>
        </p:txBody>
      </p:sp>
      <p:sp>
        <p:nvSpPr>
          <p:cNvPr id="12" name="TextBox 11"/>
          <p:cNvSpPr txBox="1"/>
          <p:nvPr/>
        </p:nvSpPr>
        <p:spPr>
          <a:xfrm>
            <a:off x="0" y="4648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messy and noisy</a:t>
            </a:r>
          </a:p>
        </p:txBody>
      </p:sp>
    </p:spTree>
    <p:extLst>
      <p:ext uri="{BB962C8B-B14F-4D97-AF65-F5344CB8AC3E}">
        <p14:creationId xmlns:p14="http://schemas.microsoft.com/office/powerpoint/2010/main" val="13115896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S_Navy_031002-F-2828D-227_Secretary_of_Defense,_Donald_H._Rumsfeld_responds_to_a_reporter's_question_during_a_Pentagon_press_briefing.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931" y="1"/>
            <a:ext cx="10524931" cy="6858000"/>
          </a:xfrm>
          <a:prstGeom prst="rect">
            <a:avLst/>
          </a:prstGeom>
        </p:spPr>
      </p:pic>
      <p:sp>
        <p:nvSpPr>
          <p:cNvPr id="5" name="TextBox 4"/>
          <p:cNvSpPr txBox="1"/>
          <p:nvPr/>
        </p:nvSpPr>
        <p:spPr>
          <a:xfrm>
            <a:off x="1981200" y="5200471"/>
            <a:ext cx="6477000" cy="1200329"/>
          </a:xfrm>
          <a:prstGeom prst="rect">
            <a:avLst/>
          </a:prstGeom>
          <a:noFill/>
        </p:spPr>
        <p:txBody>
          <a:bodyPr wrap="square" rtlCol="0">
            <a:spAutoFit/>
          </a:bodyPr>
          <a:lstStyle/>
          <a:p>
            <a:r>
              <a:rPr lang="en-US" sz="1800" b="0" dirty="0" smtClean="0">
                <a:latin typeface="Gill Sans"/>
                <a:cs typeface="Gill Sans"/>
              </a:rPr>
              <a:t>“there </a:t>
            </a:r>
            <a:r>
              <a:rPr lang="en-US" sz="1800" b="0" dirty="0">
                <a:latin typeface="Gill Sans"/>
                <a:cs typeface="Gill Sans"/>
              </a:rPr>
              <a:t>are known </a:t>
            </a:r>
            <a:r>
              <a:rPr lang="en-US" sz="1800" b="0" dirty="0" err="1">
                <a:latin typeface="Gill Sans"/>
                <a:cs typeface="Gill Sans"/>
              </a:rPr>
              <a:t>knowns</a:t>
            </a:r>
            <a:r>
              <a:rPr lang="en-US" sz="1800" b="0" dirty="0">
                <a:latin typeface="Gill Sans"/>
                <a:cs typeface="Gill Sans"/>
              </a:rPr>
              <a:t>; there are things we know we </a:t>
            </a:r>
            <a:r>
              <a:rPr lang="en-US" sz="1800" b="0" dirty="0" smtClean="0">
                <a:latin typeface="Gill Sans"/>
                <a:cs typeface="Gill Sans"/>
              </a:rPr>
              <a:t>know. We </a:t>
            </a:r>
            <a:r>
              <a:rPr lang="en-US" sz="1800" b="0" dirty="0">
                <a:latin typeface="Gill Sans"/>
                <a:cs typeface="Gill Sans"/>
              </a:rPr>
              <a:t>also know there are known unknowns; that is to say we know there are some things we do not know. But there are unknown </a:t>
            </a:r>
            <a:r>
              <a:rPr lang="en-US" sz="1800" b="0" dirty="0" smtClean="0">
                <a:latin typeface="Gill Sans"/>
                <a:cs typeface="Gill Sans"/>
              </a:rPr>
              <a:t>unknowns – </a:t>
            </a:r>
            <a:r>
              <a:rPr lang="en-US" sz="1800" b="0" dirty="0">
                <a:latin typeface="Gill Sans"/>
                <a:cs typeface="Gill Sans"/>
              </a:rPr>
              <a:t>the ones we don't know we don't </a:t>
            </a:r>
            <a:r>
              <a:rPr lang="en-US" sz="1800" b="0" dirty="0" smtClean="0">
                <a:latin typeface="Gill Sans"/>
                <a:cs typeface="Gill Sans"/>
              </a:rPr>
              <a:t>know…” – Donald Rumsfeld</a:t>
            </a:r>
            <a:endParaRPr lang="en-US" sz="1800" b="0" dirty="0">
              <a:latin typeface="Gill Sans"/>
              <a:cs typeface="Gill Sans"/>
            </a:endParaRPr>
          </a:p>
        </p:txBody>
      </p:sp>
      <p:sp>
        <p:nvSpPr>
          <p:cNvPr id="6" name="TextBox 5"/>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rgbClr val="FFFFFF"/>
                </a:solidFill>
              </a:rPr>
              <a:t>Source: </a:t>
            </a:r>
            <a:r>
              <a:rPr lang="en-US" sz="1000" b="0" dirty="0" smtClean="0">
                <a:solidFill>
                  <a:srgbClr val="FFFFFF"/>
                </a:solidFill>
              </a:rPr>
              <a:t>Wikipedia</a:t>
            </a:r>
            <a:endParaRPr lang="en-US" sz="1000" b="0" dirty="0">
              <a:solidFill>
                <a:srgbClr val="FFFFFF"/>
              </a:solidFill>
            </a:endParaRPr>
          </a:p>
        </p:txBody>
      </p:sp>
    </p:spTree>
    <p:extLst>
      <p:ext uri="{BB962C8B-B14F-4D97-AF65-F5344CB8AC3E}">
        <p14:creationId xmlns:p14="http://schemas.microsoft.com/office/powerpoint/2010/main" val="501546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799"/>
            <a:ext cx="2057400" cy="1046539"/>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Monolithic</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Application</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1379369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914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smtClean="0">
                <a:ln>
                  <a:noFill/>
                </a:ln>
                <a:solidFill>
                  <a:srgbClr val="000000"/>
                </a:solidFill>
                <a:effectLst/>
                <a:uLnTx/>
                <a:uFillTx/>
                <a:latin typeface="Gill Sans"/>
                <a:ea typeface="+mj-ea"/>
                <a:cs typeface="Gill Sans"/>
              </a:rPr>
              <a:t> are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0" y="1595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structure (and you know what the structure is)</a:t>
            </a:r>
          </a:p>
        </p:txBody>
      </p:sp>
      <p:sp>
        <p:nvSpPr>
          <p:cNvPr id="7" name="TextBox 6"/>
          <p:cNvSpPr txBox="1"/>
          <p:nvPr/>
        </p:nvSpPr>
        <p:spPr>
          <a:xfrm>
            <a:off x="0" y="2357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know what queries you’re going to run ahead of time</a:t>
            </a:r>
          </a:p>
        </p:txBody>
      </p:sp>
      <p:sp>
        <p:nvSpPr>
          <p:cNvPr id="8" name="TextBox 7"/>
          <p:cNvSpPr txBox="1"/>
          <p:nvPr/>
        </p:nvSpPr>
        <p:spPr>
          <a:xfrm>
            <a:off x="0" y="1981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reasonably clean</a:t>
            </a:r>
          </a:p>
        </p:txBody>
      </p:sp>
      <p:sp>
        <p:nvSpPr>
          <p:cNvPr id="9" name="Title 1"/>
          <p:cNvSpPr txBox="1">
            <a:spLocks/>
          </p:cNvSpPr>
          <p:nvPr/>
        </p:nvSpPr>
        <p:spPr>
          <a:xfrm>
            <a:off x="0" y="3581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smtClean="0">
                <a:ln>
                  <a:noFill/>
                </a:ln>
                <a:solidFill>
                  <a:srgbClr val="000000"/>
                </a:solidFill>
                <a:effectLst/>
                <a:uLnTx/>
                <a:uFillTx/>
                <a:latin typeface="Gill Sans"/>
                <a:ea typeface="+mj-ea"/>
                <a:cs typeface="Gill Sans"/>
              </a:rPr>
              <a:t> are not so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10" name="TextBox 9"/>
          <p:cNvSpPr txBox="1"/>
          <p:nvPr/>
        </p:nvSpPr>
        <p:spPr>
          <a:xfrm>
            <a:off x="0" y="4262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has little structure (or you don’t know the structure)</a:t>
            </a:r>
          </a:p>
        </p:txBody>
      </p:sp>
      <p:sp>
        <p:nvSpPr>
          <p:cNvPr id="11" name="TextBox 10"/>
          <p:cNvSpPr txBox="1"/>
          <p:nvPr/>
        </p:nvSpPr>
        <p:spPr>
          <a:xfrm>
            <a:off x="0" y="50247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 don’t know what you’re looking for</a:t>
            </a:r>
          </a:p>
        </p:txBody>
      </p:sp>
      <p:sp>
        <p:nvSpPr>
          <p:cNvPr id="12" name="TextBox 11"/>
          <p:cNvSpPr txBox="1"/>
          <p:nvPr/>
        </p:nvSpPr>
        <p:spPr>
          <a:xfrm>
            <a:off x="0" y="464820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If your data is messy and noisy</a:t>
            </a:r>
          </a:p>
        </p:txBody>
      </p:sp>
      <p:sp>
        <p:nvSpPr>
          <p:cNvPr id="13" name="TextBox 12"/>
          <p:cNvSpPr txBox="1"/>
          <p:nvPr/>
        </p:nvSpPr>
        <p:spPr>
          <a:xfrm rot="21401495">
            <a:off x="3670220" y="2692209"/>
            <a:ext cx="5105400" cy="523220"/>
          </a:xfrm>
          <a:prstGeom prst="rect">
            <a:avLst/>
          </a:prstGeom>
          <a:noFill/>
        </p:spPr>
        <p:txBody>
          <a:bodyPr wrap="square" rtlCol="0">
            <a:spAutoFit/>
          </a:bodyPr>
          <a:lstStyle/>
          <a:p>
            <a:pPr algn="ctr"/>
            <a:r>
              <a:rPr lang="en-US" sz="2800" b="0" dirty="0" smtClean="0">
                <a:solidFill>
                  <a:srgbClr val="FF0000"/>
                </a:solidFill>
                <a:latin typeface="Gill Sans"/>
                <a:cs typeface="Gill Sans"/>
              </a:rPr>
              <a:t>Known unknowns!</a:t>
            </a:r>
            <a:endParaRPr lang="en-US" sz="2800" b="0" dirty="0">
              <a:solidFill>
                <a:srgbClr val="FF0000"/>
              </a:solidFill>
              <a:latin typeface="Gill Sans"/>
              <a:cs typeface="Gill Sans"/>
            </a:endParaRPr>
          </a:p>
        </p:txBody>
      </p:sp>
      <p:sp>
        <p:nvSpPr>
          <p:cNvPr id="14" name="TextBox 13"/>
          <p:cNvSpPr txBox="1"/>
          <p:nvPr/>
        </p:nvSpPr>
        <p:spPr>
          <a:xfrm rot="239922">
            <a:off x="-214424" y="5313476"/>
            <a:ext cx="5105400" cy="523220"/>
          </a:xfrm>
          <a:prstGeom prst="rect">
            <a:avLst/>
          </a:prstGeom>
          <a:noFill/>
        </p:spPr>
        <p:txBody>
          <a:bodyPr wrap="square" rtlCol="0">
            <a:spAutoFit/>
          </a:bodyPr>
          <a:lstStyle/>
          <a:p>
            <a:pPr algn="ctr"/>
            <a:r>
              <a:rPr lang="en-US" sz="2800" b="0" dirty="0" smtClean="0">
                <a:solidFill>
                  <a:srgbClr val="FF0000"/>
                </a:solidFill>
                <a:latin typeface="Gill Sans"/>
                <a:cs typeface="Gill Sans"/>
              </a:rPr>
              <a:t>Unknown unknowns!</a:t>
            </a:r>
            <a:endParaRPr lang="en-US" sz="2800" b="0" dirty="0">
              <a:solidFill>
                <a:srgbClr val="FF0000"/>
              </a:solidFill>
              <a:latin typeface="Gill Sans"/>
              <a:cs typeface="Gill Sans"/>
            </a:endParaRPr>
          </a:p>
        </p:txBody>
      </p:sp>
    </p:spTree>
    <p:extLst>
      <p:ext uri="{BB962C8B-B14F-4D97-AF65-F5344CB8AC3E}">
        <p14:creationId xmlns:p14="http://schemas.microsoft.com/office/powerpoint/2010/main" val="6324187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20087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Don’t need to know the schema ahead of time</a:t>
            </a:r>
          </a:p>
        </p:txBody>
      </p:sp>
      <p:sp>
        <p:nvSpPr>
          <p:cNvPr id="7" name="TextBox 6"/>
          <p:cNvSpPr txBox="1"/>
          <p:nvPr/>
        </p:nvSpPr>
        <p:spPr>
          <a:xfrm>
            <a:off x="0" y="3115270"/>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Many analyses are better formulated imperatively</a:t>
            </a:r>
          </a:p>
        </p:txBody>
      </p:sp>
      <p:sp>
        <p:nvSpPr>
          <p:cNvPr id="8" name="TextBox 7"/>
          <p:cNvSpPr txBox="1"/>
          <p:nvPr/>
        </p:nvSpPr>
        <p:spPr>
          <a:xfrm>
            <a:off x="0" y="26625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Raw scans are the most common operations</a:t>
            </a:r>
          </a:p>
        </p:txBody>
      </p:sp>
      <p:sp>
        <p:nvSpPr>
          <p:cNvPr id="15" name="TextBox 14"/>
          <p:cNvSpPr txBox="1"/>
          <p:nvPr/>
        </p:nvSpPr>
        <p:spPr>
          <a:xfrm>
            <a:off x="0" y="3576935"/>
            <a:ext cx="9144000" cy="461665"/>
          </a:xfrm>
          <a:prstGeom prst="rect">
            <a:avLst/>
          </a:prstGeom>
          <a:noFill/>
        </p:spPr>
        <p:txBody>
          <a:bodyPr wrap="square" rtlCol="0">
            <a:spAutoFit/>
          </a:bodyPr>
          <a:lstStyle/>
          <a:p>
            <a:pPr algn="ctr"/>
            <a:r>
              <a:rPr lang="en-US" sz="2400" b="0" dirty="0" smtClean="0">
                <a:solidFill>
                  <a:schemeClr val="bg1"/>
                </a:solidFill>
                <a:latin typeface="Gill Sans"/>
                <a:cs typeface="Gill Sans"/>
              </a:rPr>
              <a:t>Much faster data ingest rate</a:t>
            </a:r>
          </a:p>
        </p:txBody>
      </p:sp>
      <p:sp>
        <p:nvSpPr>
          <p:cNvPr id="9"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Advantages of Hadoop dataflow languages</a:t>
            </a:r>
          </a:p>
        </p:txBody>
      </p:sp>
    </p:spTree>
    <p:extLst>
      <p:ext uri="{BB962C8B-B14F-4D97-AF65-F5344CB8AC3E}">
        <p14:creationId xmlns:p14="http://schemas.microsoft.com/office/powerpoint/2010/main" val="24640643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 do you actually do?</a:t>
            </a:r>
          </a:p>
        </p:txBody>
      </p:sp>
      <p:sp>
        <p:nvSpPr>
          <p:cNvPr id="6" name="TextBox 5"/>
          <p:cNvSpPr txBox="1"/>
          <p:nvPr/>
        </p:nvSpPr>
        <p:spPr>
          <a:xfrm>
            <a:off x="0" y="25908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Dashboards</a:t>
            </a:r>
          </a:p>
        </p:txBody>
      </p:sp>
      <p:sp>
        <p:nvSpPr>
          <p:cNvPr id="8" name="TextBox 7"/>
          <p:cNvSpPr txBox="1"/>
          <p:nvPr/>
        </p:nvSpPr>
        <p:spPr>
          <a:xfrm>
            <a:off x="0" y="20574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Report generation</a:t>
            </a:r>
          </a:p>
        </p:txBody>
      </p:sp>
      <p:sp>
        <p:nvSpPr>
          <p:cNvPr id="9" name="TextBox 8"/>
          <p:cNvSpPr txBox="1"/>
          <p:nvPr/>
        </p:nvSpPr>
        <p:spPr>
          <a:xfrm>
            <a:off x="0" y="3128665"/>
            <a:ext cx="9144000" cy="461665"/>
          </a:xfrm>
          <a:prstGeom prst="rect">
            <a:avLst/>
          </a:prstGeom>
          <a:noFill/>
        </p:spPr>
        <p:txBody>
          <a:bodyPr wrap="square" rtlCol="0">
            <a:spAutoFit/>
          </a:bodyPr>
          <a:lstStyle/>
          <a:p>
            <a:pPr lvl="0" algn="ctr">
              <a:defRPr/>
            </a:pPr>
            <a:r>
              <a:rPr lang="en-US" sz="2400" b="0" i="1" kern="0" dirty="0">
                <a:solidFill>
                  <a:srgbClr val="000000"/>
                </a:solidFill>
                <a:latin typeface="Gill Sans"/>
                <a:cs typeface="Gill Sans"/>
              </a:rPr>
              <a:t>Ad hoc</a:t>
            </a:r>
            <a:r>
              <a:rPr lang="en-US" sz="2400" b="0" kern="0" dirty="0">
                <a:solidFill>
                  <a:srgbClr val="000000"/>
                </a:solidFill>
                <a:latin typeface="Gill Sans"/>
                <a:cs typeface="Gill Sans"/>
              </a:rPr>
              <a:t> analyses</a:t>
            </a:r>
          </a:p>
        </p:txBody>
      </p:sp>
      <p:sp>
        <p:nvSpPr>
          <p:cNvPr id="7" name="TextBox 6"/>
          <p:cNvSpPr txBox="1"/>
          <p:nvPr/>
        </p:nvSpPr>
        <p:spPr>
          <a:xfrm>
            <a:off x="0" y="348609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“Descriptive”</a:t>
            </a:r>
          </a:p>
          <a:p>
            <a:pPr lvl="0" algn="ctr">
              <a:defRPr/>
            </a:pPr>
            <a:r>
              <a:rPr lang="en-US" sz="2000" b="0" kern="0" dirty="0">
                <a:solidFill>
                  <a:srgbClr val="0070C0"/>
                </a:solidFill>
                <a:latin typeface="Gill Sans"/>
                <a:cs typeface="Gill Sans"/>
              </a:rPr>
              <a:t>“Predictive”</a:t>
            </a:r>
          </a:p>
        </p:txBody>
      </p:sp>
      <p:sp>
        <p:nvSpPr>
          <p:cNvPr id="10" name="TextBox 9"/>
          <p:cNvSpPr txBox="1"/>
          <p:nvPr/>
        </p:nvSpPr>
        <p:spPr>
          <a:xfrm>
            <a:off x="0" y="4262735"/>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Data products</a:t>
            </a:r>
          </a:p>
        </p:txBody>
      </p:sp>
      <p:sp>
        <p:nvSpPr>
          <p:cNvPr id="11" name="TextBox 10"/>
          <p:cNvSpPr txBox="1"/>
          <p:nvPr/>
        </p:nvSpPr>
        <p:spPr>
          <a:xfrm rot="21401495">
            <a:off x="3296325" y="4871026"/>
            <a:ext cx="5105400" cy="830997"/>
          </a:xfrm>
          <a:prstGeom prst="rect">
            <a:avLst/>
          </a:prstGeom>
          <a:noFill/>
        </p:spPr>
        <p:txBody>
          <a:bodyPr wrap="square" rtlCol="0">
            <a:spAutoFit/>
          </a:bodyPr>
          <a:lstStyle/>
          <a:p>
            <a:pPr algn="ctr"/>
            <a:r>
              <a:rPr lang="en-US" sz="2400" b="0" dirty="0" smtClean="0">
                <a:solidFill>
                  <a:srgbClr val="FF0000"/>
                </a:solidFill>
                <a:latin typeface="Gill Sans"/>
                <a:cs typeface="Gill Sans"/>
              </a:rPr>
              <a:t>Which are known unknowns and unknown unknowns?</a:t>
            </a:r>
            <a:endParaRPr lang="en-US" sz="2400" b="0" dirty="0">
              <a:solidFill>
                <a:srgbClr val="FF0000"/>
              </a:solidFill>
              <a:latin typeface="Gill Sans"/>
              <a:cs typeface="Gill Sans"/>
            </a:endParaRPr>
          </a:p>
        </p:txBody>
      </p:sp>
    </p:spTree>
    <p:extLst>
      <p:ext uri="{BB962C8B-B14F-4D97-AF65-F5344CB8AC3E}">
        <p14:creationId xmlns:p14="http://schemas.microsoft.com/office/powerpoint/2010/main" val="10677962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own Arrow 36"/>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8" name="Down Arrow 37"/>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211165234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SQL on </a:t>
            </a:r>
            <a:br>
              <a:rPr lang="en-US" sz="2000" b="0" smtClean="0">
                <a:solidFill>
                  <a:schemeClr val="bg2"/>
                </a:solidFill>
                <a:latin typeface="Gill Sans"/>
                <a:cs typeface="Gill Sans"/>
              </a:rPr>
            </a:br>
            <a:r>
              <a:rPr lang="en-US" sz="2000" b="0" smtClean="0">
                <a:solidFill>
                  <a:schemeClr val="bg2"/>
                </a:solidFill>
                <a:latin typeface="Gill Sans"/>
                <a:cs typeface="Gill Sans"/>
              </a:rPr>
              <a:t>Hadoop</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Other</a:t>
            </a:r>
            <a:br>
              <a:rPr lang="en-US" sz="2000" b="0" smtClean="0">
                <a:solidFill>
                  <a:schemeClr val="bg2"/>
                </a:solidFill>
                <a:latin typeface="Gill Sans"/>
                <a:cs typeface="Gill Sans"/>
              </a:rPr>
            </a:br>
            <a:r>
              <a:rPr lang="en-US" sz="2000" b="0" smtClean="0">
                <a:solidFill>
                  <a:schemeClr val="bg2"/>
                </a:solidFill>
                <a:latin typeface="Gill Sans"/>
                <a:cs typeface="Gill Sans"/>
              </a:rPr>
              <a:t> tools</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7002355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7" grpId="0" animBg="1"/>
      <p:bldP spid="3" grpId="0" animBg="1"/>
      <p:bldP spid="8" grpId="0" animBg="1"/>
      <p:bldP spid="23" grpId="0" animBg="1"/>
      <p:bldP spid="24" grpId="0" animBg="1"/>
      <p:bldP spid="25" grpId="0"/>
      <p:bldP spid="26" grpId="0"/>
      <p:bldP spid="27" grpId="0"/>
      <p:bldP spid="34" grpId="0" animBg="1"/>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19327" y="421288"/>
            <a:ext cx="5243473" cy="5674712"/>
          </a:xfrm>
          <a:prstGeom prst="rect">
            <a:avLst/>
          </a:prstGeom>
        </p:spPr>
      </p:pic>
      <p:sp>
        <p:nvSpPr>
          <p:cNvPr id="5" name="TextBox 4"/>
          <p:cNvSpPr txBox="1"/>
          <p:nvPr/>
        </p:nvSpPr>
        <p:spPr>
          <a:xfrm>
            <a:off x="0" y="6096000"/>
            <a:ext cx="9144000" cy="584775"/>
          </a:xfrm>
          <a:prstGeom prst="rect">
            <a:avLst/>
          </a:prstGeom>
          <a:noFill/>
          <a:ln>
            <a:noFill/>
          </a:ln>
        </p:spPr>
        <p:txBody>
          <a:bodyPr wrap="square" rtlCol="0">
            <a:spAutoFit/>
          </a:bodyPr>
          <a:lstStyle/>
          <a:p>
            <a:pPr algn="ctr"/>
            <a:r>
              <a:rPr lang="en-US" sz="3200" b="0" dirty="0" smtClean="0">
                <a:solidFill>
                  <a:srgbClr val="000000"/>
                </a:solidFill>
                <a:latin typeface="Gill Sans"/>
                <a:cs typeface="Gill Sans"/>
              </a:rPr>
              <a:t>Twitter’s data warehousing architecture </a:t>
            </a:r>
            <a:r>
              <a:rPr lang="en-US" sz="2400" b="0" dirty="0" smtClean="0">
                <a:solidFill>
                  <a:srgbClr val="000000"/>
                </a:solidFill>
                <a:latin typeface="Gill Sans"/>
                <a:cs typeface="Gill Sans"/>
              </a:rPr>
              <a:t>(circa 2012)</a:t>
            </a:r>
            <a:endParaRPr lang="en-US" sz="2400" b="0" dirty="0">
              <a:solidFill>
                <a:srgbClr val="000000"/>
              </a:solidFill>
              <a:latin typeface="Gill Sans"/>
              <a:cs typeface="Gill Sans"/>
            </a:endParaRPr>
          </a:p>
        </p:txBody>
      </p:sp>
    </p:spTree>
    <p:extLst>
      <p:ext uri="{BB962C8B-B14F-4D97-AF65-F5344CB8AC3E}">
        <p14:creationId xmlns:p14="http://schemas.microsoft.com/office/powerpoint/2010/main" val="339444225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73204"/>
            <a:ext cx="9144000" cy="523220"/>
          </a:xfrm>
          <a:prstGeom prst="rect">
            <a:avLst/>
          </a:prstGeom>
          <a:noFill/>
          <a:ln>
            <a:noFill/>
          </a:ln>
        </p:spPr>
        <p:txBody>
          <a:bodyPr wrap="square" rtlCol="0">
            <a:spAutoFit/>
          </a:bodyPr>
          <a:lstStyle/>
          <a:p>
            <a:pPr algn="ctr"/>
            <a:r>
              <a:rPr lang="en-US" sz="2800" dirty="0">
                <a:solidFill>
                  <a:srgbClr val="000000"/>
                </a:solidFill>
                <a:latin typeface="Gill Sans"/>
                <a:cs typeface="Gill Sans"/>
              </a:rPr>
              <a:t>circa ~</a:t>
            </a:r>
            <a:r>
              <a:rPr lang="en-US" sz="2800" dirty="0" smtClean="0">
                <a:solidFill>
                  <a:srgbClr val="000000"/>
                </a:solidFill>
                <a:latin typeface="Gill Sans"/>
                <a:cs typeface="Gill Sans"/>
              </a:rPr>
              <a:t>2010</a:t>
            </a:r>
            <a:endParaRPr lang="en-US" sz="2800" dirty="0">
              <a:solidFill>
                <a:srgbClr val="000000"/>
              </a:solidFill>
              <a:latin typeface="Gill Sans"/>
              <a:cs typeface="Gill Sans"/>
            </a:endParaRPr>
          </a:p>
        </p:txBody>
      </p:sp>
      <p:sp>
        <p:nvSpPr>
          <p:cNvPr id="4" name="TextBox 3"/>
          <p:cNvSpPr txBox="1"/>
          <p:nvPr/>
        </p:nvSpPr>
        <p:spPr>
          <a:xfrm>
            <a:off x="0" y="12909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~150 people total</a:t>
            </a:r>
            <a:endParaRPr lang="en-US" sz="2400" b="0" dirty="0">
              <a:solidFill>
                <a:srgbClr val="000000"/>
              </a:solidFill>
              <a:latin typeface="Gill Sans"/>
              <a:cs typeface="Gill Sans"/>
            </a:endParaRPr>
          </a:p>
        </p:txBody>
      </p:sp>
      <p:sp>
        <p:nvSpPr>
          <p:cNvPr id="5" name="TextBox 4"/>
          <p:cNvSpPr txBox="1"/>
          <p:nvPr/>
        </p:nvSpPr>
        <p:spPr>
          <a:xfrm>
            <a:off x="0" y="16719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~60 Hadoop nodes</a:t>
            </a:r>
            <a:endParaRPr lang="en-US" sz="2400" b="0" dirty="0">
              <a:solidFill>
                <a:srgbClr val="000000"/>
              </a:solidFill>
              <a:latin typeface="Gill Sans"/>
              <a:cs typeface="Gill Sans"/>
            </a:endParaRPr>
          </a:p>
        </p:txBody>
      </p:sp>
      <p:sp>
        <p:nvSpPr>
          <p:cNvPr id="6" name="TextBox 5"/>
          <p:cNvSpPr txBox="1"/>
          <p:nvPr/>
        </p:nvSpPr>
        <p:spPr>
          <a:xfrm>
            <a:off x="0" y="20529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~6 people use analytics stack daily</a:t>
            </a:r>
            <a:endParaRPr lang="en-US" sz="2400" b="0" dirty="0">
              <a:solidFill>
                <a:srgbClr val="000000"/>
              </a:solidFill>
              <a:latin typeface="Gill Sans"/>
              <a:cs typeface="Gill Sans"/>
            </a:endParaRPr>
          </a:p>
        </p:txBody>
      </p:sp>
      <p:sp>
        <p:nvSpPr>
          <p:cNvPr id="7" name="TextBox 6"/>
          <p:cNvSpPr txBox="1"/>
          <p:nvPr/>
        </p:nvSpPr>
        <p:spPr>
          <a:xfrm>
            <a:off x="0" y="3043535"/>
            <a:ext cx="9144000" cy="523220"/>
          </a:xfrm>
          <a:prstGeom prst="rect">
            <a:avLst/>
          </a:prstGeom>
          <a:noFill/>
          <a:ln>
            <a:noFill/>
          </a:ln>
        </p:spPr>
        <p:txBody>
          <a:bodyPr wrap="square" rtlCol="0">
            <a:spAutoFit/>
          </a:bodyPr>
          <a:lstStyle/>
          <a:p>
            <a:pPr algn="ctr"/>
            <a:r>
              <a:rPr lang="en-US" sz="2800" dirty="0">
                <a:solidFill>
                  <a:srgbClr val="000000"/>
                </a:solidFill>
                <a:latin typeface="Gill Sans"/>
                <a:cs typeface="Gill Sans"/>
              </a:rPr>
              <a:t>c</a:t>
            </a:r>
            <a:r>
              <a:rPr lang="en-US" sz="2800" dirty="0" smtClean="0">
                <a:solidFill>
                  <a:srgbClr val="000000"/>
                </a:solidFill>
                <a:latin typeface="Gill Sans"/>
                <a:cs typeface="Gill Sans"/>
              </a:rPr>
              <a:t>irca ~2012</a:t>
            </a:r>
            <a:endParaRPr lang="en-US" sz="2800" dirty="0">
              <a:solidFill>
                <a:srgbClr val="000000"/>
              </a:solidFill>
              <a:latin typeface="Gill Sans"/>
              <a:cs typeface="Gill Sans"/>
            </a:endParaRPr>
          </a:p>
        </p:txBody>
      </p:sp>
      <p:sp>
        <p:nvSpPr>
          <p:cNvPr id="8" name="TextBox 7"/>
          <p:cNvSpPr txBox="1"/>
          <p:nvPr/>
        </p:nvSpPr>
        <p:spPr>
          <a:xfrm>
            <a:off x="0" y="3496270"/>
            <a:ext cx="91440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a:t>
            </a:r>
            <a:r>
              <a:rPr lang="en-US" sz="2400" b="0" dirty="0" smtClean="0">
                <a:solidFill>
                  <a:srgbClr val="000000"/>
                </a:solidFill>
                <a:latin typeface="Gill Sans"/>
                <a:cs typeface="Gill Sans"/>
              </a:rPr>
              <a:t>1400 people total</a:t>
            </a:r>
            <a:endParaRPr lang="en-US" sz="2400" b="0" dirty="0">
              <a:solidFill>
                <a:srgbClr val="000000"/>
              </a:solidFill>
              <a:latin typeface="Gill Sans"/>
              <a:cs typeface="Gill Sans"/>
            </a:endParaRPr>
          </a:p>
        </p:txBody>
      </p:sp>
      <p:sp>
        <p:nvSpPr>
          <p:cNvPr id="9" name="TextBox 8"/>
          <p:cNvSpPr txBox="1"/>
          <p:nvPr/>
        </p:nvSpPr>
        <p:spPr>
          <a:xfrm>
            <a:off x="0" y="3877270"/>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10s of Ks of Hadoop nodes, multiple DCs</a:t>
            </a:r>
            <a:endParaRPr lang="en-US" sz="2400" b="0" dirty="0">
              <a:solidFill>
                <a:srgbClr val="000000"/>
              </a:solidFill>
              <a:latin typeface="Gill Sans"/>
              <a:cs typeface="Gill Sans"/>
            </a:endParaRPr>
          </a:p>
        </p:txBody>
      </p:sp>
      <p:sp>
        <p:nvSpPr>
          <p:cNvPr id="10" name="TextBox 9"/>
          <p:cNvSpPr txBox="1"/>
          <p:nvPr/>
        </p:nvSpPr>
        <p:spPr>
          <a:xfrm>
            <a:off x="0" y="42627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10s of PBs total Hadoop DW capacity</a:t>
            </a:r>
            <a:endParaRPr lang="en-US" sz="2400" b="0" dirty="0">
              <a:solidFill>
                <a:srgbClr val="000000"/>
              </a:solidFill>
              <a:latin typeface="Gill Sans"/>
              <a:cs typeface="Gill Sans"/>
            </a:endParaRPr>
          </a:p>
        </p:txBody>
      </p:sp>
      <p:sp>
        <p:nvSpPr>
          <p:cNvPr id="11" name="TextBox 10"/>
          <p:cNvSpPr txBox="1"/>
          <p:nvPr/>
        </p:nvSpPr>
        <p:spPr>
          <a:xfrm>
            <a:off x="0" y="46437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~100 TB ingest daily</a:t>
            </a:r>
            <a:endParaRPr lang="en-US" sz="2400" b="0" dirty="0">
              <a:solidFill>
                <a:srgbClr val="000000"/>
              </a:solidFill>
              <a:latin typeface="Gill Sans"/>
              <a:cs typeface="Gill Sans"/>
            </a:endParaRPr>
          </a:p>
        </p:txBody>
      </p:sp>
      <p:sp>
        <p:nvSpPr>
          <p:cNvPr id="12" name="TextBox 11"/>
          <p:cNvSpPr txBox="1"/>
          <p:nvPr/>
        </p:nvSpPr>
        <p:spPr>
          <a:xfrm>
            <a:off x="0" y="50247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dozens of teams use Hadoop daily</a:t>
            </a:r>
            <a:endParaRPr lang="en-US" sz="2400" b="0" dirty="0">
              <a:solidFill>
                <a:srgbClr val="000000"/>
              </a:solidFill>
              <a:latin typeface="Gill Sans"/>
              <a:cs typeface="Gill Sans"/>
            </a:endParaRPr>
          </a:p>
        </p:txBody>
      </p:sp>
      <p:sp>
        <p:nvSpPr>
          <p:cNvPr id="13" name="TextBox 12"/>
          <p:cNvSpPr txBox="1"/>
          <p:nvPr/>
        </p:nvSpPr>
        <p:spPr>
          <a:xfrm>
            <a:off x="0" y="5405735"/>
            <a:ext cx="9144000" cy="461665"/>
          </a:xfrm>
          <a:prstGeom prst="rect">
            <a:avLst/>
          </a:prstGeom>
          <a:noFill/>
          <a:ln>
            <a:noFill/>
          </a:ln>
        </p:spPr>
        <p:txBody>
          <a:bodyPr wrap="square" rtlCol="0">
            <a:spAutoFit/>
          </a:bodyPr>
          <a:lstStyle/>
          <a:p>
            <a:pPr algn="ctr"/>
            <a:r>
              <a:rPr lang="en-US" sz="2400" b="0" dirty="0" smtClean="0">
                <a:solidFill>
                  <a:srgbClr val="000000"/>
                </a:solidFill>
                <a:latin typeface="Gill Sans"/>
                <a:cs typeface="Gill Sans"/>
              </a:rPr>
              <a:t>10s of Ks of Hadoop jobs daily</a:t>
            </a:r>
            <a:endParaRPr lang="en-US" sz="2400" b="0" dirty="0">
              <a:solidFill>
                <a:srgbClr val="000000"/>
              </a:solidFill>
              <a:latin typeface="Gill Sans"/>
              <a:cs typeface="Gill Sans"/>
            </a:endParaRPr>
          </a:p>
        </p:txBody>
      </p:sp>
    </p:spTree>
    <p:extLst>
      <p:ext uri="{BB962C8B-B14F-4D97-AF65-F5344CB8AC3E}">
        <p14:creationId xmlns:p14="http://schemas.microsoft.com/office/powerpoint/2010/main" val="35337605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19327" y="421288"/>
            <a:ext cx="5243473" cy="5674712"/>
          </a:xfrm>
          <a:prstGeom prst="rect">
            <a:avLst/>
          </a:prstGeom>
        </p:spPr>
      </p:pic>
      <p:sp>
        <p:nvSpPr>
          <p:cNvPr id="4" name="TextBox 3"/>
          <p:cNvSpPr txBox="1"/>
          <p:nvPr/>
        </p:nvSpPr>
        <p:spPr>
          <a:xfrm>
            <a:off x="6098037" y="1981200"/>
            <a:ext cx="2971800" cy="830997"/>
          </a:xfrm>
          <a:prstGeom prst="rect">
            <a:avLst/>
          </a:prstGeom>
          <a:noFill/>
        </p:spPr>
        <p:txBody>
          <a:bodyPr wrap="square" rtlCol="0">
            <a:spAutoFit/>
          </a:bodyPr>
          <a:lstStyle/>
          <a:p>
            <a:pPr algn="ctr"/>
            <a:r>
              <a:rPr lang="en-US" sz="2400" b="0" dirty="0" smtClean="0">
                <a:solidFill>
                  <a:srgbClr val="FF0000"/>
                </a:solidFill>
                <a:latin typeface="Gill Sans"/>
                <a:cs typeface="Gill Sans"/>
              </a:rPr>
              <a:t>How does ETL actually happen?</a:t>
            </a:r>
            <a:endParaRPr lang="en-US" sz="2400" b="0" dirty="0">
              <a:solidFill>
                <a:srgbClr val="FF0000"/>
              </a:solidFill>
              <a:latin typeface="Gill Sans"/>
              <a:cs typeface="Gill Sans"/>
            </a:endParaRPr>
          </a:p>
        </p:txBody>
      </p:sp>
      <p:sp>
        <p:nvSpPr>
          <p:cNvPr id="6" name="TextBox 5"/>
          <p:cNvSpPr txBox="1"/>
          <p:nvPr/>
        </p:nvSpPr>
        <p:spPr>
          <a:xfrm>
            <a:off x="0" y="6096000"/>
            <a:ext cx="9144000" cy="584775"/>
          </a:xfrm>
          <a:prstGeom prst="rect">
            <a:avLst/>
          </a:prstGeom>
          <a:noFill/>
          <a:ln>
            <a:noFill/>
          </a:ln>
        </p:spPr>
        <p:txBody>
          <a:bodyPr wrap="square" rtlCol="0">
            <a:spAutoFit/>
          </a:bodyPr>
          <a:lstStyle/>
          <a:p>
            <a:pPr algn="ctr"/>
            <a:r>
              <a:rPr lang="en-US" sz="3200" b="0" dirty="0" smtClean="0">
                <a:solidFill>
                  <a:srgbClr val="000000"/>
                </a:solidFill>
                <a:latin typeface="Gill Sans"/>
                <a:cs typeface="Gill Sans"/>
              </a:rPr>
              <a:t>Twitter’s data warehousing architecture </a:t>
            </a:r>
            <a:r>
              <a:rPr lang="en-US" sz="2400" b="0" dirty="0" smtClean="0">
                <a:solidFill>
                  <a:srgbClr val="000000"/>
                </a:solidFill>
                <a:latin typeface="Gill Sans"/>
                <a:cs typeface="Gill Sans"/>
              </a:rPr>
              <a:t>(circa 2012)</a:t>
            </a:r>
            <a:endParaRPr lang="en-US" sz="2400" b="0" dirty="0">
              <a:solidFill>
                <a:srgbClr val="000000"/>
              </a:solidFill>
              <a:latin typeface="Gill Sans"/>
              <a:cs typeface="Gill Sans"/>
            </a:endParaRPr>
          </a:p>
        </p:txBody>
      </p:sp>
    </p:spTree>
    <p:extLst>
      <p:ext uri="{BB962C8B-B14F-4D97-AF65-F5344CB8AC3E}">
        <p14:creationId xmlns:p14="http://schemas.microsoft.com/office/powerpoint/2010/main" val="13254051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1268894" y="3774757"/>
            <a:ext cx="1568057" cy="492443"/>
          </a:xfrm>
          <a:prstGeom prst="rect">
            <a:avLst/>
          </a:prstGeom>
          <a:noFill/>
        </p:spPr>
        <p:txBody>
          <a:bodyPr wrap="none" rtlCol="0">
            <a:spAutoFit/>
          </a:bodyPr>
          <a:lstStyle/>
          <a:p>
            <a:pPr algn="ctr"/>
            <a:r>
              <a:rPr lang="en-US" sz="1300" b="0" dirty="0" smtClean="0">
                <a:solidFill>
                  <a:schemeClr val="bg1"/>
                </a:solidFill>
                <a:latin typeface="Gill Sans"/>
                <a:cs typeface="Arial" pitchFamily="34" charset="0"/>
              </a:rPr>
              <a:t>Scribe Daemons</a:t>
            </a:r>
            <a:br>
              <a:rPr lang="en-US" sz="1300" b="0" dirty="0" smtClean="0">
                <a:solidFill>
                  <a:schemeClr val="bg1"/>
                </a:solidFill>
                <a:latin typeface="Gill Sans"/>
                <a:cs typeface="Arial" pitchFamily="34" charset="0"/>
              </a:rPr>
            </a:br>
            <a:r>
              <a:rPr lang="en-US" sz="1300" b="0" dirty="0" smtClean="0">
                <a:solidFill>
                  <a:schemeClr val="bg1"/>
                </a:solidFill>
                <a:latin typeface="Gill Sans"/>
                <a:cs typeface="Arial" pitchFamily="34" charset="0"/>
              </a:rPr>
              <a:t>(Production Hosts)</a:t>
            </a:r>
            <a:endParaRPr lang="en-US" sz="1300" b="0" dirty="0">
              <a:solidFill>
                <a:schemeClr val="bg1"/>
              </a:solidFill>
              <a:latin typeface="Gill Sans"/>
              <a:cs typeface="Arial" pitchFamily="34" charset="0"/>
            </a:endParaRPr>
          </a:p>
        </p:txBody>
      </p:sp>
      <p:grpSp>
        <p:nvGrpSpPr>
          <p:cNvPr id="53" name="Group 52"/>
          <p:cNvGrpSpPr/>
          <p:nvPr/>
        </p:nvGrpSpPr>
        <p:grpSpPr>
          <a:xfrm>
            <a:off x="1524000" y="1788467"/>
            <a:ext cx="1143000" cy="1905000"/>
            <a:chOff x="1524000" y="1712267"/>
            <a:chExt cx="1143000" cy="1905000"/>
          </a:xfrm>
        </p:grpSpPr>
        <p:sp>
          <p:nvSpPr>
            <p:cNvPr id="28" name="Rectangle 27"/>
            <p:cNvSpPr/>
            <p:nvPr/>
          </p:nvSpPr>
          <p:spPr>
            <a:xfrm>
              <a:off x="1524000" y="27028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29" name="Rectangle 28"/>
            <p:cNvSpPr/>
            <p:nvPr/>
          </p:nvSpPr>
          <p:spPr>
            <a:xfrm>
              <a:off x="1676400" y="2855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0" name="Rectangle 29"/>
            <p:cNvSpPr/>
            <p:nvPr/>
          </p:nvSpPr>
          <p:spPr>
            <a:xfrm>
              <a:off x="1828800" y="3007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1" name="Rectangle 30"/>
            <p:cNvSpPr/>
            <p:nvPr/>
          </p:nvSpPr>
          <p:spPr>
            <a:xfrm>
              <a:off x="1981200" y="3160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3" name="Rectangle 32"/>
            <p:cNvSpPr/>
            <p:nvPr/>
          </p:nvSpPr>
          <p:spPr>
            <a:xfrm>
              <a:off x="1524000" y="1712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4" name="Rectangle 33"/>
            <p:cNvSpPr/>
            <p:nvPr/>
          </p:nvSpPr>
          <p:spPr>
            <a:xfrm>
              <a:off x="1676400" y="1864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5" name="Rectangle 34"/>
            <p:cNvSpPr/>
            <p:nvPr/>
          </p:nvSpPr>
          <p:spPr>
            <a:xfrm>
              <a:off x="1828800" y="2017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6" name="Rectangle 35"/>
            <p:cNvSpPr/>
            <p:nvPr/>
          </p:nvSpPr>
          <p:spPr>
            <a:xfrm>
              <a:off x="1981200" y="21694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grpSp>
      <p:sp>
        <p:nvSpPr>
          <p:cNvPr id="39" name="Rounded Rectangle 38"/>
          <p:cNvSpPr/>
          <p:nvPr/>
        </p:nvSpPr>
        <p:spPr>
          <a:xfrm>
            <a:off x="6248400" y="2398067"/>
            <a:ext cx="1828800" cy="1066800"/>
          </a:xfrm>
          <a:prstGeom prst="roundRect">
            <a:avLst/>
          </a:prstGeom>
          <a:gradFill flip="none" rotWithShape="1">
            <a:gsLst>
              <a:gs pos="0">
                <a:schemeClr val="accent6">
                  <a:lumMod val="75000"/>
                </a:schemeClr>
              </a:gs>
              <a:gs pos="100000">
                <a:schemeClr val="accent6"/>
              </a:gs>
            </a:gsLst>
            <a:lin ang="2400000" scaled="0"/>
            <a:tileRect/>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solidFill>
                  <a:schemeClr val="bg1"/>
                </a:solidFill>
                <a:effectLst/>
                <a:uLnTx/>
                <a:uFillTx/>
                <a:latin typeface="Gill Sans"/>
              </a:rPr>
              <a:t>Main Hadoop</a:t>
            </a:r>
            <a:br>
              <a:rPr kumimoji="0" lang="en-US" i="0" u="none" strike="noStrike" kern="0" cap="none" spc="0" normalizeH="0" baseline="0" noProof="0" dirty="0" smtClean="0">
                <a:ln>
                  <a:noFill/>
                </a:ln>
                <a:solidFill>
                  <a:schemeClr val="bg1"/>
                </a:solidFill>
                <a:effectLst/>
                <a:uLnTx/>
                <a:uFillTx/>
                <a:latin typeface="Gill Sans"/>
              </a:rPr>
            </a:br>
            <a:r>
              <a:rPr kumimoji="0" lang="en-US" i="0" u="none" strike="noStrike" kern="0" cap="none" spc="0" normalizeH="0" baseline="0" noProof="0" dirty="0" smtClean="0">
                <a:ln>
                  <a:noFill/>
                </a:ln>
                <a:solidFill>
                  <a:schemeClr val="bg1"/>
                </a:solidFill>
                <a:effectLst/>
                <a:uLnTx/>
                <a:uFillTx/>
                <a:latin typeface="Gill Sans"/>
              </a:rPr>
              <a:t>DW</a:t>
            </a:r>
            <a:endParaRPr kumimoji="0" lang="en-US" i="0" u="none" strike="noStrike" kern="0" cap="none" spc="0" normalizeH="0" baseline="0" noProof="0" dirty="0">
              <a:ln>
                <a:noFill/>
              </a:ln>
              <a:solidFill>
                <a:schemeClr val="bg1"/>
              </a:solidFill>
              <a:effectLst/>
              <a:uLnTx/>
              <a:uFillTx/>
              <a:latin typeface="Gill Sans"/>
            </a:endParaRPr>
          </a:p>
        </p:txBody>
      </p:sp>
      <p:sp>
        <p:nvSpPr>
          <p:cNvPr id="41" name="Rectangle 40"/>
          <p:cNvSpPr/>
          <p:nvPr/>
        </p:nvSpPr>
        <p:spPr>
          <a:xfrm>
            <a:off x="914400" y="1371600"/>
            <a:ext cx="7467600" cy="3048000"/>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2" name="TextBox 41"/>
          <p:cNvSpPr txBox="1"/>
          <p:nvPr/>
        </p:nvSpPr>
        <p:spPr>
          <a:xfrm>
            <a:off x="961713" y="1371600"/>
            <a:ext cx="1476687" cy="292388"/>
          </a:xfrm>
          <a:prstGeom prst="rect">
            <a:avLst/>
          </a:prstGeom>
          <a:noFill/>
        </p:spPr>
        <p:txBody>
          <a:bodyPr wrap="none" rtlCol="0">
            <a:spAutoFit/>
          </a:bodyPr>
          <a:lstStyle/>
          <a:p>
            <a:pPr algn="ctr"/>
            <a:r>
              <a:rPr lang="en-US" sz="1300" b="1" dirty="0" smtClean="0">
                <a:solidFill>
                  <a:schemeClr val="bg1"/>
                </a:solidFill>
                <a:latin typeface="Gill Sans"/>
                <a:cs typeface="Arial" pitchFamily="34" charset="0"/>
              </a:rPr>
              <a:t>Main Datacenter</a:t>
            </a:r>
          </a:p>
        </p:txBody>
      </p:sp>
      <p:cxnSp>
        <p:nvCxnSpPr>
          <p:cNvPr id="43" name="Straight Arrow Connector 42"/>
          <p:cNvCxnSpPr/>
          <p:nvPr/>
        </p:nvCxnSpPr>
        <p:spPr>
          <a:xfrm>
            <a:off x="5105400" y="2931467"/>
            <a:ext cx="1066800" cy="0"/>
          </a:xfrm>
          <a:prstGeom prst="straightConnector1">
            <a:avLst/>
          </a:prstGeom>
          <a:noFill/>
          <a:ln w="38100" cap="flat" cmpd="sng" algn="ctr">
            <a:solidFill>
              <a:sysClr val="windowText" lastClr="000000">
                <a:shade val="95000"/>
                <a:satMod val="105000"/>
              </a:sysClr>
            </a:solidFill>
            <a:prstDash val="solid"/>
            <a:tailEnd type="arrow"/>
          </a:ln>
          <a:effectLst/>
        </p:spPr>
      </p:cxnSp>
      <p:grpSp>
        <p:nvGrpSpPr>
          <p:cNvPr id="54" name="Group 53"/>
          <p:cNvGrpSpPr/>
          <p:nvPr/>
        </p:nvGrpSpPr>
        <p:grpSpPr>
          <a:xfrm>
            <a:off x="2743200" y="1869757"/>
            <a:ext cx="2514600" cy="1851631"/>
            <a:chOff x="2743200" y="1793557"/>
            <a:chExt cx="2514600" cy="1851631"/>
          </a:xfrm>
        </p:grpSpPr>
        <p:cxnSp>
          <p:nvCxnSpPr>
            <p:cNvPr id="37" name="Straight Arrow Connector 36"/>
            <p:cNvCxnSpPr/>
            <p:nvPr/>
          </p:nvCxnSpPr>
          <p:spPr>
            <a:xfrm flipV="1">
              <a:off x="2743200" y="3160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38" name="Straight Arrow Connector 37"/>
            <p:cNvCxnSpPr/>
            <p:nvPr/>
          </p:nvCxnSpPr>
          <p:spPr>
            <a:xfrm>
              <a:off x="2743200" y="2398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grpSp>
          <p:nvGrpSpPr>
            <p:cNvPr id="44" name="Group 43"/>
            <p:cNvGrpSpPr/>
            <p:nvPr/>
          </p:nvGrpSpPr>
          <p:grpSpPr>
            <a:xfrm>
              <a:off x="2895600" y="1793557"/>
              <a:ext cx="2362200" cy="1851631"/>
              <a:chOff x="2667000" y="650557"/>
              <a:chExt cx="2362200" cy="1851631"/>
            </a:xfrm>
          </p:grpSpPr>
          <p:sp>
            <p:nvSpPr>
              <p:cNvPr id="45" name="Rounded Rectangle 44"/>
              <p:cNvSpPr/>
              <p:nvPr/>
            </p:nvSpPr>
            <p:spPr>
              <a:xfrm>
                <a:off x="3124200" y="1143000"/>
                <a:ext cx="1905000" cy="10668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6" name="Oval 45"/>
              <p:cNvSpPr/>
              <p:nvPr/>
            </p:nvSpPr>
            <p:spPr>
              <a:xfrm>
                <a:off x="3276600" y="12550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7" name="Oval 46"/>
              <p:cNvSpPr/>
              <p:nvPr/>
            </p:nvSpPr>
            <p:spPr>
              <a:xfrm>
                <a:off x="3276600" y="17884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8" name="TextBox 47"/>
              <p:cNvSpPr txBox="1"/>
              <p:nvPr/>
            </p:nvSpPr>
            <p:spPr>
              <a:xfrm>
                <a:off x="3071612" y="2209800"/>
                <a:ext cx="1957588" cy="29238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Staging Hadoop Cluster</a:t>
                </a:r>
              </a:p>
            </p:txBody>
          </p:sp>
          <p:cxnSp>
            <p:nvCxnSpPr>
              <p:cNvPr id="49" name="Straight Arrow Connector 48"/>
              <p:cNvCxnSpPr/>
              <p:nvPr/>
            </p:nvCxnSpPr>
            <p:spPr>
              <a:xfrm>
                <a:off x="3657600" y="1483667"/>
                <a:ext cx="304800" cy="38100"/>
              </a:xfrm>
              <a:prstGeom prst="straightConnector1">
                <a:avLst/>
              </a:prstGeom>
              <a:noFill/>
              <a:ln w="25400" cap="flat" cmpd="sng" algn="ctr">
                <a:solidFill>
                  <a:sysClr val="windowText" lastClr="000000">
                    <a:shade val="95000"/>
                    <a:satMod val="105000"/>
                  </a:sysClr>
                </a:solidFill>
                <a:prstDash val="solid"/>
                <a:tailEnd type="arrow"/>
              </a:ln>
              <a:effectLst/>
            </p:spPr>
          </p:cxnSp>
          <p:cxnSp>
            <p:nvCxnSpPr>
              <p:cNvPr id="50" name="Straight Arrow Connector 49"/>
              <p:cNvCxnSpPr/>
              <p:nvPr/>
            </p:nvCxnSpPr>
            <p:spPr>
              <a:xfrm flipV="1">
                <a:off x="3657600" y="1905000"/>
                <a:ext cx="286936" cy="35867"/>
              </a:xfrm>
              <a:prstGeom prst="straightConnector1">
                <a:avLst/>
              </a:prstGeom>
              <a:noFill/>
              <a:ln w="25400" cap="flat" cmpd="sng" algn="ctr">
                <a:solidFill>
                  <a:sysClr val="windowText" lastClr="000000">
                    <a:shade val="95000"/>
                    <a:satMod val="105000"/>
                  </a:sysClr>
                </a:solidFill>
                <a:prstDash val="solid"/>
                <a:tailEnd type="arrow"/>
              </a:ln>
              <a:effectLst/>
            </p:spPr>
          </p:cxnSp>
          <p:sp>
            <p:nvSpPr>
              <p:cNvPr id="51" name="Rectangle 50"/>
              <p:cNvSpPr/>
              <p:nvPr/>
            </p:nvSpPr>
            <p:spPr>
              <a:xfrm>
                <a:off x="4038600" y="1295400"/>
                <a:ext cx="838200" cy="762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solidFill>
                      <a:schemeClr val="bg1"/>
                    </a:solidFill>
                    <a:effectLst/>
                    <a:uLnTx/>
                    <a:uFillTx/>
                    <a:latin typeface="Gill Sans"/>
                  </a:rPr>
                  <a:t>HDFS</a:t>
                </a:r>
                <a:endParaRPr kumimoji="0" lang="en-US" i="0" u="none" strike="noStrike" kern="0" cap="none" spc="0" normalizeH="0" baseline="0" noProof="0" dirty="0">
                  <a:ln>
                    <a:noFill/>
                  </a:ln>
                  <a:solidFill>
                    <a:schemeClr val="bg1"/>
                  </a:solidFill>
                  <a:effectLst/>
                  <a:uLnTx/>
                  <a:uFillTx/>
                  <a:latin typeface="Gill Sans"/>
                </a:endParaRPr>
              </a:p>
            </p:txBody>
          </p:sp>
          <p:sp>
            <p:nvSpPr>
              <p:cNvPr id="52" name="TextBox 51"/>
              <p:cNvSpPr txBox="1"/>
              <p:nvPr/>
            </p:nvSpPr>
            <p:spPr>
              <a:xfrm>
                <a:off x="2667000" y="650557"/>
                <a:ext cx="1095172"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Scribe</a:t>
                </a:r>
                <a:b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b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Aggregators</a:t>
                </a:r>
              </a:p>
            </p:txBody>
          </p:sp>
        </p:grpSp>
      </p:grpSp>
      <p:grpSp>
        <p:nvGrpSpPr>
          <p:cNvPr id="83" name="Group 82"/>
          <p:cNvGrpSpPr/>
          <p:nvPr/>
        </p:nvGrpSpPr>
        <p:grpSpPr>
          <a:xfrm>
            <a:off x="457200" y="3276600"/>
            <a:ext cx="4724400" cy="3048000"/>
            <a:chOff x="914400" y="1295400"/>
            <a:chExt cx="4724400" cy="3048000"/>
          </a:xfrm>
        </p:grpSpPr>
        <p:sp>
          <p:nvSpPr>
            <p:cNvPr id="84" name="Rectangle 83"/>
            <p:cNvSpPr/>
            <p:nvPr/>
          </p:nvSpPr>
          <p:spPr>
            <a:xfrm>
              <a:off x="914400" y="1295400"/>
              <a:ext cx="4724400" cy="3048000"/>
            </a:xfrm>
            <a:prstGeom prst="rect">
              <a:avLst/>
            </a:prstGeom>
            <a:solidFill>
              <a:schemeClr val="tx1"/>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85" name="TextBox 84"/>
            <p:cNvSpPr txBox="1"/>
            <p:nvPr/>
          </p:nvSpPr>
          <p:spPr>
            <a:xfrm>
              <a:off x="1268894" y="3698557"/>
              <a:ext cx="1568057" cy="492443"/>
            </a:xfrm>
            <a:prstGeom prst="rect">
              <a:avLst/>
            </a:prstGeom>
            <a:noFill/>
          </p:spPr>
          <p:txBody>
            <a:bodyPr wrap="none" rtlCol="0">
              <a:spAutoFit/>
            </a:bodyPr>
            <a:lstStyle/>
            <a:p>
              <a:pPr algn="ctr"/>
              <a:r>
                <a:rPr lang="en-US" sz="1300" b="0" dirty="0" smtClean="0">
                  <a:solidFill>
                    <a:schemeClr val="bg1"/>
                  </a:solidFill>
                  <a:latin typeface="Gill Sans"/>
                  <a:cs typeface="Arial" pitchFamily="34" charset="0"/>
                </a:rPr>
                <a:t>Scribe Daemons</a:t>
              </a:r>
              <a:br>
                <a:rPr lang="en-US" sz="1300" b="0" dirty="0" smtClean="0">
                  <a:solidFill>
                    <a:schemeClr val="bg1"/>
                  </a:solidFill>
                  <a:latin typeface="Gill Sans"/>
                  <a:cs typeface="Arial" pitchFamily="34" charset="0"/>
                </a:rPr>
              </a:br>
              <a:r>
                <a:rPr lang="en-US" sz="1300" b="0" dirty="0" smtClean="0">
                  <a:solidFill>
                    <a:schemeClr val="bg1"/>
                  </a:solidFill>
                  <a:latin typeface="Gill Sans"/>
                  <a:cs typeface="Arial" pitchFamily="34" charset="0"/>
                </a:rPr>
                <a:t>(Production Hosts)</a:t>
              </a:r>
              <a:endParaRPr lang="en-US" sz="1300" b="0" dirty="0">
                <a:solidFill>
                  <a:schemeClr val="bg1"/>
                </a:solidFill>
                <a:latin typeface="Gill Sans"/>
                <a:cs typeface="Arial" pitchFamily="34" charset="0"/>
              </a:endParaRPr>
            </a:p>
          </p:txBody>
        </p:sp>
        <p:grpSp>
          <p:nvGrpSpPr>
            <p:cNvPr id="86" name="Group 4"/>
            <p:cNvGrpSpPr/>
            <p:nvPr/>
          </p:nvGrpSpPr>
          <p:grpSpPr>
            <a:xfrm>
              <a:off x="1524000" y="1712267"/>
              <a:ext cx="1143000" cy="1905000"/>
              <a:chOff x="1524000" y="1712267"/>
              <a:chExt cx="1143000" cy="1905000"/>
            </a:xfrm>
          </p:grpSpPr>
          <p:sp>
            <p:nvSpPr>
              <p:cNvPr id="100" name="Rectangle 5"/>
              <p:cNvSpPr/>
              <p:nvPr/>
            </p:nvSpPr>
            <p:spPr>
              <a:xfrm>
                <a:off x="1524000" y="27028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1" name="Rectangle 100"/>
              <p:cNvSpPr/>
              <p:nvPr/>
            </p:nvSpPr>
            <p:spPr>
              <a:xfrm>
                <a:off x="1676400" y="2855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2" name="Rectangle 7"/>
              <p:cNvSpPr/>
              <p:nvPr/>
            </p:nvSpPr>
            <p:spPr>
              <a:xfrm>
                <a:off x="1828800" y="3007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3" name="Rectangle 102"/>
              <p:cNvSpPr/>
              <p:nvPr/>
            </p:nvSpPr>
            <p:spPr>
              <a:xfrm>
                <a:off x="1981200" y="3160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4" name="Rectangle 103"/>
              <p:cNvSpPr/>
              <p:nvPr/>
            </p:nvSpPr>
            <p:spPr>
              <a:xfrm>
                <a:off x="1524000" y="1712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5" name="Rectangle 10"/>
              <p:cNvSpPr/>
              <p:nvPr/>
            </p:nvSpPr>
            <p:spPr>
              <a:xfrm>
                <a:off x="1676400" y="1864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6" name="Rectangle 105"/>
              <p:cNvSpPr/>
              <p:nvPr/>
            </p:nvSpPr>
            <p:spPr>
              <a:xfrm>
                <a:off x="1828800" y="2017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7" name="Rectangle 106"/>
              <p:cNvSpPr/>
              <p:nvPr/>
            </p:nvSpPr>
            <p:spPr>
              <a:xfrm>
                <a:off x="1981200" y="21694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grpSp>
        <p:sp>
          <p:nvSpPr>
            <p:cNvPr id="87" name="TextBox 86"/>
            <p:cNvSpPr txBox="1"/>
            <p:nvPr/>
          </p:nvSpPr>
          <p:spPr>
            <a:xfrm>
              <a:off x="914400" y="1295400"/>
              <a:ext cx="1048684" cy="292388"/>
            </a:xfrm>
            <a:prstGeom prst="rect">
              <a:avLst/>
            </a:prstGeom>
            <a:noFill/>
          </p:spPr>
          <p:txBody>
            <a:bodyPr wrap="none" rtlCol="0">
              <a:spAutoFit/>
            </a:bodyPr>
            <a:lstStyle/>
            <a:p>
              <a:pPr algn="ctr"/>
              <a:r>
                <a:rPr lang="en-US" sz="1300" b="1" dirty="0" smtClean="0">
                  <a:solidFill>
                    <a:schemeClr val="bg1"/>
                  </a:solidFill>
                  <a:latin typeface="Gill Sans"/>
                  <a:cs typeface="Arial" pitchFamily="34" charset="0"/>
                </a:rPr>
                <a:t>Datacenter</a:t>
              </a:r>
            </a:p>
          </p:txBody>
        </p:sp>
        <p:grpSp>
          <p:nvGrpSpPr>
            <p:cNvPr id="88" name="Group 17"/>
            <p:cNvGrpSpPr/>
            <p:nvPr/>
          </p:nvGrpSpPr>
          <p:grpSpPr>
            <a:xfrm>
              <a:off x="2743200" y="1793557"/>
              <a:ext cx="2514600" cy="1851631"/>
              <a:chOff x="2743200" y="1793557"/>
              <a:chExt cx="2514600" cy="1851631"/>
            </a:xfrm>
          </p:grpSpPr>
          <p:cxnSp>
            <p:nvCxnSpPr>
              <p:cNvPr id="89" name="Straight Arrow Connector 88"/>
              <p:cNvCxnSpPr/>
              <p:nvPr/>
            </p:nvCxnSpPr>
            <p:spPr>
              <a:xfrm flipV="1">
                <a:off x="2743200" y="3160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90" name="Straight Arrow Connector 89"/>
              <p:cNvCxnSpPr/>
              <p:nvPr/>
            </p:nvCxnSpPr>
            <p:spPr>
              <a:xfrm>
                <a:off x="2743200" y="2398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grpSp>
            <p:nvGrpSpPr>
              <p:cNvPr id="91" name="Group 43"/>
              <p:cNvGrpSpPr/>
              <p:nvPr/>
            </p:nvGrpSpPr>
            <p:grpSpPr>
              <a:xfrm>
                <a:off x="2895600" y="1793557"/>
                <a:ext cx="2362200" cy="1851631"/>
                <a:chOff x="2667000" y="650557"/>
                <a:chExt cx="2362200" cy="1851631"/>
              </a:xfrm>
            </p:grpSpPr>
            <p:sp>
              <p:nvSpPr>
                <p:cNvPr id="92" name="Rounded Rectangle 91"/>
                <p:cNvSpPr/>
                <p:nvPr/>
              </p:nvSpPr>
              <p:spPr>
                <a:xfrm>
                  <a:off x="3124200" y="1143000"/>
                  <a:ext cx="1905000" cy="10668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93" name="Oval 92"/>
                <p:cNvSpPr/>
                <p:nvPr/>
              </p:nvSpPr>
              <p:spPr>
                <a:xfrm>
                  <a:off x="3276600" y="12550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94" name="Oval 93"/>
                <p:cNvSpPr/>
                <p:nvPr/>
              </p:nvSpPr>
              <p:spPr>
                <a:xfrm>
                  <a:off x="3276600" y="17884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95" name="TextBox 94"/>
                <p:cNvSpPr txBox="1"/>
                <p:nvPr/>
              </p:nvSpPr>
              <p:spPr>
                <a:xfrm>
                  <a:off x="3071612" y="2209800"/>
                  <a:ext cx="1957588" cy="29238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Staging Hadoop Cluster</a:t>
                  </a:r>
                </a:p>
              </p:txBody>
            </p:sp>
            <p:cxnSp>
              <p:nvCxnSpPr>
                <p:cNvPr id="96" name="Straight Arrow Connector 95"/>
                <p:cNvCxnSpPr/>
                <p:nvPr/>
              </p:nvCxnSpPr>
              <p:spPr>
                <a:xfrm>
                  <a:off x="3657600" y="1483667"/>
                  <a:ext cx="304800" cy="38100"/>
                </a:xfrm>
                <a:prstGeom prst="straightConnector1">
                  <a:avLst/>
                </a:prstGeom>
                <a:noFill/>
                <a:ln w="25400" cap="flat" cmpd="sng" algn="ctr">
                  <a:solidFill>
                    <a:sysClr val="windowText" lastClr="000000">
                      <a:shade val="95000"/>
                      <a:satMod val="105000"/>
                    </a:sysClr>
                  </a:solidFill>
                  <a:prstDash val="solid"/>
                  <a:tailEnd type="arrow"/>
                </a:ln>
                <a:effectLst/>
              </p:spPr>
            </p:cxnSp>
            <p:cxnSp>
              <p:nvCxnSpPr>
                <p:cNvPr id="97" name="Straight Arrow Connector 96"/>
                <p:cNvCxnSpPr/>
                <p:nvPr/>
              </p:nvCxnSpPr>
              <p:spPr>
                <a:xfrm flipV="1">
                  <a:off x="3657600" y="1905000"/>
                  <a:ext cx="286936" cy="35867"/>
                </a:xfrm>
                <a:prstGeom prst="straightConnector1">
                  <a:avLst/>
                </a:prstGeom>
                <a:noFill/>
                <a:ln w="25400" cap="flat" cmpd="sng" algn="ctr">
                  <a:solidFill>
                    <a:sysClr val="windowText" lastClr="000000">
                      <a:shade val="95000"/>
                      <a:satMod val="105000"/>
                    </a:sysClr>
                  </a:solidFill>
                  <a:prstDash val="solid"/>
                  <a:tailEnd type="arrow"/>
                </a:ln>
                <a:effectLst/>
              </p:spPr>
            </p:cxnSp>
            <p:sp>
              <p:nvSpPr>
                <p:cNvPr id="98" name="Rectangle 97"/>
                <p:cNvSpPr/>
                <p:nvPr/>
              </p:nvSpPr>
              <p:spPr>
                <a:xfrm>
                  <a:off x="4038600" y="1295400"/>
                  <a:ext cx="838200" cy="762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solidFill>
                        <a:schemeClr val="bg1"/>
                      </a:solidFill>
                      <a:effectLst/>
                      <a:uLnTx/>
                      <a:uFillTx/>
                      <a:latin typeface="Gill Sans"/>
                    </a:rPr>
                    <a:t>HDFS</a:t>
                  </a:r>
                  <a:endParaRPr kumimoji="0" lang="en-US" i="0" u="none" strike="noStrike" kern="0" cap="none" spc="0" normalizeH="0" baseline="0" noProof="0" dirty="0">
                    <a:ln>
                      <a:noFill/>
                    </a:ln>
                    <a:solidFill>
                      <a:schemeClr val="bg1"/>
                    </a:solidFill>
                    <a:effectLst/>
                    <a:uLnTx/>
                    <a:uFillTx/>
                    <a:latin typeface="Gill Sans"/>
                  </a:endParaRPr>
                </a:p>
              </p:txBody>
            </p:sp>
            <p:sp>
              <p:nvSpPr>
                <p:cNvPr id="99" name="TextBox 98"/>
                <p:cNvSpPr txBox="1"/>
                <p:nvPr/>
              </p:nvSpPr>
              <p:spPr>
                <a:xfrm>
                  <a:off x="2667000" y="650557"/>
                  <a:ext cx="1095172"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Scribe</a:t>
                  </a:r>
                  <a:b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b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Aggregators</a:t>
                  </a:r>
                </a:p>
              </p:txBody>
            </p:sp>
          </p:grpSp>
        </p:grpSp>
      </p:grpSp>
      <p:cxnSp>
        <p:nvCxnSpPr>
          <p:cNvPr id="82" name="Straight Arrow Connector 81"/>
          <p:cNvCxnSpPr/>
          <p:nvPr/>
        </p:nvCxnSpPr>
        <p:spPr>
          <a:xfrm flipV="1">
            <a:off x="4876800" y="3464867"/>
            <a:ext cx="1295400" cy="842667"/>
          </a:xfrm>
          <a:prstGeom prst="straightConnector1">
            <a:avLst/>
          </a:prstGeom>
          <a:noFill/>
          <a:ln w="38100" cap="flat" cmpd="sng" algn="ctr">
            <a:solidFill>
              <a:sysClr val="windowText" lastClr="000000">
                <a:shade val="95000"/>
                <a:satMod val="105000"/>
              </a:sysClr>
            </a:solidFill>
            <a:prstDash val="solid"/>
            <a:tailEnd type="arrow"/>
          </a:ln>
          <a:effectLst/>
        </p:spPr>
      </p:cxnSp>
      <p:grpSp>
        <p:nvGrpSpPr>
          <p:cNvPr id="110" name="Group 109"/>
          <p:cNvGrpSpPr/>
          <p:nvPr/>
        </p:nvGrpSpPr>
        <p:grpSpPr>
          <a:xfrm>
            <a:off x="3886200" y="3657600"/>
            <a:ext cx="4724400" cy="3048000"/>
            <a:chOff x="914400" y="1295400"/>
            <a:chExt cx="4724400" cy="3048000"/>
          </a:xfrm>
        </p:grpSpPr>
        <p:sp>
          <p:nvSpPr>
            <p:cNvPr id="111" name="Rectangle 110"/>
            <p:cNvSpPr/>
            <p:nvPr/>
          </p:nvSpPr>
          <p:spPr>
            <a:xfrm>
              <a:off x="914400" y="1295400"/>
              <a:ext cx="4724400" cy="3048000"/>
            </a:xfrm>
            <a:prstGeom prst="rect">
              <a:avLst/>
            </a:prstGeom>
            <a:solidFill>
              <a:schemeClr val="tx1"/>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12" name="TextBox 111"/>
            <p:cNvSpPr txBox="1"/>
            <p:nvPr/>
          </p:nvSpPr>
          <p:spPr>
            <a:xfrm>
              <a:off x="1268894" y="3698557"/>
              <a:ext cx="1568057" cy="492443"/>
            </a:xfrm>
            <a:prstGeom prst="rect">
              <a:avLst/>
            </a:prstGeom>
            <a:noFill/>
          </p:spPr>
          <p:txBody>
            <a:bodyPr wrap="none" rtlCol="0">
              <a:spAutoFit/>
            </a:bodyPr>
            <a:lstStyle/>
            <a:p>
              <a:pPr algn="ctr"/>
              <a:r>
                <a:rPr lang="en-US" sz="1300" b="0" dirty="0" smtClean="0">
                  <a:solidFill>
                    <a:schemeClr val="bg1"/>
                  </a:solidFill>
                  <a:latin typeface="Gill Sans"/>
                  <a:cs typeface="Arial" pitchFamily="34" charset="0"/>
                </a:rPr>
                <a:t>Scribe Daemons</a:t>
              </a:r>
              <a:br>
                <a:rPr lang="en-US" sz="1300" b="0" dirty="0" smtClean="0">
                  <a:solidFill>
                    <a:schemeClr val="bg1"/>
                  </a:solidFill>
                  <a:latin typeface="Gill Sans"/>
                  <a:cs typeface="Arial" pitchFamily="34" charset="0"/>
                </a:rPr>
              </a:br>
              <a:r>
                <a:rPr lang="en-US" sz="1300" b="0" dirty="0" smtClean="0">
                  <a:solidFill>
                    <a:schemeClr val="bg1"/>
                  </a:solidFill>
                  <a:latin typeface="Gill Sans"/>
                  <a:cs typeface="Arial" pitchFamily="34" charset="0"/>
                </a:rPr>
                <a:t>(Production Hosts)</a:t>
              </a:r>
              <a:endParaRPr lang="en-US" sz="1300" b="0" dirty="0">
                <a:solidFill>
                  <a:schemeClr val="bg1"/>
                </a:solidFill>
                <a:latin typeface="Gill Sans"/>
                <a:cs typeface="Arial" pitchFamily="34" charset="0"/>
              </a:endParaRPr>
            </a:p>
          </p:txBody>
        </p:sp>
        <p:grpSp>
          <p:nvGrpSpPr>
            <p:cNvPr id="113" name="Group 112"/>
            <p:cNvGrpSpPr/>
            <p:nvPr/>
          </p:nvGrpSpPr>
          <p:grpSpPr>
            <a:xfrm>
              <a:off x="1524000" y="1712267"/>
              <a:ext cx="1143000" cy="1905000"/>
              <a:chOff x="1524000" y="1712267"/>
              <a:chExt cx="1143000" cy="1905000"/>
            </a:xfrm>
          </p:grpSpPr>
          <p:sp>
            <p:nvSpPr>
              <p:cNvPr id="127" name="Rectangle 5"/>
              <p:cNvSpPr/>
              <p:nvPr/>
            </p:nvSpPr>
            <p:spPr>
              <a:xfrm>
                <a:off x="1524000" y="27028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8" name="Rectangle 127"/>
              <p:cNvSpPr/>
              <p:nvPr/>
            </p:nvSpPr>
            <p:spPr>
              <a:xfrm>
                <a:off x="1676400" y="2855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9" name="Rectangle 7"/>
              <p:cNvSpPr/>
              <p:nvPr/>
            </p:nvSpPr>
            <p:spPr>
              <a:xfrm>
                <a:off x="1828800" y="3007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0" name="Rectangle 129"/>
              <p:cNvSpPr/>
              <p:nvPr/>
            </p:nvSpPr>
            <p:spPr>
              <a:xfrm>
                <a:off x="1981200" y="3160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1" name="Rectangle 130"/>
              <p:cNvSpPr/>
              <p:nvPr/>
            </p:nvSpPr>
            <p:spPr>
              <a:xfrm>
                <a:off x="1524000" y="1712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2" name="Rectangle 10"/>
              <p:cNvSpPr/>
              <p:nvPr/>
            </p:nvSpPr>
            <p:spPr>
              <a:xfrm>
                <a:off x="1676400" y="1864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3" name="Rectangle 132"/>
              <p:cNvSpPr/>
              <p:nvPr/>
            </p:nvSpPr>
            <p:spPr>
              <a:xfrm>
                <a:off x="1828800" y="2017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4" name="Rectangle 133"/>
              <p:cNvSpPr/>
              <p:nvPr/>
            </p:nvSpPr>
            <p:spPr>
              <a:xfrm>
                <a:off x="1981200" y="21694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grpSp>
        <p:sp>
          <p:nvSpPr>
            <p:cNvPr id="114" name="TextBox 113"/>
            <p:cNvSpPr txBox="1"/>
            <p:nvPr/>
          </p:nvSpPr>
          <p:spPr>
            <a:xfrm>
              <a:off x="914400" y="1295400"/>
              <a:ext cx="1048684" cy="292388"/>
            </a:xfrm>
            <a:prstGeom prst="rect">
              <a:avLst/>
            </a:prstGeom>
            <a:noFill/>
          </p:spPr>
          <p:txBody>
            <a:bodyPr wrap="none" rtlCol="0">
              <a:spAutoFit/>
            </a:bodyPr>
            <a:lstStyle/>
            <a:p>
              <a:pPr algn="ctr"/>
              <a:r>
                <a:rPr lang="en-US" sz="1300" b="1" dirty="0" smtClean="0">
                  <a:solidFill>
                    <a:schemeClr val="bg1"/>
                  </a:solidFill>
                  <a:latin typeface="Gill Sans"/>
                  <a:cs typeface="Arial" pitchFamily="34" charset="0"/>
                </a:rPr>
                <a:t>Datacenter</a:t>
              </a:r>
            </a:p>
          </p:txBody>
        </p:sp>
        <p:grpSp>
          <p:nvGrpSpPr>
            <p:cNvPr id="115" name="Group 17"/>
            <p:cNvGrpSpPr/>
            <p:nvPr/>
          </p:nvGrpSpPr>
          <p:grpSpPr>
            <a:xfrm>
              <a:off x="2743200" y="1793557"/>
              <a:ext cx="2514600" cy="1851631"/>
              <a:chOff x="2743200" y="1793557"/>
              <a:chExt cx="2514600" cy="1851631"/>
            </a:xfrm>
          </p:grpSpPr>
          <p:cxnSp>
            <p:nvCxnSpPr>
              <p:cNvPr id="116" name="Straight Arrow Connector 115"/>
              <p:cNvCxnSpPr/>
              <p:nvPr/>
            </p:nvCxnSpPr>
            <p:spPr>
              <a:xfrm flipV="1">
                <a:off x="2743200" y="3160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117" name="Straight Arrow Connector 116"/>
              <p:cNvCxnSpPr/>
              <p:nvPr/>
            </p:nvCxnSpPr>
            <p:spPr>
              <a:xfrm>
                <a:off x="2743200" y="2398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grpSp>
            <p:nvGrpSpPr>
              <p:cNvPr id="118" name="Group 43"/>
              <p:cNvGrpSpPr/>
              <p:nvPr/>
            </p:nvGrpSpPr>
            <p:grpSpPr>
              <a:xfrm>
                <a:off x="2895600" y="1793557"/>
                <a:ext cx="2362200" cy="1851631"/>
                <a:chOff x="2667000" y="650557"/>
                <a:chExt cx="2362200" cy="1851631"/>
              </a:xfrm>
            </p:grpSpPr>
            <p:sp>
              <p:nvSpPr>
                <p:cNvPr id="119" name="Rounded Rectangle 118"/>
                <p:cNvSpPr/>
                <p:nvPr/>
              </p:nvSpPr>
              <p:spPr>
                <a:xfrm>
                  <a:off x="3124200" y="1143000"/>
                  <a:ext cx="1905000" cy="10668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0" name="Oval 119"/>
                <p:cNvSpPr/>
                <p:nvPr/>
              </p:nvSpPr>
              <p:spPr>
                <a:xfrm>
                  <a:off x="3276600" y="12550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1" name="Oval 120"/>
                <p:cNvSpPr/>
                <p:nvPr/>
              </p:nvSpPr>
              <p:spPr>
                <a:xfrm>
                  <a:off x="3276600" y="17884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2" name="TextBox 121"/>
                <p:cNvSpPr txBox="1"/>
                <p:nvPr/>
              </p:nvSpPr>
              <p:spPr>
                <a:xfrm>
                  <a:off x="3071612" y="2209800"/>
                  <a:ext cx="1957588" cy="29238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Staging Hadoop Cluster</a:t>
                  </a:r>
                </a:p>
              </p:txBody>
            </p:sp>
            <p:cxnSp>
              <p:nvCxnSpPr>
                <p:cNvPr id="123" name="Straight Arrow Connector 122"/>
                <p:cNvCxnSpPr/>
                <p:nvPr/>
              </p:nvCxnSpPr>
              <p:spPr>
                <a:xfrm>
                  <a:off x="3657600" y="1483667"/>
                  <a:ext cx="304800" cy="38100"/>
                </a:xfrm>
                <a:prstGeom prst="straightConnector1">
                  <a:avLst/>
                </a:prstGeom>
                <a:noFill/>
                <a:ln w="25400" cap="flat" cmpd="sng" algn="ctr">
                  <a:solidFill>
                    <a:sysClr val="windowText" lastClr="000000">
                      <a:shade val="95000"/>
                      <a:satMod val="105000"/>
                    </a:sysClr>
                  </a:solidFill>
                  <a:prstDash val="solid"/>
                  <a:tailEnd type="arrow"/>
                </a:ln>
                <a:effectLst/>
              </p:spPr>
            </p:cxnSp>
            <p:cxnSp>
              <p:nvCxnSpPr>
                <p:cNvPr id="124" name="Straight Arrow Connector 123"/>
                <p:cNvCxnSpPr/>
                <p:nvPr/>
              </p:nvCxnSpPr>
              <p:spPr>
                <a:xfrm flipV="1">
                  <a:off x="3657600" y="1905000"/>
                  <a:ext cx="286936" cy="35867"/>
                </a:xfrm>
                <a:prstGeom prst="straightConnector1">
                  <a:avLst/>
                </a:prstGeom>
                <a:noFill/>
                <a:ln w="25400" cap="flat" cmpd="sng" algn="ctr">
                  <a:solidFill>
                    <a:sysClr val="windowText" lastClr="000000">
                      <a:shade val="95000"/>
                      <a:satMod val="105000"/>
                    </a:sysClr>
                  </a:solidFill>
                  <a:prstDash val="solid"/>
                  <a:tailEnd type="arrow"/>
                </a:ln>
                <a:effectLst/>
              </p:spPr>
            </p:cxnSp>
            <p:sp>
              <p:nvSpPr>
                <p:cNvPr id="125" name="Rectangle 124"/>
                <p:cNvSpPr/>
                <p:nvPr/>
              </p:nvSpPr>
              <p:spPr>
                <a:xfrm>
                  <a:off x="4038600" y="1295400"/>
                  <a:ext cx="838200" cy="762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solidFill>
                        <a:schemeClr val="bg1"/>
                      </a:solidFill>
                      <a:effectLst/>
                      <a:uLnTx/>
                      <a:uFillTx/>
                      <a:latin typeface="Gill Sans"/>
                    </a:rPr>
                    <a:t>HDFS</a:t>
                  </a:r>
                  <a:endParaRPr kumimoji="0" lang="en-US" i="0" u="none" strike="noStrike" kern="0" cap="none" spc="0" normalizeH="0" baseline="0" noProof="0" dirty="0">
                    <a:ln>
                      <a:noFill/>
                    </a:ln>
                    <a:solidFill>
                      <a:schemeClr val="bg1"/>
                    </a:solidFill>
                    <a:effectLst/>
                    <a:uLnTx/>
                    <a:uFillTx/>
                    <a:latin typeface="Gill Sans"/>
                  </a:endParaRPr>
                </a:p>
              </p:txBody>
            </p:sp>
            <p:sp>
              <p:nvSpPr>
                <p:cNvPr id="126" name="TextBox 125"/>
                <p:cNvSpPr txBox="1"/>
                <p:nvPr/>
              </p:nvSpPr>
              <p:spPr>
                <a:xfrm>
                  <a:off x="2667000" y="650557"/>
                  <a:ext cx="1095172"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Scribe</a:t>
                  </a:r>
                  <a:b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br>
                  <a:r>
                    <a:rPr kumimoji="0" lang="en-US" sz="1300" b="0" i="0" u="none" strike="noStrike" kern="0" cap="none" spc="0" normalizeH="0" baseline="0" noProof="0" dirty="0" smtClean="0">
                      <a:ln>
                        <a:noFill/>
                      </a:ln>
                      <a:solidFill>
                        <a:schemeClr val="bg1"/>
                      </a:solidFill>
                      <a:effectLst/>
                      <a:uLnTx/>
                      <a:uFillTx/>
                      <a:latin typeface="Gill Sans"/>
                      <a:cs typeface="Arial" pitchFamily="34" charset="0"/>
                    </a:rPr>
                    <a:t>Aggregators</a:t>
                  </a:r>
                </a:p>
              </p:txBody>
            </p:sp>
          </p:grpSp>
        </p:grpSp>
      </p:grpSp>
      <p:cxnSp>
        <p:nvCxnSpPr>
          <p:cNvPr id="135" name="Straight Arrow Connector 134"/>
          <p:cNvCxnSpPr/>
          <p:nvPr/>
        </p:nvCxnSpPr>
        <p:spPr>
          <a:xfrm flipH="1" flipV="1">
            <a:off x="7162800" y="3505200"/>
            <a:ext cx="457200" cy="1371600"/>
          </a:xfrm>
          <a:prstGeom prst="straightConnector1">
            <a:avLst/>
          </a:prstGeom>
          <a:noFill/>
          <a:ln w="38100" cap="flat" cmpd="sng" algn="ctr">
            <a:solidFill>
              <a:sysClr val="windowText" lastClr="000000">
                <a:shade val="95000"/>
                <a:satMod val="105000"/>
              </a:sysClr>
            </a:solidFill>
            <a:prstDash val="solid"/>
            <a:tailEnd type="arrow"/>
          </a:ln>
          <a:effectLst/>
        </p:spPr>
      </p:cxnSp>
      <p:sp>
        <p:nvSpPr>
          <p:cNvPr id="81"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Importing Log Data</a:t>
            </a:r>
          </a:p>
        </p:txBody>
      </p:sp>
    </p:spTree>
    <p:extLst>
      <p:ext uri="{BB962C8B-B14F-4D97-AF65-F5344CB8AC3E}">
        <p14:creationId xmlns:p14="http://schemas.microsoft.com/office/powerpoint/2010/main" val="7958994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52400" y="2453045"/>
            <a:ext cx="8224520" cy="838200"/>
            <a:chOff x="152400" y="2057400"/>
            <a:chExt cx="8224520" cy="838200"/>
          </a:xfrm>
        </p:grpSpPr>
        <p:sp>
          <p:nvSpPr>
            <p:cNvPr id="2" name="Can 1"/>
            <p:cNvSpPr/>
            <p:nvPr/>
          </p:nvSpPr>
          <p:spPr bwMode="auto">
            <a:xfrm>
              <a:off x="21336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 name="TextBox 3"/>
            <p:cNvSpPr txBox="1"/>
            <p:nvPr/>
          </p:nvSpPr>
          <p:spPr>
            <a:xfrm>
              <a:off x="152400" y="2286000"/>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DB partitions</a:t>
              </a:r>
              <a:endParaRPr lang="en-US" sz="2000" b="0" dirty="0">
                <a:solidFill>
                  <a:schemeClr val="bg1"/>
                </a:solidFill>
                <a:latin typeface="Gill Sans"/>
                <a:cs typeface="Gill Sans"/>
              </a:endParaRPr>
            </a:p>
          </p:txBody>
        </p:sp>
        <p:sp>
          <p:nvSpPr>
            <p:cNvPr id="6" name="Can 5"/>
            <p:cNvSpPr/>
            <p:nvPr/>
          </p:nvSpPr>
          <p:spPr bwMode="auto">
            <a:xfrm>
              <a:off x="34290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7" name="Can 6"/>
            <p:cNvSpPr/>
            <p:nvPr/>
          </p:nvSpPr>
          <p:spPr bwMode="auto">
            <a:xfrm>
              <a:off x="47244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8" name="Can 7"/>
            <p:cNvSpPr/>
            <p:nvPr/>
          </p:nvSpPr>
          <p:spPr bwMode="auto">
            <a:xfrm>
              <a:off x="60198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Can 8"/>
            <p:cNvSpPr/>
            <p:nvPr/>
          </p:nvSpPr>
          <p:spPr bwMode="auto">
            <a:xfrm>
              <a:off x="73152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11" name="Rounded Rectangle 10"/>
          <p:cNvSpPr/>
          <p:nvPr/>
        </p:nvSpPr>
        <p:spPr bwMode="auto">
          <a:xfrm rot="5400000">
            <a:off x="4838700" y="2324099"/>
            <a:ext cx="762000" cy="6172200"/>
          </a:xfrm>
          <a:prstGeom prst="roundRect">
            <a:avLst/>
          </a:prstGeom>
          <a:gradFill flip="none" rotWithShape="1">
            <a:gsLst>
              <a:gs pos="0">
                <a:schemeClr val="accent3">
                  <a:lumMod val="50000"/>
                </a:schemeClr>
              </a:gs>
              <a:gs pos="100000">
                <a:schemeClr val="accent3"/>
              </a:gs>
            </a:gsLst>
            <a:lin ang="16200000" scaled="0"/>
            <a:tileRect/>
          </a:gra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Gill Sans"/>
              </a:rPr>
              <a:t>HDFS</a:t>
            </a:r>
          </a:p>
        </p:txBody>
      </p:sp>
      <p:sp>
        <p:nvSpPr>
          <p:cNvPr id="12" name="TextBox 11"/>
          <p:cNvSpPr txBox="1"/>
          <p:nvPr/>
        </p:nvSpPr>
        <p:spPr>
          <a:xfrm>
            <a:off x="685800" y="1447800"/>
            <a:ext cx="4495800" cy="400110"/>
          </a:xfrm>
          <a:prstGeom prst="rect">
            <a:avLst/>
          </a:prstGeom>
          <a:noFill/>
          <a:ln>
            <a:noFill/>
          </a:ln>
        </p:spPr>
        <p:txBody>
          <a:bodyPr wrap="square" rtlCol="0">
            <a:spAutoFit/>
          </a:bodyPr>
          <a:lstStyle/>
          <a:p>
            <a:r>
              <a:rPr lang="en-US" sz="2000" b="0" dirty="0" smtClean="0">
                <a:solidFill>
                  <a:schemeClr val="bg1"/>
                </a:solidFill>
                <a:latin typeface="Gill Sans"/>
                <a:cs typeface="Gill Sans"/>
              </a:rPr>
              <a:t>Tweets, graph, users profiles</a:t>
            </a:r>
            <a:endParaRPr lang="en-US" sz="2000" b="0" dirty="0">
              <a:solidFill>
                <a:schemeClr val="bg1"/>
              </a:solidFill>
              <a:latin typeface="Gill Sans"/>
              <a:cs typeface="Gill Sans"/>
            </a:endParaRPr>
          </a:p>
        </p:txBody>
      </p:sp>
      <p:grpSp>
        <p:nvGrpSpPr>
          <p:cNvPr id="35" name="Group 34"/>
          <p:cNvGrpSpPr/>
          <p:nvPr/>
        </p:nvGrpSpPr>
        <p:grpSpPr>
          <a:xfrm>
            <a:off x="457200" y="3352800"/>
            <a:ext cx="7696200" cy="1600201"/>
            <a:chOff x="457200" y="3352800"/>
            <a:chExt cx="7696200" cy="1600201"/>
          </a:xfrm>
        </p:grpSpPr>
        <p:sp>
          <p:nvSpPr>
            <p:cNvPr id="27" name="Right Arrow 26"/>
            <p:cNvSpPr/>
            <p:nvPr/>
          </p:nvSpPr>
          <p:spPr bwMode="auto">
            <a:xfrm rot="5400000">
              <a:off x="3200399"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28" name="Right Arrow 27"/>
            <p:cNvSpPr/>
            <p:nvPr/>
          </p:nvSpPr>
          <p:spPr bwMode="auto">
            <a:xfrm rot="5400000">
              <a:off x="4495800" y="3886201"/>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29" name="Right Arrow 28"/>
            <p:cNvSpPr/>
            <p:nvPr/>
          </p:nvSpPr>
          <p:spPr bwMode="auto">
            <a:xfrm rot="5400000">
              <a:off x="5791200"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0" name="Right Arrow 29"/>
            <p:cNvSpPr/>
            <p:nvPr/>
          </p:nvSpPr>
          <p:spPr bwMode="auto">
            <a:xfrm rot="5400000">
              <a:off x="7086600"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4" name="Right Arrow 13"/>
            <p:cNvSpPr/>
            <p:nvPr/>
          </p:nvSpPr>
          <p:spPr bwMode="auto">
            <a:xfrm rot="5400000">
              <a:off x="1905000"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533400" y="4368225"/>
              <a:ext cx="1828800" cy="584775"/>
            </a:xfrm>
            <a:prstGeom prst="rect">
              <a:avLst/>
            </a:prstGeom>
            <a:noFill/>
            <a:ln>
              <a:noFill/>
            </a:ln>
          </p:spPr>
          <p:txBody>
            <a:bodyPr wrap="square" rtlCol="0">
              <a:spAutoFit/>
            </a:bodyPr>
            <a:lstStyle/>
            <a:p>
              <a:pPr algn="ctr"/>
              <a:r>
                <a:rPr lang="en-US" b="0" dirty="0" smtClean="0">
                  <a:solidFill>
                    <a:schemeClr val="bg1"/>
                  </a:solidFill>
                  <a:latin typeface="Gill Sans"/>
                  <a:cs typeface="Gill Sans"/>
                </a:rPr>
                <a:t>LZO-compressed </a:t>
              </a:r>
              <a:r>
                <a:rPr lang="en-US" b="0" dirty="0" err="1" smtClean="0">
                  <a:solidFill>
                    <a:schemeClr val="bg1"/>
                  </a:solidFill>
                  <a:latin typeface="Gill Sans"/>
                  <a:cs typeface="Gill Sans"/>
                </a:rPr>
                <a:t>protobufs</a:t>
              </a:r>
              <a:endParaRPr lang="en-US" b="0" dirty="0">
                <a:solidFill>
                  <a:schemeClr val="bg1"/>
                </a:solidFill>
                <a:latin typeface="Gill Sans"/>
                <a:cs typeface="Gill Sans"/>
              </a:endParaRPr>
            </a:p>
          </p:txBody>
        </p:sp>
        <p:sp>
          <p:nvSpPr>
            <p:cNvPr id="16" name="TextBox 15"/>
            <p:cNvSpPr txBox="1"/>
            <p:nvPr/>
          </p:nvSpPr>
          <p:spPr>
            <a:xfrm>
              <a:off x="457200" y="3352800"/>
              <a:ext cx="1828800" cy="338554"/>
            </a:xfrm>
            <a:prstGeom prst="rect">
              <a:avLst/>
            </a:prstGeom>
            <a:noFill/>
            <a:ln>
              <a:noFill/>
            </a:ln>
          </p:spPr>
          <p:txBody>
            <a:bodyPr wrap="square" rtlCol="0">
              <a:spAutoFit/>
            </a:bodyPr>
            <a:lstStyle/>
            <a:p>
              <a:pPr algn="ctr"/>
              <a:r>
                <a:rPr lang="en-US" b="0" dirty="0" smtClean="0">
                  <a:solidFill>
                    <a:schemeClr val="bg1"/>
                  </a:solidFill>
                  <a:latin typeface="Gill Sans"/>
                  <a:cs typeface="Gill Sans"/>
                </a:rPr>
                <a:t>select * from …</a:t>
              </a:r>
              <a:endParaRPr lang="en-US" b="0" dirty="0">
                <a:solidFill>
                  <a:schemeClr val="bg1"/>
                </a:solidFill>
                <a:latin typeface="Gill Sans"/>
                <a:cs typeface="Gill Sans"/>
              </a:endParaRPr>
            </a:p>
          </p:txBody>
        </p:sp>
      </p:grpSp>
      <p:grpSp>
        <p:nvGrpSpPr>
          <p:cNvPr id="34" name="Group 33"/>
          <p:cNvGrpSpPr/>
          <p:nvPr/>
        </p:nvGrpSpPr>
        <p:grpSpPr>
          <a:xfrm>
            <a:off x="152400" y="3810000"/>
            <a:ext cx="8229600" cy="533400"/>
            <a:chOff x="152400" y="3581399"/>
            <a:chExt cx="8229600" cy="533400"/>
          </a:xfrm>
        </p:grpSpPr>
        <p:sp>
          <p:nvSpPr>
            <p:cNvPr id="10" name="Rounded Rectangle 9"/>
            <p:cNvSpPr/>
            <p:nvPr/>
          </p:nvSpPr>
          <p:spPr bwMode="auto">
            <a:xfrm>
              <a:off x="21336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3" name="TextBox 12"/>
            <p:cNvSpPr txBox="1"/>
            <p:nvPr/>
          </p:nvSpPr>
          <p:spPr>
            <a:xfrm>
              <a:off x="152400" y="3638489"/>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mappers</a:t>
              </a:r>
              <a:endParaRPr lang="en-US" sz="2000" b="0" dirty="0">
                <a:solidFill>
                  <a:schemeClr val="bg1"/>
                </a:solidFill>
                <a:latin typeface="Gill Sans"/>
                <a:cs typeface="Gill Sans"/>
              </a:endParaRPr>
            </a:p>
          </p:txBody>
        </p:sp>
        <p:sp>
          <p:nvSpPr>
            <p:cNvPr id="18" name="Rounded Rectangle 17"/>
            <p:cNvSpPr/>
            <p:nvPr/>
          </p:nvSpPr>
          <p:spPr bwMode="auto">
            <a:xfrm>
              <a:off x="34290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Rounded Rectangle 19"/>
            <p:cNvSpPr/>
            <p:nvPr/>
          </p:nvSpPr>
          <p:spPr bwMode="auto">
            <a:xfrm>
              <a:off x="47244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2" name="Rounded Rectangle 21"/>
            <p:cNvSpPr/>
            <p:nvPr/>
          </p:nvSpPr>
          <p:spPr bwMode="auto">
            <a:xfrm>
              <a:off x="60198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4" name="Rounded Rectangle 23"/>
            <p:cNvSpPr/>
            <p:nvPr/>
          </p:nvSpPr>
          <p:spPr bwMode="auto">
            <a:xfrm>
              <a:off x="73152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25" name="TextBox 24"/>
          <p:cNvSpPr txBox="1"/>
          <p:nvPr/>
        </p:nvSpPr>
        <p:spPr>
          <a:xfrm>
            <a:off x="1295400" y="5862935"/>
            <a:ext cx="7848600" cy="461665"/>
          </a:xfrm>
          <a:prstGeom prst="rect">
            <a:avLst/>
          </a:prstGeom>
          <a:noFill/>
          <a:ln>
            <a:noFill/>
          </a:ln>
        </p:spPr>
        <p:txBody>
          <a:bodyPr wrap="square" rtlCol="0">
            <a:spAutoFit/>
          </a:bodyPr>
          <a:lstStyle/>
          <a:p>
            <a:pPr algn="ctr"/>
            <a:r>
              <a:rPr lang="en-US" sz="2400" b="0" dirty="0" smtClean="0">
                <a:solidFill>
                  <a:srgbClr val="FF0000"/>
                </a:solidFill>
                <a:latin typeface="Gill Sans"/>
                <a:cs typeface="Gill Sans"/>
              </a:rPr>
              <a:t>Important: Must carefully throttle resource usage…</a:t>
            </a:r>
            <a:endParaRPr lang="en-US" sz="2400" b="0" dirty="0">
              <a:solidFill>
                <a:srgbClr val="FF0000"/>
              </a:solidFill>
              <a:latin typeface="Gill Sans"/>
              <a:cs typeface="Gill Sans"/>
            </a:endParaRPr>
          </a:p>
        </p:txBody>
      </p:sp>
      <p:sp>
        <p:nvSpPr>
          <p:cNvPr id="26" name="TextBox 25"/>
          <p:cNvSpPr txBox="1"/>
          <p:nvPr/>
        </p:nvSpPr>
        <p:spPr>
          <a:xfrm>
            <a:off x="685800" y="1824335"/>
            <a:ext cx="7924800" cy="400110"/>
          </a:xfrm>
          <a:prstGeom prst="rect">
            <a:avLst/>
          </a:prstGeom>
          <a:noFill/>
          <a:ln>
            <a:noFill/>
          </a:ln>
        </p:spPr>
        <p:txBody>
          <a:bodyPr wrap="square" rtlCol="0">
            <a:spAutoFit/>
          </a:bodyPr>
          <a:lstStyle/>
          <a:p>
            <a:r>
              <a:rPr lang="en-US" sz="2000" b="0" dirty="0" smtClean="0">
                <a:solidFill>
                  <a:schemeClr val="bg1"/>
                </a:solidFill>
                <a:latin typeface="Gill Sans"/>
                <a:cs typeface="Gill Sans"/>
              </a:rPr>
              <a:t>Different periodicity (e.g., hourly, daily snapshots, etc.)</a:t>
            </a:r>
            <a:endParaRPr lang="en-US" sz="2000" b="0" dirty="0">
              <a:solidFill>
                <a:schemeClr val="bg1"/>
              </a:solidFill>
              <a:latin typeface="Gill Sans"/>
              <a:cs typeface="Gill Sans"/>
            </a:endParaRPr>
          </a:p>
        </p:txBody>
      </p:sp>
      <p:sp>
        <p:nvSpPr>
          <p:cNvPr id="32" name="TextBox 31"/>
          <p:cNvSpPr txBox="1"/>
          <p:nvPr/>
        </p:nvSpPr>
        <p:spPr>
          <a:xfrm>
            <a:off x="2133600" y="6550223"/>
            <a:ext cx="7010400" cy="307777"/>
          </a:xfrm>
          <a:prstGeom prst="rect">
            <a:avLst/>
          </a:prstGeom>
          <a:noFill/>
          <a:ln>
            <a:noFill/>
          </a:ln>
        </p:spPr>
        <p:txBody>
          <a:bodyPr wrap="square" rtlCol="0">
            <a:spAutoFit/>
          </a:bodyPr>
          <a:lstStyle/>
          <a:p>
            <a:pPr algn="r"/>
            <a:r>
              <a:rPr lang="en-US" sz="1400" b="0" dirty="0">
                <a:solidFill>
                  <a:srgbClr val="000000"/>
                </a:solidFill>
                <a:latin typeface="Gill Sans"/>
                <a:cs typeface="Gill Sans"/>
              </a:rPr>
              <a:t>* Out of date – for illustration </a:t>
            </a:r>
            <a:r>
              <a:rPr lang="en-US" sz="1400" b="0" dirty="0" smtClean="0">
                <a:solidFill>
                  <a:srgbClr val="000000"/>
                </a:solidFill>
                <a:latin typeface="Gill Sans"/>
                <a:cs typeface="Gill Sans"/>
              </a:rPr>
              <a:t>only</a:t>
            </a:r>
            <a:endParaRPr lang="en-US" sz="1400" b="0" dirty="0">
              <a:solidFill>
                <a:srgbClr val="000000"/>
              </a:solidFill>
              <a:latin typeface="Gill Sans"/>
              <a:cs typeface="Gill Sans"/>
            </a:endParaRPr>
          </a:p>
        </p:txBody>
      </p:sp>
      <p:sp>
        <p:nvSpPr>
          <p:cNvPr id="31"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Importing Log </a:t>
            </a:r>
            <a:r>
              <a:rPr lang="en-US" sz="3600" b="0" kern="0" dirty="0" smtClean="0">
                <a:solidFill>
                  <a:srgbClr val="000000"/>
                </a:solidFill>
                <a:latin typeface="Gill Sans"/>
                <a:cs typeface="Gill Sans"/>
              </a:rPr>
              <a:t>Data*</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37663055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157991376"/>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562600"/>
            <a:ext cx="9144000" cy="461665"/>
          </a:xfrm>
          <a:prstGeom prst="rect">
            <a:avLst/>
          </a:prstGeom>
          <a:noFill/>
          <a:ln>
            <a:noFill/>
          </a:ln>
        </p:spPr>
        <p:txBody>
          <a:bodyPr wrap="square" rtlCol="0">
            <a:spAutoFit/>
          </a:bodyPr>
          <a:lstStyle/>
          <a:p>
            <a:pPr algn="ctr"/>
            <a:r>
              <a:rPr lang="en-US" sz="2400" b="0" dirty="0" smtClean="0">
                <a:solidFill>
                  <a:schemeClr val="bg1"/>
                </a:solidFill>
                <a:latin typeface="Gill Sans"/>
                <a:cs typeface="Gill Sans"/>
              </a:rPr>
              <a:t>“Basically, we use </a:t>
            </a:r>
            <a:r>
              <a:rPr lang="en-US" sz="2400" b="0" dirty="0" err="1" smtClean="0">
                <a:solidFill>
                  <a:schemeClr val="bg1"/>
                </a:solidFill>
                <a:latin typeface="Gill Sans"/>
                <a:cs typeface="Gill Sans"/>
              </a:rPr>
              <a:t>Vertica</a:t>
            </a:r>
            <a:r>
              <a:rPr lang="en-US" sz="2400" b="0" dirty="0" smtClean="0">
                <a:solidFill>
                  <a:schemeClr val="bg1"/>
                </a:solidFill>
                <a:latin typeface="Gill Sans"/>
                <a:cs typeface="Gill Sans"/>
              </a:rPr>
              <a:t> as a cache for HDFS data.”</a:t>
            </a:r>
            <a:endParaRPr lang="en-US" sz="2400" b="0" dirty="0">
              <a:solidFill>
                <a:schemeClr val="bg1"/>
              </a:solidFill>
              <a:latin typeface="Gill Sans"/>
              <a:cs typeface="Gill Sans"/>
            </a:endParaRPr>
          </a:p>
        </p:txBody>
      </p:sp>
      <p:sp>
        <p:nvSpPr>
          <p:cNvPr id="5" name="TextBox 4"/>
          <p:cNvSpPr txBox="1"/>
          <p:nvPr/>
        </p:nvSpPr>
        <p:spPr>
          <a:xfrm>
            <a:off x="6324600" y="5931932"/>
            <a:ext cx="2438400" cy="461665"/>
          </a:xfrm>
          <a:prstGeom prst="rect">
            <a:avLst/>
          </a:prstGeom>
          <a:noFill/>
          <a:ln>
            <a:noFill/>
          </a:ln>
        </p:spPr>
        <p:txBody>
          <a:bodyPr wrap="square" rtlCol="0">
            <a:spAutoFit/>
          </a:bodyPr>
          <a:lstStyle/>
          <a:p>
            <a:pPr algn="ctr"/>
            <a:r>
              <a:rPr lang="en-US" sz="2400" b="0" dirty="0" smtClean="0">
                <a:solidFill>
                  <a:schemeClr val="bg1"/>
                </a:solidFill>
                <a:latin typeface="Gill Sans"/>
                <a:cs typeface="Gill Sans"/>
              </a:rPr>
              <a:t>@</a:t>
            </a:r>
            <a:r>
              <a:rPr lang="en-US" sz="2400" b="0" dirty="0" err="1" smtClean="0">
                <a:solidFill>
                  <a:schemeClr val="bg1"/>
                </a:solidFill>
                <a:latin typeface="Gill Sans"/>
                <a:cs typeface="Gill Sans"/>
              </a:rPr>
              <a:t>squarecog</a:t>
            </a:r>
            <a:endParaRPr lang="en-US" sz="2400" b="0" dirty="0">
              <a:solidFill>
                <a:schemeClr val="bg1"/>
              </a:solidFill>
              <a:latin typeface="Gill Sans"/>
              <a:cs typeface="Gill Sans"/>
            </a:endParaRPr>
          </a:p>
        </p:txBody>
      </p:sp>
      <p:sp>
        <p:nvSpPr>
          <p:cNvPr id="7" name="Rounded Rectangle 6"/>
          <p:cNvSpPr/>
          <p:nvPr/>
        </p:nvSpPr>
        <p:spPr bwMode="auto">
          <a:xfrm>
            <a:off x="609600" y="1790700"/>
            <a:ext cx="1447800" cy="914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HDFS</a:t>
            </a:r>
          </a:p>
        </p:txBody>
      </p:sp>
      <p:sp>
        <p:nvSpPr>
          <p:cNvPr id="8" name="Flowchart: Magnetic Disk 7"/>
          <p:cNvSpPr/>
          <p:nvPr/>
        </p:nvSpPr>
        <p:spPr bwMode="auto">
          <a:xfrm>
            <a:off x="32004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Vertica</a:t>
            </a:r>
            <a:endParaRPr kumimoji="0" lang="en-US" sz="2400" b="0" i="0" u="none" strike="noStrike" cap="none" normalizeH="0" baseline="0" dirty="0" smtClean="0">
              <a:ln>
                <a:noFill/>
              </a:ln>
              <a:solidFill>
                <a:schemeClr val="bg1"/>
              </a:solidFill>
              <a:effectLst/>
              <a:latin typeface="Gill Sans"/>
            </a:endParaRPr>
          </a:p>
        </p:txBody>
      </p:sp>
      <p:sp>
        <p:nvSpPr>
          <p:cNvPr id="9" name="Flowchart: Magnetic Disk 8"/>
          <p:cNvSpPr/>
          <p:nvPr/>
        </p:nvSpPr>
        <p:spPr bwMode="auto">
          <a:xfrm>
            <a:off x="57150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MySQL</a:t>
            </a:r>
            <a:endParaRPr kumimoji="0" lang="en-US" sz="2400" b="0" i="0" u="none" strike="noStrike" cap="none" normalizeH="0" baseline="0" dirty="0" smtClean="0">
              <a:ln>
                <a:noFill/>
              </a:ln>
              <a:solidFill>
                <a:schemeClr val="bg1"/>
              </a:solidFill>
              <a:effectLst/>
              <a:latin typeface="Gill Sans"/>
            </a:endParaRPr>
          </a:p>
        </p:txBody>
      </p:sp>
      <p:cxnSp>
        <p:nvCxnSpPr>
          <p:cNvPr id="11" name="Straight Arrow Connector 10"/>
          <p:cNvCxnSpPr>
            <a:stCxn id="7" idx="3"/>
            <a:endCxn id="8" idx="2"/>
          </p:cNvCxnSpPr>
          <p:nvPr/>
        </p:nvCxnSpPr>
        <p:spPr bwMode="auto">
          <a:xfrm>
            <a:off x="2057400" y="2247900"/>
            <a:ext cx="11430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8" idx="4"/>
            <a:endCxn id="9" idx="2"/>
          </p:cNvCxnSpPr>
          <p:nvPr/>
        </p:nvCxnSpPr>
        <p:spPr bwMode="auto">
          <a:xfrm>
            <a:off x="4495800" y="2247900"/>
            <a:ext cx="12192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16764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import</a:t>
            </a:r>
            <a:endParaRPr lang="en-US" sz="1800" b="0" dirty="0">
              <a:solidFill>
                <a:schemeClr val="bg1"/>
              </a:solidFill>
              <a:latin typeface="Gill Sans"/>
              <a:cs typeface="Gill Sans"/>
            </a:endParaRPr>
          </a:p>
        </p:txBody>
      </p:sp>
      <p:sp>
        <p:nvSpPr>
          <p:cNvPr id="16" name="Rounded Rectangle 15"/>
          <p:cNvSpPr/>
          <p:nvPr/>
        </p:nvSpPr>
        <p:spPr bwMode="auto">
          <a:xfrm>
            <a:off x="7086600" y="1828800"/>
            <a:ext cx="16002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Birdbrain</a:t>
            </a:r>
          </a:p>
        </p:txBody>
      </p:sp>
      <p:sp>
        <p:nvSpPr>
          <p:cNvPr id="17" name="TextBox 16"/>
          <p:cNvSpPr txBox="1"/>
          <p:nvPr/>
        </p:nvSpPr>
        <p:spPr>
          <a:xfrm>
            <a:off x="41910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aggregation</a:t>
            </a:r>
            <a:endParaRPr lang="en-US" sz="1800" b="0" dirty="0">
              <a:solidFill>
                <a:schemeClr val="bg1"/>
              </a:solidFill>
              <a:latin typeface="Gill Sans"/>
              <a:cs typeface="Gill Sans"/>
            </a:endParaRPr>
          </a:p>
        </p:txBody>
      </p:sp>
      <p:sp>
        <p:nvSpPr>
          <p:cNvPr id="20" name="TextBox 19"/>
          <p:cNvSpPr txBox="1"/>
          <p:nvPr/>
        </p:nvSpPr>
        <p:spPr>
          <a:xfrm>
            <a:off x="457200" y="4262735"/>
            <a:ext cx="1143000" cy="457200"/>
          </a:xfrm>
          <a:prstGeom prst="rect">
            <a:avLst/>
          </a:prstGeom>
          <a:noFill/>
          <a:ln>
            <a:noFill/>
          </a:ln>
        </p:spPr>
        <p:txBody>
          <a:bodyPr wrap="square" rtlCol="0">
            <a:spAutoFit/>
          </a:bodyPr>
          <a:lstStyle/>
          <a:p>
            <a:r>
              <a:rPr lang="en-US" sz="2400" b="0" dirty="0" smtClean="0">
                <a:solidFill>
                  <a:schemeClr val="bg1"/>
                </a:solidFill>
                <a:latin typeface="Gill Sans"/>
                <a:cs typeface="Gill Sans"/>
              </a:rPr>
              <a:t>Why?</a:t>
            </a:r>
            <a:endParaRPr lang="en-US" sz="2400" b="0" dirty="0">
              <a:solidFill>
                <a:schemeClr val="bg1"/>
              </a:solidFill>
              <a:latin typeface="Gill Sans"/>
              <a:cs typeface="Gill Sans"/>
            </a:endParaRPr>
          </a:p>
        </p:txBody>
      </p:sp>
      <p:sp>
        <p:nvSpPr>
          <p:cNvPr id="21" name="TextBox 20"/>
          <p:cNvSpPr txBox="1"/>
          <p:nvPr/>
        </p:nvSpPr>
        <p:spPr>
          <a:xfrm>
            <a:off x="609600" y="4719935"/>
            <a:ext cx="8077200" cy="400110"/>
          </a:xfrm>
          <a:prstGeom prst="rect">
            <a:avLst/>
          </a:prstGeom>
          <a:noFill/>
          <a:ln>
            <a:noFill/>
          </a:ln>
        </p:spPr>
        <p:txBody>
          <a:bodyPr wrap="square" rtlCol="0">
            <a:spAutoFit/>
          </a:bodyPr>
          <a:lstStyle/>
          <a:p>
            <a:r>
              <a:rPr lang="en-US" sz="2000" b="0" dirty="0" err="1" smtClean="0">
                <a:solidFill>
                  <a:schemeClr val="bg1"/>
                </a:solidFill>
                <a:latin typeface="Gill Sans"/>
                <a:cs typeface="Gill Sans"/>
              </a:rPr>
              <a:t>Vertica</a:t>
            </a:r>
            <a:r>
              <a:rPr lang="en-US" sz="2000" b="0" dirty="0" smtClean="0">
                <a:solidFill>
                  <a:schemeClr val="bg1"/>
                </a:solidFill>
                <a:latin typeface="Gill Sans"/>
                <a:cs typeface="Gill Sans"/>
              </a:rPr>
              <a:t> provides </a:t>
            </a:r>
            <a:r>
              <a:rPr lang="en-US" sz="2000" b="0" i="1" dirty="0" smtClean="0">
                <a:solidFill>
                  <a:schemeClr val="bg1"/>
                </a:solidFill>
                <a:latin typeface="Gill Sans"/>
                <a:cs typeface="Gill Sans"/>
              </a:rPr>
              <a:t>orders of magnitude</a:t>
            </a:r>
            <a:r>
              <a:rPr lang="en-US" sz="2000" b="0" dirty="0" smtClean="0">
                <a:solidFill>
                  <a:schemeClr val="bg1"/>
                </a:solidFill>
                <a:latin typeface="Gill Sans"/>
                <a:cs typeface="Gill Sans"/>
              </a:rPr>
              <a:t> faster aggregations!</a:t>
            </a:r>
            <a:endParaRPr lang="en-US" sz="2000" b="0" dirty="0">
              <a:solidFill>
                <a:schemeClr val="bg1"/>
              </a:solidFill>
              <a:latin typeface="Gill Sans"/>
              <a:cs typeface="Gill Sans"/>
            </a:endParaRPr>
          </a:p>
        </p:txBody>
      </p:sp>
      <p:sp>
        <p:nvSpPr>
          <p:cNvPr id="23" name="Rounded Rectangle 22"/>
          <p:cNvSpPr/>
          <p:nvPr/>
        </p:nvSpPr>
        <p:spPr bwMode="auto">
          <a:xfrm>
            <a:off x="4419600" y="3352800"/>
            <a:ext cx="21336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rPr>
              <a:t>Interactive</a:t>
            </a:r>
            <a:br>
              <a:rPr kumimoji="0" lang="en-US" sz="2000" b="0" i="0" u="none" strike="noStrike" cap="none" normalizeH="0" baseline="0" dirty="0" smtClean="0">
                <a:ln>
                  <a:noFill/>
                </a:ln>
                <a:solidFill>
                  <a:schemeClr val="bg1"/>
                </a:solidFill>
                <a:effectLst/>
                <a:latin typeface="Gill Sans"/>
              </a:rPr>
            </a:br>
            <a:r>
              <a:rPr kumimoji="0" lang="en-US" sz="2000" b="0" i="0" u="none" strike="noStrike" cap="none" normalizeH="0" baseline="0" dirty="0" smtClean="0">
                <a:ln>
                  <a:noFill/>
                </a:ln>
                <a:solidFill>
                  <a:schemeClr val="bg1"/>
                </a:solidFill>
                <a:effectLst/>
                <a:latin typeface="Gill Sans"/>
              </a:rPr>
              <a:t>browsing tools</a:t>
            </a:r>
          </a:p>
        </p:txBody>
      </p:sp>
      <p:cxnSp>
        <p:nvCxnSpPr>
          <p:cNvPr id="25" name="Shape 24"/>
          <p:cNvCxnSpPr>
            <a:stCxn id="8" idx="3"/>
            <a:endCxn id="23" idx="1"/>
          </p:cNvCxnSpPr>
          <p:nvPr/>
        </p:nvCxnSpPr>
        <p:spPr bwMode="auto">
          <a:xfrm rot="16200000" flipH="1">
            <a:off x="3638550" y="3028950"/>
            <a:ext cx="990600" cy="571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Vertica Pipeline*</a:t>
            </a:r>
            <a:endParaRPr lang="en-US" sz="3600" b="0" kern="0" dirty="0">
              <a:solidFill>
                <a:srgbClr val="000000"/>
              </a:solidFill>
              <a:latin typeface="Gill Sans"/>
              <a:cs typeface="Gill Sans"/>
            </a:endParaRPr>
          </a:p>
        </p:txBody>
      </p:sp>
      <p:sp>
        <p:nvSpPr>
          <p:cNvPr id="19" name="TextBox 18"/>
          <p:cNvSpPr txBox="1"/>
          <p:nvPr/>
        </p:nvSpPr>
        <p:spPr>
          <a:xfrm>
            <a:off x="2133600" y="6550223"/>
            <a:ext cx="7010400" cy="307777"/>
          </a:xfrm>
          <a:prstGeom prst="rect">
            <a:avLst/>
          </a:prstGeom>
          <a:noFill/>
          <a:ln>
            <a:noFill/>
          </a:ln>
        </p:spPr>
        <p:txBody>
          <a:bodyPr wrap="square" rtlCol="0">
            <a:spAutoFit/>
          </a:bodyPr>
          <a:lstStyle/>
          <a:p>
            <a:pPr algn="r"/>
            <a:r>
              <a:rPr lang="en-US" sz="1400" b="0" dirty="0">
                <a:solidFill>
                  <a:srgbClr val="000000"/>
                </a:solidFill>
                <a:latin typeface="Gill Sans"/>
                <a:cs typeface="Gill Sans"/>
              </a:rPr>
              <a:t>* Out of date – for illustration </a:t>
            </a:r>
            <a:r>
              <a:rPr lang="en-US" sz="1400" b="0" dirty="0" smtClean="0">
                <a:solidFill>
                  <a:srgbClr val="000000"/>
                </a:solidFill>
                <a:latin typeface="Gill Sans"/>
                <a:cs typeface="Gill Sans"/>
              </a:rPr>
              <a:t>only</a:t>
            </a:r>
            <a:endParaRPr lang="en-US" sz="1400" b="0" dirty="0">
              <a:solidFill>
                <a:srgbClr val="000000"/>
              </a:solidFill>
              <a:latin typeface="Gill Sans"/>
              <a:cs typeface="Gill Sans"/>
            </a:endParaRPr>
          </a:p>
        </p:txBody>
      </p:sp>
    </p:spTree>
    <p:extLst>
      <p:ext uri="{BB962C8B-B14F-4D97-AF65-F5344CB8AC3E}">
        <p14:creationId xmlns:p14="http://schemas.microsoft.com/office/powerpoint/2010/main" val="405244781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animBg="1"/>
      <p:bldP spid="9" grpId="0" animBg="1"/>
      <p:bldP spid="15" grpId="0"/>
      <p:bldP spid="16" grpId="0" animBg="1"/>
      <p:bldP spid="17" grpId="0"/>
      <p:bldP spid="20" grpId="0"/>
      <p:bldP spid="21" grpId="0"/>
      <p:bldP spid="2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609600" y="1790700"/>
            <a:ext cx="1447800" cy="914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HDFS</a:t>
            </a:r>
          </a:p>
        </p:txBody>
      </p:sp>
      <p:sp>
        <p:nvSpPr>
          <p:cNvPr id="8" name="Flowchart: Magnetic Disk 7"/>
          <p:cNvSpPr/>
          <p:nvPr/>
        </p:nvSpPr>
        <p:spPr bwMode="auto">
          <a:xfrm>
            <a:off x="32004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Vertica</a:t>
            </a:r>
            <a:endParaRPr kumimoji="0" lang="en-US" sz="2400" b="0" i="0" u="none" strike="noStrike" cap="none" normalizeH="0" baseline="0" dirty="0" smtClean="0">
              <a:ln>
                <a:noFill/>
              </a:ln>
              <a:solidFill>
                <a:schemeClr val="bg1"/>
              </a:solidFill>
              <a:effectLst/>
              <a:latin typeface="Gill Sans"/>
            </a:endParaRPr>
          </a:p>
        </p:txBody>
      </p:sp>
      <p:sp>
        <p:nvSpPr>
          <p:cNvPr id="9" name="Flowchart: Magnetic Disk 8"/>
          <p:cNvSpPr/>
          <p:nvPr/>
        </p:nvSpPr>
        <p:spPr bwMode="auto">
          <a:xfrm>
            <a:off x="57150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MySQL</a:t>
            </a:r>
            <a:endParaRPr kumimoji="0" lang="en-US" sz="2400" b="0" i="0" u="none" strike="noStrike" cap="none" normalizeH="0" baseline="0" dirty="0" smtClean="0">
              <a:ln>
                <a:noFill/>
              </a:ln>
              <a:solidFill>
                <a:schemeClr val="bg1"/>
              </a:solidFill>
              <a:effectLst/>
              <a:latin typeface="Gill Sans"/>
            </a:endParaRPr>
          </a:p>
        </p:txBody>
      </p:sp>
      <p:cxnSp>
        <p:nvCxnSpPr>
          <p:cNvPr id="11" name="Straight Arrow Connector 10"/>
          <p:cNvCxnSpPr>
            <a:stCxn id="7" idx="3"/>
            <a:endCxn id="8" idx="2"/>
          </p:cNvCxnSpPr>
          <p:nvPr/>
        </p:nvCxnSpPr>
        <p:spPr bwMode="auto">
          <a:xfrm>
            <a:off x="2057400" y="2247900"/>
            <a:ext cx="11430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8" idx="4"/>
            <a:endCxn id="9" idx="2"/>
          </p:cNvCxnSpPr>
          <p:nvPr/>
        </p:nvCxnSpPr>
        <p:spPr bwMode="auto">
          <a:xfrm>
            <a:off x="4495800" y="2247900"/>
            <a:ext cx="12192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Rounded Rectangle 15"/>
          <p:cNvSpPr/>
          <p:nvPr/>
        </p:nvSpPr>
        <p:spPr bwMode="auto">
          <a:xfrm>
            <a:off x="7086600" y="1828800"/>
            <a:ext cx="16002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Birdbrain</a:t>
            </a:r>
          </a:p>
        </p:txBody>
      </p:sp>
      <p:sp>
        <p:nvSpPr>
          <p:cNvPr id="20" name="TextBox 19"/>
          <p:cNvSpPr txBox="1"/>
          <p:nvPr/>
        </p:nvSpPr>
        <p:spPr>
          <a:xfrm>
            <a:off x="457200" y="4410670"/>
            <a:ext cx="2209800" cy="461665"/>
          </a:xfrm>
          <a:prstGeom prst="rect">
            <a:avLst/>
          </a:prstGeom>
          <a:noFill/>
          <a:ln>
            <a:noFill/>
          </a:ln>
        </p:spPr>
        <p:txBody>
          <a:bodyPr wrap="square" rtlCol="0">
            <a:spAutoFit/>
          </a:bodyPr>
          <a:lstStyle/>
          <a:p>
            <a:r>
              <a:rPr lang="en-US" sz="2400" b="0" dirty="0" smtClean="0">
                <a:solidFill>
                  <a:schemeClr val="bg1"/>
                </a:solidFill>
                <a:latin typeface="Gill Sans"/>
                <a:cs typeface="Gill Sans"/>
              </a:rPr>
              <a:t>The catch…</a:t>
            </a:r>
            <a:endParaRPr lang="en-US" sz="2400" b="0" dirty="0">
              <a:solidFill>
                <a:schemeClr val="bg1"/>
              </a:solidFill>
              <a:latin typeface="Gill Sans"/>
              <a:cs typeface="Gill Sans"/>
            </a:endParaRPr>
          </a:p>
        </p:txBody>
      </p:sp>
      <p:sp>
        <p:nvSpPr>
          <p:cNvPr id="21" name="TextBox 20"/>
          <p:cNvSpPr txBox="1"/>
          <p:nvPr/>
        </p:nvSpPr>
        <p:spPr>
          <a:xfrm>
            <a:off x="609600" y="4867870"/>
            <a:ext cx="7924800" cy="400110"/>
          </a:xfrm>
          <a:prstGeom prst="rect">
            <a:avLst/>
          </a:prstGeom>
          <a:noFill/>
          <a:ln>
            <a:noFill/>
          </a:ln>
        </p:spPr>
        <p:txBody>
          <a:bodyPr wrap="square" rtlCol="0">
            <a:spAutoFit/>
          </a:bodyPr>
          <a:lstStyle/>
          <a:p>
            <a:r>
              <a:rPr lang="en-US" sz="2000" b="0" dirty="0" smtClean="0">
                <a:solidFill>
                  <a:schemeClr val="bg1"/>
                </a:solidFill>
                <a:latin typeface="Gill Sans"/>
                <a:cs typeface="Gill Sans"/>
              </a:rPr>
              <a:t>Performance must be balanced against integration costs</a:t>
            </a:r>
            <a:endParaRPr lang="en-US" sz="2000" b="0" dirty="0">
              <a:solidFill>
                <a:schemeClr val="bg1"/>
              </a:solidFill>
              <a:latin typeface="Gill Sans"/>
              <a:cs typeface="Gill Sans"/>
            </a:endParaRPr>
          </a:p>
        </p:txBody>
      </p:sp>
      <p:sp>
        <p:nvSpPr>
          <p:cNvPr id="22" name="TextBox 21"/>
          <p:cNvSpPr txBox="1"/>
          <p:nvPr/>
        </p:nvSpPr>
        <p:spPr>
          <a:xfrm>
            <a:off x="609600" y="5238690"/>
            <a:ext cx="8077200" cy="400110"/>
          </a:xfrm>
          <a:prstGeom prst="rect">
            <a:avLst/>
          </a:prstGeom>
          <a:noFill/>
          <a:ln>
            <a:noFill/>
          </a:ln>
        </p:spPr>
        <p:txBody>
          <a:bodyPr wrap="square" rtlCol="0">
            <a:spAutoFit/>
          </a:bodyPr>
          <a:lstStyle/>
          <a:p>
            <a:r>
              <a:rPr lang="en-US" sz="2000" b="0" dirty="0" err="1" smtClean="0">
                <a:solidFill>
                  <a:schemeClr val="bg1"/>
                </a:solidFill>
                <a:latin typeface="Gill Sans"/>
                <a:cs typeface="Gill Sans"/>
              </a:rPr>
              <a:t>Vertica</a:t>
            </a:r>
            <a:r>
              <a:rPr lang="en-US" sz="2000" b="0" dirty="0" smtClean="0">
                <a:solidFill>
                  <a:schemeClr val="bg1"/>
                </a:solidFill>
                <a:latin typeface="Gill Sans"/>
                <a:cs typeface="Gill Sans"/>
              </a:rPr>
              <a:t> integration is non-trivial</a:t>
            </a:r>
            <a:endParaRPr lang="en-US" sz="2000" b="0" dirty="0">
              <a:solidFill>
                <a:schemeClr val="bg1"/>
              </a:solidFill>
              <a:latin typeface="Gill Sans"/>
              <a:cs typeface="Gill Sans"/>
            </a:endParaRPr>
          </a:p>
        </p:txBody>
      </p:sp>
      <p:sp>
        <p:nvSpPr>
          <p:cNvPr id="23" name="Rounded Rectangle 22"/>
          <p:cNvSpPr/>
          <p:nvPr/>
        </p:nvSpPr>
        <p:spPr bwMode="auto">
          <a:xfrm>
            <a:off x="4419600" y="3352800"/>
            <a:ext cx="21336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rPr>
              <a:t>Interactive</a:t>
            </a:r>
            <a:br>
              <a:rPr kumimoji="0" lang="en-US" sz="2000" b="0" i="0" u="none" strike="noStrike" cap="none" normalizeH="0" baseline="0" dirty="0" smtClean="0">
                <a:ln>
                  <a:noFill/>
                </a:ln>
                <a:solidFill>
                  <a:schemeClr val="bg1"/>
                </a:solidFill>
                <a:effectLst/>
                <a:latin typeface="Gill Sans"/>
              </a:rPr>
            </a:br>
            <a:r>
              <a:rPr kumimoji="0" lang="en-US" sz="2000" b="0" i="0" u="none" strike="noStrike" cap="none" normalizeH="0" baseline="0" dirty="0" smtClean="0">
                <a:ln>
                  <a:noFill/>
                </a:ln>
                <a:solidFill>
                  <a:schemeClr val="bg1"/>
                </a:solidFill>
                <a:effectLst/>
                <a:latin typeface="Gill Sans"/>
              </a:rPr>
              <a:t>browsing tools</a:t>
            </a:r>
          </a:p>
        </p:txBody>
      </p:sp>
      <p:cxnSp>
        <p:nvCxnSpPr>
          <p:cNvPr id="25" name="Shape 24"/>
          <p:cNvCxnSpPr>
            <a:stCxn id="8" idx="3"/>
            <a:endCxn id="23" idx="1"/>
          </p:cNvCxnSpPr>
          <p:nvPr/>
        </p:nvCxnSpPr>
        <p:spPr bwMode="auto">
          <a:xfrm rot="16200000" flipH="1">
            <a:off x="3638550" y="3028950"/>
            <a:ext cx="990600" cy="571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16764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import</a:t>
            </a:r>
            <a:endParaRPr lang="en-US" sz="1800" b="0" dirty="0">
              <a:solidFill>
                <a:schemeClr val="bg1"/>
              </a:solidFill>
              <a:latin typeface="Gill Sans"/>
              <a:cs typeface="Gill Sans"/>
            </a:endParaRPr>
          </a:p>
        </p:txBody>
      </p:sp>
      <p:sp>
        <p:nvSpPr>
          <p:cNvPr id="26" name="TextBox 25"/>
          <p:cNvSpPr txBox="1"/>
          <p:nvPr/>
        </p:nvSpPr>
        <p:spPr>
          <a:xfrm>
            <a:off x="41910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aggregation</a:t>
            </a:r>
            <a:endParaRPr lang="en-US" sz="1800" b="0" dirty="0">
              <a:solidFill>
                <a:schemeClr val="bg1"/>
              </a:solidFill>
              <a:latin typeface="Gill Sans"/>
              <a:cs typeface="Gill Sans"/>
            </a:endParaRPr>
          </a:p>
        </p:txBody>
      </p:sp>
      <p:sp>
        <p:nvSpPr>
          <p:cNvPr id="17"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Vertica Pipeline*</a:t>
            </a:r>
            <a:endParaRPr lang="en-US" sz="3600" b="0" kern="0" dirty="0">
              <a:solidFill>
                <a:srgbClr val="000000"/>
              </a:solidFill>
              <a:latin typeface="Gill Sans"/>
              <a:cs typeface="Gill Sans"/>
            </a:endParaRPr>
          </a:p>
        </p:txBody>
      </p:sp>
      <p:sp>
        <p:nvSpPr>
          <p:cNvPr id="19" name="TextBox 18"/>
          <p:cNvSpPr txBox="1"/>
          <p:nvPr/>
        </p:nvSpPr>
        <p:spPr>
          <a:xfrm>
            <a:off x="2133600" y="6550223"/>
            <a:ext cx="7010400" cy="307777"/>
          </a:xfrm>
          <a:prstGeom prst="rect">
            <a:avLst/>
          </a:prstGeom>
          <a:noFill/>
          <a:ln>
            <a:noFill/>
          </a:ln>
        </p:spPr>
        <p:txBody>
          <a:bodyPr wrap="square" rtlCol="0">
            <a:spAutoFit/>
          </a:bodyPr>
          <a:lstStyle/>
          <a:p>
            <a:pPr algn="r"/>
            <a:r>
              <a:rPr lang="en-US" sz="1400" b="0" dirty="0">
                <a:solidFill>
                  <a:srgbClr val="000000"/>
                </a:solidFill>
                <a:latin typeface="Gill Sans"/>
                <a:cs typeface="Gill Sans"/>
              </a:rPr>
              <a:t>* Out of date – for illustration </a:t>
            </a:r>
            <a:r>
              <a:rPr lang="en-US" sz="1400" b="0" dirty="0" smtClean="0">
                <a:solidFill>
                  <a:srgbClr val="000000"/>
                </a:solidFill>
                <a:latin typeface="Gill Sans"/>
                <a:cs typeface="Gill Sans"/>
              </a:rPr>
              <a:t>only</a:t>
            </a:r>
            <a:endParaRPr lang="en-US" sz="1400" b="0" dirty="0">
              <a:solidFill>
                <a:srgbClr val="000000"/>
              </a:solidFill>
              <a:latin typeface="Gill Sans"/>
              <a:cs typeface="Gill Sans"/>
            </a:endParaRPr>
          </a:p>
        </p:txBody>
      </p:sp>
    </p:spTree>
    <p:extLst>
      <p:ext uri="{BB962C8B-B14F-4D97-AF65-F5344CB8AC3E}">
        <p14:creationId xmlns:p14="http://schemas.microsoft.com/office/powerpoint/2010/main" val="4195587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609600" y="1790700"/>
            <a:ext cx="1447800" cy="914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HDFS</a:t>
            </a:r>
          </a:p>
        </p:txBody>
      </p:sp>
      <p:sp>
        <p:nvSpPr>
          <p:cNvPr id="8" name="Flowchart: Magnetic Disk 7"/>
          <p:cNvSpPr/>
          <p:nvPr/>
        </p:nvSpPr>
        <p:spPr bwMode="auto">
          <a:xfrm>
            <a:off x="32004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Vertica</a:t>
            </a:r>
            <a:endParaRPr kumimoji="0" lang="en-US" sz="2400" b="0" i="0" u="none" strike="noStrike" cap="none" normalizeH="0" baseline="0" dirty="0" smtClean="0">
              <a:ln>
                <a:noFill/>
              </a:ln>
              <a:solidFill>
                <a:schemeClr val="bg1"/>
              </a:solidFill>
              <a:effectLst/>
              <a:latin typeface="Gill Sans"/>
            </a:endParaRPr>
          </a:p>
        </p:txBody>
      </p:sp>
      <p:sp>
        <p:nvSpPr>
          <p:cNvPr id="9" name="Flowchart: Magnetic Disk 8"/>
          <p:cNvSpPr/>
          <p:nvPr/>
        </p:nvSpPr>
        <p:spPr bwMode="auto">
          <a:xfrm>
            <a:off x="5715000" y="1676400"/>
            <a:ext cx="1295400" cy="11430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bg1"/>
                </a:solidFill>
                <a:effectLst/>
                <a:latin typeface="Gill Sans"/>
              </a:rPr>
              <a:t>MySQL</a:t>
            </a:r>
            <a:endParaRPr kumimoji="0" lang="en-US" sz="2400" b="0" i="0" u="none" strike="noStrike" cap="none" normalizeH="0" baseline="0" dirty="0" smtClean="0">
              <a:ln>
                <a:noFill/>
              </a:ln>
              <a:solidFill>
                <a:schemeClr val="bg1"/>
              </a:solidFill>
              <a:effectLst/>
              <a:latin typeface="Gill Sans"/>
            </a:endParaRPr>
          </a:p>
        </p:txBody>
      </p:sp>
      <p:cxnSp>
        <p:nvCxnSpPr>
          <p:cNvPr id="11" name="Straight Arrow Connector 10"/>
          <p:cNvCxnSpPr>
            <a:stCxn id="7" idx="3"/>
            <a:endCxn id="8" idx="2"/>
          </p:cNvCxnSpPr>
          <p:nvPr/>
        </p:nvCxnSpPr>
        <p:spPr bwMode="auto">
          <a:xfrm>
            <a:off x="2057400" y="2247900"/>
            <a:ext cx="11430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8" idx="4"/>
            <a:endCxn id="9" idx="2"/>
          </p:cNvCxnSpPr>
          <p:nvPr/>
        </p:nvCxnSpPr>
        <p:spPr bwMode="auto">
          <a:xfrm>
            <a:off x="4495800" y="2247900"/>
            <a:ext cx="12192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Rounded Rectangle 15"/>
          <p:cNvSpPr/>
          <p:nvPr/>
        </p:nvSpPr>
        <p:spPr bwMode="auto">
          <a:xfrm>
            <a:off x="7086600" y="1828800"/>
            <a:ext cx="16002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Gill Sans"/>
              </a:rPr>
              <a:t>Birdbrain</a:t>
            </a:r>
          </a:p>
        </p:txBody>
      </p:sp>
      <p:sp>
        <p:nvSpPr>
          <p:cNvPr id="23" name="Rounded Rectangle 22"/>
          <p:cNvSpPr/>
          <p:nvPr/>
        </p:nvSpPr>
        <p:spPr bwMode="auto">
          <a:xfrm>
            <a:off x="4419600" y="3352800"/>
            <a:ext cx="2133600"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Gill Sans"/>
              </a:rPr>
              <a:t>Interactive</a:t>
            </a:r>
            <a:br>
              <a:rPr kumimoji="0" lang="en-US" sz="2000" b="0" i="0" u="none" strike="noStrike" cap="none" normalizeH="0" baseline="0" dirty="0" smtClean="0">
                <a:ln>
                  <a:noFill/>
                </a:ln>
                <a:solidFill>
                  <a:schemeClr val="bg1"/>
                </a:solidFill>
                <a:effectLst/>
                <a:latin typeface="Gill Sans"/>
              </a:rPr>
            </a:br>
            <a:r>
              <a:rPr kumimoji="0" lang="en-US" sz="2000" b="0" i="0" u="none" strike="noStrike" cap="none" normalizeH="0" baseline="0" dirty="0" smtClean="0">
                <a:ln>
                  <a:noFill/>
                </a:ln>
                <a:solidFill>
                  <a:schemeClr val="bg1"/>
                </a:solidFill>
                <a:effectLst/>
                <a:latin typeface="Gill Sans"/>
              </a:rPr>
              <a:t>browsing tools</a:t>
            </a:r>
          </a:p>
        </p:txBody>
      </p:sp>
      <p:cxnSp>
        <p:nvCxnSpPr>
          <p:cNvPr id="25" name="Shape 24"/>
          <p:cNvCxnSpPr>
            <a:stCxn id="8" idx="3"/>
            <a:endCxn id="23" idx="1"/>
          </p:cNvCxnSpPr>
          <p:nvPr/>
        </p:nvCxnSpPr>
        <p:spPr bwMode="auto">
          <a:xfrm rot="16200000" flipH="1">
            <a:off x="3638550" y="3028950"/>
            <a:ext cx="990600" cy="571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16764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import</a:t>
            </a:r>
            <a:endParaRPr lang="en-US" sz="1800" b="0" dirty="0">
              <a:solidFill>
                <a:schemeClr val="bg1"/>
              </a:solidFill>
              <a:latin typeface="Gill Sans"/>
              <a:cs typeface="Gill Sans"/>
            </a:endParaRPr>
          </a:p>
        </p:txBody>
      </p:sp>
      <p:sp>
        <p:nvSpPr>
          <p:cNvPr id="26" name="TextBox 25"/>
          <p:cNvSpPr txBox="1"/>
          <p:nvPr/>
        </p:nvSpPr>
        <p:spPr>
          <a:xfrm>
            <a:off x="4191000" y="1383268"/>
            <a:ext cx="1905000" cy="369332"/>
          </a:xfrm>
          <a:prstGeom prst="rect">
            <a:avLst/>
          </a:prstGeom>
          <a:noFill/>
          <a:ln>
            <a:noFill/>
          </a:ln>
        </p:spPr>
        <p:txBody>
          <a:bodyPr wrap="square" rtlCol="0">
            <a:spAutoFit/>
          </a:bodyPr>
          <a:lstStyle/>
          <a:p>
            <a:pPr algn="ctr"/>
            <a:r>
              <a:rPr lang="en-US" sz="1800" b="0" dirty="0" smtClean="0">
                <a:solidFill>
                  <a:schemeClr val="bg1"/>
                </a:solidFill>
                <a:latin typeface="Gill Sans"/>
                <a:cs typeface="Gill Sans"/>
              </a:rPr>
              <a:t>aggregation</a:t>
            </a:r>
            <a:endParaRPr lang="en-US" sz="1800" b="0" dirty="0">
              <a:solidFill>
                <a:schemeClr val="bg1"/>
              </a:solidFill>
              <a:latin typeface="Gill Sans"/>
              <a:cs typeface="Gill Sans"/>
            </a:endParaRPr>
          </a:p>
        </p:txBody>
      </p:sp>
      <p:sp>
        <p:nvSpPr>
          <p:cNvPr id="17"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Vertica Data Ingestion</a:t>
            </a:r>
            <a:endParaRPr lang="en-US" sz="3600" b="0" kern="0" dirty="0">
              <a:solidFill>
                <a:srgbClr val="000000"/>
              </a:solidFill>
              <a:latin typeface="Gill Sans"/>
              <a:cs typeface="Gill Sans"/>
            </a:endParaRPr>
          </a:p>
        </p:txBody>
      </p:sp>
      <p:grpSp>
        <p:nvGrpSpPr>
          <p:cNvPr id="19" name="Group 18"/>
          <p:cNvGrpSpPr/>
          <p:nvPr/>
        </p:nvGrpSpPr>
        <p:grpSpPr>
          <a:xfrm>
            <a:off x="152400" y="2986445"/>
            <a:ext cx="8224520" cy="838200"/>
            <a:chOff x="152400" y="2057400"/>
            <a:chExt cx="8224520" cy="838200"/>
          </a:xfrm>
        </p:grpSpPr>
        <p:sp>
          <p:nvSpPr>
            <p:cNvPr id="27" name="Can 26"/>
            <p:cNvSpPr/>
            <p:nvPr/>
          </p:nvSpPr>
          <p:spPr bwMode="auto">
            <a:xfrm>
              <a:off x="21336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152400" y="2286000"/>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DB partitions</a:t>
              </a:r>
              <a:endParaRPr lang="en-US" sz="2000" b="0" dirty="0">
                <a:solidFill>
                  <a:schemeClr val="bg1"/>
                </a:solidFill>
                <a:latin typeface="Gill Sans"/>
                <a:cs typeface="Gill Sans"/>
              </a:endParaRPr>
            </a:p>
          </p:txBody>
        </p:sp>
        <p:sp>
          <p:nvSpPr>
            <p:cNvPr id="29" name="Can 28"/>
            <p:cNvSpPr/>
            <p:nvPr/>
          </p:nvSpPr>
          <p:spPr bwMode="auto">
            <a:xfrm>
              <a:off x="34290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0" name="Can 29"/>
            <p:cNvSpPr/>
            <p:nvPr/>
          </p:nvSpPr>
          <p:spPr bwMode="auto">
            <a:xfrm>
              <a:off x="47244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1" name="Can 30"/>
            <p:cNvSpPr/>
            <p:nvPr/>
          </p:nvSpPr>
          <p:spPr bwMode="auto">
            <a:xfrm>
              <a:off x="60198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2" name="Can 31"/>
            <p:cNvSpPr/>
            <p:nvPr/>
          </p:nvSpPr>
          <p:spPr bwMode="auto">
            <a:xfrm>
              <a:off x="73152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33" name="Rounded Rectangle 32"/>
          <p:cNvSpPr/>
          <p:nvPr/>
        </p:nvSpPr>
        <p:spPr bwMode="auto">
          <a:xfrm rot="5400000">
            <a:off x="4838700" y="2857499"/>
            <a:ext cx="762000" cy="6172200"/>
          </a:xfrm>
          <a:prstGeom prst="roundRect">
            <a:avLst/>
          </a:prstGeom>
          <a:gradFill flip="none" rotWithShape="1">
            <a:gsLst>
              <a:gs pos="0">
                <a:schemeClr val="accent3">
                  <a:lumMod val="50000"/>
                </a:schemeClr>
              </a:gs>
              <a:gs pos="100000">
                <a:schemeClr val="accent3"/>
              </a:gs>
            </a:gsLst>
            <a:lin ang="16200000" scaled="0"/>
            <a:tileRect/>
          </a:gra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Gill Sans"/>
              </a:rPr>
              <a:t>HDFS</a:t>
            </a:r>
          </a:p>
        </p:txBody>
      </p:sp>
      <p:grpSp>
        <p:nvGrpSpPr>
          <p:cNvPr id="34" name="Group 33"/>
          <p:cNvGrpSpPr/>
          <p:nvPr/>
        </p:nvGrpSpPr>
        <p:grpSpPr>
          <a:xfrm>
            <a:off x="457200" y="3886200"/>
            <a:ext cx="7696200" cy="1600201"/>
            <a:chOff x="457200" y="3352800"/>
            <a:chExt cx="7696200" cy="1600201"/>
          </a:xfrm>
        </p:grpSpPr>
        <p:sp>
          <p:nvSpPr>
            <p:cNvPr id="35" name="Right Arrow 34"/>
            <p:cNvSpPr/>
            <p:nvPr/>
          </p:nvSpPr>
          <p:spPr bwMode="auto">
            <a:xfrm rot="5400000">
              <a:off x="3200399"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6" name="Right Arrow 35"/>
            <p:cNvSpPr/>
            <p:nvPr/>
          </p:nvSpPr>
          <p:spPr bwMode="auto">
            <a:xfrm rot="5400000">
              <a:off x="4495800" y="3886201"/>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7" name="Right Arrow 36"/>
            <p:cNvSpPr/>
            <p:nvPr/>
          </p:nvSpPr>
          <p:spPr bwMode="auto">
            <a:xfrm rot="5400000">
              <a:off x="5791200"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8" name="Right Arrow 37"/>
            <p:cNvSpPr/>
            <p:nvPr/>
          </p:nvSpPr>
          <p:spPr bwMode="auto">
            <a:xfrm rot="5400000">
              <a:off x="7086600"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9" name="Right Arrow 38"/>
            <p:cNvSpPr/>
            <p:nvPr/>
          </p:nvSpPr>
          <p:spPr bwMode="auto">
            <a:xfrm rot="5400000">
              <a:off x="1905000" y="3886200"/>
              <a:ext cx="1524000"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40" name="TextBox 39"/>
            <p:cNvSpPr txBox="1"/>
            <p:nvPr/>
          </p:nvSpPr>
          <p:spPr>
            <a:xfrm>
              <a:off x="533400" y="4368225"/>
              <a:ext cx="1828800" cy="584775"/>
            </a:xfrm>
            <a:prstGeom prst="rect">
              <a:avLst/>
            </a:prstGeom>
            <a:noFill/>
            <a:ln>
              <a:noFill/>
            </a:ln>
          </p:spPr>
          <p:txBody>
            <a:bodyPr wrap="square" rtlCol="0">
              <a:spAutoFit/>
            </a:bodyPr>
            <a:lstStyle/>
            <a:p>
              <a:pPr algn="ctr"/>
              <a:r>
                <a:rPr lang="en-US" b="0" dirty="0" smtClean="0">
                  <a:solidFill>
                    <a:schemeClr val="bg1"/>
                  </a:solidFill>
                  <a:latin typeface="Gill Sans"/>
                  <a:cs typeface="Gill Sans"/>
                </a:rPr>
                <a:t>LZO-compressed </a:t>
              </a:r>
              <a:r>
                <a:rPr lang="en-US" b="0" dirty="0" err="1" smtClean="0">
                  <a:solidFill>
                    <a:schemeClr val="bg1"/>
                  </a:solidFill>
                  <a:latin typeface="Gill Sans"/>
                  <a:cs typeface="Gill Sans"/>
                </a:rPr>
                <a:t>protobufs</a:t>
              </a:r>
              <a:endParaRPr lang="en-US" b="0" dirty="0">
                <a:solidFill>
                  <a:schemeClr val="bg1"/>
                </a:solidFill>
                <a:latin typeface="Gill Sans"/>
                <a:cs typeface="Gill Sans"/>
              </a:endParaRPr>
            </a:p>
          </p:txBody>
        </p:sp>
        <p:sp>
          <p:nvSpPr>
            <p:cNvPr id="41" name="TextBox 40"/>
            <p:cNvSpPr txBox="1"/>
            <p:nvPr/>
          </p:nvSpPr>
          <p:spPr>
            <a:xfrm>
              <a:off x="457200" y="3352800"/>
              <a:ext cx="1828800" cy="338554"/>
            </a:xfrm>
            <a:prstGeom prst="rect">
              <a:avLst/>
            </a:prstGeom>
            <a:noFill/>
            <a:ln>
              <a:noFill/>
            </a:ln>
          </p:spPr>
          <p:txBody>
            <a:bodyPr wrap="square" rtlCol="0">
              <a:spAutoFit/>
            </a:bodyPr>
            <a:lstStyle/>
            <a:p>
              <a:pPr algn="ctr"/>
              <a:r>
                <a:rPr lang="en-US" b="0" dirty="0" smtClean="0">
                  <a:solidFill>
                    <a:schemeClr val="bg1"/>
                  </a:solidFill>
                  <a:latin typeface="Gill Sans"/>
                  <a:cs typeface="Gill Sans"/>
                </a:rPr>
                <a:t>select * from …</a:t>
              </a:r>
              <a:endParaRPr lang="en-US" b="0" dirty="0">
                <a:solidFill>
                  <a:schemeClr val="bg1"/>
                </a:solidFill>
                <a:latin typeface="Gill Sans"/>
                <a:cs typeface="Gill Sans"/>
              </a:endParaRPr>
            </a:p>
          </p:txBody>
        </p:sp>
      </p:grpSp>
      <p:grpSp>
        <p:nvGrpSpPr>
          <p:cNvPr id="42" name="Group 41"/>
          <p:cNvGrpSpPr/>
          <p:nvPr/>
        </p:nvGrpSpPr>
        <p:grpSpPr>
          <a:xfrm>
            <a:off x="152400" y="4343400"/>
            <a:ext cx="8229600" cy="533400"/>
            <a:chOff x="152400" y="3581399"/>
            <a:chExt cx="8229600" cy="533400"/>
          </a:xfrm>
        </p:grpSpPr>
        <p:sp>
          <p:nvSpPr>
            <p:cNvPr id="43" name="Rounded Rectangle 42"/>
            <p:cNvSpPr/>
            <p:nvPr/>
          </p:nvSpPr>
          <p:spPr bwMode="auto">
            <a:xfrm>
              <a:off x="21336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4" name="TextBox 43"/>
            <p:cNvSpPr txBox="1"/>
            <p:nvPr/>
          </p:nvSpPr>
          <p:spPr>
            <a:xfrm>
              <a:off x="152400" y="3638489"/>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mappers</a:t>
              </a:r>
              <a:endParaRPr lang="en-US" sz="2000" b="0" dirty="0">
                <a:solidFill>
                  <a:schemeClr val="bg1"/>
                </a:solidFill>
                <a:latin typeface="Gill Sans"/>
                <a:cs typeface="Gill Sans"/>
              </a:endParaRPr>
            </a:p>
          </p:txBody>
        </p:sp>
        <p:sp>
          <p:nvSpPr>
            <p:cNvPr id="45" name="Rounded Rectangle 44"/>
            <p:cNvSpPr/>
            <p:nvPr/>
          </p:nvSpPr>
          <p:spPr bwMode="auto">
            <a:xfrm>
              <a:off x="34290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6" name="Rounded Rectangle 45"/>
            <p:cNvSpPr/>
            <p:nvPr/>
          </p:nvSpPr>
          <p:spPr bwMode="auto">
            <a:xfrm>
              <a:off x="47244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7" name="Rounded Rectangle 46"/>
            <p:cNvSpPr/>
            <p:nvPr/>
          </p:nvSpPr>
          <p:spPr bwMode="auto">
            <a:xfrm>
              <a:off x="60198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8" name="Rounded Rectangle 47"/>
            <p:cNvSpPr/>
            <p:nvPr/>
          </p:nvSpPr>
          <p:spPr bwMode="auto">
            <a:xfrm>
              <a:off x="73152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49" name="TextBox 48"/>
          <p:cNvSpPr txBox="1"/>
          <p:nvPr/>
        </p:nvSpPr>
        <p:spPr>
          <a:xfrm>
            <a:off x="3048000" y="5039380"/>
            <a:ext cx="4343400" cy="523220"/>
          </a:xfrm>
          <a:prstGeom prst="rect">
            <a:avLst/>
          </a:prstGeom>
          <a:noFill/>
          <a:ln>
            <a:noFill/>
          </a:ln>
        </p:spPr>
        <p:txBody>
          <a:bodyPr wrap="square" rtlCol="0">
            <a:spAutoFit/>
          </a:bodyPr>
          <a:lstStyle/>
          <a:p>
            <a:r>
              <a:rPr lang="en-US" sz="2800" b="0" dirty="0" smtClean="0">
                <a:solidFill>
                  <a:srgbClr val="FF0000"/>
                </a:solidFill>
                <a:latin typeface="Gill Sans"/>
                <a:cs typeface="Gill Sans"/>
              </a:rPr>
              <a:t>Let’s just run this in reverse!</a:t>
            </a:r>
            <a:endParaRPr lang="en-US" sz="2800" b="0" dirty="0">
              <a:solidFill>
                <a:srgbClr val="FF0000"/>
              </a:solidFill>
              <a:latin typeface="Gill Sans"/>
              <a:cs typeface="Gill Sans"/>
            </a:endParaRPr>
          </a:p>
        </p:txBody>
      </p:sp>
      <p:sp>
        <p:nvSpPr>
          <p:cNvPr id="50" name="TextBox 49"/>
          <p:cNvSpPr txBox="1"/>
          <p:nvPr/>
        </p:nvSpPr>
        <p:spPr>
          <a:xfrm>
            <a:off x="2133600" y="6550223"/>
            <a:ext cx="7010400" cy="307777"/>
          </a:xfrm>
          <a:prstGeom prst="rect">
            <a:avLst/>
          </a:prstGeom>
          <a:noFill/>
          <a:ln>
            <a:noFill/>
          </a:ln>
        </p:spPr>
        <p:txBody>
          <a:bodyPr wrap="square" rtlCol="0">
            <a:spAutoFit/>
          </a:bodyPr>
          <a:lstStyle/>
          <a:p>
            <a:pPr algn="r"/>
            <a:r>
              <a:rPr lang="en-US" sz="1400" b="0" dirty="0">
                <a:solidFill>
                  <a:srgbClr val="000000"/>
                </a:solidFill>
                <a:latin typeface="Gill Sans"/>
                <a:cs typeface="Gill Sans"/>
              </a:rPr>
              <a:t>* Out of date – for illustration </a:t>
            </a:r>
            <a:r>
              <a:rPr lang="en-US" sz="1400" b="0" dirty="0" smtClean="0">
                <a:solidFill>
                  <a:srgbClr val="000000"/>
                </a:solidFill>
                <a:latin typeface="Gill Sans"/>
                <a:cs typeface="Gill Sans"/>
              </a:rPr>
              <a:t>only</a:t>
            </a:r>
            <a:endParaRPr lang="en-US" sz="1400" b="0" dirty="0">
              <a:solidFill>
                <a:srgbClr val="000000"/>
              </a:solidFill>
              <a:latin typeface="Gill Sans"/>
              <a:cs typeface="Gill Sans"/>
            </a:endParaRPr>
          </a:p>
        </p:txBody>
      </p:sp>
    </p:spTree>
    <p:extLst>
      <p:ext uri="{BB962C8B-B14F-4D97-AF65-F5344CB8AC3E}">
        <p14:creationId xmlns:p14="http://schemas.microsoft.com/office/powerpoint/2010/main" val="12204873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5"/>
          <p:cNvGrpSpPr/>
          <p:nvPr/>
        </p:nvGrpSpPr>
        <p:grpSpPr>
          <a:xfrm>
            <a:off x="381000" y="4191000"/>
            <a:ext cx="8224520" cy="838200"/>
            <a:chOff x="152400" y="2057400"/>
            <a:chExt cx="8224520" cy="838200"/>
          </a:xfrm>
        </p:grpSpPr>
        <p:sp>
          <p:nvSpPr>
            <p:cNvPr id="22" name="Can 21"/>
            <p:cNvSpPr/>
            <p:nvPr/>
          </p:nvSpPr>
          <p:spPr bwMode="auto">
            <a:xfrm>
              <a:off x="21336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3" name="TextBox 22"/>
            <p:cNvSpPr txBox="1"/>
            <p:nvPr/>
          </p:nvSpPr>
          <p:spPr>
            <a:xfrm>
              <a:off x="152400" y="2133600"/>
              <a:ext cx="1828800" cy="707886"/>
            </a:xfrm>
            <a:prstGeom prst="rect">
              <a:avLst/>
            </a:prstGeom>
            <a:noFill/>
            <a:ln>
              <a:noFill/>
            </a:ln>
          </p:spPr>
          <p:txBody>
            <a:bodyPr wrap="square" rtlCol="0">
              <a:spAutoFit/>
            </a:bodyPr>
            <a:lstStyle/>
            <a:p>
              <a:pPr algn="ctr"/>
              <a:r>
                <a:rPr lang="en-US" sz="2000" b="0" dirty="0" err="1" smtClean="0">
                  <a:solidFill>
                    <a:schemeClr val="bg1"/>
                  </a:solidFill>
                  <a:latin typeface="Gill Sans"/>
                  <a:cs typeface="Gill Sans"/>
                </a:rPr>
                <a:t>Vertica</a:t>
              </a:r>
              <a:r>
                <a:rPr lang="en-US" sz="2000" b="0" dirty="0" smtClean="0">
                  <a:solidFill>
                    <a:schemeClr val="bg1"/>
                  </a:solidFill>
                  <a:latin typeface="Gill Sans"/>
                  <a:cs typeface="Gill Sans"/>
                </a:rPr>
                <a:t> partitions</a:t>
              </a:r>
              <a:endParaRPr lang="en-US" sz="2000" b="0" dirty="0">
                <a:solidFill>
                  <a:schemeClr val="bg1"/>
                </a:solidFill>
                <a:latin typeface="Gill Sans"/>
                <a:cs typeface="Gill Sans"/>
              </a:endParaRPr>
            </a:p>
          </p:txBody>
        </p:sp>
        <p:sp>
          <p:nvSpPr>
            <p:cNvPr id="24" name="Can 23"/>
            <p:cNvSpPr/>
            <p:nvPr/>
          </p:nvSpPr>
          <p:spPr bwMode="auto">
            <a:xfrm>
              <a:off x="34290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5" name="Can 24"/>
            <p:cNvSpPr/>
            <p:nvPr/>
          </p:nvSpPr>
          <p:spPr bwMode="auto">
            <a:xfrm>
              <a:off x="47244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6" name="Can 25"/>
            <p:cNvSpPr/>
            <p:nvPr/>
          </p:nvSpPr>
          <p:spPr bwMode="auto">
            <a:xfrm>
              <a:off x="60198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7" name="Can 26"/>
            <p:cNvSpPr/>
            <p:nvPr/>
          </p:nvSpPr>
          <p:spPr bwMode="auto">
            <a:xfrm>
              <a:off x="7315200" y="2057400"/>
              <a:ext cx="1061720" cy="838200"/>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6" name="Rounded Rectangle 5"/>
          <p:cNvSpPr/>
          <p:nvPr/>
        </p:nvSpPr>
        <p:spPr bwMode="auto">
          <a:xfrm rot="5400000">
            <a:off x="5067300" y="-1104900"/>
            <a:ext cx="762000" cy="61722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Gill Sans"/>
              </a:rPr>
              <a:t>HDFS</a:t>
            </a:r>
          </a:p>
        </p:txBody>
      </p:sp>
      <p:grpSp>
        <p:nvGrpSpPr>
          <p:cNvPr id="7" name="Group 33"/>
          <p:cNvGrpSpPr/>
          <p:nvPr/>
        </p:nvGrpSpPr>
        <p:grpSpPr>
          <a:xfrm>
            <a:off x="2590800" y="2514599"/>
            <a:ext cx="5791200" cy="1524000"/>
            <a:chOff x="2362200" y="3429000"/>
            <a:chExt cx="5791200" cy="1524000"/>
          </a:xfrm>
        </p:grpSpPr>
        <p:sp>
          <p:nvSpPr>
            <p:cNvPr id="15" name="Right Arrow 14"/>
            <p:cNvSpPr/>
            <p:nvPr/>
          </p:nvSpPr>
          <p:spPr bwMode="auto">
            <a:xfrm rot="5400000">
              <a:off x="3200399" y="3886200"/>
              <a:ext cx="1523999"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5400000">
              <a:off x="4495800" y="3886201"/>
              <a:ext cx="1523999"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7" name="Right Arrow 16"/>
            <p:cNvSpPr/>
            <p:nvPr/>
          </p:nvSpPr>
          <p:spPr bwMode="auto">
            <a:xfrm rot="5400000">
              <a:off x="5791200" y="3886200"/>
              <a:ext cx="1523999"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7086600" y="3886200"/>
              <a:ext cx="1523999"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5400000">
              <a:off x="1905000" y="3886200"/>
              <a:ext cx="1523999" cy="6096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grpSp>
      <p:grpSp>
        <p:nvGrpSpPr>
          <p:cNvPr id="8" name="Group 41"/>
          <p:cNvGrpSpPr/>
          <p:nvPr/>
        </p:nvGrpSpPr>
        <p:grpSpPr>
          <a:xfrm>
            <a:off x="381000" y="2895600"/>
            <a:ext cx="8229600" cy="533400"/>
            <a:chOff x="152400" y="3581399"/>
            <a:chExt cx="8229600" cy="533400"/>
          </a:xfrm>
        </p:grpSpPr>
        <p:sp>
          <p:nvSpPr>
            <p:cNvPr id="9" name="Rounded Rectangle 8"/>
            <p:cNvSpPr/>
            <p:nvPr/>
          </p:nvSpPr>
          <p:spPr bwMode="auto">
            <a:xfrm>
              <a:off x="21336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 name="TextBox 9"/>
            <p:cNvSpPr txBox="1"/>
            <p:nvPr/>
          </p:nvSpPr>
          <p:spPr>
            <a:xfrm>
              <a:off x="152400" y="3638489"/>
              <a:ext cx="1828800" cy="400110"/>
            </a:xfrm>
            <a:prstGeom prst="rect">
              <a:avLst/>
            </a:prstGeom>
            <a:noFill/>
            <a:ln>
              <a:noFill/>
            </a:ln>
          </p:spPr>
          <p:txBody>
            <a:bodyPr wrap="square" rtlCol="0">
              <a:spAutoFit/>
            </a:bodyPr>
            <a:lstStyle/>
            <a:p>
              <a:pPr algn="ctr"/>
              <a:r>
                <a:rPr lang="en-US" sz="2000" b="0" dirty="0" smtClean="0">
                  <a:solidFill>
                    <a:schemeClr val="bg1"/>
                  </a:solidFill>
                  <a:latin typeface="Gill Sans"/>
                  <a:cs typeface="Gill Sans"/>
                </a:rPr>
                <a:t>reducers</a:t>
              </a:r>
              <a:endParaRPr lang="en-US" sz="2000" b="0" dirty="0">
                <a:solidFill>
                  <a:schemeClr val="bg1"/>
                </a:solidFill>
                <a:latin typeface="Gill Sans"/>
                <a:cs typeface="Gill Sans"/>
              </a:endParaRPr>
            </a:p>
          </p:txBody>
        </p:sp>
        <p:sp>
          <p:nvSpPr>
            <p:cNvPr id="11" name="Rounded Rectangle 10"/>
            <p:cNvSpPr/>
            <p:nvPr/>
          </p:nvSpPr>
          <p:spPr bwMode="auto">
            <a:xfrm>
              <a:off x="34290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2" name="Rounded Rectangle 11"/>
            <p:cNvSpPr/>
            <p:nvPr/>
          </p:nvSpPr>
          <p:spPr bwMode="auto">
            <a:xfrm>
              <a:off x="47244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3" name="Rounded Rectangle 12"/>
            <p:cNvSpPr/>
            <p:nvPr/>
          </p:nvSpPr>
          <p:spPr bwMode="auto">
            <a:xfrm>
              <a:off x="60198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Rounded Rectangle 13"/>
            <p:cNvSpPr/>
            <p:nvPr/>
          </p:nvSpPr>
          <p:spPr bwMode="auto">
            <a:xfrm>
              <a:off x="7315200" y="3581399"/>
              <a:ext cx="1066800" cy="533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pSp>
      <p:sp>
        <p:nvSpPr>
          <p:cNvPr id="28" name="TextBox 27"/>
          <p:cNvSpPr txBox="1"/>
          <p:nvPr/>
        </p:nvSpPr>
        <p:spPr>
          <a:xfrm>
            <a:off x="76200" y="3352800"/>
            <a:ext cx="2590800" cy="923330"/>
          </a:xfrm>
          <a:prstGeom prst="rect">
            <a:avLst/>
          </a:prstGeom>
          <a:noFill/>
          <a:ln>
            <a:noFill/>
          </a:ln>
        </p:spPr>
        <p:txBody>
          <a:bodyPr wrap="square" rtlCol="0">
            <a:spAutoFit/>
          </a:bodyPr>
          <a:lstStyle/>
          <a:p>
            <a:r>
              <a:rPr lang="en-US" sz="1800" b="0" dirty="0" err="1" smtClean="0">
                <a:solidFill>
                  <a:schemeClr val="bg1"/>
                </a:solidFill>
                <a:latin typeface="Gill Sans"/>
                <a:cs typeface="Gill Sans"/>
              </a:rPr>
              <a:t>Vertica</a:t>
            </a:r>
            <a:r>
              <a:rPr lang="en-US" sz="1800" b="0" dirty="0" smtClean="0">
                <a:solidFill>
                  <a:schemeClr val="bg1"/>
                </a:solidFill>
                <a:latin typeface="Gill Sans"/>
                <a:cs typeface="Gill Sans"/>
              </a:rPr>
              <a:t> guarantees that each of these batch inserts are atomic</a:t>
            </a:r>
            <a:endParaRPr lang="en-US" sz="1800" b="0" dirty="0">
              <a:solidFill>
                <a:schemeClr val="bg1"/>
              </a:solidFill>
              <a:latin typeface="Gill Sans"/>
              <a:cs typeface="Gill Sans"/>
            </a:endParaRPr>
          </a:p>
        </p:txBody>
      </p:sp>
      <p:sp>
        <p:nvSpPr>
          <p:cNvPr id="29" name="TextBox 28"/>
          <p:cNvSpPr txBox="1"/>
          <p:nvPr/>
        </p:nvSpPr>
        <p:spPr>
          <a:xfrm>
            <a:off x="381000" y="5257800"/>
            <a:ext cx="3962400" cy="461665"/>
          </a:xfrm>
          <a:prstGeom prst="rect">
            <a:avLst/>
          </a:prstGeom>
          <a:noFill/>
          <a:ln>
            <a:noFill/>
          </a:ln>
        </p:spPr>
        <p:txBody>
          <a:bodyPr wrap="square" rtlCol="0">
            <a:spAutoFit/>
          </a:bodyPr>
          <a:lstStyle/>
          <a:p>
            <a:r>
              <a:rPr lang="en-US" sz="2400" b="0" dirty="0" smtClean="0">
                <a:solidFill>
                  <a:schemeClr val="bg1"/>
                </a:solidFill>
                <a:latin typeface="Gill Sans"/>
                <a:cs typeface="Gill Sans"/>
              </a:rPr>
              <a:t>So what’s the challenge?</a:t>
            </a:r>
            <a:endParaRPr lang="en-US" sz="2400" b="0" dirty="0">
              <a:solidFill>
                <a:schemeClr val="bg1"/>
              </a:solidFill>
              <a:latin typeface="Gill Sans"/>
              <a:cs typeface="Gill Sans"/>
            </a:endParaRPr>
          </a:p>
        </p:txBody>
      </p:sp>
      <p:sp>
        <p:nvSpPr>
          <p:cNvPr id="30" name="TextBox 29"/>
          <p:cNvSpPr txBox="1"/>
          <p:nvPr/>
        </p:nvSpPr>
        <p:spPr>
          <a:xfrm>
            <a:off x="838200" y="5700355"/>
            <a:ext cx="7391400" cy="400110"/>
          </a:xfrm>
          <a:prstGeom prst="rect">
            <a:avLst/>
          </a:prstGeom>
          <a:noFill/>
          <a:ln>
            <a:noFill/>
          </a:ln>
        </p:spPr>
        <p:txBody>
          <a:bodyPr wrap="square" rtlCol="0">
            <a:spAutoFit/>
          </a:bodyPr>
          <a:lstStyle/>
          <a:p>
            <a:r>
              <a:rPr lang="en-US" sz="2000" b="0" dirty="0" smtClean="0">
                <a:solidFill>
                  <a:schemeClr val="bg1"/>
                </a:solidFill>
                <a:latin typeface="Gill Sans"/>
                <a:cs typeface="Gill Sans"/>
              </a:rPr>
              <a:t>Did you remember to turn off speculative execution?</a:t>
            </a:r>
            <a:endParaRPr lang="en-US" sz="2000" b="0" dirty="0">
              <a:solidFill>
                <a:schemeClr val="bg1"/>
              </a:solidFill>
              <a:latin typeface="Gill Sans"/>
              <a:cs typeface="Gill Sans"/>
            </a:endParaRPr>
          </a:p>
        </p:txBody>
      </p:sp>
      <p:pic>
        <p:nvPicPr>
          <p:cNvPr id="22530" name="Picture 2" descr="C:\Documents and Settings\Jimmy Lin\Local Settings\Temporary Internet Files\Content.IE5\M4VFQ7WJ\MC900432537[1].png"/>
          <p:cNvPicPr>
            <a:picLocks noChangeAspect="1" noChangeArrowheads="1"/>
          </p:cNvPicPr>
          <p:nvPr/>
        </p:nvPicPr>
        <p:blipFill>
          <a:blip r:embed="rId2" cstate="print"/>
          <a:srcRect/>
          <a:stretch>
            <a:fillRect/>
          </a:stretch>
        </p:blipFill>
        <p:spPr bwMode="auto">
          <a:xfrm>
            <a:off x="7543800" y="2597254"/>
            <a:ext cx="1136546" cy="1136546"/>
          </a:xfrm>
          <a:prstGeom prst="rect">
            <a:avLst/>
          </a:prstGeom>
          <a:noFill/>
        </p:spPr>
      </p:pic>
      <p:sp>
        <p:nvSpPr>
          <p:cNvPr id="32" name="TextBox 31"/>
          <p:cNvSpPr txBox="1"/>
          <p:nvPr/>
        </p:nvSpPr>
        <p:spPr>
          <a:xfrm>
            <a:off x="838200" y="6076890"/>
            <a:ext cx="7391400" cy="400110"/>
          </a:xfrm>
          <a:prstGeom prst="rect">
            <a:avLst/>
          </a:prstGeom>
          <a:noFill/>
          <a:ln>
            <a:noFill/>
          </a:ln>
        </p:spPr>
        <p:txBody>
          <a:bodyPr wrap="square" rtlCol="0">
            <a:spAutoFit/>
          </a:bodyPr>
          <a:lstStyle/>
          <a:p>
            <a:r>
              <a:rPr lang="en-US" sz="2000" b="0" dirty="0" smtClean="0">
                <a:solidFill>
                  <a:schemeClr val="bg1"/>
                </a:solidFill>
                <a:latin typeface="Gill Sans"/>
                <a:cs typeface="Gill Sans"/>
              </a:rPr>
              <a:t>What happens when a task dies?</a:t>
            </a:r>
            <a:endParaRPr lang="en-US" sz="2000" b="0" dirty="0">
              <a:solidFill>
                <a:schemeClr val="bg1"/>
              </a:solidFill>
              <a:latin typeface="Gill Sans"/>
              <a:cs typeface="Gill Sans"/>
            </a:endParaRPr>
          </a:p>
        </p:txBody>
      </p:sp>
      <p:sp>
        <p:nvSpPr>
          <p:cNvPr id="34"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Vertica Pig Storage*</a:t>
            </a:r>
            <a:endParaRPr lang="en-US" sz="3600" b="0" kern="0" dirty="0">
              <a:solidFill>
                <a:srgbClr val="000000"/>
              </a:solidFill>
              <a:latin typeface="Gill Sans"/>
              <a:cs typeface="Gill Sans"/>
            </a:endParaRPr>
          </a:p>
        </p:txBody>
      </p:sp>
      <p:sp>
        <p:nvSpPr>
          <p:cNvPr id="37" name="TextBox 36"/>
          <p:cNvSpPr txBox="1"/>
          <p:nvPr/>
        </p:nvSpPr>
        <p:spPr>
          <a:xfrm>
            <a:off x="2133600" y="6550223"/>
            <a:ext cx="7010400" cy="307777"/>
          </a:xfrm>
          <a:prstGeom prst="rect">
            <a:avLst/>
          </a:prstGeom>
          <a:noFill/>
          <a:ln>
            <a:noFill/>
          </a:ln>
        </p:spPr>
        <p:txBody>
          <a:bodyPr wrap="square" rtlCol="0">
            <a:spAutoFit/>
          </a:bodyPr>
          <a:lstStyle/>
          <a:p>
            <a:pPr algn="r"/>
            <a:r>
              <a:rPr lang="en-US" sz="1400" b="0" dirty="0">
                <a:solidFill>
                  <a:srgbClr val="000000"/>
                </a:solidFill>
                <a:latin typeface="Gill Sans"/>
                <a:cs typeface="Gill Sans"/>
              </a:rPr>
              <a:t>* Out of date – for illustration </a:t>
            </a:r>
            <a:r>
              <a:rPr lang="en-US" sz="1400" b="0" dirty="0" smtClean="0">
                <a:solidFill>
                  <a:srgbClr val="000000"/>
                </a:solidFill>
                <a:latin typeface="Gill Sans"/>
                <a:cs typeface="Gill Sans"/>
              </a:rPr>
              <a:t>only</a:t>
            </a:r>
            <a:endParaRPr lang="en-US" sz="1400" b="0" dirty="0">
              <a:solidFill>
                <a:srgbClr val="000000"/>
              </a:solidFill>
              <a:latin typeface="Gill Sans"/>
              <a:cs typeface="Gill Sans"/>
            </a:endParaRPr>
          </a:p>
        </p:txBody>
      </p:sp>
    </p:spTree>
    <p:extLst>
      <p:ext uri="{BB962C8B-B14F-4D97-AF65-F5344CB8AC3E}">
        <p14:creationId xmlns:p14="http://schemas.microsoft.com/office/powerpoint/2010/main" val="36943265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8" grpId="0"/>
      <p:bldP spid="29" grpId="0"/>
      <p:bldP spid="30" grpId="0"/>
      <p:bldP spid="3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_computer_evoulution_and_man_picture.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2108200"/>
            <a:ext cx="7175500" cy="2235200"/>
          </a:xfrm>
          <a:prstGeom prst="rect">
            <a:avLst/>
          </a:prstGeom>
        </p:spPr>
      </p:pic>
      <p:sp>
        <p:nvSpPr>
          <p:cNvPr id="5" name="Title 1"/>
          <p:cNvSpPr txBox="1">
            <a:spLocks/>
          </p:cNvSpPr>
          <p:nvPr/>
        </p:nvSpPr>
        <p:spPr>
          <a:xfrm>
            <a:off x="0" y="4495800"/>
            <a:ext cx="9144000" cy="685800"/>
          </a:xfrm>
          <a:prstGeom prst="rect">
            <a:avLst/>
          </a:prstGeom>
        </p:spPr>
        <p:txBody>
          <a:bodyPr/>
          <a:lstStyle/>
          <a:p>
            <a:pPr lvl="0" algn="ctr">
              <a:defRPr/>
            </a:pPr>
            <a:r>
              <a:rPr lang="en-US" sz="3600" b="0" kern="0" smtClean="0">
                <a:solidFill>
                  <a:srgbClr val="000000"/>
                </a:solidFill>
                <a:latin typeface="Gill Sans"/>
                <a:cs typeface="Gill Sans"/>
              </a:rPr>
              <a:t>What’s Next?</a:t>
            </a:r>
            <a:endParaRPr lang="en-US" sz="3600" b="0" kern="0" dirty="0">
              <a:solidFill>
                <a:srgbClr val="000000"/>
              </a:solidFill>
              <a:latin typeface="Gill Sans"/>
              <a:cs typeface="Gill Sans"/>
            </a:endParaRPr>
          </a:p>
        </p:txBody>
      </p:sp>
      <p:sp>
        <p:nvSpPr>
          <p:cNvPr id="7" name="TextBox 6"/>
          <p:cNvSpPr txBox="1"/>
          <p:nvPr/>
        </p:nvSpPr>
        <p:spPr>
          <a:xfrm>
            <a:off x="0" y="5100935"/>
            <a:ext cx="91440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Two developing trends</a:t>
            </a:r>
            <a:r>
              <a:rPr lang="mr-IN" sz="2400" b="0" kern="0" dirty="0" smtClean="0">
                <a:solidFill>
                  <a:srgbClr val="000000"/>
                </a:solidFill>
                <a:latin typeface="Gill Sans"/>
                <a:cs typeface="Gill Sans"/>
              </a:rPr>
              <a:t>…</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13980488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281535"/>
              <a:ext cx="2057400"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8" name="Rectangle 7"/>
          <p:cNvSpPr/>
          <p:nvPr/>
        </p:nvSpPr>
        <p:spPr bwMode="auto">
          <a:xfrm>
            <a:off x="3543300" y="31242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3653135"/>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209864750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own Arrow 36"/>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8" name="Down Arrow 37"/>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618967022"/>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SQL on </a:t>
            </a:r>
            <a:br>
              <a:rPr lang="en-US" sz="2000" b="0" smtClean="0">
                <a:solidFill>
                  <a:schemeClr val="bg2"/>
                </a:solidFill>
                <a:latin typeface="Gill Sans"/>
                <a:cs typeface="Gill Sans"/>
              </a:rPr>
            </a:br>
            <a:r>
              <a:rPr lang="en-US" sz="2000" b="0" smtClean="0">
                <a:solidFill>
                  <a:schemeClr val="bg2"/>
                </a:solidFill>
                <a:latin typeface="Gill Sans"/>
                <a:cs typeface="Gill Sans"/>
              </a:rPr>
              <a:t>Hadoop</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Other</a:t>
            </a:r>
            <a:br>
              <a:rPr lang="en-US" sz="2000" b="0" smtClean="0">
                <a:solidFill>
                  <a:schemeClr val="bg2"/>
                </a:solidFill>
                <a:latin typeface="Gill Sans"/>
                <a:cs typeface="Gill Sans"/>
              </a:rPr>
            </a:br>
            <a:r>
              <a:rPr lang="en-US" sz="2000" b="0" smtClean="0">
                <a:solidFill>
                  <a:schemeClr val="bg2"/>
                </a:solidFill>
                <a:latin typeface="Gill Sans"/>
                <a:cs typeface="Gill Sans"/>
              </a:rPr>
              <a:t> tools</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2" name="Oval Callout 31"/>
          <p:cNvSpPr/>
          <p:nvPr/>
        </p:nvSpPr>
        <p:spPr bwMode="auto">
          <a:xfrm>
            <a:off x="701539" y="5505043"/>
            <a:ext cx="2651261" cy="1066800"/>
          </a:xfrm>
          <a:prstGeom prst="wedgeEllipseCallout">
            <a:avLst>
              <a:gd name="adj1" fmla="val 52465"/>
              <a:gd name="adj2" fmla="val 45869"/>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1"/>
                </a:solidFill>
                <a:latin typeface="Gill Sans" charset="0"/>
                <a:ea typeface="Gill Sans" charset="0"/>
                <a:cs typeface="Gill Sans" charset="0"/>
              </a:rPr>
              <a:t>My data</a:t>
            </a:r>
            <a:r>
              <a:rPr lang="en-US" sz="2000" b="0" dirty="0">
                <a:solidFill>
                  <a:schemeClr val="bg1"/>
                </a:solidFill>
                <a:latin typeface="Gill Sans" charset="0"/>
                <a:ea typeface="Gill Sans" charset="0"/>
                <a:cs typeface="Gill Sans" charset="0"/>
              </a:rPr>
              <a:t> </a:t>
            </a:r>
            <a:r>
              <a:rPr lang="en-US" sz="2000" b="0" dirty="0" smtClean="0">
                <a:solidFill>
                  <a:schemeClr val="bg1"/>
                </a:solidFill>
                <a:latin typeface="Gill Sans" charset="0"/>
                <a:ea typeface="Gill Sans" charset="0"/>
                <a:cs typeface="Gill Sans" charset="0"/>
              </a:rPr>
              <a:t>is a </a:t>
            </a:r>
          </a:p>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1"/>
                </a:solidFill>
                <a:latin typeface="Gill Sans" charset="0"/>
                <a:ea typeface="Gill Sans" charset="0"/>
                <a:cs typeface="Gill Sans" charset="0"/>
              </a:rPr>
              <a:t>day old</a:t>
            </a:r>
            <a:r>
              <a:rPr lang="mr-IN" sz="2000" b="0" dirty="0" smtClean="0">
                <a:solidFill>
                  <a:schemeClr val="bg1"/>
                </a:solidFill>
                <a:latin typeface="Gill Sans" charset="0"/>
                <a:ea typeface="Gill Sans" charset="0"/>
                <a:cs typeface="Gill Sans" charset="0"/>
              </a:rPr>
              <a:t>…</a:t>
            </a:r>
            <a:endParaRPr kumimoji="0" lang="en-US" sz="2000" b="0" i="0" u="none" strike="noStrike" cap="none" normalizeH="0" baseline="0" dirty="0" smtClean="0">
              <a:ln>
                <a:noFill/>
              </a:ln>
              <a:solidFill>
                <a:schemeClr val="bg1"/>
              </a:solidFill>
              <a:effectLst/>
              <a:latin typeface="Gill Sans" charset="0"/>
              <a:ea typeface="Gill Sans" charset="0"/>
              <a:cs typeface="Gill Sans" charset="0"/>
            </a:endParaRPr>
          </a:p>
        </p:txBody>
      </p:sp>
      <p:sp>
        <p:nvSpPr>
          <p:cNvPr id="33" name="Oval Callout 32"/>
          <p:cNvSpPr/>
          <p:nvPr/>
        </p:nvSpPr>
        <p:spPr bwMode="auto">
          <a:xfrm>
            <a:off x="5699261" y="5719465"/>
            <a:ext cx="2133600" cy="1066800"/>
          </a:xfrm>
          <a:prstGeom prst="wedgeEllipseCallout">
            <a:avLst>
              <a:gd name="adj1" fmla="val -67036"/>
              <a:gd name="adj2" fmla="val 2412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1"/>
                </a:solidFill>
                <a:latin typeface="Gill Sans" charset="0"/>
                <a:ea typeface="Gill Sans" charset="0"/>
                <a:cs typeface="Gill Sans" charset="0"/>
              </a:rPr>
              <a:t>I refuse </a:t>
            </a:r>
            <a:r>
              <a:rPr lang="en-US" sz="2000" b="0" smtClean="0">
                <a:solidFill>
                  <a:schemeClr val="bg1"/>
                </a:solidFill>
                <a:latin typeface="Gill Sans" charset="0"/>
                <a:ea typeface="Gill Sans" charset="0"/>
                <a:cs typeface="Gill Sans" charset="0"/>
              </a:rPr>
              <a:t>to accept that!</a:t>
            </a:r>
            <a:endParaRPr kumimoji="0" lang="en-US" sz="2000" b="0" i="0" u="none" strike="noStrike" cap="none" normalizeH="0" baseline="0" dirty="0" smtClean="0">
              <a:ln>
                <a:noFill/>
              </a:ln>
              <a:solidFill>
                <a:schemeClr val="bg1"/>
              </a:solidFill>
              <a:effectLst/>
              <a:latin typeface="Gill Sans" charset="0"/>
              <a:ea typeface="Gill Sans" charset="0"/>
              <a:cs typeface="Gill Sans" charset="0"/>
            </a:endParaRPr>
          </a:p>
        </p:txBody>
      </p:sp>
    </p:spTree>
    <p:extLst>
      <p:ext uri="{BB962C8B-B14F-4D97-AF65-F5344CB8AC3E}">
        <p14:creationId xmlns:p14="http://schemas.microsoft.com/office/powerpoint/2010/main" val="5679526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p:nvPr/>
        </p:nvCxnSpPr>
        <p:spPr bwMode="auto">
          <a:xfrm>
            <a:off x="3429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124200" y="2895600"/>
            <a:ext cx="3200399" cy="461665"/>
          </a:xfrm>
          <a:prstGeom prst="rect">
            <a:avLst/>
          </a:prstGeom>
          <a:noFill/>
        </p:spPr>
        <p:txBody>
          <a:bodyPr wrap="square" rtlCol="0">
            <a:spAutoFit/>
          </a:bodyPr>
          <a:lstStyle/>
          <a:p>
            <a:pPr algn="ctr"/>
            <a:r>
              <a:rPr lang="en-US" sz="2400" b="0" smtClean="0">
                <a:solidFill>
                  <a:schemeClr val="bg2"/>
                </a:solidFill>
                <a:latin typeface="Gill Sans"/>
                <a:cs typeface="Gill Sans"/>
              </a:rPr>
              <a:t>ETL</a:t>
            </a:r>
            <a:endParaRPr lang="en-US" sz="1800" b="0" dirty="0">
              <a:solidFill>
                <a:schemeClr val="bg2"/>
              </a:solidFill>
              <a:latin typeface="Gill Sans"/>
              <a:cs typeface="Gill Sans"/>
            </a:endParaRPr>
          </a:p>
        </p:txBody>
      </p:sp>
      <p:grpSp>
        <p:nvGrpSpPr>
          <p:cNvPr id="10" name="Group 9"/>
          <p:cNvGrpSpPr/>
          <p:nvPr/>
        </p:nvGrpSpPr>
        <p:grpSpPr>
          <a:xfrm>
            <a:off x="6019800" y="2895600"/>
            <a:ext cx="2057400" cy="1133674"/>
            <a:chOff x="3543300" y="1838126"/>
            <a:chExt cx="2057400" cy="1133674"/>
          </a:xfrm>
        </p:grpSpPr>
        <p:sp>
          <p:nvSpPr>
            <p:cNvPr id="11" name="Can 10"/>
            <p:cNvSpPr/>
            <p:nvPr/>
          </p:nvSpPr>
          <p:spPr bwMode="auto">
            <a:xfrm>
              <a:off x="3543300" y="1838126"/>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2" name="TextBox 11"/>
            <p:cNvSpPr txBox="1"/>
            <p:nvPr/>
          </p:nvSpPr>
          <p:spPr>
            <a:xfrm>
              <a:off x="3543300" y="2278571"/>
              <a:ext cx="2057400"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OLAP</a:t>
              </a:r>
              <a:endParaRPr lang="en-US" sz="1800" b="0" dirty="0">
                <a:solidFill>
                  <a:schemeClr val="bg2"/>
                </a:solidFill>
                <a:latin typeface="Gill Sans"/>
                <a:cs typeface="Gill Sans"/>
              </a:endParaRPr>
            </a:p>
          </p:txBody>
        </p:sp>
      </p:grpSp>
      <p:grpSp>
        <p:nvGrpSpPr>
          <p:cNvPr id="13" name="Group 12"/>
          <p:cNvGrpSpPr/>
          <p:nvPr/>
        </p:nvGrpSpPr>
        <p:grpSpPr>
          <a:xfrm>
            <a:off x="1295400" y="2895600"/>
            <a:ext cx="2057400" cy="1133674"/>
            <a:chOff x="3543300" y="1838126"/>
            <a:chExt cx="2057400" cy="1133674"/>
          </a:xfrm>
        </p:grpSpPr>
        <p:sp>
          <p:nvSpPr>
            <p:cNvPr id="14" name="Can 13"/>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TextBox 14"/>
            <p:cNvSpPr txBox="1"/>
            <p:nvPr/>
          </p:nvSpPr>
          <p:spPr>
            <a:xfrm>
              <a:off x="3543300" y="2278571"/>
              <a:ext cx="2057400" cy="461665"/>
            </a:xfrm>
            <a:prstGeom prst="rect">
              <a:avLst/>
            </a:prstGeom>
            <a:noFill/>
          </p:spPr>
          <p:txBody>
            <a:bodyPr wrap="square" rtlCol="0">
              <a:spAutoFit/>
            </a:bodyPr>
            <a:lstStyle/>
            <a:p>
              <a:pPr algn="ctr"/>
              <a:r>
                <a:rPr lang="en-US" sz="2400" b="0" smtClean="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16" name="TextBox 15"/>
          <p:cNvSpPr txBox="1"/>
          <p:nvPr/>
        </p:nvSpPr>
        <p:spPr>
          <a:xfrm>
            <a:off x="609600" y="4114800"/>
            <a:ext cx="8001000" cy="461665"/>
          </a:xfrm>
          <a:prstGeom prst="rect">
            <a:avLst/>
          </a:prstGeom>
          <a:noFill/>
        </p:spPr>
        <p:txBody>
          <a:bodyPr wrap="square" rtlCol="0">
            <a:spAutoFit/>
          </a:bodyPr>
          <a:lstStyle/>
          <a:p>
            <a:pPr algn="ctr"/>
            <a:r>
              <a:rPr lang="en-US" sz="2400" b="0" dirty="0" smtClean="0">
                <a:solidFill>
                  <a:srgbClr val="FF0000"/>
                </a:solidFill>
                <a:latin typeface="Gill Sans"/>
                <a:cs typeface="Gill Sans"/>
              </a:rPr>
              <a:t>What if you didn’t have to do this?</a:t>
            </a:r>
            <a:endParaRPr lang="en-US" sz="1400" b="0" dirty="0">
              <a:solidFill>
                <a:srgbClr val="FF0000"/>
              </a:solidFill>
              <a:latin typeface="Gill Sans"/>
              <a:cs typeface="Gill Sans"/>
            </a:endParaRPr>
          </a:p>
        </p:txBody>
      </p:sp>
    </p:spTree>
    <p:extLst>
      <p:ext uri="{BB962C8B-B14F-4D97-AF65-F5344CB8AC3E}">
        <p14:creationId xmlns:p14="http://schemas.microsoft.com/office/powerpoint/2010/main" val="35691209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3657600" y="2895600"/>
            <a:ext cx="2057400" cy="1133674"/>
            <a:chOff x="3543300" y="1838126"/>
            <a:chExt cx="2057400" cy="1133674"/>
          </a:xfrm>
        </p:grpSpPr>
        <p:sp>
          <p:nvSpPr>
            <p:cNvPr id="17" name="Can 16"/>
            <p:cNvSpPr/>
            <p:nvPr/>
          </p:nvSpPr>
          <p:spPr bwMode="auto">
            <a:xfrm>
              <a:off x="3543300" y="1838126"/>
              <a:ext cx="2057400" cy="1133674"/>
            </a:xfrm>
            <a:prstGeom prst="can">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8" name="TextBox 17"/>
            <p:cNvSpPr txBox="1"/>
            <p:nvPr/>
          </p:nvSpPr>
          <p:spPr>
            <a:xfrm>
              <a:off x="3543300" y="2278571"/>
              <a:ext cx="2057400"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HTAP</a:t>
              </a:r>
              <a:endParaRPr lang="en-US" sz="1800" b="0" dirty="0">
                <a:solidFill>
                  <a:schemeClr val="bg2"/>
                </a:solidFill>
                <a:latin typeface="Gill Sans"/>
                <a:cs typeface="Gill Sans"/>
              </a:endParaRPr>
            </a:p>
          </p:txBody>
        </p:sp>
      </p:grpSp>
      <p:sp>
        <p:nvSpPr>
          <p:cNvPr id="19" name="TextBox 18"/>
          <p:cNvSpPr txBox="1"/>
          <p:nvPr/>
        </p:nvSpPr>
        <p:spPr>
          <a:xfrm>
            <a:off x="609600" y="4114800"/>
            <a:ext cx="8001000" cy="461665"/>
          </a:xfrm>
          <a:prstGeom prst="rect">
            <a:avLst/>
          </a:prstGeom>
          <a:noFill/>
        </p:spPr>
        <p:txBody>
          <a:bodyPr wrap="square" rtlCol="0">
            <a:spAutoFit/>
          </a:bodyPr>
          <a:lstStyle/>
          <a:p>
            <a:pPr algn="ctr"/>
            <a:r>
              <a:rPr lang="en-US" sz="2400" b="0" dirty="0">
                <a:solidFill>
                  <a:schemeClr val="bg2"/>
                </a:solidFill>
                <a:latin typeface="Gill Sans"/>
                <a:cs typeface="Gill Sans"/>
              </a:rPr>
              <a:t>Hybrid Transactional/Analytical Processing (HTAP)</a:t>
            </a:r>
            <a:endParaRPr lang="en-US" sz="1400" b="0" dirty="0">
              <a:solidFill>
                <a:schemeClr val="bg2"/>
              </a:solidFill>
              <a:latin typeface="Gill Sans"/>
              <a:cs typeface="Gill Sans"/>
            </a:endParaRPr>
          </a:p>
        </p:txBody>
      </p:sp>
      <p:sp>
        <p:nvSpPr>
          <p:cNvPr id="20" name="TextBox 19"/>
          <p:cNvSpPr txBox="1"/>
          <p:nvPr/>
        </p:nvSpPr>
        <p:spPr>
          <a:xfrm rot="21401495">
            <a:off x="2146220" y="4795031"/>
            <a:ext cx="5105400" cy="584776"/>
          </a:xfrm>
          <a:prstGeom prst="rect">
            <a:avLst/>
          </a:prstGeom>
          <a:noFill/>
        </p:spPr>
        <p:txBody>
          <a:bodyPr wrap="square" rtlCol="0">
            <a:spAutoFit/>
          </a:bodyPr>
          <a:lstStyle/>
          <a:p>
            <a:pPr algn="ctr"/>
            <a:r>
              <a:rPr lang="en-US" sz="3200" b="0" dirty="0" smtClean="0">
                <a:solidFill>
                  <a:srgbClr val="FF0000"/>
                </a:solidFill>
                <a:latin typeface="Gill Sans"/>
                <a:cs typeface="Gill Sans"/>
              </a:rPr>
              <a:t>Coming back full circle?</a:t>
            </a:r>
            <a:endParaRPr lang="en-US" sz="3200" b="0" dirty="0">
              <a:solidFill>
                <a:srgbClr val="FF0000"/>
              </a:solidFill>
              <a:latin typeface="Gill Sans"/>
              <a:cs typeface="Gill Sans"/>
            </a:endParaRPr>
          </a:p>
        </p:txBody>
      </p:sp>
    </p:spTree>
    <p:extLst>
      <p:ext uri="{BB962C8B-B14F-4D97-AF65-F5344CB8AC3E}">
        <p14:creationId xmlns:p14="http://schemas.microsoft.com/office/powerpoint/2010/main" val="19872296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chemeClr val="bg1"/>
                </a:solidFill>
              </a:rPr>
              <a:t>Source: </a:t>
            </a:r>
            <a:r>
              <a:rPr lang="en-US" sz="1000" b="0" dirty="0" smtClean="0">
                <a:solidFill>
                  <a:schemeClr val="bg1"/>
                </a:solidFill>
              </a:rPr>
              <a:t>Wikipedia</a:t>
            </a:r>
            <a:endParaRPr lang="en-US" sz="1000" b="0" dirty="0">
              <a:solidFill>
                <a:schemeClr val="bg1"/>
              </a:solidFill>
            </a:endParaRPr>
          </a:p>
        </p:txBody>
      </p:sp>
      <p:pic>
        <p:nvPicPr>
          <p:cNvPr id="3" name="Picture 2" descr="Edgar_F_Cod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219200"/>
            <a:ext cx="3124200" cy="4441991"/>
          </a:xfrm>
          <a:prstGeom prst="rect">
            <a:avLst/>
          </a:prstGeom>
        </p:spPr>
      </p:pic>
    </p:spTree>
    <p:extLst>
      <p:ext uri="{BB962C8B-B14F-4D97-AF65-F5344CB8AC3E}">
        <p14:creationId xmlns:p14="http://schemas.microsoft.com/office/powerpoint/2010/main" val="1389749224"/>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SQL on </a:t>
            </a:r>
            <a:br>
              <a:rPr lang="en-US" sz="2000" b="0" smtClean="0">
                <a:solidFill>
                  <a:schemeClr val="bg2"/>
                </a:solidFill>
                <a:latin typeface="Gill Sans"/>
                <a:cs typeface="Gill Sans"/>
              </a:rPr>
            </a:br>
            <a:r>
              <a:rPr lang="en-US" sz="2000" b="0" smtClean="0">
                <a:solidFill>
                  <a:schemeClr val="bg2"/>
                </a:solidFill>
                <a:latin typeface="Gill Sans"/>
                <a:cs typeface="Gill Sans"/>
              </a:rPr>
              <a:t>Hadoop</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Other</a:t>
            </a:r>
            <a:br>
              <a:rPr lang="en-US" sz="2000" b="0" smtClean="0">
                <a:solidFill>
                  <a:schemeClr val="bg2"/>
                </a:solidFill>
                <a:latin typeface="Gill Sans"/>
                <a:cs typeface="Gill Sans"/>
              </a:rPr>
            </a:br>
            <a:r>
              <a:rPr lang="en-US" sz="2000" b="0" smtClean="0">
                <a:solidFill>
                  <a:schemeClr val="bg2"/>
                </a:solidFill>
                <a:latin typeface="Gill Sans"/>
                <a:cs typeface="Gill Sans"/>
              </a:rPr>
              <a:t> tools</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1026712830"/>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SQL on </a:t>
            </a:r>
            <a:br>
              <a:rPr lang="en-US" sz="2000" b="0" smtClean="0">
                <a:solidFill>
                  <a:schemeClr val="bg2"/>
                </a:solidFill>
                <a:latin typeface="Gill Sans"/>
                <a:cs typeface="Gill Sans"/>
              </a:rPr>
            </a:br>
            <a:r>
              <a:rPr lang="en-US" sz="2000" b="0" smtClean="0">
                <a:solidFill>
                  <a:schemeClr val="bg2"/>
                </a:solidFill>
                <a:latin typeface="Gill Sans"/>
                <a:cs typeface="Gill Sans"/>
              </a:rPr>
              <a:t>Hadoop</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Other</a:t>
            </a:r>
            <a:br>
              <a:rPr lang="en-US" sz="2000" b="0" smtClean="0">
                <a:solidFill>
                  <a:schemeClr val="bg2"/>
                </a:solidFill>
                <a:latin typeface="Gill Sans"/>
                <a:cs typeface="Gill Sans"/>
              </a:rPr>
            </a:br>
            <a:r>
              <a:rPr lang="en-US" sz="2000" b="0" smtClean="0">
                <a:solidFill>
                  <a:schemeClr val="bg2"/>
                </a:solidFill>
                <a:latin typeface="Gill Sans"/>
                <a:cs typeface="Gill Sans"/>
              </a:rPr>
              <a:t> tools</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HTAP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HTAP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HTAP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6072643"/>
            <a:ext cx="728870" cy="762000"/>
          </a:xfrm>
          <a:prstGeom prst="rect">
            <a:avLst/>
          </a:prstGeom>
        </p:spPr>
      </p:pic>
      <p:sp>
        <p:nvSpPr>
          <p:cNvPr id="36" name="Rectangle 35"/>
          <p:cNvSpPr/>
          <p:nvPr/>
        </p:nvSpPr>
        <p:spPr bwMode="auto">
          <a:xfrm>
            <a:off x="2827361" y="2341628"/>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Analytics</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tools</a:t>
            </a:r>
          </a:p>
        </p:txBody>
      </p:sp>
      <p:sp>
        <p:nvSpPr>
          <p:cNvPr id="43" name="TextBox 42"/>
          <p:cNvSpPr txBox="1"/>
          <p:nvPr/>
        </p:nvSpPr>
        <p:spPr>
          <a:xfrm>
            <a:off x="2057400" y="3043535"/>
            <a:ext cx="2742631"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sp>
        <p:nvSpPr>
          <p:cNvPr id="44" name="Rectangle 43"/>
          <p:cNvSpPr/>
          <p:nvPr/>
        </p:nvSpPr>
        <p:spPr bwMode="auto">
          <a:xfrm>
            <a:off x="5113930" y="23622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smtClean="0">
                <a:solidFill>
                  <a:schemeClr val="bg2"/>
                </a:solidFill>
                <a:latin typeface="Gill Sans"/>
                <a:cs typeface="Gill Sans"/>
              </a:rPr>
              <a:t>Analytics</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tools</a:t>
            </a:r>
          </a:p>
        </p:txBody>
      </p:sp>
      <p:sp>
        <p:nvSpPr>
          <p:cNvPr id="45" name="TextBox 44"/>
          <p:cNvSpPr txBox="1"/>
          <p:nvPr/>
        </p:nvSpPr>
        <p:spPr>
          <a:xfrm>
            <a:off x="4343969" y="3064107"/>
            <a:ext cx="2742631"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126" y="2785669"/>
            <a:ext cx="728870" cy="762000"/>
          </a:xfrm>
          <a:prstGeom prst="rect">
            <a:avLst/>
          </a:prstGeom>
        </p:spPr>
      </p:pic>
    </p:spTree>
    <p:extLst>
      <p:ext uri="{BB962C8B-B14F-4D97-AF65-F5344CB8AC3E}">
        <p14:creationId xmlns:p14="http://schemas.microsoft.com/office/powerpoint/2010/main" val="11834476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3" grpId="0"/>
      <p:bldP spid="44" grpId="0" animBg="1"/>
      <p:bldP spid="4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loud 31"/>
          <p:cNvSpPr/>
          <p:nvPr/>
        </p:nvSpPr>
        <p:spPr bwMode="auto">
          <a:xfrm flipV="1">
            <a:off x="0" y="-2"/>
            <a:ext cx="9144000" cy="6858001"/>
          </a:xfrm>
          <a:prstGeom prst="clou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smtClea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external APIs</a:t>
            </a:r>
            <a:endParaRPr lang="en-US" sz="2400" b="0" kern="0" dirty="0">
              <a:solidFill>
                <a:srgbClr val="000000"/>
              </a:solidFill>
              <a:latin typeface="Gill Sans"/>
              <a:cs typeface="Gill Sans"/>
            </a:endParaRP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SQL on </a:t>
            </a:r>
            <a:br>
              <a:rPr lang="en-US" sz="2000" b="0" smtClean="0">
                <a:solidFill>
                  <a:schemeClr val="bg2"/>
                </a:solidFill>
                <a:latin typeface="Gill Sans"/>
                <a:cs typeface="Gill Sans"/>
              </a:rPr>
            </a:br>
            <a:r>
              <a:rPr lang="en-US" sz="2000" b="0" smtClean="0">
                <a:solidFill>
                  <a:schemeClr val="bg2"/>
                </a:solidFill>
                <a:latin typeface="Gill Sans"/>
                <a:cs typeface="Gill Sans"/>
              </a:rPr>
              <a:t>Hadoop</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smtClean="0">
                <a:solidFill>
                  <a:schemeClr val="bg2"/>
                </a:solidFill>
                <a:latin typeface="Gill Sans"/>
                <a:cs typeface="Gill Sans"/>
              </a:rPr>
              <a:t>Other</a:t>
            </a:r>
            <a:br>
              <a:rPr lang="en-US" sz="2000" b="0" smtClean="0">
                <a:solidFill>
                  <a:schemeClr val="bg2"/>
                </a:solidFill>
                <a:latin typeface="Gill Sans"/>
                <a:cs typeface="Gill Sans"/>
              </a:rPr>
            </a:br>
            <a:r>
              <a:rPr lang="en-US" sz="2000" b="0" smtClean="0">
                <a:solidFill>
                  <a:schemeClr val="bg2"/>
                </a:solidFill>
                <a:latin typeface="Gill Sans"/>
                <a:cs typeface="Gill Sans"/>
              </a:rPr>
              <a:t> tools</a:t>
            </a:r>
            <a:endParaRPr kumimoji="0" lang="en-US" sz="2000" b="0" i="0" u="none" strike="noStrike" cap="none" normalizeH="0" baseline="0" dirty="0" smtClean="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 scientists</a:t>
            </a:r>
            <a:endParaRPr lang="en-US" sz="1800" b="0" dirty="0">
              <a:solidFill>
                <a:schemeClr val="bg2"/>
              </a:solidFill>
              <a:latin typeface="Gill Sans"/>
              <a:cs typeface="Gill Sans"/>
            </a:endParaRPr>
          </a:p>
        </p:txBody>
      </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smtClean="0">
                <a:solidFill>
                  <a:schemeClr val="bg2"/>
                </a:solidFill>
                <a:latin typeface="Gill Sans"/>
                <a:cs typeface="Gill Sans"/>
              </a:rPr>
              <a:t>ETL</a:t>
            </a:r>
            <a:r>
              <a:rPr lang="en-US" sz="1800" b="0" dirty="0" smtClean="0">
                <a:solidFill>
                  <a:schemeClr val="bg2"/>
                </a:solidFill>
                <a:latin typeface="Gill Sans"/>
                <a:cs typeface="Gill Sans"/>
              </a:rPr>
              <a:t/>
            </a:r>
            <a:br>
              <a:rPr lang="en-US" sz="1800" b="0" dirty="0" smtClean="0">
                <a:solidFill>
                  <a:schemeClr val="bg2"/>
                </a:solidFill>
                <a:latin typeface="Gill Sans"/>
                <a:cs typeface="Gill Sans"/>
              </a:rPr>
            </a:br>
            <a:r>
              <a:rPr lang="en-US" sz="1800" b="0" dirty="0" smtClean="0">
                <a:solidFill>
                  <a:schemeClr val="bg2"/>
                </a:solidFill>
                <a:latin typeface="Gill Sans"/>
                <a:cs typeface="Gill Sans"/>
              </a:rPr>
              <a:t>(Extract, Transform, and Load)</a:t>
            </a:r>
            <a:endParaRPr lang="en-US" sz="1800" b="0" dirty="0">
              <a:solidFill>
                <a:schemeClr val="bg2"/>
              </a:solidFill>
              <a:latin typeface="Gill Sans"/>
              <a:cs typeface="Gill Sans"/>
            </a:endParaRPr>
          </a:p>
        </p:txBody>
      </p:sp>
      <p:sp>
        <p:nvSpPr>
          <p:cNvPr id="36" name="TextBox 35"/>
          <p:cNvSpPr txBox="1"/>
          <p:nvPr/>
        </p:nvSpPr>
        <p:spPr>
          <a:xfrm>
            <a:off x="152400" y="3124200"/>
            <a:ext cx="2590800" cy="1077218"/>
          </a:xfrm>
          <a:prstGeom prst="rect">
            <a:avLst/>
          </a:prstGeom>
          <a:noFill/>
        </p:spPr>
        <p:txBody>
          <a:bodyPr wrap="square" rtlCol="0">
            <a:spAutoFit/>
          </a:bodyPr>
          <a:lstStyle/>
          <a:p>
            <a:r>
              <a:rPr lang="en-US" sz="3200" b="0" dirty="0" smtClean="0">
                <a:solidFill>
                  <a:schemeClr val="bg2"/>
                </a:solidFill>
                <a:latin typeface="Gill Sans"/>
                <a:cs typeface="Gill Sans"/>
              </a:rPr>
              <a:t>Everything </a:t>
            </a:r>
          </a:p>
          <a:p>
            <a:r>
              <a:rPr lang="en-US" sz="3200" b="0" dirty="0" smtClean="0">
                <a:solidFill>
                  <a:schemeClr val="bg2"/>
                </a:solidFill>
                <a:latin typeface="Gill Sans"/>
                <a:cs typeface="Gill Sans"/>
              </a:rPr>
              <a:t>In the cloud!</a:t>
            </a:r>
            <a:endParaRPr lang="en-US" sz="1800" b="0" dirty="0">
              <a:solidFill>
                <a:schemeClr val="bg2"/>
              </a:solidFill>
              <a:latin typeface="Gill Sans"/>
              <a:cs typeface="Gill Sans"/>
            </a:endParaRPr>
          </a:p>
        </p:txBody>
      </p:sp>
      <p:sp>
        <p:nvSpPr>
          <p:cNvPr id="43" name="TextBox 42"/>
          <p:cNvSpPr txBox="1"/>
          <p:nvPr/>
        </p:nvSpPr>
        <p:spPr>
          <a:xfrm>
            <a:off x="4648200" y="863024"/>
            <a:ext cx="4433120" cy="584776"/>
          </a:xfrm>
          <a:prstGeom prst="rect">
            <a:avLst/>
          </a:prstGeom>
          <a:noFill/>
        </p:spPr>
        <p:txBody>
          <a:bodyPr wrap="square" rtlCol="0">
            <a:spAutoFit/>
          </a:bodyPr>
          <a:lstStyle/>
          <a:p>
            <a:pPr algn="ctr"/>
            <a:r>
              <a:rPr lang="en-US" sz="3200" b="0" dirty="0" smtClean="0">
                <a:solidFill>
                  <a:srgbClr val="FF0000"/>
                </a:solidFill>
                <a:latin typeface="Gill Sans"/>
                <a:cs typeface="Gill Sans"/>
              </a:rPr>
              <a:t>IaaS / Load balance </a:t>
            </a:r>
            <a:r>
              <a:rPr lang="en-US" sz="3200" b="0" dirty="0" err="1" smtClean="0">
                <a:solidFill>
                  <a:srgbClr val="FF0000"/>
                </a:solidFill>
                <a:latin typeface="Gill Sans"/>
                <a:cs typeface="Gill Sans"/>
              </a:rPr>
              <a:t>aaS</a:t>
            </a:r>
            <a:endParaRPr lang="en-US" sz="3200" b="0" dirty="0">
              <a:solidFill>
                <a:srgbClr val="FF0000"/>
              </a:solidFill>
              <a:latin typeface="Gill Sans"/>
              <a:cs typeface="Gill Sans"/>
            </a:endParaRPr>
          </a:p>
        </p:txBody>
      </p:sp>
      <p:grpSp>
        <p:nvGrpSpPr>
          <p:cNvPr id="44" name="Group 43"/>
          <p:cNvGrpSpPr/>
          <p:nvPr/>
        </p:nvGrpSpPr>
        <p:grpSpPr>
          <a:xfrm>
            <a:off x="3543300" y="1838126"/>
            <a:ext cx="2057400" cy="1133674"/>
            <a:chOff x="3543300" y="1838126"/>
            <a:chExt cx="2057400" cy="1133674"/>
          </a:xfrm>
        </p:grpSpPr>
        <p:sp>
          <p:nvSpPr>
            <p:cNvPr id="45" name="Can 44"/>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6" name="TextBox 45"/>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7" name="Group 46"/>
          <p:cNvGrpSpPr/>
          <p:nvPr/>
        </p:nvGrpSpPr>
        <p:grpSpPr>
          <a:xfrm>
            <a:off x="5715000" y="1838126"/>
            <a:ext cx="2057400" cy="1133674"/>
            <a:chOff x="3543300" y="1838126"/>
            <a:chExt cx="2057400" cy="1133674"/>
          </a:xfrm>
        </p:grpSpPr>
        <p:sp>
          <p:nvSpPr>
            <p:cNvPr id="48" name="Can 4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49" name="TextBox 48"/>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50" name="Group 49"/>
          <p:cNvGrpSpPr/>
          <p:nvPr/>
        </p:nvGrpSpPr>
        <p:grpSpPr>
          <a:xfrm>
            <a:off x="1333500" y="1838126"/>
            <a:ext cx="2057400" cy="1133674"/>
            <a:chOff x="3543300" y="1838126"/>
            <a:chExt cx="2057400" cy="1133674"/>
          </a:xfrm>
        </p:grpSpPr>
        <p:sp>
          <p:nvSpPr>
            <p:cNvPr id="51" name="Can 5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2" name="TextBox 51"/>
            <p:cNvSpPr txBox="1"/>
            <p:nvPr/>
          </p:nvSpPr>
          <p:spPr>
            <a:xfrm>
              <a:off x="3543300" y="2140803"/>
              <a:ext cx="2057400" cy="830997"/>
            </a:xfrm>
            <a:prstGeom prst="rect">
              <a:avLst/>
            </a:prstGeom>
            <a:noFill/>
          </p:spPr>
          <p:txBody>
            <a:bodyPr wrap="square" rtlCol="0">
              <a:spAutoFit/>
            </a:bodyPr>
            <a:lstStyle/>
            <a:p>
              <a:pPr algn="ctr"/>
              <a:r>
                <a:rPr lang="en-US" sz="2400" b="0" dirty="0" smtClean="0">
                  <a:solidFill>
                    <a:schemeClr val="bg2"/>
                  </a:solidFill>
                  <a:latin typeface="Gill Sans"/>
                  <a:cs typeface="Gill Sans"/>
                </a:rPr>
                <a:t>OLTP </a:t>
              </a:r>
              <a:br>
                <a:rPr lang="en-US" sz="2400" b="0" dirty="0" smtClean="0">
                  <a:solidFill>
                    <a:schemeClr val="bg2"/>
                  </a:solidFill>
                  <a:latin typeface="Gill Sans"/>
                  <a:cs typeface="Gill Sans"/>
                </a:rPr>
              </a:b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53" name="TextBox 52"/>
          <p:cNvSpPr txBox="1"/>
          <p:nvPr/>
        </p:nvSpPr>
        <p:spPr>
          <a:xfrm>
            <a:off x="4443896" y="1663124"/>
            <a:ext cx="4433120" cy="584776"/>
          </a:xfrm>
          <a:prstGeom prst="rect">
            <a:avLst/>
          </a:prstGeom>
          <a:noFill/>
        </p:spPr>
        <p:txBody>
          <a:bodyPr wrap="square" rtlCol="0">
            <a:spAutoFit/>
          </a:bodyPr>
          <a:lstStyle/>
          <a:p>
            <a:pPr algn="ctr"/>
            <a:r>
              <a:rPr lang="en-US" sz="3200" b="0" dirty="0" err="1" smtClean="0">
                <a:solidFill>
                  <a:srgbClr val="FF0000"/>
                </a:solidFill>
                <a:latin typeface="Gill Sans"/>
                <a:cs typeface="Gill Sans"/>
              </a:rPr>
              <a:t>DBaaS</a:t>
            </a:r>
            <a:r>
              <a:rPr lang="en-US" sz="3200" b="0" dirty="0" smtClean="0">
                <a:solidFill>
                  <a:srgbClr val="FF0000"/>
                </a:solidFill>
                <a:latin typeface="Gill Sans"/>
                <a:cs typeface="Gill Sans"/>
              </a:rPr>
              <a:t> </a:t>
            </a:r>
            <a:r>
              <a:rPr lang="en-US" sz="2400" b="0" dirty="0" smtClean="0">
                <a:solidFill>
                  <a:srgbClr val="FF0000"/>
                </a:solidFill>
                <a:latin typeface="Gill Sans"/>
                <a:cs typeface="Gill Sans"/>
              </a:rPr>
              <a:t>(e.g., RDS)</a:t>
            </a:r>
            <a:endParaRPr lang="en-US" sz="2400" b="0" dirty="0">
              <a:solidFill>
                <a:srgbClr val="FF0000"/>
              </a:solidFill>
              <a:latin typeface="Gill Sans"/>
              <a:cs typeface="Gill Sans"/>
            </a:endParaRPr>
          </a:p>
        </p:txBody>
      </p:sp>
      <p:sp>
        <p:nvSpPr>
          <p:cNvPr id="54" name="TextBox 53"/>
          <p:cNvSpPr txBox="1"/>
          <p:nvPr/>
        </p:nvSpPr>
        <p:spPr>
          <a:xfrm>
            <a:off x="5105399" y="4218351"/>
            <a:ext cx="3733801" cy="584776"/>
          </a:xfrm>
          <a:prstGeom prst="rect">
            <a:avLst/>
          </a:prstGeom>
          <a:noFill/>
        </p:spPr>
        <p:txBody>
          <a:bodyPr wrap="square" rtlCol="0">
            <a:spAutoFit/>
          </a:bodyPr>
          <a:lstStyle/>
          <a:p>
            <a:pPr algn="ctr"/>
            <a:r>
              <a:rPr lang="en-US" sz="3200" b="0" dirty="0" err="1" smtClean="0">
                <a:solidFill>
                  <a:srgbClr val="FF0000"/>
                </a:solidFill>
                <a:latin typeface="Gill Sans"/>
                <a:cs typeface="Gill Sans"/>
              </a:rPr>
              <a:t>DBaaS</a:t>
            </a:r>
            <a:r>
              <a:rPr lang="en-US" sz="3200" b="0" dirty="0" smtClean="0">
                <a:solidFill>
                  <a:srgbClr val="FF0000"/>
                </a:solidFill>
                <a:latin typeface="Gill Sans"/>
                <a:cs typeface="Gill Sans"/>
              </a:rPr>
              <a:t> </a:t>
            </a:r>
            <a:r>
              <a:rPr lang="en-US" sz="2400" b="0" dirty="0" smtClean="0">
                <a:solidFill>
                  <a:srgbClr val="FF0000"/>
                </a:solidFill>
                <a:latin typeface="Gill Sans"/>
                <a:cs typeface="Gill Sans"/>
              </a:rPr>
              <a:t>(e.g., RedShift)</a:t>
            </a:r>
            <a:endParaRPr lang="en-US" sz="2400" b="0" dirty="0">
              <a:solidFill>
                <a:srgbClr val="FF0000"/>
              </a:solidFill>
              <a:latin typeface="Gill Sans"/>
              <a:cs typeface="Gill Sans"/>
            </a:endParaRPr>
          </a:p>
        </p:txBody>
      </p:sp>
      <p:sp>
        <p:nvSpPr>
          <p:cNvPr id="55" name="TextBox 54"/>
          <p:cNvSpPr txBox="1"/>
          <p:nvPr/>
        </p:nvSpPr>
        <p:spPr>
          <a:xfrm>
            <a:off x="3777865" y="4816098"/>
            <a:ext cx="832279" cy="584776"/>
          </a:xfrm>
          <a:prstGeom prst="rect">
            <a:avLst/>
          </a:prstGeom>
          <a:noFill/>
        </p:spPr>
        <p:txBody>
          <a:bodyPr wrap="square" rtlCol="0">
            <a:spAutoFit/>
          </a:bodyPr>
          <a:lstStyle/>
          <a:p>
            <a:pPr algn="ctr"/>
            <a:r>
              <a:rPr lang="en-US" sz="3200" b="0" dirty="0" smtClean="0">
                <a:solidFill>
                  <a:srgbClr val="FF0000"/>
                </a:solidFill>
                <a:latin typeface="Gill Sans"/>
                <a:cs typeface="Gill Sans"/>
              </a:rPr>
              <a:t>S3</a:t>
            </a:r>
            <a:endParaRPr lang="en-US" sz="2400" b="0" dirty="0">
              <a:solidFill>
                <a:srgbClr val="FF0000"/>
              </a:solidFill>
              <a:latin typeface="Gill Sans"/>
              <a:cs typeface="Gill Sans"/>
            </a:endParaRPr>
          </a:p>
        </p:txBody>
      </p:sp>
      <p:sp>
        <p:nvSpPr>
          <p:cNvPr id="56" name="TextBox 55"/>
          <p:cNvSpPr txBox="1"/>
          <p:nvPr/>
        </p:nvSpPr>
        <p:spPr>
          <a:xfrm>
            <a:off x="5824377" y="5912369"/>
            <a:ext cx="3243423" cy="584775"/>
          </a:xfrm>
          <a:prstGeom prst="rect">
            <a:avLst/>
          </a:prstGeom>
          <a:noFill/>
        </p:spPr>
        <p:txBody>
          <a:bodyPr wrap="square" rtlCol="0">
            <a:spAutoFit/>
          </a:bodyPr>
          <a:lstStyle/>
          <a:p>
            <a:pPr algn="ctr"/>
            <a:r>
              <a:rPr lang="en-US" sz="3200" b="0" dirty="0" smtClean="0">
                <a:solidFill>
                  <a:srgbClr val="FF0000"/>
                </a:solidFill>
                <a:latin typeface="Gill Sans"/>
                <a:cs typeface="Gill Sans"/>
              </a:rPr>
              <a:t>“</a:t>
            </a:r>
            <a:r>
              <a:rPr lang="en-US" sz="3200" b="0" dirty="0" err="1" smtClean="0">
                <a:solidFill>
                  <a:srgbClr val="FF0000"/>
                </a:solidFill>
                <a:latin typeface="Gill Sans"/>
                <a:cs typeface="Gill Sans"/>
              </a:rPr>
              <a:t>Cloudified</a:t>
            </a:r>
            <a:r>
              <a:rPr lang="en-US" sz="3200" b="0" dirty="0" smtClean="0">
                <a:solidFill>
                  <a:srgbClr val="FF0000"/>
                </a:solidFill>
                <a:latin typeface="Gill Sans"/>
                <a:cs typeface="Gill Sans"/>
              </a:rPr>
              <a:t>” tools</a:t>
            </a:r>
            <a:endParaRPr lang="en-US" sz="2400" b="0" dirty="0">
              <a:solidFill>
                <a:srgbClr val="FF0000"/>
              </a:solidFill>
              <a:latin typeface="Gill Sans"/>
              <a:cs typeface="Gill Sans"/>
            </a:endParaRPr>
          </a:p>
        </p:txBody>
      </p:sp>
      <p:sp>
        <p:nvSpPr>
          <p:cNvPr id="57" name="TextBox 56"/>
          <p:cNvSpPr txBox="1"/>
          <p:nvPr/>
        </p:nvSpPr>
        <p:spPr>
          <a:xfrm>
            <a:off x="4152898" y="3200400"/>
            <a:ext cx="2933702" cy="584776"/>
          </a:xfrm>
          <a:prstGeom prst="rect">
            <a:avLst/>
          </a:prstGeom>
          <a:noFill/>
        </p:spPr>
        <p:txBody>
          <a:bodyPr wrap="square" rtlCol="0">
            <a:spAutoFit/>
          </a:bodyPr>
          <a:lstStyle/>
          <a:p>
            <a:pPr algn="ctr"/>
            <a:r>
              <a:rPr lang="en-US" sz="3200" b="0" dirty="0" smtClean="0">
                <a:solidFill>
                  <a:srgbClr val="FF0000"/>
                </a:solidFill>
                <a:latin typeface="Gill Sans"/>
                <a:cs typeface="Gill Sans"/>
              </a:rPr>
              <a:t>ELT </a:t>
            </a:r>
            <a:r>
              <a:rPr lang="en-US" sz="3200" b="0" dirty="0" err="1" smtClean="0">
                <a:solidFill>
                  <a:srgbClr val="FF0000"/>
                </a:solidFill>
                <a:latin typeface="Gill Sans"/>
                <a:cs typeface="Gill Sans"/>
              </a:rPr>
              <a:t>aaS</a:t>
            </a:r>
            <a:endParaRPr lang="en-US" sz="2400" b="0" dirty="0">
              <a:solidFill>
                <a:srgbClr val="FF0000"/>
              </a:solidFill>
              <a:latin typeface="Gill Sans"/>
              <a:cs typeface="Gill Sans"/>
            </a:endParaRPr>
          </a:p>
        </p:txBody>
      </p:sp>
    </p:spTree>
    <p:extLst>
      <p:ext uri="{BB962C8B-B14F-4D97-AF65-F5344CB8AC3E}">
        <p14:creationId xmlns:p14="http://schemas.microsoft.com/office/powerpoint/2010/main" val="3661851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p:bldP spid="43" grpId="0"/>
      <p:bldP spid="53" grpId="0"/>
      <p:bldP spid="54" grpId="0"/>
      <p:bldP spid="55" grpId="0"/>
      <p:bldP spid="56" grpId="0"/>
      <p:bldP spid="5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itennoj_honbo_garden06s3200.jpg"/>
          <p:cNvPicPr>
            <a:picLocks noChangeAspect="1"/>
          </p:cNvPicPr>
          <p:nvPr/>
        </p:nvPicPr>
        <p:blipFill>
          <a:blip r:embed="rId2" cstate="print"/>
          <a:stretch>
            <a:fillRect/>
          </a:stretch>
        </p:blipFill>
        <p:spPr>
          <a:xfrm>
            <a:off x="-550688" y="0"/>
            <a:ext cx="10245376" cy="6857999"/>
          </a:xfrm>
          <a:prstGeom prst="rect">
            <a:avLst/>
          </a:prstGeom>
        </p:spPr>
      </p:pic>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a:solidFill>
                  <a:srgbClr val="FFFFFF"/>
                </a:solidFill>
              </a:rPr>
              <a:t>Source: </a:t>
            </a:r>
            <a:r>
              <a:rPr lang="en-US" sz="1000" b="0" dirty="0" smtClean="0">
                <a:solidFill>
                  <a:srgbClr val="FFFFFF"/>
                </a:solidFill>
              </a:rPr>
              <a:t>Wikipedia (Japanese rock garden)</a:t>
            </a:r>
            <a:endParaRPr lang="en-US" sz="1000" b="0" dirty="0">
              <a:solidFill>
                <a:srgbClr val="FFFFFF"/>
              </a:solidFill>
            </a:endParaRPr>
          </a:p>
        </p:txBody>
      </p:sp>
      <p:sp>
        <p:nvSpPr>
          <p:cNvPr id="6" name="Title 3"/>
          <p:cNvSpPr txBox="1">
            <a:spLocks/>
          </p:cNvSpPr>
          <p:nvPr/>
        </p:nvSpPr>
        <p:spPr>
          <a:xfrm>
            <a:off x="0" y="2476500"/>
            <a:ext cx="9144000" cy="1028700"/>
          </a:xfrm>
          <a:prstGeom prst="rect">
            <a:avLst/>
          </a:prstGeom>
        </p:spPr>
        <p:txBody>
          <a:bodyPr/>
          <a:lst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a:lstStyle>
          <a:p>
            <a:pPr algn="ctr"/>
            <a:r>
              <a:rPr lang="en-US" sz="7200" b="0" dirty="0" smtClean="0">
                <a:solidFill>
                  <a:schemeClr val="tx1"/>
                </a:solidFill>
              </a:rPr>
              <a:t>Questions?</a:t>
            </a:r>
            <a:endParaRPr lang="en-US" sz="7200" b="0" dirty="0">
              <a:solidFill>
                <a:schemeClr val="tx1"/>
              </a:solidFill>
            </a:endParaRPr>
          </a:p>
        </p:txBody>
      </p:sp>
    </p:spTree>
    <p:extLst>
      <p:ext uri="{BB962C8B-B14F-4D97-AF65-F5344CB8AC3E}">
        <p14:creationId xmlns:p14="http://schemas.microsoft.com/office/powerpoint/2010/main" val="303586200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281535"/>
              <a:ext cx="2057400" cy="461665"/>
            </a:xfrm>
            <a:prstGeom prst="rect">
              <a:avLst/>
            </a:prstGeom>
            <a:noFill/>
          </p:spPr>
          <p:txBody>
            <a:bodyPr wrap="square" rtlCol="0">
              <a:spAutoFit/>
            </a:bodyPr>
            <a:lstStyle/>
            <a:p>
              <a:pPr algn="ctr"/>
              <a:r>
                <a:rPr lang="en-US" sz="2400" b="0" dirty="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8" name="TextBox 7"/>
          <p:cNvSpPr txBox="1"/>
          <p:nvPr/>
        </p:nvSpPr>
        <p:spPr>
          <a:xfrm rot="21124312">
            <a:off x="3124200" y="2877576"/>
            <a:ext cx="4648200" cy="461665"/>
          </a:xfrm>
          <a:prstGeom prst="rect">
            <a:avLst/>
          </a:prstGeom>
          <a:noFill/>
        </p:spPr>
        <p:txBody>
          <a:bodyPr wrap="square" rtlCol="0">
            <a:spAutoFit/>
          </a:bodyPr>
          <a:lstStyle/>
          <a:p>
            <a:pPr algn="ctr"/>
            <a:r>
              <a:rPr lang="en-US" sz="2400" b="0" smtClean="0">
                <a:solidFill>
                  <a:srgbClr val="FF0000"/>
                </a:solidFill>
                <a:latin typeface="Gill Sans"/>
                <a:cs typeface="Gill Sans"/>
              </a:rPr>
              <a:t>Why is this a good idea?</a:t>
            </a:r>
            <a:endParaRPr lang="en-US" sz="2400" b="0" dirty="0">
              <a:solidFill>
                <a:srgbClr val="FF0000"/>
              </a:solidFill>
              <a:latin typeface="Gill Sans"/>
              <a:cs typeface="Gill Sans"/>
            </a:endParaRPr>
          </a:p>
        </p:txBody>
      </p:sp>
    </p:spTree>
    <p:extLst>
      <p:ext uri="{BB962C8B-B14F-4D97-AF65-F5344CB8AC3E}">
        <p14:creationId xmlns:p14="http://schemas.microsoft.com/office/powerpoint/2010/main" val="18682695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382560"/>
            <a:ext cx="7619999" cy="1569660"/>
          </a:xfrm>
          <a:prstGeom prst="rect">
            <a:avLst/>
          </a:prstGeom>
          <a:noFill/>
        </p:spPr>
        <p:txBody>
          <a:bodyPr wrap="square" rtlCol="0">
            <a:spAutoFit/>
          </a:bodyPr>
          <a:lstStyle/>
          <a:p>
            <a:r>
              <a:rPr lang="en-US" sz="2400" b="0" dirty="0" smtClean="0">
                <a:solidFill>
                  <a:schemeClr val="bg1"/>
                </a:solidFill>
                <a:latin typeface="Gill Sans"/>
                <a:cs typeface="Gill Sans"/>
              </a:rPr>
              <a:t>An organization </a:t>
            </a:r>
            <a:r>
              <a:rPr lang="en-US" sz="2400" b="0" dirty="0">
                <a:solidFill>
                  <a:schemeClr val="bg1"/>
                </a:solidFill>
                <a:latin typeface="Gill Sans"/>
                <a:cs typeface="Gill Sans"/>
              </a:rPr>
              <a:t>should retain </a:t>
            </a:r>
            <a:r>
              <a:rPr lang="en-US" sz="2400" b="0" dirty="0" smtClean="0">
                <a:solidFill>
                  <a:schemeClr val="bg1"/>
                </a:solidFill>
                <a:latin typeface="Gill Sans"/>
                <a:cs typeface="Gill Sans"/>
              </a:rPr>
              <a:t>data that </a:t>
            </a:r>
            <a:r>
              <a:rPr lang="en-US" sz="2400" b="0" dirty="0">
                <a:solidFill>
                  <a:schemeClr val="bg1"/>
                </a:solidFill>
                <a:latin typeface="Gill Sans"/>
                <a:cs typeface="Gill Sans"/>
              </a:rPr>
              <a:t>result from carrying out its mission and exploit </a:t>
            </a:r>
            <a:r>
              <a:rPr lang="en-US" sz="2400" b="0" dirty="0" smtClean="0">
                <a:solidFill>
                  <a:schemeClr val="bg1"/>
                </a:solidFill>
                <a:latin typeface="Gill Sans"/>
                <a:cs typeface="Gill Sans"/>
              </a:rPr>
              <a:t>those data </a:t>
            </a:r>
            <a:r>
              <a:rPr lang="en-US" sz="2400" b="0" dirty="0">
                <a:solidFill>
                  <a:schemeClr val="bg1"/>
                </a:solidFill>
                <a:latin typeface="Gill Sans"/>
                <a:cs typeface="Gill Sans"/>
              </a:rPr>
              <a:t>to generate insights that benefit the </a:t>
            </a:r>
            <a:r>
              <a:rPr lang="en-US" sz="2400" b="0" dirty="0" smtClean="0">
                <a:solidFill>
                  <a:schemeClr val="bg1"/>
                </a:solidFill>
                <a:latin typeface="Gill Sans"/>
                <a:cs typeface="Gill Sans"/>
              </a:rPr>
              <a:t>organization, for example, market analysis, strategic planning, decision making, etc.</a:t>
            </a:r>
            <a:endParaRPr lang="en-US" sz="2400" b="0" dirty="0">
              <a:solidFill>
                <a:schemeClr val="bg1"/>
              </a:solidFill>
              <a:latin typeface="Gill Sans"/>
              <a:cs typeface="Gill Sans"/>
            </a:endParaRPr>
          </a:p>
        </p:txBody>
      </p:sp>
      <p:sp>
        <p:nvSpPr>
          <p:cNvPr id="4" name="TextBox 3"/>
          <p:cNvSpPr txBox="1"/>
          <p:nvPr/>
        </p:nvSpPr>
        <p:spPr>
          <a:xfrm rot="20704901">
            <a:off x="4045075" y="4308760"/>
            <a:ext cx="2209800" cy="830997"/>
          </a:xfrm>
          <a:prstGeom prst="rect">
            <a:avLst/>
          </a:prstGeom>
          <a:noFill/>
        </p:spPr>
        <p:txBody>
          <a:bodyPr wrap="square" rtlCol="0">
            <a:spAutoFit/>
          </a:bodyPr>
          <a:lstStyle/>
          <a:p>
            <a:r>
              <a:rPr lang="en-US" sz="4800" dirty="0" smtClean="0">
                <a:solidFill>
                  <a:srgbClr val="FF0000"/>
                </a:solidFill>
                <a:latin typeface="Gill Sans"/>
                <a:cs typeface="Gill Sans"/>
              </a:rPr>
              <a:t>Duh!?</a:t>
            </a:r>
            <a:endParaRPr lang="en-US" sz="4800" dirty="0">
              <a:solidFill>
                <a:srgbClr val="FF0000"/>
              </a:solidFill>
              <a:latin typeface="Gill Sans"/>
              <a:cs typeface="Gill Sans"/>
            </a:endParaRPr>
          </a:p>
        </p:txBody>
      </p:sp>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smtClean="0">
                <a:solidFill>
                  <a:srgbClr val="000000"/>
                </a:solidFill>
                <a:latin typeface="Gill Sans"/>
                <a:cs typeface="Gill Sans"/>
              </a:rPr>
              <a:t>Business Intelligence</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159793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users</a:t>
            </a:r>
            <a:endParaRPr lang="en-US" sz="2400" b="0" kern="0" dirty="0">
              <a:solidFill>
                <a:srgbClr val="000000"/>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28" name="TextBox 27"/>
            <p:cNvSpPr txBox="1"/>
            <p:nvPr/>
          </p:nvSpPr>
          <p:spPr>
            <a:xfrm>
              <a:off x="3543300" y="2281535"/>
              <a:ext cx="2057400" cy="461665"/>
            </a:xfrm>
            <a:prstGeom prst="rect">
              <a:avLst/>
            </a:prstGeom>
            <a:noFill/>
          </p:spPr>
          <p:txBody>
            <a:bodyPr wrap="square" rtlCol="0">
              <a:spAutoFit/>
            </a:bodyPr>
            <a:lstStyle/>
            <a:p>
              <a:pPr algn="ctr"/>
              <a:r>
                <a:rPr lang="en-US" sz="2400" b="0" smtClean="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8" name="Rectangle 7"/>
          <p:cNvSpPr/>
          <p:nvPr/>
        </p:nvSpPr>
        <p:spPr bwMode="auto">
          <a:xfrm>
            <a:off x="3543300" y="31242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2"/>
                </a:solidFill>
                <a:effectLst/>
                <a:latin typeface="Gill Sans"/>
                <a:cs typeface="Gill Sans"/>
              </a:rPr>
              <a:t>BI tools</a:t>
            </a:r>
          </a:p>
        </p:txBody>
      </p:sp>
      <p:sp>
        <p:nvSpPr>
          <p:cNvPr id="10" name="TextBox 9"/>
          <p:cNvSpPr txBox="1"/>
          <p:nvPr/>
        </p:nvSpPr>
        <p:spPr>
          <a:xfrm>
            <a:off x="3543300" y="3653135"/>
            <a:ext cx="2019300" cy="461665"/>
          </a:xfrm>
          <a:prstGeom prst="rect">
            <a:avLst/>
          </a:prstGeom>
          <a:noFill/>
        </p:spPr>
        <p:txBody>
          <a:bodyPr wrap="square" rtlCol="0">
            <a:spAutoFit/>
          </a:bodyPr>
          <a:lstStyle/>
          <a:p>
            <a:pPr lvl="0" algn="ctr">
              <a:defRPr/>
            </a:pPr>
            <a:r>
              <a:rPr lang="en-US" sz="2400" b="0" kern="0" dirty="0" smtClean="0">
                <a:solidFill>
                  <a:srgbClr val="000000"/>
                </a:solidFill>
                <a:latin typeface="Gill Sans"/>
                <a:cs typeface="Gill Sans"/>
              </a:rPr>
              <a:t>analysts</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781940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theme/theme1.xml><?xml version="1.0" encoding="utf-8"?>
<a:theme xmlns:a="http://schemas.openxmlformats.org/drawingml/2006/main" name="Default Design">
  <a:themeElements>
    <a:clrScheme name="My Theme Colors">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FFFF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54728</TotalTime>
  <Words>1827</Words>
  <Application>Microsoft Macintosh PowerPoint</Application>
  <PresentationFormat>On-screen Show (4:3)</PresentationFormat>
  <Paragraphs>593</Paragraphs>
  <Slides>63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 Black</vt:lpstr>
      <vt:lpstr>Gill Sans</vt:lpstr>
      <vt:lpstr>Helvetica Neue</vt:lpstr>
      <vt:lpstr>Wingdings</vt:lpstr>
      <vt:lpstr>Zapf Dingbats</vt:lpstr>
      <vt:lpstr>Arial</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University of Waterloo</Company>
  <LinksUpToDate>false</LinksUpToDate>
  <SharedDoc>false</SharedDoc>
  <HyperlinkBase/>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Infrastructure</dc:title>
  <dc:subject/>
  <dc:creator>Jimmy Lin</dc:creator>
  <cp:keywords/>
  <dc:description/>
  <cp:lastModifiedBy>Jimmy Lin</cp:lastModifiedBy>
  <cp:revision>11516</cp:revision>
  <dcterms:created xsi:type="dcterms:W3CDTF">2012-08-31T06:36:49Z</dcterms:created>
  <dcterms:modified xsi:type="dcterms:W3CDTF">2017-02-07T20:46:20Z</dcterms:modified>
  <cp:category/>
</cp:coreProperties>
</file>