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1445" r:id="rId2"/>
    <p:sldId id="1446" r:id="rId3"/>
    <p:sldId id="1487" r:id="rId4"/>
    <p:sldId id="1499" r:id="rId5"/>
    <p:sldId id="1488" r:id="rId6"/>
    <p:sldId id="1498" r:id="rId7"/>
    <p:sldId id="1489" r:id="rId8"/>
    <p:sldId id="1490" r:id="rId9"/>
    <p:sldId id="1491" r:id="rId10"/>
    <p:sldId id="1492" r:id="rId11"/>
    <p:sldId id="1509" r:id="rId12"/>
    <p:sldId id="1510" r:id="rId13"/>
    <p:sldId id="1495" r:id="rId14"/>
    <p:sldId id="1497" r:id="rId15"/>
    <p:sldId id="1448" r:id="rId16"/>
    <p:sldId id="1447" r:id="rId17"/>
    <p:sldId id="1515" r:id="rId18"/>
    <p:sldId id="1501" r:id="rId19"/>
    <p:sldId id="1508" r:id="rId20"/>
    <p:sldId id="1516" r:id="rId21"/>
    <p:sldId id="1345" r:id="rId22"/>
    <p:sldId id="1517" r:id="rId23"/>
    <p:sldId id="1511" r:id="rId24"/>
    <p:sldId id="1502" r:id="rId25"/>
    <p:sldId id="1354" r:id="rId26"/>
    <p:sldId id="1512" r:id="rId27"/>
    <p:sldId id="1513" r:id="rId28"/>
    <p:sldId id="1518" r:id="rId29"/>
    <p:sldId id="1535" r:id="rId30"/>
    <p:sldId id="1534" r:id="rId31"/>
    <p:sldId id="1519" r:id="rId32"/>
    <p:sldId id="1536" r:id="rId33"/>
    <p:sldId id="1520" r:id="rId34"/>
    <p:sldId id="1462" r:id="rId35"/>
    <p:sldId id="1539" r:id="rId36"/>
    <p:sldId id="1503" r:id="rId37"/>
    <p:sldId id="1458" r:id="rId38"/>
    <p:sldId id="1459" r:id="rId39"/>
    <p:sldId id="1400" r:id="rId40"/>
    <p:sldId id="1521" r:id="rId41"/>
    <p:sldId id="1465" r:id="rId42"/>
    <p:sldId id="1537" r:id="rId43"/>
    <p:sldId id="1522" r:id="rId44"/>
    <p:sldId id="1507" r:id="rId45"/>
    <p:sldId id="1393" r:id="rId46"/>
    <p:sldId id="1397" r:id="rId47"/>
    <p:sldId id="1523" r:id="rId48"/>
    <p:sldId id="1466" r:id="rId49"/>
    <p:sldId id="1467" r:id="rId50"/>
    <p:sldId id="1468" r:id="rId51"/>
    <p:sldId id="1469" r:id="rId52"/>
    <p:sldId id="1538" r:id="rId53"/>
    <p:sldId id="1472" r:id="rId54"/>
    <p:sldId id="1478" r:id="rId55"/>
    <p:sldId id="1525" r:id="rId56"/>
    <p:sldId id="1526" r:id="rId57"/>
    <p:sldId id="1527" r:id="rId58"/>
    <p:sldId id="1474" r:id="rId59"/>
    <p:sldId id="1529" r:id="rId60"/>
    <p:sldId id="1540" r:id="rId61"/>
    <p:sldId id="1530" r:id="rId62"/>
    <p:sldId id="1531" r:id="rId63"/>
    <p:sldId id="1479" r:id="rId64"/>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3" autoAdjust="0"/>
    <p:restoredTop sz="75202" autoAdjust="0"/>
  </p:normalViewPr>
  <p:slideViewPr>
    <p:cSldViewPr>
      <p:cViewPr varScale="1">
        <p:scale>
          <a:sx n="87" d="100"/>
          <a:sy n="87" d="100"/>
        </p:scale>
        <p:origin x="200" y="35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11</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616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82474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17</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5062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11047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99907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29</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445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1402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99331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42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0782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iming>
    <p:tnLst>
      <p:par>
        <p:cT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niversityOfWaterloo_logo_horiz_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64" y="0"/>
            <a:ext cx="4393936" cy="1761759"/>
          </a:xfrm>
          <a:prstGeom prst="rect">
            <a:avLst/>
          </a:prstGeom>
        </p:spPr>
      </p:pic>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Big Data Infrastructure</a:t>
            </a:r>
            <a:endParaRPr lang="en-US" sz="36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800" b="0" dirty="0">
                <a:solidFill>
                  <a:schemeClr val="bg2"/>
                </a:solidFill>
                <a:latin typeface="Gill Sans"/>
                <a:cs typeface="Gill Sans"/>
              </a:rPr>
              <a:t>Week </a:t>
            </a:r>
            <a:r>
              <a:rPr lang="en-US" sz="2800" b="0" dirty="0" smtClean="0">
                <a:solidFill>
                  <a:schemeClr val="bg2"/>
                </a:solidFill>
                <a:latin typeface="Gill Sans"/>
                <a:cs typeface="Gill Sans"/>
              </a:rPr>
              <a:t>6: Analyzing Relational Data (1/3)</a:t>
            </a:r>
            <a:endParaRPr lang="en-US" sz="28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489/698 Big Data Infrastructure (Winter </a:t>
            </a:r>
            <a:r>
              <a:rPr lang="en-US" sz="2400" b="0" dirty="0" smtClean="0">
                <a:solidFill>
                  <a:schemeClr val="bg2"/>
                </a:solidFill>
                <a:latin typeface="Gill Sans"/>
                <a:cs typeface="Gill Sans"/>
              </a:rPr>
              <a:t>2017)</a:t>
            </a:r>
            <a:endParaRPr lang="en-US" sz="2400" b="0" dirty="0">
              <a:solidFill>
                <a:schemeClr val="bg2"/>
              </a:solidFill>
              <a:latin typeface="Gill Sans"/>
              <a:cs typeface="Gill Sans"/>
            </a:endParaRP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a:t>
            </a:r>
            <a:r>
              <a:rPr lang="en-US" sz="2400" b="0" dirty="0">
                <a:solidFill>
                  <a:schemeClr val="bg2"/>
                </a:solidFill>
                <a:latin typeface="Gill Sans"/>
                <a:cs typeface="Gill Sans"/>
              </a:rPr>
              <a:t>7</a:t>
            </a:r>
            <a:r>
              <a:rPr lang="en-US" sz="2400" b="0" dirty="0" smtClean="0">
                <a:solidFill>
                  <a:schemeClr val="bg2"/>
                </a:solidFill>
                <a:latin typeface="Gill Sans"/>
                <a:cs typeface="Gill Sans"/>
              </a:rPr>
              <a:t>, 2017</a:t>
            </a:r>
            <a:endParaRPr lang="en-US" sz="2400" b="0" dirty="0">
              <a:solidFill>
                <a:schemeClr val="bg2"/>
              </a:solidFill>
              <a:latin typeface="Gill Sans"/>
              <a:cs typeface="Gill Sans"/>
            </a:endParaRP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smtClean="0">
                <a:solidFill>
                  <a:schemeClr val="bg1"/>
                </a:solidFill>
                <a:latin typeface="Gill Sans"/>
                <a:cs typeface="Gill Sans"/>
              </a:rPr>
              <a:t>lintool.github.io</a:t>
            </a:r>
            <a:r>
              <a:rPr lang="en-US" sz="1800" b="0" dirty="0" smtClean="0">
                <a:solidFill>
                  <a:schemeClr val="bg1"/>
                </a:solidFill>
                <a:latin typeface="Gill Sans"/>
                <a:cs typeface="Gill Sans"/>
              </a:rPr>
              <a:t>/bigdata-2017w/</a:t>
            </a:r>
          </a:p>
        </p:txBody>
      </p:sp>
    </p:spTree>
    <p:extLst>
      <p:ext uri="{BB962C8B-B14F-4D97-AF65-F5344CB8AC3E}">
        <p14:creationId xmlns:p14="http://schemas.microsoft.com/office/powerpoint/2010/main" val="3449196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3" name="Oval Callout 2"/>
          <p:cNvSpPr/>
          <p:nvPr/>
        </p:nvSpPr>
        <p:spPr bwMode="auto">
          <a:xfrm>
            <a:off x="5105400" y="576163"/>
            <a:ext cx="3352800" cy="1066800"/>
          </a:xfrm>
          <a:prstGeom prst="wedgeEllipseCallout">
            <a:avLst>
              <a:gd name="adj1" fmla="val -54184"/>
              <a:gd name="adj2" fmla="val -603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charset="0"/>
                <a:ea typeface="Gill Sans" charset="0"/>
                <a:cs typeface="Gill Sans" charset="0"/>
              </a:rPr>
              <a:t>Why is my</a:t>
            </a:r>
            <a:br>
              <a:rPr kumimoji="0" lang="en-US" sz="2000" b="0" i="0" u="none" strike="noStrike" cap="none" normalizeH="0" baseline="0" dirty="0" smtClean="0">
                <a:ln>
                  <a:noFill/>
                </a:ln>
                <a:solidFill>
                  <a:schemeClr val="bg1"/>
                </a:solidFill>
                <a:effectLst/>
                <a:latin typeface="Gill Sans" charset="0"/>
                <a:ea typeface="Gill Sans" charset="0"/>
                <a:cs typeface="Gill Sans" charset="0"/>
              </a:rPr>
            </a:br>
            <a:r>
              <a:rPr kumimoji="0" lang="en-US" sz="2000" b="0" i="0" u="none" strike="noStrike" cap="none" normalizeH="0" dirty="0" smtClean="0">
                <a:ln>
                  <a:noFill/>
                </a:ln>
                <a:solidFill>
                  <a:schemeClr val="bg1"/>
                </a:solidFill>
                <a:effectLst/>
                <a:latin typeface="Gill Sans" charset="0"/>
                <a:ea typeface="Gill Sans" charset="0"/>
                <a:cs typeface="Gill Sans" charset="0"/>
              </a:rPr>
              <a:t> </a:t>
            </a:r>
            <a:r>
              <a:rPr kumimoji="0" lang="en-US" sz="2000" b="0" i="0" u="none" strike="noStrike" cap="none" normalizeH="0" dirty="0" smtClean="0">
                <a:ln>
                  <a:noFill/>
                </a:ln>
                <a:solidFill>
                  <a:schemeClr val="bg1"/>
                </a:solidFill>
                <a:effectLst/>
                <a:latin typeface="Gill Sans" charset="0"/>
                <a:ea typeface="Gill Sans" charset="0"/>
                <a:cs typeface="Gill Sans" charset="0"/>
              </a:rPr>
              <a:t>application so slow?</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13" name="Oval Callout 12"/>
          <p:cNvSpPr/>
          <p:nvPr/>
        </p:nvSpPr>
        <p:spPr bwMode="auto">
          <a:xfrm>
            <a:off x="457200" y="2819400"/>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1"/>
                </a:solidFill>
                <a:effectLst/>
                <a:latin typeface="Gill Sans" charset="0"/>
                <a:ea typeface="Gill Sans" charset="0"/>
                <a:cs typeface="Gill Sans" charset="0"/>
              </a:rPr>
              <a:t>Why</a:t>
            </a:r>
            <a:r>
              <a:rPr kumimoji="0" lang="en-US" sz="2000" b="0" i="0" u="none" strike="noStrike" cap="none" normalizeH="0" smtClean="0">
                <a:ln>
                  <a:noFill/>
                </a:ln>
                <a:solidFill>
                  <a:schemeClr val="bg1"/>
                </a:solidFill>
                <a:effectLst/>
                <a:latin typeface="Gill Sans" charset="0"/>
                <a:ea typeface="Gill Sans" charset="0"/>
                <a:cs typeface="Gill Sans" charset="0"/>
              </a:rPr>
              <a:t> does my analysis take so long?</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45319"/>
            <a:ext cx="728870" cy="7620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572074"/>
            <a:ext cx="728870" cy="762000"/>
          </a:xfrm>
          <a:prstGeom prst="rect">
            <a:avLst/>
          </a:prstGeom>
        </p:spPr>
      </p:pic>
    </p:spTree>
    <p:extLst>
      <p:ext uri="{BB962C8B-B14F-4D97-AF65-F5344CB8AC3E}">
        <p14:creationId xmlns:p14="http://schemas.microsoft.com/office/powerpoint/2010/main" val="172965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Database Workloads</a:t>
            </a:r>
            <a:endParaRPr lang="en-US" sz="3600" b="0" kern="0" dirty="0">
              <a:solidFill>
                <a:srgbClr val="000000"/>
              </a:solidFill>
              <a:latin typeface="Gill Sans"/>
              <a:cs typeface="Gill Sans"/>
            </a:endParaRPr>
          </a:p>
        </p:txBody>
      </p:sp>
      <p:sp>
        <p:nvSpPr>
          <p:cNvPr id="6" name="TextBox 5"/>
          <p:cNvSpPr txBox="1"/>
          <p:nvPr/>
        </p:nvSpPr>
        <p:spPr>
          <a:xfrm>
            <a:off x="0" y="17054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OLTP (online transaction processing)</a:t>
            </a:r>
            <a:endParaRPr lang="en-US" sz="2400" b="0" kern="0" dirty="0">
              <a:solidFill>
                <a:srgbClr val="000000"/>
              </a:solidFill>
              <a:latin typeface="Gill Sans"/>
              <a:cs typeface="Gill Sans"/>
            </a:endParaRPr>
          </a:p>
        </p:txBody>
      </p:sp>
      <p:sp>
        <p:nvSpPr>
          <p:cNvPr id="7" name="TextBox 6"/>
          <p:cNvSpPr txBox="1"/>
          <p:nvPr/>
        </p:nvSpPr>
        <p:spPr>
          <a:xfrm>
            <a:off x="0" y="208645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e-commerce, banking, airline reservations</a:t>
            </a:r>
          </a:p>
          <a:p>
            <a:pPr lvl="0" algn="ctr">
              <a:defRPr/>
            </a:pPr>
            <a:r>
              <a:rPr lang="en-US" sz="2000" b="0" kern="0" dirty="0">
                <a:solidFill>
                  <a:srgbClr val="0070C0"/>
                </a:solidFill>
                <a:latin typeface="Gill Sans"/>
                <a:cs typeface="Gill Sans"/>
              </a:rPr>
              <a:t>User facing: real-time, low latency, highly-concurrent</a:t>
            </a:r>
          </a:p>
          <a:p>
            <a:pPr lvl="0" algn="ctr">
              <a:defRPr/>
            </a:pPr>
            <a:r>
              <a:rPr lang="en-US" sz="2000" b="0" kern="0" dirty="0">
                <a:solidFill>
                  <a:srgbClr val="0070C0"/>
                </a:solidFill>
                <a:latin typeface="Gill Sans"/>
                <a:cs typeface="Gill Sans"/>
              </a:rPr>
              <a:t>Tasks: relatively small set of “standard” transactional queries</a:t>
            </a:r>
          </a:p>
          <a:p>
            <a:pPr lvl="0" algn="ctr">
              <a:defRPr/>
            </a:pPr>
            <a:r>
              <a:rPr lang="en-US" sz="2000" b="0" kern="0" dirty="0">
                <a:solidFill>
                  <a:srgbClr val="0070C0"/>
                </a:solidFill>
                <a:latin typeface="Gill Sans"/>
                <a:cs typeface="Gill Sans"/>
              </a:rPr>
              <a:t>Data access pattern: random reads, updates, writes </a:t>
            </a:r>
            <a:r>
              <a:rPr lang="en-US" sz="2000" b="0" kern="0" dirty="0" smtClean="0">
                <a:solidFill>
                  <a:srgbClr val="0070C0"/>
                </a:solidFill>
                <a:latin typeface="Gill Sans"/>
                <a:cs typeface="Gill Sans"/>
              </a:rPr>
              <a:t>(small </a:t>
            </a:r>
            <a:r>
              <a:rPr lang="en-US" sz="2000" b="0" kern="0" dirty="0">
                <a:solidFill>
                  <a:srgbClr val="0070C0"/>
                </a:solidFill>
                <a:latin typeface="Gill Sans"/>
                <a:cs typeface="Gill Sans"/>
              </a:rPr>
              <a:t>amounts of data)</a:t>
            </a:r>
            <a:endParaRPr lang="en-US" sz="2000" b="0" kern="0" dirty="0">
              <a:solidFill>
                <a:srgbClr val="0070C0"/>
              </a:solidFill>
              <a:latin typeface="Gill Sans"/>
              <a:cs typeface="Gill Sans"/>
            </a:endParaRPr>
          </a:p>
        </p:txBody>
      </p:sp>
      <p:sp>
        <p:nvSpPr>
          <p:cNvPr id="11" name="TextBox 10"/>
          <p:cNvSpPr txBox="1"/>
          <p:nvPr/>
        </p:nvSpPr>
        <p:spPr>
          <a:xfrm>
            <a:off x="0" y="38581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OLAP (online analytical processing)</a:t>
            </a:r>
            <a:endParaRPr lang="en-US" sz="2400" b="0" kern="0" dirty="0">
              <a:solidFill>
                <a:srgbClr val="000000"/>
              </a:solidFill>
              <a:latin typeface="Gill Sans"/>
              <a:cs typeface="Gill Sans"/>
            </a:endParaRPr>
          </a:p>
        </p:txBody>
      </p:sp>
      <p:sp>
        <p:nvSpPr>
          <p:cNvPr id="12" name="TextBox 11"/>
          <p:cNvSpPr txBox="1"/>
          <p:nvPr/>
        </p:nvSpPr>
        <p:spPr>
          <a:xfrm>
            <a:off x="0" y="42391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business intelligence, data mining</a:t>
            </a:r>
          </a:p>
          <a:p>
            <a:pPr lvl="0" algn="ctr">
              <a:defRPr/>
            </a:pPr>
            <a:r>
              <a:rPr lang="en-US" sz="2000" b="0" kern="0" dirty="0">
                <a:solidFill>
                  <a:srgbClr val="0070C0"/>
                </a:solidFill>
                <a:latin typeface="Gill Sans"/>
                <a:cs typeface="Gill Sans"/>
              </a:rPr>
              <a:t>Back-end processing: batch workloads, less concurrency</a:t>
            </a:r>
          </a:p>
          <a:p>
            <a:pPr lvl="0" algn="ctr">
              <a:defRPr/>
            </a:pPr>
            <a:r>
              <a:rPr lang="en-US" sz="2000" b="0" kern="0" dirty="0">
                <a:solidFill>
                  <a:srgbClr val="0070C0"/>
                </a:solidFill>
                <a:latin typeface="Gill Sans"/>
                <a:cs typeface="Gill Sans"/>
              </a:rPr>
              <a:t>Tasks: complex analytical queries, often ad hoc</a:t>
            </a:r>
          </a:p>
          <a:p>
            <a:pPr lvl="0" algn="ctr">
              <a:defRPr/>
            </a:pPr>
            <a:r>
              <a:rPr lang="en-US" sz="2000" b="0" kern="0" dirty="0">
                <a:solidFill>
                  <a:srgbClr val="0070C0"/>
                </a:solidFill>
                <a:latin typeface="Gill Sans"/>
                <a:cs typeface="Gill Sans"/>
              </a:rPr>
              <a:t>Data access pattern: table scans, large amounts of data per query</a:t>
            </a:r>
          </a:p>
        </p:txBody>
      </p:sp>
    </p:spTree>
    <p:extLst>
      <p:ext uri="{BB962C8B-B14F-4D97-AF65-F5344CB8AC3E}">
        <p14:creationId xmlns:p14="http://schemas.microsoft.com/office/powerpoint/2010/main" val="17636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OLTP and OLAP Together?</a:t>
            </a:r>
            <a:endParaRPr lang="en-US" sz="3600" b="0" kern="0" dirty="0">
              <a:solidFill>
                <a:srgbClr val="000000"/>
              </a:solidFill>
              <a:latin typeface="Gill Sans"/>
              <a:cs typeface="Gill Sans"/>
            </a:endParaRPr>
          </a:p>
        </p:txBody>
      </p:sp>
      <p:sp>
        <p:nvSpPr>
          <p:cNvPr id="6" name="TextBox 5"/>
          <p:cNvSpPr txBox="1"/>
          <p:nvPr/>
        </p:nvSpPr>
        <p:spPr>
          <a:xfrm>
            <a:off x="0" y="18960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Downsides of co-existing OLTP and OLAP workloads</a:t>
            </a:r>
            <a:endParaRPr lang="en-US" sz="2400" b="0" kern="0" dirty="0">
              <a:solidFill>
                <a:srgbClr val="000000"/>
              </a:solidFill>
              <a:latin typeface="Gill Sans"/>
              <a:cs typeface="Gill Sans"/>
            </a:endParaRPr>
          </a:p>
        </p:txBody>
      </p:sp>
      <p:sp>
        <p:nvSpPr>
          <p:cNvPr id="7" name="TextBox 6"/>
          <p:cNvSpPr txBox="1"/>
          <p:nvPr/>
        </p:nvSpPr>
        <p:spPr>
          <a:xfrm>
            <a:off x="0" y="22770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Poor memory management</a:t>
            </a:r>
          </a:p>
          <a:p>
            <a:pPr lvl="0" algn="ctr">
              <a:defRPr/>
            </a:pPr>
            <a:r>
              <a:rPr lang="en-US" sz="2000" b="0" kern="0" dirty="0">
                <a:solidFill>
                  <a:srgbClr val="0070C0"/>
                </a:solidFill>
                <a:latin typeface="Gill Sans"/>
                <a:cs typeface="Gill Sans"/>
              </a:rPr>
              <a:t>Conflicting data access patterns</a:t>
            </a:r>
          </a:p>
          <a:p>
            <a:pPr lvl="0" algn="ctr">
              <a:defRPr/>
            </a:pPr>
            <a:r>
              <a:rPr lang="en-US" sz="2000" b="0" kern="0" dirty="0">
                <a:solidFill>
                  <a:srgbClr val="0070C0"/>
                </a:solidFill>
                <a:latin typeface="Gill Sans"/>
                <a:cs typeface="Gill Sans"/>
              </a:rPr>
              <a:t>Variable latency</a:t>
            </a:r>
            <a:endParaRPr lang="en-US" sz="2000" b="0" kern="0" dirty="0">
              <a:solidFill>
                <a:srgbClr val="0070C0"/>
              </a:solidFill>
              <a:latin typeface="Gill Sans"/>
              <a:cs typeface="Gill Sans"/>
            </a:endParaRPr>
          </a:p>
        </p:txBody>
      </p:sp>
      <p:sp>
        <p:nvSpPr>
          <p:cNvPr id="11" name="TextBox 10"/>
          <p:cNvSpPr txBox="1"/>
          <p:nvPr/>
        </p:nvSpPr>
        <p:spPr>
          <a:xfrm>
            <a:off x="0" y="4810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Solution?</a:t>
            </a:r>
            <a:endParaRPr lang="en-US" sz="2800" b="0" kern="0" dirty="0">
              <a:solidFill>
                <a:srgbClr val="FF0000"/>
              </a:solidFill>
              <a:latin typeface="Gill Sans"/>
              <a:cs typeface="Gill San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572074"/>
            <a:ext cx="728870" cy="762000"/>
          </a:xfrm>
          <a:prstGeom prst="rect">
            <a:avLst/>
          </a:prstGeom>
        </p:spPr>
      </p:pic>
      <p:sp>
        <p:nvSpPr>
          <p:cNvPr id="13" name="TextBox 12"/>
          <p:cNvSpPr txBox="1"/>
          <p:nvPr/>
        </p:nvSpPr>
        <p:spPr>
          <a:xfrm>
            <a:off x="3657600" y="3722242"/>
            <a:ext cx="27432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 and 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35395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(Warehouse)</a:t>
            </a:r>
            <a:endParaRPr lang="en-US" sz="1000" b="0" dirty="0">
              <a:solidFill>
                <a:srgbClr val="FFFFFF"/>
              </a:solidFill>
            </a:endParaRPr>
          </a:p>
        </p:txBody>
      </p:sp>
      <p:sp>
        <p:nvSpPr>
          <p:cNvPr id="6" name="Title 1"/>
          <p:cNvSpPr txBox="1">
            <a:spLocks/>
          </p:cNvSpPr>
          <p:nvPr/>
        </p:nvSpPr>
        <p:spPr>
          <a:xfrm>
            <a:off x="0" y="5105400"/>
            <a:ext cx="9144000" cy="685800"/>
          </a:xfrm>
          <a:prstGeom prst="rect">
            <a:avLst/>
          </a:prstGeom>
        </p:spPr>
        <p:txBody>
          <a:bodyPr/>
          <a:lstStyle/>
          <a:p>
            <a:pPr lvl="0" algn="ctr">
              <a:defRPr/>
            </a:pPr>
            <a:r>
              <a:rPr lang="en-US" sz="3200" b="0" kern="0" dirty="0" smtClean="0">
                <a:latin typeface="Gill Sans"/>
                <a:cs typeface="Gill Sans"/>
              </a:rPr>
              <a:t>Build a data warehouse!</a:t>
            </a:r>
            <a:endParaRPr lang="en-US" sz="3200" b="0" kern="0" dirty="0">
              <a:latin typeface="Gill Sans"/>
              <a:cs typeface="Gill Sans"/>
            </a:endParaRPr>
          </a:p>
        </p:txBody>
      </p:sp>
    </p:spTree>
    <p:extLst>
      <p:ext uri="{BB962C8B-B14F-4D97-AF65-F5344CB8AC3E}">
        <p14:creationId xmlns:p14="http://schemas.microsoft.com/office/powerpoint/2010/main" val="1909613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2" name="Group 1"/>
          <p:cNvGrpSpPr/>
          <p:nvPr/>
        </p:nvGrpSpPr>
        <p:grpSpPr>
          <a:xfrm>
            <a:off x="2743200" y="3084512"/>
            <a:ext cx="3657599" cy="1258888"/>
            <a:chOff x="2743200" y="3084512"/>
            <a:chExt cx="3657599" cy="1258888"/>
          </a:xfrm>
        </p:grpSpPr>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TextBox 16"/>
          <p:cNvSpPr txBox="1"/>
          <p:nvPr/>
        </p:nvSpPr>
        <p:spPr>
          <a:xfrm>
            <a:off x="228600" y="1981200"/>
            <a:ext cx="317424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OLTP database for user-facing transactions</a:t>
            </a:r>
            <a:endParaRPr lang="en-US" sz="2400" b="0" kern="0" dirty="0">
              <a:solidFill>
                <a:srgbClr val="000000"/>
              </a:solidFill>
              <a:latin typeface="Gill Sans"/>
              <a:cs typeface="Gill Sans"/>
            </a:endParaRPr>
          </a:p>
        </p:txBody>
      </p:sp>
      <p:sp>
        <p:nvSpPr>
          <p:cNvPr id="23" name="TextBox 22"/>
          <p:cNvSpPr txBox="1"/>
          <p:nvPr/>
        </p:nvSpPr>
        <p:spPr>
          <a:xfrm>
            <a:off x="541930" y="4576267"/>
            <a:ext cx="286091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OLAP database for data warehousing</a:t>
            </a:r>
            <a:endParaRPr lang="en-US" sz="2400" b="0" kern="0" dirty="0">
              <a:solidFill>
                <a:srgbClr val="000000"/>
              </a:solidFill>
              <a:latin typeface="Gill Sans"/>
              <a:cs typeface="Gill Sans"/>
            </a:endParaRPr>
          </a:p>
        </p:txBody>
      </p:sp>
      <p:sp>
        <p:nvSpPr>
          <p:cNvPr id="24" name="TextBox 23"/>
          <p:cNvSpPr txBox="1"/>
          <p:nvPr/>
        </p:nvSpPr>
        <p:spPr>
          <a:xfrm>
            <a:off x="6172200" y="5886043"/>
            <a:ext cx="2808027" cy="830997"/>
          </a:xfrm>
          <a:prstGeom prst="rect">
            <a:avLst/>
          </a:prstGeom>
          <a:noFill/>
        </p:spPr>
        <p:txBody>
          <a:bodyPr wrap="square" rtlCol="0">
            <a:spAutoFit/>
          </a:bodyPr>
          <a:lstStyle/>
          <a:p>
            <a:r>
              <a:rPr lang="en-US" sz="2400" b="0" dirty="0" smtClean="0">
                <a:solidFill>
                  <a:srgbClr val="FF0000"/>
                </a:solidFill>
                <a:latin typeface="Gill Sans"/>
                <a:cs typeface="Gill Sans"/>
              </a:rPr>
              <a:t>What’s special about OLTP vs. OLAP?</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28020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9" grpId="0"/>
      <p:bldP spid="8" grpId="0" animBg="1"/>
      <p:bldP spid="10" grpId="0"/>
      <p:bldP spid="14" grpId="0" animBg="1"/>
      <p:bldP spid="16" grpId="0"/>
      <p:bldP spid="17"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814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Customer</a:t>
            </a:r>
          </a:p>
        </p:txBody>
      </p:sp>
      <p:sp>
        <p:nvSpPr>
          <p:cNvPr id="6" name="Rectangle 5"/>
          <p:cNvSpPr/>
          <p:nvPr/>
        </p:nvSpPr>
        <p:spPr bwMode="auto">
          <a:xfrm>
            <a:off x="61722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Billing</a:t>
            </a:r>
          </a:p>
        </p:txBody>
      </p:sp>
      <p:sp>
        <p:nvSpPr>
          <p:cNvPr id="7" name="Rectangle 6"/>
          <p:cNvSpPr/>
          <p:nvPr/>
        </p:nvSpPr>
        <p:spPr bwMode="auto">
          <a:xfrm>
            <a:off x="35814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Order</a:t>
            </a:r>
          </a:p>
        </p:txBody>
      </p:sp>
      <p:sp>
        <p:nvSpPr>
          <p:cNvPr id="8" name="Rectangle 7"/>
          <p:cNvSpPr/>
          <p:nvPr/>
        </p:nvSpPr>
        <p:spPr bwMode="auto">
          <a:xfrm>
            <a:off x="8382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Inventory</a:t>
            </a:r>
          </a:p>
        </p:txBody>
      </p:sp>
      <p:sp>
        <p:nvSpPr>
          <p:cNvPr id="9" name="Rectangle 8"/>
          <p:cNvSpPr/>
          <p:nvPr/>
        </p:nvSpPr>
        <p:spPr bwMode="auto">
          <a:xfrm>
            <a:off x="2209800" y="5257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OrderLine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8956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3241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OLTP Schema</a:t>
            </a:r>
          </a:p>
        </p:txBody>
      </p:sp>
    </p:spTree>
    <p:extLst>
      <p:ext uri="{BB962C8B-B14F-4D97-AF65-F5344CB8AC3E}">
        <p14:creationId xmlns:p14="http://schemas.microsoft.com/office/powerpoint/2010/main" val="21092627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528244"/>
            <a:ext cx="4923543" cy="584776"/>
          </a:xfrm>
          <a:prstGeom prst="rect">
            <a:avLst/>
          </a:prstGeom>
          <a:noFill/>
        </p:spPr>
        <p:txBody>
          <a:bodyPr wrap="none" rtlCol="0">
            <a:spAutoFit/>
          </a:bodyPr>
          <a:lstStyle/>
          <a:p>
            <a:r>
              <a:rPr lang="en-US" sz="3200" b="0" dirty="0" smtClean="0">
                <a:solidFill>
                  <a:srgbClr val="FF0000"/>
                </a:solidFill>
                <a:latin typeface="Gill Sans"/>
                <a:cs typeface="Gill Sans"/>
              </a:rPr>
              <a:t>Stars and snowflakes, oh my!</a:t>
            </a:r>
            <a:endParaRPr lang="en-US" sz="3200" b="0" dirty="0">
              <a:solidFill>
                <a:srgbClr val="FF0000"/>
              </a:solidFill>
              <a:latin typeface="Gill Sans"/>
              <a:cs typeface="Gill Sans"/>
            </a:endParaRP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679902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ELT</a:t>
            </a:r>
            <a:endParaRPr lang="en-US" sz="3600" b="0" kern="0" dirty="0">
              <a:solidFill>
                <a:srgbClr val="000000"/>
              </a:solidFill>
              <a:latin typeface="Gill Sans"/>
              <a:cs typeface="Gill Sans"/>
            </a:endParaRPr>
          </a:p>
        </p:txBody>
      </p:sp>
      <p:sp>
        <p:nvSpPr>
          <p:cNvPr id="6" name="TextBox 5"/>
          <p:cNvSpPr txBox="1"/>
          <p:nvPr/>
        </p:nvSpPr>
        <p:spPr>
          <a:xfrm>
            <a:off x="0" y="258187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Transform</a:t>
            </a:r>
            <a:endParaRPr lang="en-US" sz="2400" b="0" kern="0" dirty="0">
              <a:solidFill>
                <a:srgbClr val="000000"/>
              </a:solidFill>
              <a:latin typeface="Gill Sans"/>
              <a:cs typeface="Gill Sans"/>
            </a:endParaRPr>
          </a:p>
        </p:txBody>
      </p:sp>
      <p:sp>
        <p:nvSpPr>
          <p:cNvPr id="7" name="TextBox 6"/>
          <p:cNvSpPr txBox="1"/>
          <p:nvPr/>
        </p:nvSpPr>
        <p:spPr>
          <a:xfrm>
            <a:off x="0" y="29628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Data cleaning and integrity checking</a:t>
            </a:r>
          </a:p>
          <a:p>
            <a:pPr lvl="0" algn="ctr">
              <a:defRPr/>
            </a:pPr>
            <a:r>
              <a:rPr lang="en-US" sz="2000" b="0" kern="0" dirty="0">
                <a:solidFill>
                  <a:srgbClr val="0070C0"/>
                </a:solidFill>
                <a:latin typeface="Gill Sans"/>
                <a:cs typeface="Gill Sans"/>
              </a:rPr>
              <a:t>Schema conversion</a:t>
            </a:r>
          </a:p>
          <a:p>
            <a:pPr lvl="0" algn="ctr">
              <a:defRPr/>
            </a:pPr>
            <a:r>
              <a:rPr lang="en-US" sz="2000" b="0" kern="0" dirty="0">
                <a:solidFill>
                  <a:srgbClr val="0070C0"/>
                </a:solidFill>
                <a:latin typeface="Gill Sans"/>
                <a:cs typeface="Gill Sans"/>
              </a:rPr>
              <a:t>Field transformations</a:t>
            </a:r>
          </a:p>
        </p:txBody>
      </p:sp>
      <p:sp>
        <p:nvSpPr>
          <p:cNvPr id="11" name="TextBox 10"/>
          <p:cNvSpPr txBox="1"/>
          <p:nvPr/>
        </p:nvSpPr>
        <p:spPr>
          <a:xfrm>
            <a:off x="0" y="5953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When does ELT happen?</a:t>
            </a:r>
            <a:endParaRPr lang="en-US" sz="2800" b="0" kern="0" dirty="0">
              <a:solidFill>
                <a:srgbClr val="FF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Extract</a:t>
            </a:r>
            <a:endParaRPr lang="en-US" sz="2400" b="0" kern="0" dirty="0">
              <a:solidFill>
                <a:srgbClr val="000000"/>
              </a:solidFill>
              <a:latin typeface="Gill Sans"/>
              <a:cs typeface="Gill Sans"/>
            </a:endParaRPr>
          </a:p>
        </p:txBody>
      </p:sp>
      <p:sp>
        <p:nvSpPr>
          <p:cNvPr id="9" name="TextBox 8"/>
          <p:cNvSpPr txBox="1"/>
          <p:nvPr/>
        </p:nvSpPr>
        <p:spPr>
          <a:xfrm>
            <a:off x="0" y="41910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Load</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423853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Oval Callout 16"/>
          <p:cNvSpPr/>
          <p:nvPr/>
        </p:nvSpPr>
        <p:spPr bwMode="auto">
          <a:xfrm>
            <a:off x="522880" y="5310706"/>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a:t>
            </a:r>
            <a:r>
              <a:rPr lang="en-US" sz="2000" b="0" dirty="0" smtClean="0">
                <a:solidFill>
                  <a:schemeClr val="bg1"/>
                </a:solidFill>
                <a:latin typeface="Gill Sans" charset="0"/>
                <a:ea typeface="Gill Sans" charset="0"/>
                <a:cs typeface="Gill Sans" charset="0"/>
              </a:rPr>
              <a:t>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a:t>
            </a:r>
            <a:r>
              <a:rPr lang="en-US" sz="2000" b="0" dirty="0" smtClean="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a </a:t>
            </a:r>
            <a:endParaRPr lang="en-US" sz="2000" b="0" dirty="0" smtClean="0">
              <a:solidFill>
                <a:schemeClr val="bg1"/>
              </a:solidFill>
              <a:latin typeface="Gill Sans" charset="0"/>
              <a:ea typeface="Gill Sans" charset="0"/>
              <a:cs typeface="Gill Sans"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a:t>
            </a:r>
            <a:r>
              <a:rPr lang="en-US" sz="2000" b="0" dirty="0" smtClean="0">
                <a:solidFill>
                  <a:schemeClr val="bg1"/>
                </a:solidFill>
                <a:latin typeface="Gill Sans" charset="0"/>
                <a:ea typeface="Gill Sans" charset="0"/>
                <a:cs typeface="Gill Sans" charset="0"/>
              </a:rPr>
              <a:t>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23" name="Oval Callout 22"/>
          <p:cNvSpPr/>
          <p:nvPr/>
        </p:nvSpPr>
        <p:spPr bwMode="auto">
          <a:xfrm>
            <a:off x="5334000" y="5562600"/>
            <a:ext cx="1461837"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1"/>
                </a:solidFill>
                <a:latin typeface="Gill Sans" charset="0"/>
                <a:ea typeface="Gill Sans" charset="0"/>
                <a:cs typeface="Gill Sans" charset="0"/>
              </a:rPr>
              <a:t>Meh.</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1778153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340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3" grpId="0" animBg="1"/>
      <p:bldP spid="24" grpId="0"/>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Structure of the Course</a:t>
            </a:r>
            <a:endParaRPr lang="en-US" sz="3600" b="0" kern="0" dirty="0">
              <a:solidFill>
                <a:srgbClr val="000000"/>
              </a:solidFill>
              <a:latin typeface="Gill Sans"/>
              <a:cs typeface="Gill Sans"/>
            </a:endParaRP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smtClean="0">
                <a:solidFill>
                  <a:sysClr val="windowText" lastClr="000000"/>
                </a:solidFill>
                <a:latin typeface="Helvetica Neue"/>
                <a:cs typeface="Helvetica Neue"/>
              </a:rPr>
              <a:t>“Core” framework features </a:t>
            </a:r>
            <a:br>
              <a:rPr lang="en-US" sz="2400" b="0" kern="0" dirty="0" smtClean="0">
                <a:solidFill>
                  <a:sysClr val="windowText" lastClr="000000"/>
                </a:solidFill>
                <a:latin typeface="Helvetica Neue"/>
                <a:cs typeface="Helvetica Neue"/>
              </a:rPr>
            </a:br>
            <a:r>
              <a:rPr lang="en-US" sz="2400" b="0" kern="0" dirty="0" smtClean="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Data Mining</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endParaRPr lang="en-US" sz="3600" b="0" kern="0" dirty="0">
              <a:solidFill>
                <a:srgbClr val="000000"/>
              </a:solidFill>
              <a:latin typeface="Gill Sans"/>
              <a:cs typeface="Gill Sans"/>
            </a:endParaRP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endParaRPr lang="en-US" sz="2400" b="0" kern="0" dirty="0">
              <a:solidFill>
                <a:srgbClr val="00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endParaRPr lang="en-US" sz="2400" b="0" kern="0" dirty="0">
              <a:solidFill>
                <a:srgbClr val="000000"/>
              </a:solidFill>
              <a:latin typeface="Gill Sans"/>
              <a:cs typeface="Gill Sans"/>
            </a:endParaRP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Tree>
    <p:extLst>
      <p:ext uri="{BB962C8B-B14F-4D97-AF65-F5344CB8AC3E}">
        <p14:creationId xmlns:p14="http://schemas.microsoft.com/office/powerpoint/2010/main" val="71107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smtClean="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40183274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 Challenges</a:t>
            </a:r>
            <a:endParaRPr lang="en-US" sz="3600" b="0" kern="0" dirty="0">
              <a:solidFill>
                <a:srgbClr val="000000"/>
              </a:solidFill>
              <a:latin typeface="Gill Sans"/>
              <a:cs typeface="Gill Sans"/>
            </a:endParaRPr>
          </a:p>
        </p:txBody>
      </p:sp>
      <p:sp>
        <p:nvSpPr>
          <p:cNvPr id="6" name="TextBox 5"/>
          <p:cNvSpPr txBox="1"/>
          <p:nvPr/>
        </p:nvSpPr>
        <p:spPr>
          <a:xfrm>
            <a:off x="0" y="233118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Fundamentally, lots of joins, group-</a:t>
            </a:r>
            <a:r>
              <a:rPr lang="en-US" sz="2400" b="0" kern="0" dirty="0" err="1">
                <a:solidFill>
                  <a:srgbClr val="000000"/>
                </a:solidFill>
                <a:latin typeface="Gill Sans"/>
                <a:cs typeface="Gill Sans"/>
              </a:rPr>
              <a:t>bys</a:t>
            </a:r>
            <a:r>
              <a:rPr lang="en-US" sz="2400" b="0" kern="0" dirty="0">
                <a:solidFill>
                  <a:srgbClr val="000000"/>
                </a:solidFill>
                <a:latin typeface="Gill Sans"/>
                <a:cs typeface="Gill Sans"/>
              </a:rPr>
              <a:t> and aggregations</a:t>
            </a:r>
            <a:endParaRPr lang="en-US" sz="2400" b="0" kern="0" dirty="0">
              <a:solidFill>
                <a:srgbClr val="000000"/>
              </a:solidFill>
              <a:latin typeface="Gill Sans"/>
              <a:cs typeface="Gill Sans"/>
            </a:endParaRPr>
          </a:p>
        </p:txBody>
      </p:sp>
      <p:sp>
        <p:nvSpPr>
          <p:cNvPr id="7" name="TextBox 6"/>
          <p:cNvSpPr txBox="1"/>
          <p:nvPr/>
        </p:nvSpPr>
        <p:spPr>
          <a:xfrm>
            <a:off x="0" y="271218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How to take advantage of schema structure to avoid repeated work?</a:t>
            </a:r>
          </a:p>
        </p:txBody>
      </p:sp>
      <p:sp>
        <p:nvSpPr>
          <p:cNvPr id="10" name="TextBox 9"/>
          <p:cNvSpPr txBox="1"/>
          <p:nvPr/>
        </p:nvSpPr>
        <p:spPr>
          <a:xfrm>
            <a:off x="0" y="3406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Cube materialization</a:t>
            </a:r>
            <a:endParaRPr lang="en-US" sz="2400" b="0" kern="0" dirty="0">
              <a:solidFill>
                <a:srgbClr val="000000"/>
              </a:solidFill>
              <a:latin typeface="Gill Sans"/>
              <a:cs typeface="Gill Sans"/>
            </a:endParaRPr>
          </a:p>
        </p:txBody>
      </p:sp>
      <p:sp>
        <p:nvSpPr>
          <p:cNvPr id="12" name="TextBox 11"/>
          <p:cNvSpPr txBox="1"/>
          <p:nvPr/>
        </p:nvSpPr>
        <p:spPr>
          <a:xfrm>
            <a:off x="0" y="3787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Realistic to materialize the entire cube?</a:t>
            </a:r>
          </a:p>
          <a:p>
            <a:pPr lvl="0" algn="ctr">
              <a:defRPr/>
            </a:pPr>
            <a:r>
              <a:rPr lang="en-US" sz="2000" b="0" kern="0" dirty="0">
                <a:solidFill>
                  <a:srgbClr val="0070C0"/>
                </a:solidFill>
                <a:latin typeface="Gill Sans"/>
                <a:cs typeface="Gill Sans"/>
              </a:rPr>
              <a:t>If not, how/when/what to materialize?</a:t>
            </a:r>
          </a:p>
        </p:txBody>
      </p:sp>
    </p:spTree>
    <p:extLst>
      <p:ext uri="{BB962C8B-B14F-4D97-AF65-F5344CB8AC3E}">
        <p14:creationId xmlns:p14="http://schemas.microsoft.com/office/powerpoint/2010/main" val="1383519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6255"/>
            <a:ext cx="728870" cy="762000"/>
          </a:xfrm>
          <a:prstGeom prst="rect">
            <a:avLst/>
          </a:prstGeom>
        </p:spPr>
      </p:pic>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0" y="-58713"/>
            <a:ext cx="728870" cy="762000"/>
          </a:xfrm>
          <a:prstGeom prst="rect">
            <a:avLst/>
          </a:prstGeom>
        </p:spPr>
      </p:pic>
    </p:spTree>
    <p:extLst>
      <p:ext uri="{BB962C8B-B14F-4D97-AF65-F5344CB8AC3E}">
        <p14:creationId xmlns:p14="http://schemas.microsoft.com/office/powerpoint/2010/main" val="72968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Fast forward</a:t>
            </a:r>
            <a:r>
              <a:rPr lang="mr-IN" sz="3600" b="0" kern="0" dirty="0" smtClean="0">
                <a:solidFill>
                  <a:srgbClr val="000000"/>
                </a:solidFill>
                <a:latin typeface="Gill Sans"/>
                <a:cs typeface="Gill Sans"/>
              </a:rPr>
              <a: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4174448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21" name="Title 1"/>
          <p:cNvSpPr txBox="1">
            <a:spLocks/>
          </p:cNvSpPr>
          <p:nvPr/>
        </p:nvSpPr>
        <p:spPr>
          <a:xfrm>
            <a:off x="0" y="3048000"/>
            <a:ext cx="3962400" cy="685800"/>
          </a:xfrm>
          <a:prstGeom prst="rect">
            <a:avLst/>
          </a:prstGeom>
        </p:spPr>
        <p:txBody>
          <a:bodyPr/>
          <a:lstStyle/>
          <a:p>
            <a:pPr lvl="0" algn="ctr">
              <a:defRPr/>
            </a:pPr>
            <a:r>
              <a:rPr lang="en-US" sz="3600" b="0" kern="0" dirty="0" smtClean="0">
                <a:solidFill>
                  <a:srgbClr val="000000"/>
                </a:solidFill>
                <a:latin typeface="Gill Sans"/>
                <a:cs typeface="Gill Sans"/>
              </a:rPr>
              <a:t>Facebook context?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8287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1775086"/>
            <a:ext cx="2362200" cy="1323439"/>
          </a:xfrm>
          <a:prstGeom prst="rect">
            <a:avLst/>
          </a:prstGeom>
          <a:noFill/>
        </p:spPr>
        <p:txBody>
          <a:bodyPr wrap="square" rtlCol="0">
            <a:spAutoFit/>
          </a:bodyPr>
          <a:lstStyle/>
          <a:p>
            <a:r>
              <a:rPr lang="en-US" sz="2000" b="0" dirty="0" smtClean="0">
                <a:solidFill>
                  <a:schemeClr val="bg2"/>
                </a:solidFill>
                <a:latin typeface="Gill Sans"/>
                <a:cs typeface="Gill Sans"/>
              </a:rPr>
              <a:t>Adding friends</a:t>
            </a:r>
          </a:p>
          <a:p>
            <a:r>
              <a:rPr lang="en-US" sz="2000" b="0" dirty="0" smtClean="0">
                <a:solidFill>
                  <a:schemeClr val="bg2"/>
                </a:solidFill>
                <a:latin typeface="Gill Sans"/>
                <a:cs typeface="Gill Sans"/>
              </a:rPr>
              <a:t>Updating profiles</a:t>
            </a:r>
          </a:p>
          <a:p>
            <a:r>
              <a:rPr lang="en-US" sz="2000" b="0" dirty="0" smtClean="0">
                <a:solidFill>
                  <a:schemeClr val="bg2"/>
                </a:solidFill>
                <a:latin typeface="Gill Sans"/>
                <a:cs typeface="Gill Sans"/>
              </a:rPr>
              <a:t>Likes, comments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
        <p:nvSpPr>
          <p:cNvPr id="24" name="TextBox 23"/>
          <p:cNvSpPr txBox="1"/>
          <p:nvPr/>
        </p:nvSpPr>
        <p:spPr>
          <a:xfrm>
            <a:off x="5791200" y="4620161"/>
            <a:ext cx="2743200" cy="1323439"/>
          </a:xfrm>
          <a:prstGeom prst="rect">
            <a:avLst/>
          </a:prstGeom>
          <a:noFill/>
        </p:spPr>
        <p:txBody>
          <a:bodyPr wrap="square" rtlCol="0">
            <a:spAutoFit/>
          </a:bodyPr>
          <a:lstStyle/>
          <a:p>
            <a:r>
              <a:rPr lang="en-US" sz="2000" b="0" dirty="0" smtClean="0">
                <a:solidFill>
                  <a:schemeClr val="bg2"/>
                </a:solidFill>
                <a:latin typeface="Gill Sans"/>
                <a:cs typeface="Gill Sans"/>
              </a:rPr>
              <a:t>Feed ranking</a:t>
            </a:r>
          </a:p>
          <a:p>
            <a:r>
              <a:rPr lang="en-US" sz="2000" b="0" dirty="0" smtClean="0">
                <a:solidFill>
                  <a:schemeClr val="bg2"/>
                </a:solidFill>
                <a:latin typeface="Gill Sans"/>
                <a:cs typeface="Gill Sans"/>
              </a:rPr>
              <a:t>Friend recommendation</a:t>
            </a:r>
          </a:p>
          <a:p>
            <a:r>
              <a:rPr lang="en-US" sz="2000" b="0" dirty="0">
                <a:solidFill>
                  <a:schemeClr val="bg2"/>
                </a:solidFill>
                <a:latin typeface="Gill Sans"/>
                <a:cs typeface="Gill Sans"/>
              </a:rPr>
              <a:t>Demographic analysis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Tree>
    <p:extLst>
      <p:ext uri="{BB962C8B-B14F-4D97-AF65-F5344CB8AC3E}">
        <p14:creationId xmlns:p14="http://schemas.microsoft.com/office/powerpoint/2010/main" val="1855546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2266890"/>
            <a:ext cx="2362200" cy="400110"/>
          </a:xfrm>
          <a:prstGeom prst="rect">
            <a:avLst/>
          </a:prstGeom>
          <a:noFill/>
        </p:spPr>
        <p:txBody>
          <a:bodyPr wrap="square" rtlCol="0">
            <a:spAutoFit/>
          </a:bodyPr>
          <a:lstStyle/>
          <a:p>
            <a:r>
              <a:rPr lang="en-US" sz="2000" b="0" dirty="0" smtClean="0">
                <a:solidFill>
                  <a:schemeClr val="bg2"/>
                </a:solidFill>
                <a:latin typeface="Gill Sans"/>
                <a:cs typeface="Gill Sans"/>
              </a:rPr>
              <a:t>PHP/MySQL</a:t>
            </a:r>
            <a:endParaRPr lang="en-US" sz="2000" b="0" dirty="0">
              <a:solidFill>
                <a:schemeClr val="bg2"/>
              </a:solidFill>
              <a:latin typeface="Gill Sans"/>
              <a:cs typeface="Gill Sans"/>
            </a:endParaRPr>
          </a:p>
        </p:txBody>
      </p:sp>
      <p:sp>
        <p:nvSpPr>
          <p:cNvPr id="26" name="TextBox 25"/>
          <p:cNvSpPr txBox="1"/>
          <p:nvPr/>
        </p:nvSpPr>
        <p:spPr>
          <a:xfrm>
            <a:off x="4885403" y="6018136"/>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27" name="TextBox 26"/>
          <p:cNvSpPr txBox="1"/>
          <p:nvPr/>
        </p:nvSpPr>
        <p:spPr>
          <a:xfrm>
            <a:off x="4133850" y="5410200"/>
            <a:ext cx="990600" cy="1200329"/>
          </a:xfrm>
          <a:prstGeom prst="rect">
            <a:avLst/>
          </a:prstGeom>
          <a:noFill/>
          <a:ln>
            <a:noFill/>
          </a:ln>
        </p:spPr>
        <p:txBody>
          <a:bodyPr wrap="square" rtlCol="0">
            <a:spAutoFit/>
          </a:bodyPr>
          <a:lstStyle/>
          <a:p>
            <a:r>
              <a:rPr lang="en-US" sz="7200" b="0" dirty="0" smtClean="0">
                <a:solidFill>
                  <a:srgbClr val="FF0000"/>
                </a:solidFill>
                <a:latin typeface="Zapf Dingbats"/>
                <a:ea typeface="Zapf Dingbats"/>
                <a:cs typeface="Zapf Dingbats"/>
                <a:sym typeface="Zapf Dingbats"/>
              </a:rPr>
              <a:t>✗</a:t>
            </a:r>
            <a:endParaRPr lang="en-US" sz="7200" b="0" dirty="0">
              <a:solidFill>
                <a:srgbClr val="FF0000"/>
              </a:solidFill>
              <a:latin typeface="Gill Sans"/>
              <a:cs typeface="Gill Sans"/>
            </a:endParaRPr>
          </a:p>
        </p:txBody>
      </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
        <p:nvSpPr>
          <p:cNvPr id="25" name="TextBox 24"/>
          <p:cNvSpPr txBox="1"/>
          <p:nvPr/>
        </p:nvSpPr>
        <p:spPr>
          <a:xfrm>
            <a:off x="4495800" y="3382060"/>
            <a:ext cx="17526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or ELT?</a:t>
            </a:r>
            <a:endParaRPr lang="en-US" sz="1800" b="0" dirty="0">
              <a:solidFill>
                <a:schemeClr val="bg2"/>
              </a:solidFill>
              <a:latin typeface="Gill Sans"/>
              <a:cs typeface="Gill Sans"/>
            </a:endParaRPr>
          </a:p>
        </p:txBody>
      </p:sp>
    </p:spTree>
    <p:extLst>
      <p:ext uri="{BB962C8B-B14F-4D97-AF65-F5344CB8AC3E}">
        <p14:creationId xmlns:p14="http://schemas.microsoft.com/office/powerpoint/2010/main" val="15842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p:bldP spid="21" grpId="0"/>
      <p:bldP spid="26" grpId="0"/>
      <p:bldP spid="27" grpId="0"/>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endParaRPr lang="en-US" sz="3600" b="0" kern="0" dirty="0">
              <a:solidFill>
                <a:srgbClr val="000000"/>
              </a:solidFill>
              <a:latin typeface="Gill Sans"/>
              <a:cs typeface="Gill Sans"/>
            </a:endParaRP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endParaRPr lang="en-US" sz="2000" b="0" kern="0" dirty="0">
              <a:solidFill>
                <a:srgbClr val="0070C0"/>
              </a:solidFill>
              <a:latin typeface="Gill Sans"/>
              <a:cs typeface="Gill Sans"/>
            </a:endParaRPr>
          </a:p>
        </p:txBody>
      </p:sp>
      <p:pic>
        <p:nvPicPr>
          <p:cNvPr id="15" name="Picture 14" descr="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16" name="TextBox 15"/>
          <p:cNvSpPr txBox="1"/>
          <p:nvPr/>
        </p:nvSpPr>
        <p:spPr>
          <a:xfrm rot="483734">
            <a:off x="3672120" y="6118473"/>
            <a:ext cx="3612925"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5 MB hard drive in 1956</a:t>
            </a:r>
            <a:endParaRPr lang="en-US" sz="2400" b="0" dirty="0">
              <a:solidFill>
                <a:schemeClr val="bg2"/>
              </a:solidFill>
              <a:latin typeface="Gill Sans"/>
              <a:cs typeface="Gill Sans"/>
            </a:endParaRPr>
          </a:p>
        </p:txBody>
      </p:sp>
    </p:spTree>
    <p:extLst>
      <p:ext uri="{BB962C8B-B14F-4D97-AF65-F5344CB8AC3E}">
        <p14:creationId xmlns:p14="http://schemas.microsoft.com/office/powerpoint/2010/main" val="1815154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Evolution of Enterprise Architectures</a:t>
            </a:r>
            <a:endParaRPr lang="en-US" sz="3600" b="0" kern="0" dirty="0">
              <a:solidFill>
                <a:srgbClr val="000000"/>
              </a:solidFill>
              <a:latin typeface="Gill Sans"/>
              <a:cs typeface="Gill Sans"/>
            </a:endParaRPr>
          </a:p>
        </p:txBody>
      </p:sp>
      <p:sp>
        <p:nvSpPr>
          <p:cNvPr id="3" name="TextBox 2"/>
          <p:cNvSpPr txBox="1"/>
          <p:nvPr/>
        </p:nvSpPr>
        <p:spPr>
          <a:xfrm>
            <a:off x="0" y="5715000"/>
            <a:ext cx="91440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Next two sessions: techniques, algorithms, and </a:t>
            </a:r>
          </a:p>
          <a:p>
            <a:pPr algn="ctr"/>
            <a:r>
              <a:rPr lang="en-US" sz="2400" b="0" dirty="0">
                <a:solidFill>
                  <a:srgbClr val="FF0000"/>
                </a:solidFill>
                <a:latin typeface="Gill Sans"/>
                <a:cs typeface="Gill Sans"/>
              </a:rPr>
              <a:t>o</a:t>
            </a:r>
            <a:r>
              <a:rPr lang="en-US" sz="2400" b="0" dirty="0" smtClean="0">
                <a:solidFill>
                  <a:srgbClr val="FF0000"/>
                </a:solidFill>
                <a:latin typeface="Gill Sans"/>
                <a:cs typeface="Gill Sans"/>
              </a:rPr>
              <a:t>ptimizations for relational processing</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75480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endParaRPr lang="en-US" sz="3600" b="0" kern="0" dirty="0">
              <a:solidFill>
                <a:srgbClr val="000000"/>
              </a:solidFill>
              <a:latin typeface="Gill Sans"/>
              <a:cs typeface="Gill Sans"/>
            </a:endParaRP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endParaRPr lang="en-US" sz="2000" b="0" kern="0" dirty="0">
              <a:solidFill>
                <a:srgbClr val="0070C0"/>
              </a:solidFill>
              <a:latin typeface="Gill Sans"/>
              <a:cs typeface="Gill Sans"/>
            </a:endParaRPr>
          </a:p>
        </p:txBody>
      </p:sp>
      <p:sp>
        <p:nvSpPr>
          <p:cNvPr id="11" name="TextBox 10"/>
          <p:cNvSpPr txBox="1"/>
          <p:nvPr/>
        </p:nvSpPr>
        <p:spPr>
          <a:xfrm>
            <a:off x="0" y="35843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Rise of social media and user-generated content</a:t>
            </a:r>
            <a:endParaRPr lang="en-US" sz="2400" b="0" kern="0" dirty="0">
              <a:solidFill>
                <a:srgbClr val="000000"/>
              </a:solidFill>
              <a:latin typeface="Gill Sans"/>
              <a:cs typeface="Gill Sans"/>
            </a:endParaRPr>
          </a:p>
        </p:txBody>
      </p:sp>
      <p:sp>
        <p:nvSpPr>
          <p:cNvPr id="12" name="TextBox 11"/>
          <p:cNvSpPr txBox="1"/>
          <p:nvPr/>
        </p:nvSpPr>
        <p:spPr>
          <a:xfrm>
            <a:off x="0" y="39653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Large increase in data volume</a:t>
            </a:r>
            <a:endParaRPr lang="en-US" sz="2000" b="0" kern="0" dirty="0">
              <a:solidFill>
                <a:srgbClr val="0070C0"/>
              </a:solidFill>
              <a:latin typeface="Gill Sans"/>
              <a:cs typeface="Gill Sans"/>
            </a:endParaRPr>
          </a:p>
        </p:txBody>
      </p:sp>
      <p:sp>
        <p:nvSpPr>
          <p:cNvPr id="13" name="TextBox 12"/>
          <p:cNvSpPr txBox="1"/>
          <p:nvPr/>
        </p:nvSpPr>
        <p:spPr>
          <a:xfrm>
            <a:off x="0" y="44987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Growing maturity of data mining techniques</a:t>
            </a:r>
            <a:endParaRPr lang="en-US" sz="2400" b="0" i="1" kern="0" dirty="0">
              <a:solidFill>
                <a:srgbClr val="000000"/>
              </a:solidFill>
              <a:latin typeface="Gill Sans"/>
              <a:cs typeface="Gill Sans"/>
            </a:endParaRPr>
          </a:p>
        </p:txBody>
      </p:sp>
      <p:sp>
        <p:nvSpPr>
          <p:cNvPr id="14" name="TextBox 13"/>
          <p:cNvSpPr txBox="1"/>
          <p:nvPr/>
        </p:nvSpPr>
        <p:spPr>
          <a:xfrm>
            <a:off x="0" y="48797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Demonstrates value of data analytics</a:t>
            </a:r>
            <a:endParaRPr lang="en-US" sz="2000" b="0" kern="0" dirty="0">
              <a:solidFill>
                <a:srgbClr val="0070C0"/>
              </a:solidFill>
              <a:latin typeface="Gill Sans"/>
              <a:cs typeface="Gill Sans"/>
            </a:endParaRPr>
          </a:p>
        </p:txBody>
      </p:sp>
      <p:sp>
        <p:nvSpPr>
          <p:cNvPr id="17" name="TextBox 16"/>
          <p:cNvSpPr txBox="1"/>
          <p:nvPr/>
        </p:nvSpPr>
        <p:spPr>
          <a:xfrm>
            <a:off x="0" y="26699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Types of data collected</a:t>
            </a:r>
            <a:endParaRPr lang="en-US" sz="2400" b="0" kern="0" dirty="0">
              <a:solidFill>
                <a:srgbClr val="000000"/>
              </a:solidFill>
              <a:latin typeface="Gill Sans"/>
              <a:cs typeface="Gill Sans"/>
            </a:endParaRPr>
          </a:p>
        </p:txBody>
      </p:sp>
      <p:sp>
        <p:nvSpPr>
          <p:cNvPr id="18" name="TextBox 17"/>
          <p:cNvSpPr txBox="1"/>
          <p:nvPr/>
        </p:nvSpPr>
        <p:spPr>
          <a:xfrm>
            <a:off x="0" y="30509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From data that’s </a:t>
            </a:r>
            <a:r>
              <a:rPr lang="en-US" sz="2000" b="0" i="1" kern="0" dirty="0">
                <a:solidFill>
                  <a:srgbClr val="0070C0"/>
                </a:solidFill>
                <a:latin typeface="Gill Sans"/>
                <a:cs typeface="Gill Sans"/>
              </a:rPr>
              <a:t>obviously</a:t>
            </a:r>
            <a:r>
              <a:rPr lang="en-US" sz="2000" b="0" kern="0" dirty="0">
                <a:solidFill>
                  <a:srgbClr val="0070C0"/>
                </a:solidFill>
                <a:latin typeface="Gill Sans"/>
                <a:cs typeface="Gill Sans"/>
              </a:rPr>
              <a:t> valuable to data whose value is less apparent</a:t>
            </a:r>
          </a:p>
        </p:txBody>
      </p:sp>
    </p:spTree>
    <p:extLst>
      <p:ext uri="{BB962C8B-B14F-4D97-AF65-F5344CB8AC3E}">
        <p14:creationId xmlns:p14="http://schemas.microsoft.com/office/powerpoint/2010/main" val="1138458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3505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endParaRPr lang="en-US" sz="3600" b="0" kern="0" dirty="0">
              <a:solidFill>
                <a:srgbClr val="000000"/>
              </a:solidFill>
              <a:latin typeface="Gill Sans"/>
              <a:cs typeface="Gill Sans"/>
            </a:endParaRP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endParaRPr lang="en-US" sz="2400" b="0" kern="0" dirty="0">
              <a:solidFill>
                <a:srgbClr val="00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endParaRPr lang="en-US" sz="2400" b="0" kern="0" dirty="0">
              <a:solidFill>
                <a:srgbClr val="000000"/>
              </a:solidFill>
              <a:latin typeface="Gill Sans"/>
              <a:cs typeface="Gill Sans"/>
            </a:endParaRP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endParaRPr lang="en-US" sz="2000" b="0" kern="0" dirty="0">
              <a:solidFill>
                <a:srgbClr val="0070C0"/>
              </a:solidFill>
              <a:latin typeface="Gill Sans"/>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Tree>
    <p:extLst>
      <p:ext uri="{BB962C8B-B14F-4D97-AF65-F5344CB8AC3E}">
        <p14:creationId xmlns:p14="http://schemas.microsoft.com/office/powerpoint/2010/main" val="777558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7" name="TextBox 16"/>
          <p:cNvSpPr txBox="1"/>
          <p:nvPr/>
        </p:nvSpPr>
        <p:spPr>
          <a:xfrm>
            <a:off x="55626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science</a:t>
            </a:r>
            <a:endParaRPr lang="en-US" sz="2400" dirty="0">
              <a:solidFill>
                <a:srgbClr val="000000"/>
              </a:solidFill>
              <a:latin typeface="Gill Sans"/>
              <a:cs typeface="Gill Sans"/>
            </a:endParaRPr>
          </a:p>
        </p:txBody>
      </p:sp>
      <p:sp>
        <p:nvSpPr>
          <p:cNvPr id="18" name="TextBox 17"/>
          <p:cNvSpPr txBox="1"/>
          <p:nvPr/>
        </p:nvSpPr>
        <p:spPr>
          <a:xfrm>
            <a:off x="3048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products</a:t>
            </a:r>
            <a:endParaRPr lang="en-US" sz="240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07682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Tree>
    <p:extLst>
      <p:ext uri="{BB962C8B-B14F-4D97-AF65-F5344CB8AC3E}">
        <p14:creationId xmlns:p14="http://schemas.microsoft.com/office/powerpoint/2010/main" val="7994001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sp>
        <p:nvSpPr>
          <p:cNvPr id="100" name="TextBox 99"/>
          <p:cNvSpPr txBox="1"/>
          <p:nvPr/>
        </p:nvSpPr>
        <p:spPr>
          <a:xfrm>
            <a:off x="5074592" y="5874603"/>
            <a:ext cx="3962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Wait, so why not use a database to begin with?</a:t>
            </a:r>
            <a:endParaRPr lang="en-US" sz="2400" b="0" dirty="0">
              <a:solidFill>
                <a:srgbClr val="FF0000"/>
              </a:solidFill>
              <a:latin typeface="Gill Sans"/>
              <a:cs typeface="Gill Sans"/>
            </a:endParaRPr>
          </a:p>
        </p:txBody>
      </p:sp>
      <p:sp>
        <p:nvSpPr>
          <p:cNvPr id="99" name="Title 1"/>
          <p:cNvSpPr txBox="1">
            <a:spLocks/>
          </p:cNvSpPr>
          <p:nvPr/>
        </p:nvSpPr>
        <p:spPr>
          <a:xfrm>
            <a:off x="0" y="548640"/>
            <a:ext cx="9144000" cy="685800"/>
          </a:xfrm>
          <a:prstGeom prst="rect">
            <a:avLst/>
          </a:prstGeom>
        </p:spPr>
        <p:txBody>
          <a:bodyPr/>
          <a:lstStyle/>
          <a:p>
            <a:pPr lvl="0">
              <a:defRPr/>
            </a:pPr>
            <a:r>
              <a:rPr lang="en-US" sz="3600" b="0" kern="0" dirty="0" smtClean="0">
                <a:solidFill>
                  <a:srgbClr val="000000"/>
                </a:solidFill>
                <a:latin typeface="Gill Sans"/>
                <a:cs typeface="Gill Sans"/>
              </a:rPr>
              <a:t>The Irony</a:t>
            </a:r>
            <a:r>
              <a:rPr lang="mr-IN" sz="3600" b="0" kern="0" smtClean="0">
                <a:solidFill>
                  <a:srgbClr val="000000"/>
                </a:solidFill>
                <a:latin typeface="Gill Sans"/>
                <a:cs typeface="Gill Sans"/>
              </a:rPr>
              <a:t>…</a:t>
            </a:r>
            <a:endParaRPr lang="en-US" sz="3600" b="0" kern="0" dirty="0">
              <a:solidFill>
                <a:srgbClr val="000000"/>
              </a:solidFill>
              <a:latin typeface="Gill Sans"/>
              <a:cs typeface="Gill Sans"/>
            </a:endParaRP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284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Why not just use a database?</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29718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Scalability.</a:t>
            </a:r>
          </a:p>
        </p:txBody>
      </p:sp>
      <p:sp>
        <p:nvSpPr>
          <p:cNvPr id="6" name="TextBox 5"/>
          <p:cNvSpPr txBox="1"/>
          <p:nvPr/>
        </p:nvSpPr>
        <p:spPr>
          <a:xfrm>
            <a:off x="44196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Cost.</a:t>
            </a:r>
          </a:p>
        </p:txBody>
      </p:sp>
      <p:sp>
        <p:nvSpPr>
          <p:cNvPr id="7" name="TextBox 6"/>
          <p:cNvSpPr txBox="1"/>
          <p:nvPr/>
        </p:nvSpPr>
        <p:spPr>
          <a:xfrm>
            <a:off x="0" y="2920424"/>
            <a:ext cx="91440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smtClean="0">
                <a:latin typeface="Gill Sans"/>
                <a:cs typeface="Gill Sans"/>
              </a:rPr>
              <a:t>“there </a:t>
            </a:r>
            <a:r>
              <a:rPr lang="en-US" sz="1800" b="0" dirty="0">
                <a:latin typeface="Gill Sans"/>
                <a:cs typeface="Gill Sans"/>
              </a:rPr>
              <a:t>are known </a:t>
            </a:r>
            <a:r>
              <a:rPr lang="en-US" sz="1800" b="0" dirty="0" err="1">
                <a:latin typeface="Gill Sans"/>
                <a:cs typeface="Gill Sans"/>
              </a:rPr>
              <a:t>knowns</a:t>
            </a:r>
            <a:r>
              <a:rPr lang="en-US" sz="1800" b="0" dirty="0">
                <a:latin typeface="Gill Sans"/>
                <a:cs typeface="Gill Sans"/>
              </a:rPr>
              <a:t>; there are things we know we </a:t>
            </a:r>
            <a:r>
              <a:rPr lang="en-US" sz="1800" b="0" dirty="0" smtClean="0">
                <a:latin typeface="Gill Sans"/>
                <a:cs typeface="Gill Sans"/>
              </a:rPr>
              <a:t>know. We </a:t>
            </a:r>
            <a:r>
              <a:rPr lang="en-US" sz="1800" b="0" dirty="0">
                <a:latin typeface="Gill Sans"/>
                <a:cs typeface="Gill Sans"/>
              </a:rPr>
              <a:t>also know there are known unknowns; that is to say we know there are some things we do not know. But there are unknown </a:t>
            </a:r>
            <a:r>
              <a:rPr lang="en-US" sz="1800" b="0" dirty="0" smtClean="0">
                <a:latin typeface="Gill Sans"/>
                <a:cs typeface="Gill Sans"/>
              </a:rPr>
              <a:t>unknowns – </a:t>
            </a:r>
            <a:r>
              <a:rPr lang="en-US" sz="1800" b="0" dirty="0">
                <a:latin typeface="Gill Sans"/>
                <a:cs typeface="Gill Sans"/>
              </a:rPr>
              <a:t>the ones we don't know we don't </a:t>
            </a:r>
            <a:r>
              <a:rPr lang="en-US" sz="1800" b="0" dirty="0" smtClean="0">
                <a:latin typeface="Gill Sans"/>
                <a:cs typeface="Gill Sans"/>
              </a:rPr>
              <a:t>know…” – Donald Rumsfeld</a:t>
            </a:r>
            <a:endParaRPr lang="en-US" sz="1800" b="0" dirty="0">
              <a:latin typeface="Gill Sans"/>
              <a:cs typeface="Gill Sans"/>
            </a:endParaRP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a:t>
            </a:r>
            <a:endParaRPr lang="en-US" sz="1000" b="0" dirty="0">
              <a:solidFill>
                <a:srgbClr val="FFFFFF"/>
              </a:solidFill>
            </a:endParaRPr>
          </a:p>
        </p:txBody>
      </p:sp>
    </p:spTree>
    <p:extLst>
      <p:ext uri="{BB962C8B-B14F-4D97-AF65-F5344CB8AC3E}">
        <p14:creationId xmlns:p14="http://schemas.microsoft.com/office/powerpoint/2010/main" val="501546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799"/>
            <a:ext cx="2057400" cy="104653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Monolithic</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Application</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7936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
        <p:nvSpPr>
          <p:cNvPr id="13" name="TextBox 12"/>
          <p:cNvSpPr txBox="1"/>
          <p:nvPr/>
        </p:nvSpPr>
        <p:spPr>
          <a:xfrm rot="21401495">
            <a:off x="3670220" y="2692209"/>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Known unknowns!</a:t>
            </a:r>
            <a:endParaRPr lang="en-US" sz="2800" b="0" dirty="0">
              <a:solidFill>
                <a:srgbClr val="FF0000"/>
              </a:solidFill>
              <a:latin typeface="Gill Sans"/>
              <a:cs typeface="Gill Sans"/>
            </a:endParaRPr>
          </a:p>
        </p:txBody>
      </p:sp>
      <p:sp>
        <p:nvSpPr>
          <p:cNvPr id="14" name="TextBox 13"/>
          <p:cNvSpPr txBox="1"/>
          <p:nvPr/>
        </p:nvSpPr>
        <p:spPr>
          <a:xfrm rot="239922">
            <a:off x="-214424" y="5313476"/>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Unknown unknowns!</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6324187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08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Don’t need to know the schema ahead of time</a:t>
            </a:r>
          </a:p>
        </p:txBody>
      </p:sp>
      <p:sp>
        <p:nvSpPr>
          <p:cNvPr id="7" name="TextBox 6"/>
          <p:cNvSpPr txBox="1"/>
          <p:nvPr/>
        </p:nvSpPr>
        <p:spPr>
          <a:xfrm>
            <a:off x="0" y="31152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Many analyses are better formulated imperatively</a:t>
            </a:r>
          </a:p>
        </p:txBody>
      </p:sp>
      <p:sp>
        <p:nvSpPr>
          <p:cNvPr id="8" name="TextBox 7"/>
          <p:cNvSpPr txBox="1"/>
          <p:nvPr/>
        </p:nvSpPr>
        <p:spPr>
          <a:xfrm>
            <a:off x="0" y="26625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Raw scans are the most common operations</a:t>
            </a:r>
          </a:p>
        </p:txBody>
      </p:sp>
      <p:sp>
        <p:nvSpPr>
          <p:cNvPr id="15" name="TextBox 14"/>
          <p:cNvSpPr txBox="1"/>
          <p:nvPr/>
        </p:nvSpPr>
        <p:spPr>
          <a:xfrm>
            <a:off x="0" y="35769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Much faster data ingest rate</a:t>
            </a:r>
            <a:endParaRPr lang="en-US" sz="2400" b="0" dirty="0" smtClean="0">
              <a:solidFill>
                <a:schemeClr val="bg1"/>
              </a:solidFill>
              <a:latin typeface="Gill Sans"/>
              <a:cs typeface="Gill Sans"/>
            </a:endParaRP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Advantages of Hadoop dataflow languages</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endParaRPr lang="en-US" sz="3600" b="0" kern="0" dirty="0">
              <a:solidFill>
                <a:srgbClr val="000000"/>
              </a:solidFill>
              <a:latin typeface="Gill Sans"/>
              <a:cs typeface="Gill Sans"/>
            </a:endParaRP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endParaRPr lang="en-US" sz="2400" b="0" kern="0" dirty="0">
              <a:solidFill>
                <a:srgbClr val="00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endParaRPr lang="en-US" sz="2400" b="0" kern="0" dirty="0">
              <a:solidFill>
                <a:srgbClr val="000000"/>
              </a:solidFill>
              <a:latin typeface="Gill Sans"/>
              <a:cs typeface="Gill Sans"/>
            </a:endParaRP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endParaRPr lang="en-US" sz="2000" b="0" kern="0" dirty="0">
              <a:solidFill>
                <a:srgbClr val="0070C0"/>
              </a:solidFill>
              <a:latin typeface="Gill Sans"/>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
        <p:nvSpPr>
          <p:cNvPr id="11" name="TextBox 10"/>
          <p:cNvSpPr txBox="1"/>
          <p:nvPr/>
        </p:nvSpPr>
        <p:spPr>
          <a:xfrm rot="21401495">
            <a:off x="3296325" y="4871026"/>
            <a:ext cx="5105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Which are known unknowns and unknown unknowns?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067796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21116523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70023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t>
            </a:r>
            <a:r>
              <a:rPr lang="en-US" sz="3200" b="0" dirty="0" smtClean="0">
                <a:solidFill>
                  <a:srgbClr val="000000"/>
                </a:solidFill>
                <a:latin typeface="Gill Sans"/>
                <a:cs typeface="Gill Sans"/>
              </a:rPr>
              <a:t>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39444225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a:t>
            </a:r>
            <a:r>
              <a:rPr lang="en-US" sz="2800" dirty="0" smtClean="0">
                <a:solidFill>
                  <a:srgbClr val="000000"/>
                </a:solidFill>
                <a:latin typeface="Gill Sans"/>
                <a:cs typeface="Gill Sans"/>
              </a:rPr>
              <a:t>2010</a:t>
            </a:r>
            <a:endParaRPr lang="en-US" sz="2800" dirty="0">
              <a:solidFill>
                <a:srgbClr val="000000"/>
              </a:solidFill>
              <a:latin typeface="Gill Sans"/>
              <a:cs typeface="Gill Sans"/>
            </a:endParaRP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~150 people total</a:t>
            </a:r>
            <a:endParaRPr lang="en-US" sz="2400" b="0" dirty="0">
              <a:solidFill>
                <a:srgbClr val="000000"/>
              </a:solidFill>
              <a:latin typeface="Gill Sans"/>
              <a:cs typeface="Gill Sans"/>
            </a:endParaRP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~60 Hadoop nodes</a:t>
            </a:r>
            <a:endParaRPr lang="en-US" sz="2400" b="0" dirty="0">
              <a:solidFill>
                <a:srgbClr val="000000"/>
              </a:solidFill>
              <a:latin typeface="Gill Sans"/>
              <a:cs typeface="Gill Sans"/>
            </a:endParaRP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 people use analytics stack daily</a:t>
            </a:r>
            <a:endParaRPr lang="en-US" sz="2400" b="0" dirty="0">
              <a:solidFill>
                <a:srgbClr val="000000"/>
              </a:solidFill>
              <a:latin typeface="Gill Sans"/>
              <a:cs typeface="Gill Sans"/>
            </a:endParaRP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a:t>
            </a:r>
            <a:r>
              <a:rPr lang="en-US" sz="2800" dirty="0" smtClean="0">
                <a:solidFill>
                  <a:srgbClr val="000000"/>
                </a:solidFill>
                <a:latin typeface="Gill Sans"/>
                <a:cs typeface="Gill Sans"/>
              </a:rPr>
              <a:t>irca ~2012</a:t>
            </a:r>
            <a:endParaRPr lang="en-US" sz="2800" dirty="0">
              <a:solidFill>
                <a:srgbClr val="000000"/>
              </a:solidFill>
              <a:latin typeface="Gill Sans"/>
              <a:cs typeface="Gill Sans"/>
            </a:endParaRP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t>
            </a:r>
            <a:r>
              <a:rPr lang="en-US" sz="2400" b="0" dirty="0" smtClean="0">
                <a:solidFill>
                  <a:srgbClr val="000000"/>
                </a:solidFill>
                <a:latin typeface="Gill Sans"/>
                <a:cs typeface="Gill Sans"/>
              </a:rPr>
              <a:t>1400 people total</a:t>
            </a:r>
            <a:endParaRPr lang="en-US" sz="2400" b="0" dirty="0">
              <a:solidFill>
                <a:srgbClr val="000000"/>
              </a:solidFill>
              <a:latin typeface="Gill Sans"/>
              <a:cs typeface="Gill Sans"/>
            </a:endParaRP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nodes, multiple DCs</a:t>
            </a:r>
            <a:endParaRPr lang="en-US" sz="2400" b="0" dirty="0">
              <a:solidFill>
                <a:srgbClr val="000000"/>
              </a:solidFill>
              <a:latin typeface="Gill Sans"/>
              <a:cs typeface="Gill Sans"/>
            </a:endParaRP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PBs total Hadoop DW capacity</a:t>
            </a:r>
            <a:endParaRPr lang="en-US" sz="2400" b="0" dirty="0">
              <a:solidFill>
                <a:srgbClr val="000000"/>
              </a:solidFill>
              <a:latin typeface="Gill Sans"/>
              <a:cs typeface="Gill Sans"/>
            </a:endParaRP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~100 TB ingest daily</a:t>
            </a:r>
            <a:endParaRPr lang="en-US" sz="2400" b="0" dirty="0">
              <a:solidFill>
                <a:srgbClr val="000000"/>
              </a:solidFill>
              <a:latin typeface="Gill Sans"/>
              <a:cs typeface="Gill Sans"/>
            </a:endParaRP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dozens of teams use Hadoop daily</a:t>
            </a:r>
            <a:endParaRPr lang="en-US" sz="2400" b="0" dirty="0">
              <a:solidFill>
                <a:srgbClr val="000000"/>
              </a:solidFill>
              <a:latin typeface="Gill Sans"/>
              <a:cs typeface="Gill Sans"/>
            </a:endParaRP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jobs daily</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5337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4" name="TextBox 3"/>
          <p:cNvSpPr txBox="1"/>
          <p:nvPr/>
        </p:nvSpPr>
        <p:spPr>
          <a:xfrm>
            <a:off x="6098037" y="1981200"/>
            <a:ext cx="29718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How does </a:t>
            </a:r>
            <a:r>
              <a:rPr lang="en-US" sz="2400" b="0" dirty="0" smtClean="0">
                <a:solidFill>
                  <a:srgbClr val="FF0000"/>
                </a:solidFill>
                <a:latin typeface="Gill Sans"/>
                <a:cs typeface="Gill Sans"/>
              </a:rPr>
              <a:t>ETL actually happen?</a:t>
            </a:r>
            <a:endParaRPr lang="en-US" sz="2400" b="0" dirty="0">
              <a:solidFill>
                <a:srgbClr val="FF0000"/>
              </a:solidFill>
              <a:latin typeface="Gill Sans"/>
              <a:cs typeface="Gill Sans"/>
            </a:endParaRPr>
          </a:p>
        </p:txBody>
      </p:sp>
      <p:sp>
        <p:nvSpPr>
          <p:cNvPr id="6" name="TextBox 5"/>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t>
            </a:r>
            <a:r>
              <a:rPr lang="en-US" sz="3200" b="0" dirty="0" smtClean="0">
                <a:solidFill>
                  <a:srgbClr val="000000"/>
                </a:solidFill>
                <a:latin typeface="Gill Sans"/>
                <a:cs typeface="Gill Sans"/>
              </a:rPr>
              <a:t>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132540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268894" y="37747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53" name="Group 52"/>
          <p:cNvGrpSpPr/>
          <p:nvPr/>
        </p:nvGrpSpPr>
        <p:grpSpPr>
          <a:xfrm>
            <a:off x="1524000" y="17884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3980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Main Hadoop</a:t>
            </a:r>
            <a:br>
              <a:rPr kumimoji="0" lang="en-US" i="0" u="none" strike="noStrike" kern="0" cap="none" spc="0" normalizeH="0" baseline="0" noProof="0" dirty="0" smtClean="0">
                <a:ln>
                  <a:noFill/>
                </a:ln>
                <a:solidFill>
                  <a:schemeClr val="bg1"/>
                </a:solidFill>
                <a:effectLst/>
                <a:uLnTx/>
                <a:uFillTx/>
                <a:latin typeface="Gill Sans"/>
              </a:rPr>
            </a:br>
            <a:r>
              <a:rPr kumimoji="0" lang="en-US" i="0" u="none" strike="noStrike" kern="0" cap="none" spc="0" normalizeH="0" baseline="0" noProof="0" dirty="0" smtClean="0">
                <a:ln>
                  <a:noFill/>
                </a:ln>
                <a:solidFill>
                  <a:schemeClr val="bg1"/>
                </a:solidFill>
                <a:effectLst/>
                <a:uLnTx/>
                <a:uFillTx/>
                <a:latin typeface="Gill Sans"/>
              </a:rPr>
              <a:t>DW</a:t>
            </a:r>
            <a:endParaRPr kumimoji="0" lang="en-US" i="0" u="none" strike="noStrike" kern="0" cap="none" spc="0" normalizeH="0" baseline="0" noProof="0" dirty="0">
              <a:ln>
                <a:noFill/>
              </a:ln>
              <a:solidFill>
                <a:schemeClr val="bg1"/>
              </a:solidFill>
              <a:effectLst/>
              <a:uLnTx/>
              <a:uFillTx/>
              <a:latin typeface="Gill Sans"/>
            </a:endParaRPr>
          </a:p>
        </p:txBody>
      </p:sp>
      <p:sp>
        <p:nvSpPr>
          <p:cNvPr id="41" name="Rectangle 40"/>
          <p:cNvSpPr/>
          <p:nvPr/>
        </p:nvSpPr>
        <p:spPr>
          <a:xfrm>
            <a:off x="914400" y="13716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371600"/>
            <a:ext cx="1476687"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Main Datacenter</a:t>
            </a:r>
          </a:p>
        </p:txBody>
      </p:sp>
      <p:cxnSp>
        <p:nvCxnSpPr>
          <p:cNvPr id="43" name="Straight Arrow Connector 42"/>
          <p:cNvCxnSpPr/>
          <p:nvPr/>
        </p:nvCxnSpPr>
        <p:spPr>
          <a:xfrm>
            <a:off x="5105400" y="29314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8697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457200" y="32766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464867"/>
            <a:ext cx="1295400" cy="842667"/>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886200" y="36576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5052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
        <p:nvSpPr>
          <p:cNvPr id="8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Data</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52400" y="2453045"/>
            <a:ext cx="8224520" cy="838200"/>
            <a:chOff x="152400" y="2057400"/>
            <a:chExt cx="8224520" cy="838200"/>
          </a:xfrm>
        </p:grpSpPr>
        <p:sp>
          <p:nvSpPr>
            <p:cNvPr id="2" name="Can 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TextBox 3"/>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6" name="Can 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Can 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Can 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Can 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1" name="Rounded Rectangle 10"/>
          <p:cNvSpPr/>
          <p:nvPr/>
        </p:nvSpPr>
        <p:spPr bwMode="auto">
          <a:xfrm rot="5400000">
            <a:off x="4838700" y="23240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sp>
        <p:nvSpPr>
          <p:cNvPr id="12" name="TextBox 11"/>
          <p:cNvSpPr txBox="1"/>
          <p:nvPr/>
        </p:nvSpPr>
        <p:spPr>
          <a:xfrm>
            <a:off x="685800" y="1447800"/>
            <a:ext cx="4495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Tweets, graph, users profiles</a:t>
            </a:r>
            <a:endParaRPr lang="en-US" sz="2000" b="0" dirty="0">
              <a:solidFill>
                <a:schemeClr val="bg1"/>
              </a:solidFill>
              <a:latin typeface="Gill Sans"/>
              <a:cs typeface="Gill Sans"/>
            </a:endParaRPr>
          </a:p>
        </p:txBody>
      </p:sp>
      <p:grpSp>
        <p:nvGrpSpPr>
          <p:cNvPr id="35" name="Group 34"/>
          <p:cNvGrpSpPr/>
          <p:nvPr/>
        </p:nvGrpSpPr>
        <p:grpSpPr>
          <a:xfrm>
            <a:off x="457200" y="3352800"/>
            <a:ext cx="7696200" cy="1600201"/>
            <a:chOff x="457200" y="3352800"/>
            <a:chExt cx="7696200" cy="1600201"/>
          </a:xfrm>
        </p:grpSpPr>
        <p:sp>
          <p:nvSpPr>
            <p:cNvPr id="27" name="Right Arrow 26"/>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8" name="Right Arrow 27"/>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9" name="Right Arrow 28"/>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0" name="Right Arrow 29"/>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4" name="Right Arrow 13"/>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16" name="TextBox 15"/>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34" name="Group 33"/>
          <p:cNvGrpSpPr/>
          <p:nvPr/>
        </p:nvGrpSpPr>
        <p:grpSpPr>
          <a:xfrm>
            <a:off x="152400" y="3810000"/>
            <a:ext cx="8229600" cy="533400"/>
            <a:chOff x="152400" y="3581399"/>
            <a:chExt cx="8229600" cy="533400"/>
          </a:xfrm>
        </p:grpSpPr>
        <p:sp>
          <p:nvSpPr>
            <p:cNvPr id="10" name="Rounded Rectangle 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18" name="Rounded Rectangle 17"/>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Rounded Rectangle 19"/>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Rounded Rectangle 2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5" name="TextBox 24"/>
          <p:cNvSpPr txBox="1"/>
          <p:nvPr/>
        </p:nvSpPr>
        <p:spPr>
          <a:xfrm>
            <a:off x="1295400" y="5862935"/>
            <a:ext cx="7848600" cy="461665"/>
          </a:xfrm>
          <a:prstGeom prst="rect">
            <a:avLst/>
          </a:prstGeom>
          <a:noFill/>
          <a:ln>
            <a:noFill/>
          </a:ln>
        </p:spPr>
        <p:txBody>
          <a:bodyPr wrap="square" rtlCol="0">
            <a:spAutoFit/>
          </a:bodyPr>
          <a:lstStyle/>
          <a:p>
            <a:pPr algn="ctr"/>
            <a:r>
              <a:rPr lang="en-US" sz="2400" b="0" dirty="0" smtClean="0">
                <a:solidFill>
                  <a:srgbClr val="FF0000"/>
                </a:solidFill>
                <a:latin typeface="Gill Sans"/>
                <a:cs typeface="Gill Sans"/>
              </a:rPr>
              <a:t>Important: Must carefully throttle resource usage…</a:t>
            </a:r>
            <a:endParaRPr lang="en-US" sz="2400" b="0" dirty="0">
              <a:solidFill>
                <a:srgbClr val="FF0000"/>
              </a:solidFill>
              <a:latin typeface="Gill Sans"/>
              <a:cs typeface="Gill Sans"/>
            </a:endParaRPr>
          </a:p>
        </p:txBody>
      </p:sp>
      <p:sp>
        <p:nvSpPr>
          <p:cNvPr id="26" name="TextBox 25"/>
          <p:cNvSpPr txBox="1"/>
          <p:nvPr/>
        </p:nvSpPr>
        <p:spPr>
          <a:xfrm>
            <a:off x="685800" y="1824335"/>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Different periodicity (e.g., hourly, daily snapshots, etc.)</a:t>
            </a:r>
            <a:endParaRPr lang="en-US" sz="2000" b="0" dirty="0">
              <a:solidFill>
                <a:schemeClr val="bg1"/>
              </a:solidFill>
              <a:latin typeface="Gill Sans"/>
              <a:cs typeface="Gill Sans"/>
            </a:endParaRPr>
          </a:p>
        </p:txBody>
      </p:sp>
      <p:sp>
        <p:nvSpPr>
          <p:cNvPr id="32" name="TextBox 31"/>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
        <p:nvSpPr>
          <p:cNvPr id="3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a:t>
            </a:r>
            <a:r>
              <a:rPr lang="en-US" sz="3600" b="0" kern="0" dirty="0" smtClean="0">
                <a:solidFill>
                  <a:srgbClr val="000000"/>
                </a:solidFill>
                <a:latin typeface="Gill Sans"/>
                <a:cs typeface="Gill Sans"/>
              </a:rPr>
              <a:t>Data*</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76630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579913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62600"/>
            <a:ext cx="91440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“Basically, we use </a:t>
            </a:r>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as a cache for HDFS data.”</a:t>
            </a:r>
            <a:endParaRPr lang="en-US" sz="2400" b="0" dirty="0">
              <a:solidFill>
                <a:schemeClr val="bg1"/>
              </a:solidFill>
              <a:latin typeface="Gill Sans"/>
              <a:cs typeface="Gill Sans"/>
            </a:endParaRPr>
          </a:p>
        </p:txBody>
      </p:sp>
      <p:sp>
        <p:nvSpPr>
          <p:cNvPr id="5" name="TextBox 4"/>
          <p:cNvSpPr txBox="1"/>
          <p:nvPr/>
        </p:nvSpPr>
        <p:spPr>
          <a:xfrm>
            <a:off x="6324600" y="5931932"/>
            <a:ext cx="24384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a:t>
            </a:r>
            <a:r>
              <a:rPr lang="en-US" sz="2400" b="0" dirty="0" err="1" smtClean="0">
                <a:solidFill>
                  <a:schemeClr val="bg1"/>
                </a:solidFill>
                <a:latin typeface="Gill Sans"/>
                <a:cs typeface="Gill Sans"/>
              </a:rPr>
              <a:t>squarecog</a:t>
            </a:r>
            <a:endParaRPr lang="en-US" sz="2400" b="0" dirty="0">
              <a:solidFill>
                <a:schemeClr val="bg1"/>
              </a:solidFill>
              <a:latin typeface="Gill Sans"/>
              <a:cs typeface="Gill Sans"/>
            </a:endParaRPr>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0" name="TextBox 19"/>
          <p:cNvSpPr txBox="1"/>
          <p:nvPr/>
        </p:nvSpPr>
        <p:spPr>
          <a:xfrm>
            <a:off x="457200" y="4262735"/>
            <a:ext cx="1143000" cy="457200"/>
          </a:xfrm>
          <a:prstGeom prst="rect">
            <a:avLst/>
          </a:prstGeom>
          <a:noFill/>
          <a:ln>
            <a:noFill/>
          </a:ln>
        </p:spPr>
        <p:txBody>
          <a:bodyPr wrap="square" rtlCol="0">
            <a:spAutoFit/>
          </a:bodyPr>
          <a:lstStyle/>
          <a:p>
            <a:r>
              <a:rPr lang="en-US" sz="2400" b="0" dirty="0" smtClean="0">
                <a:solidFill>
                  <a:schemeClr val="bg1"/>
                </a:solidFill>
                <a:latin typeface="Gill Sans"/>
                <a:cs typeface="Gill Sans"/>
              </a:rPr>
              <a:t>Why?</a:t>
            </a:r>
            <a:endParaRPr lang="en-US" sz="2400" b="0" dirty="0">
              <a:solidFill>
                <a:schemeClr val="bg1"/>
              </a:solidFill>
              <a:latin typeface="Gill Sans"/>
              <a:cs typeface="Gill Sans"/>
            </a:endParaRPr>
          </a:p>
        </p:txBody>
      </p:sp>
      <p:sp>
        <p:nvSpPr>
          <p:cNvPr id="21" name="TextBox 20"/>
          <p:cNvSpPr txBox="1"/>
          <p:nvPr/>
        </p:nvSpPr>
        <p:spPr>
          <a:xfrm>
            <a:off x="609600" y="4719935"/>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provides </a:t>
            </a:r>
            <a:r>
              <a:rPr lang="en-US" sz="2000" b="0" i="1" dirty="0" smtClean="0">
                <a:solidFill>
                  <a:schemeClr val="bg1"/>
                </a:solidFill>
                <a:latin typeface="Gill Sans"/>
                <a:cs typeface="Gill Sans"/>
              </a:rPr>
              <a:t>orders of magnitude</a:t>
            </a:r>
            <a:r>
              <a:rPr lang="en-US" sz="2000" b="0" dirty="0" smtClean="0">
                <a:solidFill>
                  <a:schemeClr val="bg1"/>
                </a:solidFill>
                <a:latin typeface="Gill Sans"/>
                <a:cs typeface="Gill Sans"/>
              </a:rPr>
              <a:t> faster aggregations!</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052447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5" grpId="0"/>
      <p:bldP spid="16" grpId="0" animBg="1"/>
      <p:bldP spid="17" grpId="0"/>
      <p:bldP spid="20" grpId="0"/>
      <p:bldP spid="21" grpId="0"/>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0" name="TextBox 19"/>
          <p:cNvSpPr txBox="1"/>
          <p:nvPr/>
        </p:nvSpPr>
        <p:spPr>
          <a:xfrm>
            <a:off x="457200" y="4410670"/>
            <a:ext cx="22098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The catch…</a:t>
            </a:r>
            <a:endParaRPr lang="en-US" sz="2400" b="0" dirty="0">
              <a:solidFill>
                <a:schemeClr val="bg1"/>
              </a:solidFill>
              <a:latin typeface="Gill Sans"/>
              <a:cs typeface="Gill Sans"/>
            </a:endParaRPr>
          </a:p>
        </p:txBody>
      </p:sp>
      <p:sp>
        <p:nvSpPr>
          <p:cNvPr id="21" name="TextBox 20"/>
          <p:cNvSpPr txBox="1"/>
          <p:nvPr/>
        </p:nvSpPr>
        <p:spPr>
          <a:xfrm>
            <a:off x="609600" y="4867870"/>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Performance must be balanced against integration costs</a:t>
            </a:r>
            <a:endParaRPr lang="en-US" sz="2000" b="0" dirty="0">
              <a:solidFill>
                <a:schemeClr val="bg1"/>
              </a:solidFill>
              <a:latin typeface="Gill Sans"/>
              <a:cs typeface="Gill Sans"/>
            </a:endParaRPr>
          </a:p>
        </p:txBody>
      </p:sp>
      <p:sp>
        <p:nvSpPr>
          <p:cNvPr id="22" name="TextBox 21"/>
          <p:cNvSpPr txBox="1"/>
          <p:nvPr/>
        </p:nvSpPr>
        <p:spPr>
          <a:xfrm>
            <a:off x="609600" y="5238690"/>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integration is non-trivial</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19558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Data Ingestion</a:t>
            </a:r>
            <a:endParaRPr lang="en-US" sz="3600" b="0" kern="0" dirty="0">
              <a:solidFill>
                <a:srgbClr val="000000"/>
              </a:solidFill>
              <a:latin typeface="Gill Sans"/>
              <a:cs typeface="Gill Sans"/>
            </a:endParaRPr>
          </a:p>
        </p:txBody>
      </p:sp>
      <p:grpSp>
        <p:nvGrpSpPr>
          <p:cNvPr id="19" name="Group 18"/>
          <p:cNvGrpSpPr/>
          <p:nvPr/>
        </p:nvGrpSpPr>
        <p:grpSpPr>
          <a:xfrm>
            <a:off x="152400" y="2986445"/>
            <a:ext cx="8224520" cy="838200"/>
            <a:chOff x="152400" y="2057400"/>
            <a:chExt cx="8224520" cy="838200"/>
          </a:xfrm>
        </p:grpSpPr>
        <p:sp>
          <p:nvSpPr>
            <p:cNvPr id="27" name="Can 26"/>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29" name="Can 28"/>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Can 29"/>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Can 30"/>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Can 31"/>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33" name="Rounded Rectangle 32"/>
          <p:cNvSpPr/>
          <p:nvPr/>
        </p:nvSpPr>
        <p:spPr bwMode="auto">
          <a:xfrm rot="5400000">
            <a:off x="4838700" y="28574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34" name="Group 33"/>
          <p:cNvGrpSpPr/>
          <p:nvPr/>
        </p:nvGrpSpPr>
        <p:grpSpPr>
          <a:xfrm>
            <a:off x="457200" y="3886200"/>
            <a:ext cx="7696200" cy="1600201"/>
            <a:chOff x="457200" y="3352800"/>
            <a:chExt cx="7696200" cy="1600201"/>
          </a:xfrm>
        </p:grpSpPr>
        <p:sp>
          <p:nvSpPr>
            <p:cNvPr id="35" name="Right Arrow 34"/>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6" name="Right Arrow 35"/>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7" name="Right Arrow 36"/>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8" name="Right Arrow 37"/>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9" name="Right Arrow 38"/>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0" name="TextBox 39"/>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41" name="TextBox 40"/>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42" name="Group 41"/>
          <p:cNvGrpSpPr/>
          <p:nvPr/>
        </p:nvGrpSpPr>
        <p:grpSpPr>
          <a:xfrm>
            <a:off x="152400" y="4343400"/>
            <a:ext cx="8229600" cy="533400"/>
            <a:chOff x="152400" y="3581399"/>
            <a:chExt cx="8229600" cy="533400"/>
          </a:xfrm>
        </p:grpSpPr>
        <p:sp>
          <p:nvSpPr>
            <p:cNvPr id="43" name="Rounded Rectangle 42"/>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4" name="TextBox 43"/>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45" name="Rounded Rectangle 44"/>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Rounded Rectangle 45"/>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7" name="Rounded Rectangle 46"/>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ounded Rectangle 47"/>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49" name="TextBox 48"/>
          <p:cNvSpPr txBox="1"/>
          <p:nvPr/>
        </p:nvSpPr>
        <p:spPr>
          <a:xfrm>
            <a:off x="3048000" y="5039380"/>
            <a:ext cx="4343400" cy="523220"/>
          </a:xfrm>
          <a:prstGeom prst="rect">
            <a:avLst/>
          </a:prstGeom>
          <a:noFill/>
          <a:ln>
            <a:noFill/>
          </a:ln>
        </p:spPr>
        <p:txBody>
          <a:bodyPr wrap="square" rtlCol="0">
            <a:spAutoFit/>
          </a:bodyPr>
          <a:lstStyle/>
          <a:p>
            <a:r>
              <a:rPr lang="en-US" sz="2800" b="0" dirty="0" smtClean="0">
                <a:solidFill>
                  <a:srgbClr val="FF0000"/>
                </a:solidFill>
                <a:latin typeface="Gill Sans"/>
                <a:cs typeface="Gill Sans"/>
              </a:rPr>
              <a:t>Let’s just run this in reverse!</a:t>
            </a:r>
            <a:endParaRPr lang="en-US" sz="2800" b="0" dirty="0">
              <a:solidFill>
                <a:srgbClr val="FF0000"/>
              </a:solidFill>
              <a:latin typeface="Gill Sans"/>
              <a:cs typeface="Gill Sans"/>
            </a:endParaRPr>
          </a:p>
        </p:txBody>
      </p:sp>
      <p:sp>
        <p:nvSpPr>
          <p:cNvPr id="50" name="TextBox 49"/>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12204873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
          <p:cNvGrpSpPr/>
          <p:nvPr/>
        </p:nvGrpSpPr>
        <p:grpSpPr>
          <a:xfrm>
            <a:off x="381000" y="4191000"/>
            <a:ext cx="8224520" cy="838200"/>
            <a:chOff x="152400" y="2057400"/>
            <a:chExt cx="8224520" cy="838200"/>
          </a:xfrm>
        </p:grpSpPr>
        <p:sp>
          <p:nvSpPr>
            <p:cNvPr id="22" name="Can 2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152400" y="2133600"/>
              <a:ext cx="1828800" cy="707886"/>
            </a:xfrm>
            <a:prstGeom prst="rect">
              <a:avLst/>
            </a:prstGeom>
            <a:noFill/>
            <a:ln>
              <a:noFill/>
            </a:ln>
          </p:spPr>
          <p:txBody>
            <a:bodyPr wrap="square" rtlCol="0">
              <a:spAutoFit/>
            </a:bodyPr>
            <a:lstStyle/>
            <a:p>
              <a:pPr algn="ctr"/>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partitions</a:t>
              </a:r>
              <a:endParaRPr lang="en-US" sz="2000" b="0" dirty="0">
                <a:solidFill>
                  <a:schemeClr val="bg1"/>
                </a:solidFill>
                <a:latin typeface="Gill Sans"/>
                <a:cs typeface="Gill Sans"/>
              </a:endParaRPr>
            </a:p>
          </p:txBody>
        </p:sp>
        <p:sp>
          <p:nvSpPr>
            <p:cNvPr id="24" name="Can 23"/>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5" name="Can 24"/>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Can 25"/>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7" name="Can 26"/>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 name="Rounded Rectangle 5"/>
          <p:cNvSpPr/>
          <p:nvPr/>
        </p:nvSpPr>
        <p:spPr bwMode="auto">
          <a:xfrm rot="5400000">
            <a:off x="5067300" y="-1104900"/>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7" name="Group 33"/>
          <p:cNvGrpSpPr/>
          <p:nvPr/>
        </p:nvGrpSpPr>
        <p:grpSpPr>
          <a:xfrm>
            <a:off x="2590800" y="2514599"/>
            <a:ext cx="5791200" cy="1524000"/>
            <a:chOff x="2362200" y="3429000"/>
            <a:chExt cx="5791200" cy="1524000"/>
          </a:xfrm>
        </p:grpSpPr>
        <p:sp>
          <p:nvSpPr>
            <p:cNvPr id="15" name="Right Arrow 14"/>
            <p:cNvSpPr/>
            <p:nvPr/>
          </p:nvSpPr>
          <p:spPr bwMode="auto">
            <a:xfrm rot="5400000">
              <a:off x="3200399"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5400000">
              <a:off x="4495800" y="3886201"/>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rot="5400000">
              <a:off x="57912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70866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5400000">
              <a:off x="19050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grpSp>
        <p:nvGrpSpPr>
          <p:cNvPr id="8" name="Group 41"/>
          <p:cNvGrpSpPr/>
          <p:nvPr/>
        </p:nvGrpSpPr>
        <p:grpSpPr>
          <a:xfrm>
            <a:off x="381000" y="2895600"/>
            <a:ext cx="8229600" cy="533400"/>
            <a:chOff x="152400" y="3581399"/>
            <a:chExt cx="8229600" cy="533400"/>
          </a:xfrm>
        </p:grpSpPr>
        <p:sp>
          <p:nvSpPr>
            <p:cNvPr id="9" name="Rounded Rectangle 8"/>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reducers</a:t>
              </a:r>
              <a:endParaRPr lang="en-US" sz="2000" b="0" dirty="0">
                <a:solidFill>
                  <a:schemeClr val="bg1"/>
                </a:solidFill>
                <a:latin typeface="Gill Sans"/>
                <a:cs typeface="Gill Sans"/>
              </a:endParaRPr>
            </a:p>
          </p:txBody>
        </p:sp>
        <p:sp>
          <p:nvSpPr>
            <p:cNvPr id="11" name="Rounded Rectangle 10"/>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8" name="TextBox 27"/>
          <p:cNvSpPr txBox="1"/>
          <p:nvPr/>
        </p:nvSpPr>
        <p:spPr>
          <a:xfrm>
            <a:off x="76200" y="3352800"/>
            <a:ext cx="2590800" cy="923330"/>
          </a:xfrm>
          <a:prstGeom prst="rect">
            <a:avLst/>
          </a:prstGeom>
          <a:noFill/>
          <a:ln>
            <a:noFill/>
          </a:ln>
        </p:spPr>
        <p:txBody>
          <a:bodyPr wrap="square" rtlCol="0">
            <a:spAutoFit/>
          </a:bodyPr>
          <a:lstStyle/>
          <a:p>
            <a:r>
              <a:rPr lang="en-US" sz="1800" b="0" dirty="0" err="1" smtClean="0">
                <a:solidFill>
                  <a:schemeClr val="bg1"/>
                </a:solidFill>
                <a:latin typeface="Gill Sans"/>
                <a:cs typeface="Gill Sans"/>
              </a:rPr>
              <a:t>Vertica</a:t>
            </a:r>
            <a:r>
              <a:rPr lang="en-US" sz="1800" b="0" dirty="0" smtClean="0">
                <a:solidFill>
                  <a:schemeClr val="bg1"/>
                </a:solidFill>
                <a:latin typeface="Gill Sans"/>
                <a:cs typeface="Gill Sans"/>
              </a:rPr>
              <a:t> guarantees that each of these batch inserts are atomic</a:t>
            </a:r>
            <a:endParaRPr lang="en-US" sz="1800" b="0" dirty="0">
              <a:solidFill>
                <a:schemeClr val="bg1"/>
              </a:solidFill>
              <a:latin typeface="Gill Sans"/>
              <a:cs typeface="Gill Sans"/>
            </a:endParaRPr>
          </a:p>
        </p:txBody>
      </p:sp>
      <p:sp>
        <p:nvSpPr>
          <p:cNvPr id="29" name="TextBox 28"/>
          <p:cNvSpPr txBox="1"/>
          <p:nvPr/>
        </p:nvSpPr>
        <p:spPr>
          <a:xfrm>
            <a:off x="381000" y="5257800"/>
            <a:ext cx="3962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So what’s the challenge?</a:t>
            </a:r>
            <a:endParaRPr lang="en-US" sz="2400" b="0" dirty="0">
              <a:solidFill>
                <a:schemeClr val="bg1"/>
              </a:solidFill>
              <a:latin typeface="Gill Sans"/>
              <a:cs typeface="Gill Sans"/>
            </a:endParaRPr>
          </a:p>
        </p:txBody>
      </p:sp>
      <p:sp>
        <p:nvSpPr>
          <p:cNvPr id="30" name="TextBox 29"/>
          <p:cNvSpPr txBox="1"/>
          <p:nvPr/>
        </p:nvSpPr>
        <p:spPr>
          <a:xfrm>
            <a:off x="838200" y="5700355"/>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Did you remember to turn off speculative execution?</a:t>
            </a:r>
            <a:endParaRPr lang="en-US" sz="2000" b="0" dirty="0">
              <a:solidFill>
                <a:schemeClr val="bg1"/>
              </a:solidFill>
              <a:latin typeface="Gill Sans"/>
              <a:cs typeface="Gill Sans"/>
            </a:endParaRPr>
          </a:p>
        </p:txBody>
      </p:sp>
      <p:pic>
        <p:nvPicPr>
          <p:cNvPr id="22530" name="Picture 2" descr="C:\Documents and Settings\Jimmy Lin\Local Settings\Temporary Internet Files\Content.IE5\M4VFQ7WJ\MC900432537[1].png"/>
          <p:cNvPicPr>
            <a:picLocks noChangeAspect="1" noChangeArrowheads="1"/>
          </p:cNvPicPr>
          <p:nvPr/>
        </p:nvPicPr>
        <p:blipFill>
          <a:blip r:embed="rId2" cstate="print"/>
          <a:srcRect/>
          <a:stretch>
            <a:fillRect/>
          </a:stretch>
        </p:blipFill>
        <p:spPr bwMode="auto">
          <a:xfrm>
            <a:off x="7543800" y="2597254"/>
            <a:ext cx="1136546" cy="1136546"/>
          </a:xfrm>
          <a:prstGeom prst="rect">
            <a:avLst/>
          </a:prstGeom>
          <a:noFill/>
        </p:spPr>
      </p:pic>
      <p:sp>
        <p:nvSpPr>
          <p:cNvPr id="32" name="TextBox 31"/>
          <p:cNvSpPr txBox="1"/>
          <p:nvPr/>
        </p:nvSpPr>
        <p:spPr>
          <a:xfrm>
            <a:off x="838200" y="6076890"/>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What happens when a task dies?</a:t>
            </a:r>
            <a:endParaRPr lang="en-US" sz="2000" b="0" dirty="0">
              <a:solidFill>
                <a:schemeClr val="bg1"/>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Pig Storage*</a:t>
            </a:r>
            <a:endParaRPr lang="en-US" sz="3600" b="0" kern="0" dirty="0">
              <a:solidFill>
                <a:srgbClr val="000000"/>
              </a:solidFill>
              <a:latin typeface="Gill Sans"/>
              <a:cs typeface="Gill Sans"/>
            </a:endParaRPr>
          </a:p>
        </p:txBody>
      </p:sp>
      <p:sp>
        <p:nvSpPr>
          <p:cNvPr id="37" name="TextBox 36"/>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3694326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P spid="30"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
        <p:nvSpPr>
          <p:cNvPr id="5" name="Title 1"/>
          <p:cNvSpPr txBox="1">
            <a:spLocks/>
          </p:cNvSpPr>
          <p:nvPr/>
        </p:nvSpPr>
        <p:spPr>
          <a:xfrm>
            <a:off x="0" y="4495800"/>
            <a:ext cx="9144000" cy="685800"/>
          </a:xfrm>
          <a:prstGeom prst="rect">
            <a:avLst/>
          </a:prstGeom>
        </p:spPr>
        <p:txBody>
          <a:bodyPr/>
          <a:lstStyle/>
          <a:p>
            <a:pPr lvl="0" algn="ctr">
              <a:defRPr/>
            </a:pPr>
            <a:r>
              <a:rPr lang="en-US" sz="3600" b="0" kern="0" smtClean="0">
                <a:solidFill>
                  <a:srgbClr val="000000"/>
                </a:solidFill>
                <a:latin typeface="Gill Sans"/>
                <a:cs typeface="Gill Sans"/>
              </a:rPr>
              <a:t>What’s Next?</a:t>
            </a:r>
            <a:endParaRPr lang="en-US" sz="3600" b="0" kern="0" dirty="0">
              <a:solidFill>
                <a:srgbClr val="000000"/>
              </a:solidFill>
              <a:latin typeface="Gill Sans"/>
              <a:cs typeface="Gill Sans"/>
            </a:endParaRPr>
          </a:p>
        </p:txBody>
      </p:sp>
      <p:sp>
        <p:nvSpPr>
          <p:cNvPr id="7" name="TextBox 6"/>
          <p:cNvSpPr txBox="1"/>
          <p:nvPr/>
        </p:nvSpPr>
        <p:spPr>
          <a:xfrm>
            <a:off x="0" y="5100935"/>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Two developing trends</a:t>
            </a:r>
            <a:r>
              <a:rPr lang="mr-IN" sz="2400" b="0" kern="0" dirty="0" smtClean="0">
                <a:solidFill>
                  <a:srgbClr val="000000"/>
                </a:solidFill>
                <a:latin typeface="Gill Sans"/>
                <a:cs typeface="Gill Sans"/>
              </a:rPr>
              <a:t>…</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20986475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61896702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2" name="Oval Callout 31"/>
          <p:cNvSpPr/>
          <p:nvPr/>
        </p:nvSpPr>
        <p:spPr bwMode="auto">
          <a:xfrm>
            <a:off x="701539" y="5505043"/>
            <a:ext cx="2651261"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a:t>
            </a:r>
            <a:r>
              <a:rPr lang="en-US" sz="2000" b="0" dirty="0" smtClean="0">
                <a:solidFill>
                  <a:schemeClr val="bg1"/>
                </a:solidFill>
                <a:latin typeface="Gill Sans" charset="0"/>
                <a:ea typeface="Gill Sans" charset="0"/>
                <a:cs typeface="Gill Sans" charset="0"/>
              </a:rPr>
              <a:t>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a:t>
            </a:r>
            <a:r>
              <a:rPr lang="en-US" sz="2000" b="0" dirty="0" smtClean="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a </a:t>
            </a:r>
            <a:endParaRPr lang="en-US" sz="2000" b="0" dirty="0" smtClean="0">
              <a:solidFill>
                <a:schemeClr val="bg1"/>
              </a:solidFill>
              <a:latin typeface="Gill Sans" charset="0"/>
              <a:ea typeface="Gill Sans" charset="0"/>
              <a:cs typeface="Gill Sans"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a:t>
            </a:r>
            <a:r>
              <a:rPr lang="en-US" sz="2000" b="0" dirty="0" smtClean="0">
                <a:solidFill>
                  <a:schemeClr val="bg1"/>
                </a:solidFill>
                <a:latin typeface="Gill Sans" charset="0"/>
                <a:ea typeface="Gill Sans" charset="0"/>
                <a:cs typeface="Gill Sans" charset="0"/>
              </a:rPr>
              <a:t>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33" name="Oval Callout 32"/>
          <p:cNvSpPr/>
          <p:nvPr/>
        </p:nvSpPr>
        <p:spPr bwMode="auto">
          <a:xfrm>
            <a:off x="5699261" y="5719465"/>
            <a:ext cx="2133600"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I refuse </a:t>
            </a:r>
            <a:r>
              <a:rPr lang="en-US" sz="2000" b="0" smtClean="0">
                <a:solidFill>
                  <a:schemeClr val="bg1"/>
                </a:solidFill>
                <a:latin typeface="Gill Sans" charset="0"/>
                <a:ea typeface="Gill Sans" charset="0"/>
                <a:cs typeface="Gill Sans" charset="0"/>
              </a:rPr>
              <a:t>to accept that!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567952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124200" y="2895600"/>
            <a:ext cx="3200399" cy="461665"/>
          </a:xfrm>
          <a:prstGeom prst="rect">
            <a:avLst/>
          </a:prstGeom>
          <a:noFill/>
        </p:spPr>
        <p:txBody>
          <a:bodyPr wrap="square" rtlCol="0">
            <a:spAutoFit/>
          </a:bodyPr>
          <a:lstStyle/>
          <a:p>
            <a:pPr algn="ctr"/>
            <a:r>
              <a:rPr lang="en-US" sz="2400" b="0" smtClean="0">
                <a:solidFill>
                  <a:schemeClr val="bg2"/>
                </a:solidFill>
                <a:latin typeface="Gill Sans"/>
                <a:cs typeface="Gill Sans"/>
              </a:rPr>
              <a:t>ETL</a:t>
            </a:r>
            <a:endParaRPr lang="en-US" sz="1800" b="0" dirty="0">
              <a:solidFill>
                <a:schemeClr val="bg2"/>
              </a:solidFill>
              <a:latin typeface="Gill Sans"/>
              <a:cs typeface="Gill Sans"/>
            </a:endParaRPr>
          </a:p>
        </p:txBody>
      </p:sp>
      <p:grpSp>
        <p:nvGrpSpPr>
          <p:cNvPr id="10" name="Group 9"/>
          <p:cNvGrpSpPr/>
          <p:nvPr/>
        </p:nvGrpSpPr>
        <p:grpSpPr>
          <a:xfrm>
            <a:off x="6019800" y="2895600"/>
            <a:ext cx="2057400" cy="1133674"/>
            <a:chOff x="3543300" y="1838126"/>
            <a:chExt cx="2057400" cy="1133674"/>
          </a:xfrm>
        </p:grpSpPr>
        <p:sp>
          <p:nvSpPr>
            <p:cNvPr id="11" name="Can 10"/>
            <p:cNvSpPr/>
            <p:nvPr/>
          </p:nvSpPr>
          <p:spPr bwMode="auto">
            <a:xfrm>
              <a:off x="3543300" y="1838126"/>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OLAP</a:t>
              </a:r>
              <a:endParaRPr lang="en-US" sz="1800" b="0" dirty="0">
                <a:solidFill>
                  <a:schemeClr val="bg2"/>
                </a:solidFill>
                <a:latin typeface="Gill Sans"/>
                <a:cs typeface="Gill Sans"/>
              </a:endParaRPr>
            </a:p>
          </p:txBody>
        </p:sp>
      </p:grpSp>
      <p:grpSp>
        <p:nvGrpSpPr>
          <p:cNvPr id="13" name="Group 12"/>
          <p:cNvGrpSpPr/>
          <p:nvPr/>
        </p:nvGrpSpPr>
        <p:grpSpPr>
          <a:xfrm>
            <a:off x="1295400" y="2895600"/>
            <a:ext cx="2057400" cy="1133674"/>
            <a:chOff x="3543300" y="1838126"/>
            <a:chExt cx="2057400" cy="1133674"/>
          </a:xfrm>
        </p:grpSpPr>
        <p:sp>
          <p:nvSpPr>
            <p:cNvPr id="14" name="Can 13"/>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3543300" y="2278571"/>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6" name="TextBox 15"/>
          <p:cNvSpPr txBox="1"/>
          <p:nvPr/>
        </p:nvSpPr>
        <p:spPr>
          <a:xfrm>
            <a:off x="609600" y="4114800"/>
            <a:ext cx="8001000" cy="461665"/>
          </a:xfrm>
          <a:prstGeom prst="rect">
            <a:avLst/>
          </a:prstGeom>
          <a:noFill/>
        </p:spPr>
        <p:txBody>
          <a:bodyPr wrap="square" rtlCol="0">
            <a:spAutoFit/>
          </a:bodyPr>
          <a:lstStyle/>
          <a:p>
            <a:pPr algn="ctr"/>
            <a:r>
              <a:rPr lang="en-US" sz="2400" b="0" dirty="0" smtClean="0">
                <a:solidFill>
                  <a:srgbClr val="FF0000"/>
                </a:solidFill>
                <a:latin typeface="Gill Sans"/>
                <a:cs typeface="Gill Sans"/>
              </a:rPr>
              <a:t>What if you didn’t have to do this?</a:t>
            </a:r>
            <a:endParaRPr lang="en-US" sz="1400" b="0" dirty="0">
              <a:solidFill>
                <a:srgbClr val="FF0000"/>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57600" y="2895600"/>
            <a:ext cx="2057400" cy="1133674"/>
            <a:chOff x="3543300" y="1838126"/>
            <a:chExt cx="2057400" cy="1133674"/>
          </a:xfrm>
        </p:grpSpPr>
        <p:sp>
          <p:nvSpPr>
            <p:cNvPr id="17" name="Can 16"/>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HTAP</a:t>
              </a:r>
              <a:endParaRPr lang="en-US" sz="1800" b="0" dirty="0">
                <a:solidFill>
                  <a:schemeClr val="bg2"/>
                </a:solidFill>
                <a:latin typeface="Gill Sans"/>
                <a:cs typeface="Gill Sans"/>
              </a:endParaRPr>
            </a:p>
          </p:txBody>
        </p:sp>
      </p:grpSp>
      <p:sp>
        <p:nvSpPr>
          <p:cNvPr id="19" name="TextBox 18"/>
          <p:cNvSpPr txBox="1"/>
          <p:nvPr/>
        </p:nvSpPr>
        <p:spPr>
          <a:xfrm>
            <a:off x="609600" y="41148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20" name="TextBox 19"/>
          <p:cNvSpPr txBox="1"/>
          <p:nvPr/>
        </p:nvSpPr>
        <p:spPr>
          <a:xfrm rot="21401495">
            <a:off x="2146220" y="47950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Coming back full circle?</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19872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a:t>
            </a:r>
            <a:r>
              <a:rPr lang="en-US" sz="1000" b="0" dirty="0" smtClean="0">
                <a:solidFill>
                  <a:schemeClr val="bg1"/>
                </a:solidFill>
              </a:rPr>
              <a:t>Wikipedia</a:t>
            </a:r>
            <a:endParaRPr lang="en-US" sz="1000" b="0" dirty="0">
              <a:solidFill>
                <a:schemeClr val="bg1"/>
              </a:solidFill>
            </a:endParaRP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138974922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02671283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r>
                <a:rPr lang="en-US" sz="2400" b="0" dirty="0" smtClean="0">
                  <a:solidFill>
                    <a:schemeClr val="bg2"/>
                  </a:solidFill>
                  <a:latin typeface="Gill Sans"/>
                  <a:cs typeface="Gill Sans"/>
                </a:rPr>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r>
                <a:rPr lang="en-US" sz="2400" b="0" dirty="0" smtClean="0">
                  <a:solidFill>
                    <a:schemeClr val="bg2"/>
                  </a:solidFill>
                  <a:latin typeface="Gill Sans"/>
                  <a:cs typeface="Gill Sans"/>
                </a:rPr>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072643"/>
            <a:ext cx="728870" cy="762000"/>
          </a:xfrm>
          <a:prstGeom prst="rect">
            <a:avLst/>
          </a:prstGeom>
        </p:spPr>
      </p:pic>
      <p:sp>
        <p:nvSpPr>
          <p:cNvPr id="36" name="Rectangle 35"/>
          <p:cNvSpPr/>
          <p:nvPr/>
        </p:nvSpPr>
        <p:spPr bwMode="auto">
          <a:xfrm>
            <a:off x="2827361" y="2341628"/>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43" name="TextBox 42"/>
          <p:cNvSpPr txBox="1"/>
          <p:nvPr/>
        </p:nvSpPr>
        <p:spPr>
          <a:xfrm>
            <a:off x="2057400" y="3043535"/>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44" name="Rectangle 43"/>
          <p:cNvSpPr/>
          <p:nvPr/>
        </p:nvSpPr>
        <p:spPr bwMode="auto">
          <a:xfrm>
            <a:off x="5113930" y="23622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45" name="TextBox 44"/>
          <p:cNvSpPr txBox="1"/>
          <p:nvPr/>
        </p:nvSpPr>
        <p:spPr>
          <a:xfrm>
            <a:off x="4343969" y="3064107"/>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126" y="2785669"/>
            <a:ext cx="728870" cy="762000"/>
          </a:xfrm>
          <a:prstGeom prst="rect">
            <a:avLst/>
          </a:prstGeom>
        </p:spPr>
      </p:pic>
    </p:spTree>
    <p:extLst>
      <p:ext uri="{BB962C8B-B14F-4D97-AF65-F5344CB8AC3E}">
        <p14:creationId xmlns:p14="http://schemas.microsoft.com/office/powerpoint/2010/main" val="118344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P spid="44" grpId="0" animBg="1"/>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p:cNvSpPr/>
          <p:nvPr/>
        </p:nvSpPr>
        <p:spPr bwMode="auto">
          <a:xfrm flipV="1">
            <a:off x="0" y="-2"/>
            <a:ext cx="9144000" cy="6858001"/>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36" name="TextBox 35"/>
          <p:cNvSpPr txBox="1"/>
          <p:nvPr/>
        </p:nvSpPr>
        <p:spPr>
          <a:xfrm>
            <a:off x="152400" y="3124200"/>
            <a:ext cx="2590800" cy="1077218"/>
          </a:xfrm>
          <a:prstGeom prst="rect">
            <a:avLst/>
          </a:prstGeom>
          <a:noFill/>
        </p:spPr>
        <p:txBody>
          <a:bodyPr wrap="square" rtlCol="0">
            <a:spAutoFit/>
          </a:bodyPr>
          <a:lstStyle/>
          <a:p>
            <a:r>
              <a:rPr lang="en-US" sz="3200" b="0" dirty="0" smtClean="0">
                <a:solidFill>
                  <a:schemeClr val="bg2"/>
                </a:solidFill>
                <a:latin typeface="Gill Sans"/>
                <a:cs typeface="Gill Sans"/>
              </a:rPr>
              <a:t>Everything </a:t>
            </a:r>
          </a:p>
          <a:p>
            <a:r>
              <a:rPr lang="en-US" sz="3200" b="0" dirty="0" smtClean="0">
                <a:solidFill>
                  <a:schemeClr val="bg2"/>
                </a:solidFill>
                <a:latin typeface="Gill Sans"/>
                <a:cs typeface="Gill Sans"/>
              </a:rPr>
              <a:t>In the cloud!</a:t>
            </a:r>
            <a:endParaRPr lang="en-US" sz="1800" b="0" dirty="0">
              <a:solidFill>
                <a:schemeClr val="bg2"/>
              </a:solidFill>
              <a:latin typeface="Gill Sans"/>
              <a:cs typeface="Gill Sans"/>
            </a:endParaRPr>
          </a:p>
        </p:txBody>
      </p:sp>
      <p:sp>
        <p:nvSpPr>
          <p:cNvPr id="43" name="TextBox 42"/>
          <p:cNvSpPr txBox="1"/>
          <p:nvPr/>
        </p:nvSpPr>
        <p:spPr>
          <a:xfrm>
            <a:off x="4648200" y="863024"/>
            <a:ext cx="443312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IaaS / Load balance </a:t>
            </a:r>
            <a:r>
              <a:rPr lang="en-US" sz="3200" b="0" dirty="0" err="1" smtClean="0">
                <a:solidFill>
                  <a:srgbClr val="FF0000"/>
                </a:solidFill>
                <a:latin typeface="Gill Sans"/>
                <a:cs typeface="Gill Sans"/>
              </a:rPr>
              <a:t>aaS</a:t>
            </a:r>
            <a:endParaRPr lang="en-US" sz="3200" b="0" dirty="0">
              <a:solidFill>
                <a:srgbClr val="FF0000"/>
              </a:solidFill>
              <a:latin typeface="Gill Sans"/>
              <a:cs typeface="Gill Sans"/>
            </a:endParaRPr>
          </a:p>
        </p:txBody>
      </p:sp>
      <p:grpSp>
        <p:nvGrpSpPr>
          <p:cNvPr id="44" name="Group 43"/>
          <p:cNvGrpSpPr/>
          <p:nvPr/>
        </p:nvGrpSpPr>
        <p:grpSpPr>
          <a:xfrm>
            <a:off x="3543300" y="1838126"/>
            <a:ext cx="2057400" cy="1133674"/>
            <a:chOff x="3543300" y="1838126"/>
            <a:chExt cx="2057400" cy="1133674"/>
          </a:xfrm>
        </p:grpSpPr>
        <p:sp>
          <p:nvSpPr>
            <p:cNvPr id="45" name="Can 44"/>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TextBox 45"/>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7" name="Group 46"/>
          <p:cNvGrpSpPr/>
          <p:nvPr/>
        </p:nvGrpSpPr>
        <p:grpSpPr>
          <a:xfrm>
            <a:off x="5715000" y="1838126"/>
            <a:ext cx="2057400" cy="1133674"/>
            <a:chOff x="3543300" y="1838126"/>
            <a:chExt cx="2057400" cy="1133674"/>
          </a:xfrm>
        </p:grpSpPr>
        <p:sp>
          <p:nvSpPr>
            <p:cNvPr id="48" name="Can 4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50" name="Group 49"/>
          <p:cNvGrpSpPr/>
          <p:nvPr/>
        </p:nvGrpSpPr>
        <p:grpSpPr>
          <a:xfrm>
            <a:off x="1333500" y="1838126"/>
            <a:ext cx="2057400" cy="1133674"/>
            <a:chOff x="3543300" y="1838126"/>
            <a:chExt cx="2057400" cy="1133674"/>
          </a:xfrm>
        </p:grpSpPr>
        <p:sp>
          <p:nvSpPr>
            <p:cNvPr id="51" name="Can 5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53" name="TextBox 52"/>
          <p:cNvSpPr txBox="1"/>
          <p:nvPr/>
        </p:nvSpPr>
        <p:spPr>
          <a:xfrm>
            <a:off x="4443896" y="1663124"/>
            <a:ext cx="4433120"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RDS)</a:t>
            </a:r>
            <a:endParaRPr lang="en-US" sz="2400" b="0" dirty="0">
              <a:solidFill>
                <a:srgbClr val="FF0000"/>
              </a:solidFill>
              <a:latin typeface="Gill Sans"/>
              <a:cs typeface="Gill Sans"/>
            </a:endParaRPr>
          </a:p>
        </p:txBody>
      </p:sp>
      <p:sp>
        <p:nvSpPr>
          <p:cNvPr id="54" name="TextBox 53"/>
          <p:cNvSpPr txBox="1"/>
          <p:nvPr/>
        </p:nvSpPr>
        <p:spPr>
          <a:xfrm>
            <a:off x="5105399" y="4218351"/>
            <a:ext cx="3733801"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RedShift)</a:t>
            </a:r>
            <a:endParaRPr lang="en-US" sz="2400" b="0" dirty="0">
              <a:solidFill>
                <a:srgbClr val="FF0000"/>
              </a:solidFill>
              <a:latin typeface="Gill Sans"/>
              <a:cs typeface="Gill Sans"/>
            </a:endParaRPr>
          </a:p>
        </p:txBody>
      </p:sp>
      <p:sp>
        <p:nvSpPr>
          <p:cNvPr id="55" name="TextBox 54"/>
          <p:cNvSpPr txBox="1"/>
          <p:nvPr/>
        </p:nvSpPr>
        <p:spPr>
          <a:xfrm>
            <a:off x="3777865" y="4816098"/>
            <a:ext cx="832279"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S3</a:t>
            </a:r>
            <a:endParaRPr lang="en-US" sz="2400" b="0" dirty="0">
              <a:solidFill>
                <a:srgbClr val="FF0000"/>
              </a:solidFill>
              <a:latin typeface="Gill Sans"/>
              <a:cs typeface="Gill Sans"/>
            </a:endParaRPr>
          </a:p>
        </p:txBody>
      </p:sp>
      <p:sp>
        <p:nvSpPr>
          <p:cNvPr id="56" name="TextBox 55"/>
          <p:cNvSpPr txBox="1"/>
          <p:nvPr/>
        </p:nvSpPr>
        <p:spPr>
          <a:xfrm>
            <a:off x="5824377" y="5912369"/>
            <a:ext cx="3243423" cy="584775"/>
          </a:xfrm>
          <a:prstGeom prst="rect">
            <a:avLst/>
          </a:prstGeom>
          <a:noFill/>
        </p:spPr>
        <p:txBody>
          <a:bodyPr wrap="square" rtlCol="0">
            <a:spAutoFit/>
          </a:bodyPr>
          <a:lstStyle/>
          <a:p>
            <a:pPr algn="ctr"/>
            <a:r>
              <a:rPr lang="en-US" sz="3200" b="0" dirty="0" smtClean="0">
                <a:solidFill>
                  <a:srgbClr val="FF0000"/>
                </a:solidFill>
                <a:latin typeface="Gill Sans"/>
                <a:cs typeface="Gill Sans"/>
              </a:rPr>
              <a:t>“</a:t>
            </a:r>
            <a:r>
              <a:rPr lang="en-US" sz="3200" b="0" dirty="0" err="1" smtClean="0">
                <a:solidFill>
                  <a:srgbClr val="FF0000"/>
                </a:solidFill>
                <a:latin typeface="Gill Sans"/>
                <a:cs typeface="Gill Sans"/>
              </a:rPr>
              <a:t>Cloudified</a:t>
            </a:r>
            <a:r>
              <a:rPr lang="en-US" sz="3200" b="0" dirty="0" smtClean="0">
                <a:solidFill>
                  <a:srgbClr val="FF0000"/>
                </a:solidFill>
                <a:latin typeface="Gill Sans"/>
                <a:cs typeface="Gill Sans"/>
              </a:rPr>
              <a:t>” tools</a:t>
            </a:r>
            <a:endParaRPr lang="en-US" sz="2400" b="0" dirty="0">
              <a:solidFill>
                <a:srgbClr val="FF0000"/>
              </a:solidFill>
              <a:latin typeface="Gill Sans"/>
              <a:cs typeface="Gill Sans"/>
            </a:endParaRPr>
          </a:p>
        </p:txBody>
      </p:sp>
      <p:sp>
        <p:nvSpPr>
          <p:cNvPr id="57" name="TextBox 56"/>
          <p:cNvSpPr txBox="1"/>
          <p:nvPr/>
        </p:nvSpPr>
        <p:spPr>
          <a:xfrm>
            <a:off x="4152898" y="3200400"/>
            <a:ext cx="2933702"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ELT </a:t>
            </a:r>
            <a:r>
              <a:rPr lang="en-US" sz="3200" b="0" dirty="0" err="1" smtClean="0">
                <a:solidFill>
                  <a:srgbClr val="FF0000"/>
                </a:solidFill>
                <a:latin typeface="Gill Sans"/>
                <a:cs typeface="Gill Sans"/>
              </a:rPr>
              <a:t>aaS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3661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43" grpId="0"/>
      <p:bldP spid="53" grpId="0"/>
      <p:bldP spid="54" grpId="0"/>
      <p:bldP spid="55" grpId="0"/>
      <p:bldP spid="56" grpId="0"/>
      <p:bldP spid="5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TextBox 7"/>
          <p:cNvSpPr txBox="1"/>
          <p:nvPr/>
        </p:nvSpPr>
        <p:spPr>
          <a:xfrm rot="21124312">
            <a:off x="3124200" y="2877576"/>
            <a:ext cx="4648200" cy="461665"/>
          </a:xfrm>
          <a:prstGeom prst="rect">
            <a:avLst/>
          </a:prstGeom>
          <a:noFill/>
        </p:spPr>
        <p:txBody>
          <a:bodyPr wrap="square" rtlCol="0">
            <a:spAutoFit/>
          </a:bodyPr>
          <a:lstStyle/>
          <a:p>
            <a:pPr algn="ctr"/>
            <a:r>
              <a:rPr lang="en-US" sz="2400" b="0" smtClean="0">
                <a:solidFill>
                  <a:srgbClr val="FF0000"/>
                </a:solidFill>
                <a:latin typeface="Gill Sans"/>
                <a:cs typeface="Gill Sans"/>
              </a:rPr>
              <a:t>Why is this a good idea?</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868269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smtClean="0">
                <a:solidFill>
                  <a:schemeClr val="bg1"/>
                </a:solidFill>
                <a:latin typeface="Gill Sans"/>
                <a:cs typeface="Gill Sans"/>
              </a:rPr>
              <a:t>An organization </a:t>
            </a:r>
            <a:r>
              <a:rPr lang="en-US" sz="2400" b="0" dirty="0">
                <a:solidFill>
                  <a:schemeClr val="bg1"/>
                </a:solidFill>
                <a:latin typeface="Gill Sans"/>
                <a:cs typeface="Gill Sans"/>
              </a:rPr>
              <a:t>should retain </a:t>
            </a:r>
            <a:r>
              <a:rPr lang="en-US" sz="2400" b="0" dirty="0" smtClean="0">
                <a:solidFill>
                  <a:schemeClr val="bg1"/>
                </a:solidFill>
                <a:latin typeface="Gill Sans"/>
                <a:cs typeface="Gill Sans"/>
              </a:rPr>
              <a:t>data that </a:t>
            </a:r>
            <a:r>
              <a:rPr lang="en-US" sz="2400" b="0" dirty="0">
                <a:solidFill>
                  <a:schemeClr val="bg1"/>
                </a:solidFill>
                <a:latin typeface="Gill Sans"/>
                <a:cs typeface="Gill Sans"/>
              </a:rPr>
              <a:t>result from carrying out its mission and exploit </a:t>
            </a:r>
            <a:r>
              <a:rPr lang="en-US" sz="2400" b="0" dirty="0" smtClean="0">
                <a:solidFill>
                  <a:schemeClr val="bg1"/>
                </a:solidFill>
                <a:latin typeface="Gill Sans"/>
                <a:cs typeface="Gill Sans"/>
              </a:rPr>
              <a:t>those data </a:t>
            </a:r>
            <a:r>
              <a:rPr lang="en-US" sz="2400" b="0" dirty="0">
                <a:solidFill>
                  <a:schemeClr val="bg1"/>
                </a:solidFill>
                <a:latin typeface="Gill Sans"/>
                <a:cs typeface="Gill Sans"/>
              </a:rPr>
              <a:t>to generate insights that benefit the </a:t>
            </a:r>
            <a:r>
              <a:rPr lang="en-US" sz="2400" b="0" dirty="0" smtClean="0">
                <a:solidFill>
                  <a:schemeClr val="bg1"/>
                </a:solidFill>
                <a:latin typeface="Gill Sans"/>
                <a:cs typeface="Gill Sans"/>
              </a:rPr>
              <a:t>organization, for example, market analysis, strategic planning, decision making, etc.</a:t>
            </a:r>
            <a:endParaRPr lang="en-US" sz="2400" b="0" dirty="0">
              <a:solidFill>
                <a:schemeClr val="bg1"/>
              </a:solidFill>
              <a:latin typeface="Gill Sans"/>
              <a:cs typeface="Gill Sans"/>
            </a:endParaRP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smtClean="0">
                <a:solidFill>
                  <a:srgbClr val="FF0000"/>
                </a:solidFill>
                <a:latin typeface="Gill Sans"/>
                <a:cs typeface="Gill Sans"/>
              </a:rPr>
              <a:t>Duh!?</a:t>
            </a:r>
            <a:endParaRPr lang="en-US" sz="4800" dirty="0">
              <a:solidFill>
                <a:srgbClr val="FF0000"/>
              </a:solidFill>
              <a:latin typeface="Gill Sans"/>
              <a:cs typeface="Gill Sans"/>
            </a:endParaRP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Business Intelligence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5979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7819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54727</TotalTime>
  <Words>1827</Words>
  <Application>Microsoft Macintosh PowerPoint</Application>
  <PresentationFormat>On-screen Show (4:3)</PresentationFormat>
  <Paragraphs>593</Paragraphs>
  <Slides>63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 Black</vt:lpstr>
      <vt:lpstr>Gill Sans</vt:lpstr>
      <vt:lpstr>Helvetica Neue</vt:lpstr>
      <vt:lpstr>Wingdings</vt:lpstr>
      <vt:lpstr>Zapf Dingbats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11515</cp:revision>
  <dcterms:created xsi:type="dcterms:W3CDTF">2012-08-31T06:36:49Z</dcterms:created>
  <dcterms:modified xsi:type="dcterms:W3CDTF">2017-02-05T19:35:08Z</dcterms:modified>
  <cp:category/>
</cp:coreProperties>
</file>