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65" r:id="rId5"/>
    <p:sldId id="269" r:id="rId6"/>
    <p:sldId id="268" r:id="rId7"/>
    <p:sldId id="271" r:id="rId8"/>
    <p:sldId id="270" r:id="rId9"/>
    <p:sldId id="272" r:id="rId10"/>
    <p:sldId id="276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48" d="100"/>
          <a:sy n="148" d="100"/>
        </p:scale>
        <p:origin x="-80" y="-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4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D76-16E5-449D-8856-CC23A4ECC98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8D76-16E5-449D-8856-CC23A4ECC98A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8580-2C11-4B6E-8A66-A5107CCE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mllib-collaborative-filter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CS657 - Homework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Movie Recommender System using Latent Factor Analysis and Alternating Least 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6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– Recommend 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 </a:t>
            </a:r>
            <a:r>
              <a:rPr lang="en-US" dirty="0" err="1"/>
              <a:t>R</a:t>
            </a:r>
            <a:r>
              <a:rPr lang="en-US" dirty="0" err="1" smtClean="0"/>
              <a:t>atings_RDD</a:t>
            </a:r>
            <a:r>
              <a:rPr lang="en-US" dirty="0" smtClean="0"/>
              <a:t> and </a:t>
            </a:r>
            <a:r>
              <a:rPr lang="en-US" dirty="0" err="1" smtClean="0"/>
              <a:t>new_user_RDD</a:t>
            </a:r>
            <a:endParaRPr lang="en-US" dirty="0" smtClean="0"/>
          </a:p>
          <a:p>
            <a:r>
              <a:rPr lang="en-US" dirty="0" smtClean="0"/>
              <a:t>Train recommender model with updated RDD</a:t>
            </a:r>
          </a:p>
          <a:p>
            <a:r>
              <a:rPr lang="en-US" dirty="0" smtClean="0"/>
              <a:t>Predict new user’s ratings of unseen movies</a:t>
            </a:r>
          </a:p>
          <a:p>
            <a:pPr lvl="1"/>
            <a:r>
              <a:rPr lang="en-US" dirty="0" smtClean="0"/>
              <a:t>Select all movies that user has not seen</a:t>
            </a:r>
          </a:p>
          <a:p>
            <a:pPr lvl="1"/>
            <a:r>
              <a:rPr lang="en-US" dirty="0" smtClean="0"/>
              <a:t>Predict ratings of unseen movies with trained model</a:t>
            </a:r>
          </a:p>
          <a:p>
            <a:r>
              <a:rPr lang="en-US" dirty="0" smtClean="0"/>
              <a:t>Join predicted movie ratings RDD and movie names RDD on </a:t>
            </a:r>
            <a:r>
              <a:rPr lang="en-US" dirty="0" err="1" smtClean="0"/>
              <a:t>movie_id</a:t>
            </a:r>
            <a:endParaRPr lang="en-US" dirty="0" smtClean="0"/>
          </a:p>
          <a:p>
            <a:r>
              <a:rPr lang="en-US" dirty="0" smtClean="0"/>
              <a:t>Sort join RDD</a:t>
            </a:r>
          </a:p>
          <a:p>
            <a:r>
              <a:rPr lang="en-US" dirty="0" smtClean="0"/>
              <a:t>Return top k movies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4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spark.apache.org/docs/latest/mllib-collaborative-filtering.html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7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is to build a movie recommender system using the 20M </a:t>
            </a:r>
            <a:r>
              <a:rPr lang="en-US" dirty="0" err="1" smtClean="0"/>
              <a:t>MovieLens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In this project I used Spark and its </a:t>
            </a:r>
            <a:r>
              <a:rPr lang="en-US" dirty="0" err="1" smtClean="0"/>
              <a:t>mllib</a:t>
            </a:r>
            <a:r>
              <a:rPr lang="en-US" dirty="0" smtClean="0"/>
              <a:t> library</a:t>
            </a:r>
            <a:endParaRPr lang="en-US" dirty="0"/>
          </a:p>
          <a:p>
            <a:r>
              <a:rPr lang="en-US" dirty="0" smtClean="0"/>
              <a:t>The recommender </a:t>
            </a:r>
            <a:r>
              <a:rPr lang="en-US" dirty="0"/>
              <a:t>s</a:t>
            </a:r>
            <a:r>
              <a:rPr lang="en-US" dirty="0" smtClean="0"/>
              <a:t>ystem utilized Latent Factor Modeling (or Products of Factors) to generate/predict unknown user ratings in the utility matrix </a:t>
            </a:r>
          </a:p>
          <a:p>
            <a:r>
              <a:rPr lang="en-US" dirty="0" smtClean="0"/>
              <a:t>Optimization of the recommender system was performed using alternating least squares </a:t>
            </a:r>
          </a:p>
          <a:p>
            <a:pPr lvl="1"/>
            <a:r>
              <a:rPr lang="en-US" dirty="0" smtClean="0"/>
              <a:t>The loss function optimized was the reconstruction error (sum of squares) of the utility matrix where A approximates U*Sigma*</a:t>
            </a:r>
            <a:r>
              <a:rPr lang="en-US" dirty="0" err="1" smtClean="0"/>
              <a:t>V_transpose</a:t>
            </a:r>
            <a:endParaRPr lang="en-US" dirty="0" smtClean="0"/>
          </a:p>
          <a:p>
            <a:pPr lvl="2"/>
            <a:r>
              <a:rPr lang="en-US" dirty="0" smtClean="0"/>
              <a:t>A := utility matrix of </a:t>
            </a:r>
            <a:r>
              <a:rPr lang="en-US" dirty="0" err="1" smtClean="0"/>
              <a:t>ratings_ij</a:t>
            </a:r>
            <a:r>
              <a:rPr lang="en-US" dirty="0" smtClean="0"/>
              <a:t> ,that is Movies by </a:t>
            </a:r>
            <a:r>
              <a:rPr lang="en-US" dirty="0"/>
              <a:t>U</a:t>
            </a:r>
            <a:r>
              <a:rPr lang="en-US" dirty="0" smtClean="0"/>
              <a:t>sers </a:t>
            </a:r>
          </a:p>
          <a:p>
            <a:pPr lvl="2"/>
            <a:r>
              <a:rPr lang="en-US" dirty="0" smtClean="0"/>
              <a:t>U := The latent factors matrix  of the items (movies), that is Movies by Factors </a:t>
            </a:r>
          </a:p>
          <a:p>
            <a:pPr lvl="2"/>
            <a:r>
              <a:rPr lang="en-US" dirty="0" err="1" smtClean="0"/>
              <a:t>Signma</a:t>
            </a:r>
            <a:r>
              <a:rPr lang="en-US" dirty="0" smtClean="0"/>
              <a:t> := the singular value matrix, the strength of each concept</a:t>
            </a:r>
          </a:p>
          <a:p>
            <a:pPr lvl="2"/>
            <a:r>
              <a:rPr lang="en-US" dirty="0" smtClean="0"/>
              <a:t>V := The latent factors matrix of  users, that is Factors by Users</a:t>
            </a:r>
          </a:p>
          <a:p>
            <a:r>
              <a:rPr lang="en-US" dirty="0" smtClean="0"/>
              <a:t>A new user profile was created and the top k movies were recommended</a:t>
            </a:r>
          </a:p>
        </p:txBody>
      </p:sp>
    </p:spTree>
    <p:extLst>
      <p:ext uri="{BB962C8B-B14F-4D97-AF65-F5344CB8AC3E}">
        <p14:creationId xmlns:p14="http://schemas.microsoft.com/office/powerpoint/2010/main" val="227036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</a:t>
            </a:r>
            <a:r>
              <a:rPr lang="en-US" dirty="0" smtClean="0"/>
              <a:t>iolence </a:t>
            </a:r>
            <a:r>
              <a:rPr lang="en-US" dirty="0"/>
              <a:t>at Noon (</a:t>
            </a:r>
            <a:r>
              <a:rPr lang="en-US" dirty="0" err="1"/>
              <a:t>Hakuchu</a:t>
            </a:r>
            <a:r>
              <a:rPr lang="en-US" dirty="0"/>
              <a:t> no </a:t>
            </a:r>
            <a:r>
              <a:rPr lang="en-US" dirty="0" err="1"/>
              <a:t>torima</a:t>
            </a:r>
            <a:r>
              <a:rPr lang="en-US" dirty="0"/>
              <a:t>) (1966</a:t>
            </a:r>
            <a:r>
              <a:rPr lang="en-US" dirty="0" smtClean="0"/>
              <a:t>), 13.96</a:t>
            </a:r>
          </a:p>
          <a:p>
            <a:r>
              <a:rPr lang="en-US" dirty="0" smtClean="0"/>
              <a:t>Long, 11.800753144157676</a:t>
            </a:r>
          </a:p>
          <a:p>
            <a:r>
              <a:rPr lang="en-US" dirty="0" smtClean="0"/>
              <a:t>God 2019s </a:t>
            </a:r>
            <a:r>
              <a:rPr lang="en-US" dirty="0"/>
              <a:t>Wedding (As </a:t>
            </a:r>
            <a:r>
              <a:rPr lang="en-US" dirty="0" err="1"/>
              <a:t>Bodas</a:t>
            </a:r>
            <a:r>
              <a:rPr lang="en-US" dirty="0"/>
              <a:t> de Deus) (1999</a:t>
            </a:r>
            <a:r>
              <a:rPr lang="en-US" dirty="0" smtClean="0"/>
              <a:t>), 11.44</a:t>
            </a:r>
          </a:p>
          <a:p>
            <a:r>
              <a:rPr lang="en-US" dirty="0" smtClean="0"/>
              <a:t>Urban </a:t>
            </a:r>
            <a:r>
              <a:rPr lang="en-US" dirty="0"/>
              <a:t>Ghost Story (1998</a:t>
            </a:r>
            <a:r>
              <a:rPr lang="en-US" dirty="0" smtClean="0"/>
              <a:t>), 10.75</a:t>
            </a:r>
          </a:p>
          <a:p>
            <a:r>
              <a:rPr lang="en-US" dirty="0" err="1" smtClean="0"/>
              <a:t>Wilby</a:t>
            </a:r>
            <a:r>
              <a:rPr lang="en-US" dirty="0" smtClean="0"/>
              <a:t> </a:t>
            </a:r>
            <a:r>
              <a:rPr lang="en-US" dirty="0"/>
              <a:t>Wonderful (2004</a:t>
            </a:r>
            <a:r>
              <a:rPr lang="en-US" dirty="0" smtClean="0"/>
              <a:t>), 10.75</a:t>
            </a:r>
          </a:p>
          <a:p>
            <a:r>
              <a:rPr lang="en-US" dirty="0" err="1" smtClean="0"/>
              <a:t>Szamanka</a:t>
            </a:r>
            <a:r>
              <a:rPr lang="en-US" dirty="0" smtClean="0"/>
              <a:t> </a:t>
            </a:r>
            <a:r>
              <a:rPr lang="en-US" dirty="0"/>
              <a:t>(1996</a:t>
            </a:r>
            <a:r>
              <a:rPr lang="en-US" dirty="0" smtClean="0"/>
              <a:t>), 10.56</a:t>
            </a:r>
          </a:p>
          <a:p>
            <a:r>
              <a:rPr lang="en-US" dirty="0" smtClean="0"/>
              <a:t>Screamers (1995), 10.17</a:t>
            </a:r>
          </a:p>
          <a:p>
            <a:r>
              <a:rPr lang="en-US" dirty="0"/>
              <a:t>Ward, The (2010</a:t>
            </a:r>
            <a:r>
              <a:rPr lang="en-US" dirty="0" smtClean="0"/>
              <a:t>), 10.13</a:t>
            </a:r>
          </a:p>
          <a:p>
            <a:r>
              <a:rPr lang="en-US" dirty="0" smtClean="0"/>
              <a:t>30 </a:t>
            </a:r>
            <a:r>
              <a:rPr lang="en-US" dirty="0"/>
              <a:t>Minutes or Less (2011</a:t>
            </a:r>
            <a:r>
              <a:rPr lang="en-US" dirty="0" smtClean="0"/>
              <a:t>), 9.44</a:t>
            </a:r>
          </a:p>
          <a:p>
            <a:r>
              <a:rPr lang="en-US" dirty="0"/>
              <a:t>Toy Story Toons: Small Fry (</a:t>
            </a:r>
            <a:r>
              <a:rPr lang="en-US"/>
              <a:t>2011</a:t>
            </a:r>
            <a:r>
              <a:rPr lang="en-US" smtClean="0"/>
              <a:t>),</a:t>
            </a:r>
            <a:r>
              <a:rPr lang="en-US"/>
              <a:t> </a:t>
            </a:r>
            <a:r>
              <a:rPr lang="en-US" smtClean="0"/>
              <a:t>9.38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0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expected that the higher the rank the more accurate the predictions would be but that did not turn to be the case</a:t>
            </a:r>
          </a:p>
          <a:p>
            <a:r>
              <a:rPr lang="en-US" dirty="0" smtClean="0"/>
              <a:t>The regularization coefficient worked better at lower values</a:t>
            </a:r>
          </a:p>
          <a:p>
            <a:r>
              <a:rPr lang="en-US" dirty="0" smtClean="0"/>
              <a:t>This simple and naive recommender system worked surprisingly well considering it only incorporated users, movies, and ratings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plan on watching a few of the recommended movies after the end of the </a:t>
            </a:r>
            <a:r>
              <a:rPr lang="en-US" dirty="0" err="1" smtClean="0"/>
              <a:t>semster</a:t>
            </a:r>
            <a:r>
              <a:rPr lang="en-US" dirty="0" smtClean="0"/>
              <a:t> and seeing if I enjoy them.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31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Initialize cross validation, model, and metric parameters</a:t>
            </a:r>
          </a:p>
          <a:p>
            <a:r>
              <a:rPr lang="en-US" dirty="0" smtClean="0"/>
              <a:t>Data Processing </a:t>
            </a:r>
          </a:p>
          <a:p>
            <a:pPr lvl="1"/>
            <a:r>
              <a:rPr lang="en-US" dirty="0" smtClean="0"/>
              <a:t>Convert movies dataset to Ratings RDD</a:t>
            </a:r>
          </a:p>
          <a:p>
            <a:r>
              <a:rPr lang="en-US" dirty="0" smtClean="0"/>
              <a:t>Pre Cross Validation</a:t>
            </a:r>
          </a:p>
          <a:p>
            <a:pPr lvl="1"/>
            <a:r>
              <a:rPr lang="en-US" dirty="0" smtClean="0"/>
              <a:t>Split data to Test and Train set to evaluate model</a:t>
            </a:r>
          </a:p>
          <a:p>
            <a:pPr lvl="1"/>
            <a:r>
              <a:rPr lang="en-US" dirty="0" smtClean="0"/>
              <a:t>Create key value pairs representing cv partition and rating</a:t>
            </a:r>
          </a:p>
          <a:p>
            <a:r>
              <a:rPr lang="en-US" dirty="0" smtClean="0"/>
              <a:t>Grid Search and Cross Validation testing</a:t>
            </a:r>
          </a:p>
          <a:p>
            <a:pPr lvl="1"/>
            <a:r>
              <a:rPr lang="en-US" dirty="0" smtClean="0"/>
              <a:t>For each cv fold train and evaluate recommender model</a:t>
            </a:r>
          </a:p>
          <a:p>
            <a:r>
              <a:rPr lang="en-US" dirty="0" smtClean="0"/>
              <a:t>Evaluate model</a:t>
            </a:r>
          </a:p>
          <a:p>
            <a:pPr lvl="1"/>
            <a:r>
              <a:rPr lang="en-US" dirty="0" smtClean="0"/>
              <a:t>Train model on training data using best parameters</a:t>
            </a:r>
          </a:p>
          <a:p>
            <a:pPr lvl="1"/>
            <a:r>
              <a:rPr lang="en-US" dirty="0" smtClean="0"/>
              <a:t>Evaluate model vs test set and output results</a:t>
            </a:r>
          </a:p>
          <a:p>
            <a:r>
              <a:rPr lang="en-US" dirty="0" smtClean="0"/>
              <a:t>Recommend Movies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575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Initialize cross validation, model, and metric parameters</a:t>
            </a:r>
          </a:p>
          <a:p>
            <a:r>
              <a:rPr lang="en-US" dirty="0"/>
              <a:t>Data Processing </a:t>
            </a:r>
          </a:p>
          <a:p>
            <a:pPr lvl="1"/>
            <a:r>
              <a:rPr lang="en-US" dirty="0" smtClean="0"/>
              <a:t>Read in the data as an RDD of strings</a:t>
            </a:r>
          </a:p>
          <a:p>
            <a:pPr lvl="2"/>
            <a:r>
              <a:rPr lang="en-US" dirty="0" smtClean="0"/>
              <a:t>RDD = [(‘</a:t>
            </a:r>
            <a:r>
              <a:rPr lang="en-US" dirty="0" err="1" smtClean="0"/>
              <a:t>userid,movieid,rating,timestamp</a:t>
            </a:r>
            <a:r>
              <a:rPr lang="en-US" dirty="0" smtClean="0"/>
              <a:t>’),…]</a:t>
            </a:r>
          </a:p>
          <a:p>
            <a:pPr lvl="1"/>
            <a:r>
              <a:rPr lang="en-US" dirty="0" smtClean="0"/>
              <a:t>Split the string based on commas -&gt; </a:t>
            </a:r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movie_id</a:t>
            </a:r>
            <a:r>
              <a:rPr lang="en-US" dirty="0" smtClean="0"/>
              <a:t>, rating, timestamp</a:t>
            </a:r>
          </a:p>
          <a:p>
            <a:pPr lvl="2"/>
            <a:r>
              <a:rPr lang="en-US" dirty="0" smtClean="0"/>
              <a:t>RDD = [(‘</a:t>
            </a:r>
            <a:r>
              <a:rPr lang="en-US" dirty="0" err="1" smtClean="0"/>
              <a:t>userid</a:t>
            </a:r>
            <a:r>
              <a:rPr lang="en-US" dirty="0" smtClean="0"/>
              <a:t>’, ‘</a:t>
            </a:r>
            <a:r>
              <a:rPr lang="en-US" dirty="0" err="1" smtClean="0"/>
              <a:t>movieid</a:t>
            </a:r>
            <a:r>
              <a:rPr lang="en-US" dirty="0" smtClean="0"/>
              <a:t>’, ‘rating’, ‘timestamp’),…]</a:t>
            </a:r>
          </a:p>
          <a:p>
            <a:pPr lvl="1"/>
            <a:r>
              <a:rPr lang="en-US" dirty="0" smtClean="0"/>
              <a:t>Remove Time stamp</a:t>
            </a:r>
          </a:p>
          <a:p>
            <a:pPr lvl="2"/>
            <a:r>
              <a:rPr lang="en-US" dirty="0"/>
              <a:t>RDD = [(‘</a:t>
            </a:r>
            <a:r>
              <a:rPr lang="en-US" dirty="0" err="1"/>
              <a:t>userid</a:t>
            </a:r>
            <a:r>
              <a:rPr lang="en-US" dirty="0"/>
              <a:t>’, ‘</a:t>
            </a:r>
            <a:r>
              <a:rPr lang="en-US" dirty="0" err="1"/>
              <a:t>movieid</a:t>
            </a:r>
            <a:r>
              <a:rPr lang="en-US" dirty="0"/>
              <a:t>’, ‘rating</a:t>
            </a:r>
            <a:r>
              <a:rPr lang="en-US" dirty="0" smtClean="0"/>
              <a:t>’),…]</a:t>
            </a:r>
          </a:p>
          <a:p>
            <a:pPr lvl="1"/>
            <a:r>
              <a:rPr lang="en-US" dirty="0" smtClean="0"/>
              <a:t>Convert </a:t>
            </a:r>
            <a:r>
              <a:rPr lang="en-US" dirty="0"/>
              <a:t>the </a:t>
            </a:r>
            <a:r>
              <a:rPr lang="en-US" dirty="0" err="1"/>
              <a:t>user_id</a:t>
            </a:r>
            <a:r>
              <a:rPr lang="en-US" dirty="0"/>
              <a:t> and </a:t>
            </a:r>
            <a:r>
              <a:rPr lang="en-US" dirty="0" err="1"/>
              <a:t>movie_id</a:t>
            </a:r>
            <a:r>
              <a:rPr lang="en-US" dirty="0"/>
              <a:t> to </a:t>
            </a:r>
            <a:r>
              <a:rPr lang="en-US" dirty="0" err="1"/>
              <a:t>ints</a:t>
            </a:r>
            <a:r>
              <a:rPr lang="en-US" dirty="0"/>
              <a:t> and the rating to a </a:t>
            </a:r>
            <a:r>
              <a:rPr lang="en-US" dirty="0" smtClean="0"/>
              <a:t>float</a:t>
            </a:r>
          </a:p>
          <a:p>
            <a:pPr lvl="2"/>
            <a:r>
              <a:rPr lang="en-US" dirty="0"/>
              <a:t>RDD = [(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, rating</a:t>
            </a:r>
            <a:r>
              <a:rPr lang="en-US" dirty="0" smtClean="0"/>
              <a:t>),…]</a:t>
            </a:r>
          </a:p>
          <a:p>
            <a:pPr lvl="1"/>
            <a:r>
              <a:rPr lang="en-US" dirty="0" smtClean="0"/>
              <a:t>Convert the values to a Rating object</a:t>
            </a:r>
          </a:p>
          <a:p>
            <a:pPr lvl="2"/>
            <a:r>
              <a:rPr lang="en-US" dirty="0"/>
              <a:t>RDD = </a:t>
            </a:r>
            <a:r>
              <a:rPr lang="en-US" dirty="0" smtClean="0"/>
              <a:t>[Rating(</a:t>
            </a:r>
            <a:r>
              <a:rPr lang="en-US" dirty="0" err="1" smtClean="0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, rating</a:t>
            </a:r>
            <a:r>
              <a:rPr lang="en-US" dirty="0" smtClean="0"/>
              <a:t>),…]</a:t>
            </a:r>
          </a:p>
          <a:p>
            <a:r>
              <a:rPr lang="en-US" dirty="0"/>
              <a:t>Pre Cross Validation</a:t>
            </a:r>
          </a:p>
          <a:p>
            <a:r>
              <a:rPr lang="en-US" dirty="0" smtClean="0"/>
              <a:t>Grid </a:t>
            </a:r>
            <a:r>
              <a:rPr lang="en-US" dirty="0"/>
              <a:t>Search and Cross Validation testing</a:t>
            </a:r>
          </a:p>
          <a:p>
            <a:r>
              <a:rPr lang="en-US" dirty="0" smtClean="0"/>
              <a:t>Evaluate model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7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– Pre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cross validation, model, and metric parameters</a:t>
            </a:r>
          </a:p>
          <a:p>
            <a:r>
              <a:rPr lang="en-US" dirty="0" smtClean="0"/>
              <a:t>Data Processing </a:t>
            </a:r>
          </a:p>
          <a:p>
            <a:r>
              <a:rPr lang="en-US" dirty="0" smtClean="0"/>
              <a:t>Pre </a:t>
            </a:r>
            <a:r>
              <a:rPr lang="en-US" dirty="0"/>
              <a:t>Cross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Split data to Test and Train set to evaluate model</a:t>
            </a:r>
          </a:p>
          <a:p>
            <a:pPr lvl="2"/>
            <a:r>
              <a:rPr lang="en-US" dirty="0" smtClean="0"/>
              <a:t>E.g. split dataset into 80% train and 20% test partitions</a:t>
            </a:r>
          </a:p>
          <a:p>
            <a:pPr lvl="1"/>
            <a:r>
              <a:rPr lang="en-US" dirty="0" smtClean="0"/>
              <a:t>Create key value pairs representing cv partition and rating</a:t>
            </a:r>
          </a:p>
          <a:p>
            <a:pPr lvl="2"/>
            <a:r>
              <a:rPr lang="en-US" dirty="0" smtClean="0"/>
              <a:t>Generate a random number between 1 and k number of cross validation folds</a:t>
            </a:r>
          </a:p>
          <a:p>
            <a:pPr lvl="2"/>
            <a:r>
              <a:rPr lang="en-US" dirty="0" smtClean="0"/>
              <a:t>To: </a:t>
            </a:r>
            <a:r>
              <a:rPr lang="en-US" dirty="0" err="1" smtClean="0"/>
              <a:t>cv_RDD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[(~U[1,k], Rating(</a:t>
            </a:r>
            <a:r>
              <a:rPr lang="en-US" dirty="0" err="1" smtClean="0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, rating</a:t>
            </a:r>
            <a:r>
              <a:rPr lang="en-US" dirty="0" smtClean="0"/>
              <a:t>)),…]</a:t>
            </a:r>
          </a:p>
          <a:p>
            <a:r>
              <a:rPr lang="en-US" dirty="0" smtClean="0"/>
              <a:t>Grid </a:t>
            </a:r>
            <a:r>
              <a:rPr lang="en-US" dirty="0"/>
              <a:t>Search and Cross Validation testing</a:t>
            </a:r>
          </a:p>
          <a:p>
            <a:r>
              <a:rPr lang="en-US" dirty="0" smtClean="0"/>
              <a:t>Evaluate </a:t>
            </a:r>
            <a:r>
              <a:rPr lang="en-US" dirty="0"/>
              <a:t>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37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–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Initialize cross validation, model, and metric parameters</a:t>
            </a:r>
          </a:p>
          <a:p>
            <a:r>
              <a:rPr lang="en-US" dirty="0"/>
              <a:t>Data Processing </a:t>
            </a:r>
          </a:p>
          <a:p>
            <a:r>
              <a:rPr lang="en-US" dirty="0"/>
              <a:t>Pre Cross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Grid Search and Cross Validation testing</a:t>
            </a:r>
          </a:p>
          <a:p>
            <a:pPr lvl="1"/>
            <a:r>
              <a:rPr lang="en-US" dirty="0" smtClean="0"/>
              <a:t>For each parameter in grid search</a:t>
            </a:r>
          </a:p>
          <a:p>
            <a:pPr lvl="1"/>
            <a:r>
              <a:rPr lang="en-US" dirty="0" smtClean="0"/>
              <a:t>For each cv fold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ake this fold the </a:t>
            </a:r>
            <a:r>
              <a:rPr lang="en-US" dirty="0" err="1" smtClean="0"/>
              <a:t>validation_rdd</a:t>
            </a:r>
            <a:r>
              <a:rPr lang="en-US" dirty="0" smtClean="0"/>
              <a:t> and all other folds the </a:t>
            </a:r>
            <a:r>
              <a:rPr lang="en-US" dirty="0" err="1" smtClean="0"/>
              <a:t>training_rdd</a:t>
            </a:r>
            <a:endParaRPr lang="en-US" dirty="0" smtClean="0"/>
          </a:p>
          <a:p>
            <a:pPr lvl="2"/>
            <a:r>
              <a:rPr lang="en-US" dirty="0" smtClean="0"/>
              <a:t>Instantiate recommendation model with grid search parameters</a:t>
            </a:r>
          </a:p>
          <a:p>
            <a:pPr lvl="2"/>
            <a:r>
              <a:rPr lang="en-US" dirty="0" smtClean="0"/>
              <a:t>Train the </a:t>
            </a:r>
            <a:r>
              <a:rPr lang="en-US" dirty="0"/>
              <a:t>recommendation model </a:t>
            </a:r>
            <a:r>
              <a:rPr lang="en-US" dirty="0" smtClean="0"/>
              <a:t>on the training </a:t>
            </a:r>
            <a:r>
              <a:rPr lang="en-US" dirty="0" err="1" smtClean="0"/>
              <a:t>rdd</a:t>
            </a:r>
            <a:endParaRPr lang="en-US" dirty="0" smtClean="0"/>
          </a:p>
          <a:p>
            <a:pPr lvl="2"/>
            <a:r>
              <a:rPr lang="en-US" dirty="0" smtClean="0"/>
              <a:t>Predict </a:t>
            </a:r>
            <a:r>
              <a:rPr lang="en-US" dirty="0" err="1" smtClean="0"/>
              <a:t>validation_rdd</a:t>
            </a:r>
            <a:r>
              <a:rPr lang="en-US" dirty="0" smtClean="0"/>
              <a:t> ratings using trained model</a:t>
            </a:r>
          </a:p>
          <a:p>
            <a:pPr lvl="2"/>
            <a:r>
              <a:rPr lang="en-US" dirty="0" smtClean="0"/>
              <a:t>Evaluate predictions</a:t>
            </a:r>
          </a:p>
          <a:p>
            <a:pPr lvl="2"/>
            <a:r>
              <a:rPr lang="en-US" dirty="0" smtClean="0"/>
              <a:t>Store predictions</a:t>
            </a:r>
          </a:p>
          <a:p>
            <a:pPr lvl="2"/>
            <a:r>
              <a:rPr lang="en-US" dirty="0" smtClean="0"/>
              <a:t>End of loop</a:t>
            </a:r>
          </a:p>
          <a:p>
            <a:r>
              <a:rPr lang="en-US" dirty="0"/>
              <a:t>Evaluate </a:t>
            </a:r>
            <a:r>
              <a:rPr lang="en-US" dirty="0" smtClean="0"/>
              <a:t>model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07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- Evaluate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Initialize cross validation, model, and metric parameters</a:t>
            </a:r>
          </a:p>
          <a:p>
            <a:r>
              <a:rPr lang="en-US" dirty="0"/>
              <a:t>Data Processing </a:t>
            </a:r>
          </a:p>
          <a:p>
            <a:r>
              <a:rPr lang="en-US" dirty="0"/>
              <a:t>Pre Cross Validation</a:t>
            </a:r>
          </a:p>
          <a:p>
            <a:r>
              <a:rPr lang="en-US" dirty="0" smtClean="0"/>
              <a:t>Grid </a:t>
            </a:r>
            <a:r>
              <a:rPr lang="en-US" dirty="0"/>
              <a:t>Search and Cross Validation testing</a:t>
            </a:r>
          </a:p>
          <a:p>
            <a:r>
              <a:rPr lang="en-US" dirty="0" smtClean="0"/>
              <a:t>Evaluate model</a:t>
            </a:r>
          </a:p>
          <a:p>
            <a:pPr lvl="1"/>
            <a:r>
              <a:rPr lang="en-US" dirty="0" smtClean="0"/>
              <a:t>Output training results to disk</a:t>
            </a:r>
            <a:endParaRPr lang="en-US" dirty="0"/>
          </a:p>
          <a:p>
            <a:pPr lvl="1"/>
            <a:r>
              <a:rPr lang="en-US" dirty="0" smtClean="0"/>
              <a:t>Find training model parameters with lowest average CV RMSE</a:t>
            </a:r>
          </a:p>
          <a:p>
            <a:pPr lvl="1"/>
            <a:r>
              <a:rPr lang="en-US" dirty="0" smtClean="0"/>
              <a:t>Instantiate model with retrieved parameters</a:t>
            </a:r>
          </a:p>
          <a:p>
            <a:pPr lvl="1"/>
            <a:r>
              <a:rPr lang="en-US" dirty="0" smtClean="0"/>
              <a:t>Train </a:t>
            </a:r>
            <a:r>
              <a:rPr lang="en-US" dirty="0"/>
              <a:t>model on training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Evaluate model</a:t>
            </a:r>
          </a:p>
          <a:p>
            <a:pPr lvl="1"/>
            <a:r>
              <a:rPr lang="en-US" dirty="0" smtClean="0"/>
              <a:t>Output test results to disk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8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00"/>
      </a:dk1>
      <a:lt1>
        <a:sysClr val="window" lastClr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791</Words>
  <Application>Microsoft Office PowerPoint</Application>
  <PresentationFormat>Custom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CS657 - Homework 4</vt:lpstr>
      <vt:lpstr>Overview</vt:lpstr>
      <vt:lpstr>New User Results</vt:lpstr>
      <vt:lpstr>Conclusion</vt:lpstr>
      <vt:lpstr>Pseudo Code - Overview</vt:lpstr>
      <vt:lpstr>Data Processing </vt:lpstr>
      <vt:lpstr>Pseudo Code – Pre Cross Validation</vt:lpstr>
      <vt:lpstr>Pseudo Code – Cross Validation</vt:lpstr>
      <vt:lpstr>Pseudo Code - Evaluate Model</vt:lpstr>
      <vt:lpstr>Pseudo Code – Recommend Movies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CS657 - Homework 3</dc:title>
  <dc:creator>Shane Armstrong</dc:creator>
  <cp:lastModifiedBy>shane Armstrong</cp:lastModifiedBy>
  <cp:revision>52</cp:revision>
  <dcterms:created xsi:type="dcterms:W3CDTF">2017-11-08T01:34:34Z</dcterms:created>
  <dcterms:modified xsi:type="dcterms:W3CDTF">2017-11-27T04:57:45Z</dcterms:modified>
</cp:coreProperties>
</file>