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74" r:id="rId5"/>
    <p:sldId id="273" r:id="rId6"/>
    <p:sldId id="258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baseline="0" dirty="0">
                <a:solidFill>
                  <a:schemeClr val="accent6"/>
                </a:solidFill>
                <a:effectLst/>
              </a:rPr>
              <a:t>Improvement Trend</a:t>
            </a:r>
            <a:r>
              <a:rPr lang="en-US" sz="1862" b="1" i="0" u="none" strike="noStrike" baseline="0" dirty="0">
                <a:solidFill>
                  <a:schemeClr val="accent6"/>
                </a:solidFill>
              </a:rPr>
              <a:t> </a:t>
            </a:r>
            <a:endParaRPr lang="en-US" b="1" dirty="0">
              <a:solidFill>
                <a:schemeClr val="accent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FCN - scratch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E1 B1</c:v>
                </c:pt>
                <c:pt idx="1">
                  <c:v>E1 B2</c:v>
                </c:pt>
                <c:pt idx="2">
                  <c:v>E2 B1</c:v>
                </c:pt>
                <c:pt idx="3">
                  <c:v>E2 B2</c:v>
                </c:pt>
                <c:pt idx="4">
                  <c:v>E3 B2</c:v>
                </c:pt>
                <c:pt idx="5">
                  <c:v>E4 B1</c:v>
                </c:pt>
                <c:pt idx="6">
                  <c:v>E8 B2</c:v>
                </c:pt>
                <c:pt idx="7">
                  <c:v>E10 B2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0.63</c:v>
                </c:pt>
                <c:pt idx="1">
                  <c:v>0.63</c:v>
                </c:pt>
                <c:pt idx="2">
                  <c:v>0.67</c:v>
                </c:pt>
                <c:pt idx="3">
                  <c:v>0.68</c:v>
                </c:pt>
                <c:pt idx="4">
                  <c:v>0.69</c:v>
                </c:pt>
                <c:pt idx="5">
                  <c:v>0.71</c:v>
                </c:pt>
                <c:pt idx="6">
                  <c:v>0.76</c:v>
                </c:pt>
                <c:pt idx="7">
                  <c:v>0.77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87-A141-8FDC-6DE6BE0F8E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FCN - fine tuned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E1 B1</c:v>
                </c:pt>
                <c:pt idx="1">
                  <c:v>E1 B2</c:v>
                </c:pt>
                <c:pt idx="2">
                  <c:v>E2 B1</c:v>
                </c:pt>
                <c:pt idx="3">
                  <c:v>E2 B2</c:v>
                </c:pt>
                <c:pt idx="4">
                  <c:v>E3 B2</c:v>
                </c:pt>
                <c:pt idx="5">
                  <c:v>E4 B1</c:v>
                </c:pt>
                <c:pt idx="6">
                  <c:v>E8 B2</c:v>
                </c:pt>
                <c:pt idx="7">
                  <c:v>E10 B2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0.59</c:v>
                </c:pt>
                <c:pt idx="1">
                  <c:v>0.6</c:v>
                </c:pt>
                <c:pt idx="2">
                  <c:v>0.6</c:v>
                </c:pt>
                <c:pt idx="3">
                  <c:v>0.62</c:v>
                </c:pt>
                <c:pt idx="4">
                  <c:v>0.65</c:v>
                </c:pt>
                <c:pt idx="5">
                  <c:v>0.67</c:v>
                </c:pt>
                <c:pt idx="6">
                  <c:v>0.68</c:v>
                </c:pt>
                <c:pt idx="7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A141-8FDC-6DE6BE0F8E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U-net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E1 B1</c:v>
                </c:pt>
                <c:pt idx="1">
                  <c:v>E1 B2</c:v>
                </c:pt>
                <c:pt idx="2">
                  <c:v>E2 B1</c:v>
                </c:pt>
                <c:pt idx="3">
                  <c:v>E2 B2</c:v>
                </c:pt>
                <c:pt idx="4">
                  <c:v>E3 B2</c:v>
                </c:pt>
                <c:pt idx="5">
                  <c:v>E4 B1</c:v>
                </c:pt>
                <c:pt idx="6">
                  <c:v>E8 B2</c:v>
                </c:pt>
                <c:pt idx="7">
                  <c:v>E10 B2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0.65</c:v>
                </c:pt>
                <c:pt idx="1">
                  <c:v>0.72</c:v>
                </c:pt>
                <c:pt idx="2">
                  <c:v>0.8</c:v>
                </c:pt>
                <c:pt idx="3">
                  <c:v>0.83</c:v>
                </c:pt>
                <c:pt idx="4">
                  <c:v>0.84</c:v>
                </c:pt>
                <c:pt idx="5">
                  <c:v>0.9</c:v>
                </c:pt>
                <c:pt idx="6">
                  <c:v>0.93</c:v>
                </c:pt>
                <c:pt idx="7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87-A141-8FDC-6DE6BE0F8E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969135"/>
        <c:axId val="468970831"/>
      </c:lineChart>
      <c:catAx>
        <c:axId val="46896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70831"/>
        <c:crosses val="autoZero"/>
        <c:auto val="1"/>
        <c:lblAlgn val="ctr"/>
        <c:lblOffset val="100"/>
        <c:noMultiLvlLbl val="0"/>
      </c:catAx>
      <c:valAx>
        <c:axId val="468970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69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BF64-E6C5-814E-8C68-9E44E16A1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6000" dirty="0"/>
              <a:t>Team Ball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6118D-32F4-2444-99D7-0568C395A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000" dirty="0"/>
              <a:t>Neuron Finder Project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ECD6E52-5701-124C-8284-A3EBFDC053C0}"/>
              </a:ext>
            </a:extLst>
          </p:cNvPr>
          <p:cNvSpPr txBox="1">
            <a:spLocks/>
          </p:cNvSpPr>
          <p:nvPr/>
        </p:nvSpPr>
        <p:spPr>
          <a:xfrm>
            <a:off x="1507067" y="4203232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</a:pP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46A39C-992F-B141-B626-4AC5FE10D175}"/>
              </a:ext>
            </a:extLst>
          </p:cNvPr>
          <p:cNvSpPr txBox="1">
            <a:spLocks/>
          </p:cNvSpPr>
          <p:nvPr/>
        </p:nvSpPr>
        <p:spPr>
          <a:xfrm>
            <a:off x="1197718" y="4751682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Parya Jandaghi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Jin</a:t>
            </a:r>
            <a:r>
              <a:rPr lang="en-US" dirty="0"/>
              <a:t> Wang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Omid Setayeshfar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EA8EAAD-8582-CC4D-B692-1248F46467D3}"/>
              </a:ext>
            </a:extLst>
          </p:cNvPr>
          <p:cNvSpPr txBox="1">
            <a:spLocks/>
          </p:cNvSpPr>
          <p:nvPr/>
        </p:nvSpPr>
        <p:spPr>
          <a:xfrm>
            <a:off x="1811867" y="43556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5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D763-F419-7E41-9376-6D9B235B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8448-037D-4941-B161-C00DA7C6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examined : </a:t>
            </a:r>
          </a:p>
          <a:p>
            <a:pPr lvl="1"/>
            <a:r>
              <a:rPr lang="en-US" dirty="0"/>
              <a:t>Flattening each dataset to one image using summation </a:t>
            </a:r>
          </a:p>
          <a:p>
            <a:pPr lvl="1"/>
            <a:r>
              <a:rPr lang="en-US" dirty="0"/>
              <a:t>Flattening each dataset to one image using normalized summation </a:t>
            </a:r>
          </a:p>
          <a:p>
            <a:pPr lvl="1"/>
            <a:r>
              <a:rPr lang="en-US" dirty="0"/>
              <a:t>Flattening each dataset to one image using summation then applying smoothing</a:t>
            </a:r>
          </a:p>
          <a:p>
            <a:pPr lvl="1"/>
            <a:endParaRPr lang="en-US" dirty="0"/>
          </a:p>
          <a:p>
            <a:r>
              <a:rPr lang="en-US" dirty="0"/>
              <a:t>Thus we had : </a:t>
            </a:r>
          </a:p>
          <a:p>
            <a:pPr lvl="1"/>
            <a:r>
              <a:rPr lang="en-US" dirty="0"/>
              <a:t>Training and validation : 19 images with their ground truth ( </a:t>
            </a:r>
            <a:r>
              <a:rPr lang="en-US" dirty="0" err="1"/>
              <a:t>Whattttt</a:t>
            </a:r>
            <a:r>
              <a:rPr lang="en-US" dirty="0"/>
              <a:t>?!  )</a:t>
            </a:r>
          </a:p>
          <a:p>
            <a:pPr lvl="1"/>
            <a:r>
              <a:rPr lang="en-US" dirty="0"/>
              <a:t>Testing 9 provided samples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6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DEF8-9366-BE46-8B7C-2E597312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" y="136478"/>
            <a:ext cx="8596668" cy="1320800"/>
          </a:xfrm>
        </p:spPr>
        <p:txBody>
          <a:bodyPr/>
          <a:lstStyle/>
          <a:p>
            <a:r>
              <a:rPr lang="en-US" dirty="0"/>
              <a:t>FCN based on VGG-16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63339A-759E-B649-A823-557384B82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799" y="327547"/>
            <a:ext cx="2034532" cy="64826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5AEE4C-3E5D-7446-8F27-F7B02CB03CD5}"/>
              </a:ext>
            </a:extLst>
          </p:cNvPr>
          <p:cNvSpPr txBox="1"/>
          <p:nvPr/>
        </p:nvSpPr>
        <p:spPr>
          <a:xfrm>
            <a:off x="670110" y="6502457"/>
            <a:ext cx="3387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JihongJu</a:t>
            </a:r>
            <a:r>
              <a:rPr lang="en-US" sz="1400" dirty="0"/>
              <a:t>/</a:t>
            </a:r>
            <a:r>
              <a:rPr lang="en-US" sz="1400" dirty="0" err="1"/>
              <a:t>keras-fcn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58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129-D844-0B42-90F2-B742118F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U-Net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4C8CA-BACE-2E42-B3C3-1D5B52BA9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469" y="1443762"/>
            <a:ext cx="7110484" cy="47352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1893C3-BDC5-3944-AA7D-22512EE5F27F}"/>
              </a:ext>
            </a:extLst>
          </p:cNvPr>
          <p:cNvSpPr txBox="1"/>
          <p:nvPr/>
        </p:nvSpPr>
        <p:spPr>
          <a:xfrm>
            <a:off x="2442950" y="6492206"/>
            <a:ext cx="324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arxiv.org</a:t>
            </a:r>
            <a:r>
              <a:rPr lang="en-US" sz="1400" dirty="0"/>
              <a:t>/pdf/1505.04597.pdf</a:t>
            </a:r>
          </a:p>
        </p:txBody>
      </p:sp>
    </p:spTree>
    <p:extLst>
      <p:ext uri="{BB962C8B-B14F-4D97-AF65-F5344CB8AC3E}">
        <p14:creationId xmlns:p14="http://schemas.microsoft.com/office/powerpoint/2010/main" val="126364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88" y="403497"/>
            <a:ext cx="8596668" cy="1320800"/>
          </a:xfrm>
        </p:spPr>
        <p:txBody>
          <a:bodyPr/>
          <a:lstStyle/>
          <a:p>
            <a:r>
              <a:rPr lang="en-US" dirty="0"/>
              <a:t>Evaluation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0" y="1658982"/>
            <a:ext cx="9287691" cy="4624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Dice Score(%): </a:t>
            </a:r>
            <a:r>
              <a:rPr lang="en-US" sz="2400" dirty="0"/>
              <a:t>Measuring the degree of overlap among ground truth area and algorithmic result area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55" y="3207254"/>
            <a:ext cx="4931082" cy="3075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30771" y="3641969"/>
            <a:ext cx="429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Over-segmentation: Dice Score &gt; 100%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9283" y="4897454"/>
            <a:ext cx="264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Under-segmentation</a:t>
            </a:r>
            <a:br>
              <a:rPr lang="en-US" dirty="0"/>
            </a:br>
            <a:r>
              <a:rPr lang="en-US" dirty="0"/>
              <a:t>Dice Score &lt; 100%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4799" y="4213844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segmentation: Dice Score ≈ 100%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4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0B95AB-C269-3A45-96DF-ACD773285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24451"/>
              </p:ext>
            </p:extLst>
          </p:nvPr>
        </p:nvGraphicFramePr>
        <p:xfrm>
          <a:off x="313899" y="232012"/>
          <a:ext cx="9225886" cy="6482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902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E3A8-219E-D64A-96B7-890CB5F3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854D8B-24FE-494A-8D83-BC062B5BD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165027"/>
              </p:ext>
            </p:extLst>
          </p:nvPr>
        </p:nvGraphicFramePr>
        <p:xfrm>
          <a:off x="677334" y="1930400"/>
          <a:ext cx="58594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127">
                  <a:extLst>
                    <a:ext uri="{9D8B030D-6E8A-4147-A177-3AD203B41FA5}">
                      <a16:colId xmlns:a16="http://schemas.microsoft.com/office/drawing/2014/main" val="530034220"/>
                    </a:ext>
                  </a:extLst>
                </a:gridCol>
                <a:gridCol w="1201288">
                  <a:extLst>
                    <a:ext uri="{9D8B030D-6E8A-4147-A177-3AD203B41FA5}">
                      <a16:colId xmlns:a16="http://schemas.microsoft.com/office/drawing/2014/main" val="3203148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7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FCN – Trained from scratch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1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FCN – Fine tuned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45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2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55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F04D28-85C0-6F49-842F-E9ECCB5BB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7282"/>
              </p:ext>
            </p:extLst>
          </p:nvPr>
        </p:nvGraphicFramePr>
        <p:xfrm>
          <a:off x="677334" y="443185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39853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087670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0397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3.03533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8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4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3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Inclusion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Exclusion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0.76954</a:t>
                      </a: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4224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8845A1-167D-B644-A667-D8B4F1DC9AC0}"/>
              </a:ext>
            </a:extLst>
          </p:cNvPr>
          <p:cNvSpPr txBox="1"/>
          <p:nvPr/>
        </p:nvSpPr>
        <p:spPr>
          <a:xfrm>
            <a:off x="677334" y="1468273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Classifier Results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509DD-A5A9-5B41-A4CC-922ACACB721F}"/>
              </a:ext>
            </a:extLst>
          </p:cNvPr>
          <p:cNvSpPr txBox="1"/>
          <p:nvPr/>
        </p:nvSpPr>
        <p:spPr>
          <a:xfrm>
            <a:off x="677333" y="398670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AutoLab</a:t>
            </a:r>
            <a:r>
              <a:rPr lang="en-US" b="1" i="1" dirty="0"/>
              <a:t> Results :</a:t>
            </a:r>
          </a:p>
        </p:txBody>
      </p:sp>
    </p:spTree>
    <p:extLst>
      <p:ext uri="{BB962C8B-B14F-4D97-AF65-F5344CB8AC3E}">
        <p14:creationId xmlns:p14="http://schemas.microsoft.com/office/powerpoint/2010/main" val="298792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1352</TotalTime>
  <Words>178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Team Ball </vt:lpstr>
      <vt:lpstr>Pre-Processing </vt:lpstr>
      <vt:lpstr>FCN based on VGG-16</vt:lpstr>
      <vt:lpstr>U-Net</vt:lpstr>
      <vt:lpstr>Evaluation Measure</vt:lpstr>
      <vt:lpstr>PowerPoint Presentation</vt:lpstr>
      <vt:lpstr>Best Results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Zahra Jandaghi</dc:creator>
  <cp:lastModifiedBy>Zahra Jandaghi</cp:lastModifiedBy>
  <cp:revision>21</cp:revision>
  <dcterms:created xsi:type="dcterms:W3CDTF">2018-03-19T18:00:32Z</dcterms:created>
  <dcterms:modified xsi:type="dcterms:W3CDTF">2018-03-21T15:54:30Z</dcterms:modified>
</cp:coreProperties>
</file>