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6" r:id="rId4"/>
    <p:sldId id="270" r:id="rId5"/>
    <p:sldId id="271" r:id="rId6"/>
    <p:sldId id="272" r:id="rId7"/>
    <p:sldId id="273" r:id="rId8"/>
    <p:sldId id="259" r:id="rId9"/>
    <p:sldId id="274" r:id="rId10"/>
    <p:sldId id="275" r:id="rId11"/>
    <p:sldId id="27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68"/>
    <p:restoredTop sz="66112"/>
  </p:normalViewPr>
  <p:slideViewPr>
    <p:cSldViewPr snapToGrid="0" snapToObjects="1">
      <p:cViewPr varScale="1">
        <p:scale>
          <a:sx n="84" d="100"/>
          <a:sy n="84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1ED20-97CD-ED4E-82C6-7D15FC5730F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4206-D89A-4842-9CDA-F209DB8D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to go</a:t>
            </a:r>
            <a:r>
              <a:rPr lang="en-US" baseline="0" dirty="0"/>
              <a:t> along with Project 0 that describes all the various tools</a:t>
            </a:r>
          </a:p>
          <a:p>
            <a:r>
              <a:rPr lang="en-US" baseline="0" dirty="0"/>
              <a:t> - </a:t>
            </a:r>
            <a:r>
              <a:rPr lang="en-US" baseline="0" dirty="0" err="1"/>
              <a:t>Flintrock</a:t>
            </a:r>
            <a:r>
              <a:rPr lang="en-US" baseline="0" dirty="0"/>
              <a:t>!</a:t>
            </a:r>
          </a:p>
          <a:p>
            <a:r>
              <a:rPr lang="en-US" baseline="0" dirty="0"/>
              <a:t> - should probably be an individual project</a:t>
            </a:r>
          </a:p>
          <a:p>
            <a:r>
              <a:rPr lang="en-US" baseline="0" dirty="0"/>
              <a:t> - best practices &amp; tools involved</a:t>
            </a:r>
          </a:p>
          <a:p>
            <a:r>
              <a:rPr lang="en-US" baseline="0" dirty="0"/>
              <a:t> - how to go beyond the project baseline(s)</a:t>
            </a:r>
          </a:p>
          <a:p>
            <a:endParaRPr lang="en-US" baseline="0" dirty="0"/>
          </a:p>
          <a:p>
            <a:r>
              <a:rPr lang="en-US" baseline="0" dirty="0"/>
              <a:t>New project ideas</a:t>
            </a:r>
          </a:p>
          <a:p>
            <a:r>
              <a:rPr lang="en-US" baseline="0" dirty="0"/>
              <a:t> - make a game AI ( “halite” )</a:t>
            </a:r>
          </a:p>
          <a:p>
            <a:r>
              <a:rPr lang="en-US" baseline="0" dirty="0"/>
              <a:t> - big data pipeline </a:t>
            </a:r>
            <a:r>
              <a:rPr lang="mr-IN" baseline="0" dirty="0"/>
              <a:t>–</a:t>
            </a:r>
            <a:r>
              <a:rPr lang="en-US" baseline="0" dirty="0"/>
              <a:t> real-time processing</a:t>
            </a:r>
          </a:p>
          <a:p>
            <a:r>
              <a:rPr lang="en-US" baseline="0" dirty="0"/>
              <a:t> - </a:t>
            </a:r>
            <a:r>
              <a:rPr lang="en-US" baseline="0" dirty="0" err="1"/>
              <a:t>flink</a:t>
            </a:r>
            <a:r>
              <a:rPr lang="en-US" baseline="0" dirty="0"/>
              <a:t> / spark / </a:t>
            </a:r>
            <a:r>
              <a:rPr lang="en-US" baseline="0" dirty="0" err="1"/>
              <a:t>etc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3-week projects: yay!</a:t>
            </a:r>
          </a:p>
          <a:p>
            <a:r>
              <a:rPr lang="en-US" baseline="0" dirty="0"/>
              <a:t>2-week projects: yikes</a:t>
            </a:r>
          </a:p>
          <a:p>
            <a:endParaRPr lang="en-US" baseline="0" dirty="0"/>
          </a:p>
          <a:p>
            <a:r>
              <a:rPr lang="en-US" baseline="0" dirty="0"/>
              <a:t>Keep NLP projects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haven’t computed the distribution of commits by time, but from observing: no matter how long you have to start the project, 75% of people start in the last 1.5 weeks</a:t>
            </a:r>
          </a:p>
          <a:p>
            <a:r>
              <a:rPr lang="en-US" dirty="0"/>
              <a:t> - played out in each project (2-3 weeks each)</a:t>
            </a:r>
          </a:p>
          <a:p>
            <a:r>
              <a:rPr lang="en-US" dirty="0"/>
              <a:t> - played out in the final project (5 weeks)</a:t>
            </a:r>
          </a:p>
          <a:p>
            <a:endParaRPr lang="en-US" dirty="0"/>
          </a:p>
          <a:p>
            <a:r>
              <a:rPr lang="en-US" dirty="0"/>
              <a:t>Hence my hesitation to go to 3 projects vs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to </a:t>
            </a:r>
            <a:r>
              <a:rPr lang="en-US" dirty="0" err="1"/>
              <a:t>dask</a:t>
            </a:r>
            <a:r>
              <a:rPr lang="en-US" dirty="0"/>
              <a:t> would vastly simplify the projects, also give us a cutting-edge framework</a:t>
            </a:r>
          </a:p>
          <a:p>
            <a:r>
              <a:rPr lang="en-US" dirty="0"/>
              <a:t> - doesn’t have any deep learning attached to it (yet)</a:t>
            </a:r>
          </a:p>
          <a:p>
            <a:r>
              <a:rPr lang="en-US" dirty="0"/>
              <a:t> - only available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val.franklin.uga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Practicum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Spring 2018 Wrap-up </a:t>
            </a:r>
            <a:r>
              <a:rPr lang="en-US" dirty="0"/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150738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7D2D-82B8-8E43-BC77-59F3E783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86603-FCF4-0649-8D06-255029C9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Teams aren’t going anywhere</a:t>
            </a:r>
          </a:p>
          <a:p>
            <a:r>
              <a:rPr lang="en-US" dirty="0"/>
              <a:t>Lectures will be tweaked for additional background knowledge</a:t>
            </a:r>
          </a:p>
          <a:p>
            <a:pPr lvl="1"/>
            <a:r>
              <a:rPr lang="en-US" dirty="0"/>
              <a:t>Also, 3360 Data Science I is proposed to become a 4000/6000 course to allow graduate enrollment</a:t>
            </a:r>
          </a:p>
          <a:p>
            <a:pPr lvl="1"/>
            <a:r>
              <a:rPr lang="en-US" dirty="0"/>
              <a:t>When that happens, DS1 will be a </a:t>
            </a:r>
            <a:r>
              <a:rPr lang="en-US" b="1" dirty="0"/>
              <a:t>required prerequisite</a:t>
            </a:r>
            <a:r>
              <a:rPr lang="en-US" dirty="0"/>
              <a:t> to 8360 (no more “toughing it out”)</a:t>
            </a:r>
          </a:p>
          <a:p>
            <a:r>
              <a:rPr lang="en-US" dirty="0"/>
              <a:t>Switch from Spark to </a:t>
            </a:r>
            <a:r>
              <a:rPr lang="en-US" dirty="0" err="1"/>
              <a:t>dask</a:t>
            </a:r>
            <a:endParaRPr lang="en-US" dirty="0"/>
          </a:p>
          <a:p>
            <a:r>
              <a:rPr lang="en-US" dirty="0"/>
              <a:t>Submit </a:t>
            </a:r>
            <a:r>
              <a:rPr lang="en-US" i="1" dirty="0"/>
              <a:t>programs</a:t>
            </a:r>
            <a:r>
              <a:rPr lang="en-US" dirty="0"/>
              <a:t> to </a:t>
            </a:r>
            <a:r>
              <a:rPr lang="en-US" dirty="0" err="1"/>
              <a:t>AutoLab</a:t>
            </a:r>
            <a:r>
              <a:rPr lang="en-US" dirty="0"/>
              <a:t>, rather than just predictions</a:t>
            </a:r>
          </a:p>
          <a:p>
            <a:endParaRPr lang="en-US" dirty="0"/>
          </a:p>
          <a:p>
            <a:r>
              <a:rPr lang="en-US" b="1" dirty="0"/>
              <a:t>EXTRA CREDIT: By midnight, April 27, propose a new project idea</a:t>
            </a:r>
            <a:r>
              <a:rPr lang="en-US" dirty="0"/>
              <a:t>. Needs:</a:t>
            </a:r>
          </a:p>
          <a:p>
            <a:pPr lvl="1"/>
            <a:r>
              <a:rPr lang="en-US" i="1" dirty="0"/>
              <a:t>A clear, unambiguous ground-truth </a:t>
            </a:r>
            <a:r>
              <a:rPr lang="en-US" dirty="0"/>
              <a:t>(or evaluation metric) to put in </a:t>
            </a:r>
            <a:r>
              <a:rPr lang="en-US" dirty="0" err="1"/>
              <a:t>AutoLab</a:t>
            </a:r>
            <a:endParaRPr lang="en-US" dirty="0"/>
          </a:p>
          <a:p>
            <a:pPr lvl="1"/>
            <a:r>
              <a:rPr lang="en-US" dirty="0"/>
              <a:t>An openly available dataset (or one that can be acquired, e.g., </a:t>
            </a:r>
            <a:r>
              <a:rPr lang="en-US" dirty="0" err="1"/>
              <a:t>CodeNeuro</a:t>
            </a:r>
            <a:r>
              <a:rPr lang="en-US" dirty="0"/>
              <a:t> or cilia)</a:t>
            </a:r>
          </a:p>
          <a:p>
            <a:pPr lvl="1"/>
            <a:r>
              <a:rPr lang="en-US" dirty="0"/>
              <a:t>Can achieve a reasonable solution in 2-3 weeks</a:t>
            </a:r>
          </a:p>
          <a:p>
            <a:pPr lvl="1"/>
            <a:r>
              <a:rPr lang="en-US" b="1" dirty="0"/>
              <a:t>Up to 5 points on your final grade</a:t>
            </a:r>
          </a:p>
        </p:txBody>
      </p:sp>
    </p:spTree>
    <p:extLst>
      <p:ext uri="{BB962C8B-B14F-4D97-AF65-F5344CB8AC3E}">
        <p14:creationId xmlns:p14="http://schemas.microsoft.com/office/powerpoint/2010/main" val="33302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D5C4-E397-E84D-B473-C32B1C0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83A7-AB4C-8B4C-AD51-21962194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evaluations!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72A7-AB11-1744-B308-F496397EB014}"/>
              </a:ext>
            </a:extLst>
          </p:cNvPr>
          <p:cNvSpPr/>
          <p:nvPr/>
        </p:nvSpPr>
        <p:spPr>
          <a:xfrm>
            <a:off x="2008352" y="3067133"/>
            <a:ext cx="8664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hlinkClick r:id="rId2"/>
              </a:rPr>
              <a:t>http://eval.franklin.uga.edu/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45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Wednesday, April 18</a:t>
            </a:r>
          </a:p>
          <a:p>
            <a:pPr lvl="1"/>
            <a:r>
              <a:rPr lang="en-US" dirty="0" err="1"/>
              <a:t>Parya</a:t>
            </a:r>
            <a:r>
              <a:rPr lang="en-US" dirty="0"/>
              <a:t>, Omid, </a:t>
            </a:r>
            <a:r>
              <a:rPr lang="en-US" dirty="0" err="1"/>
              <a:t>Raunak</a:t>
            </a:r>
            <a:endParaRPr lang="en-US" dirty="0"/>
          </a:p>
          <a:p>
            <a:pPr lvl="1"/>
            <a:r>
              <a:rPr lang="en-US" dirty="0"/>
              <a:t>Jeremy, Ailing</a:t>
            </a:r>
          </a:p>
          <a:p>
            <a:r>
              <a:rPr lang="en-US" b="1" dirty="0"/>
              <a:t>Thursday, April 19</a:t>
            </a:r>
          </a:p>
          <a:p>
            <a:pPr lvl="1"/>
            <a:r>
              <a:rPr lang="en-US" dirty="0"/>
              <a:t>Hiten, Ankit</a:t>
            </a:r>
          </a:p>
          <a:p>
            <a:pPr lvl="1"/>
            <a:r>
              <a:rPr lang="en-US" dirty="0"/>
              <a:t>Ankita, </a:t>
            </a:r>
            <a:r>
              <a:rPr lang="en-US" dirty="0" err="1"/>
              <a:t>Vibodh</a:t>
            </a:r>
            <a:r>
              <a:rPr lang="en-US" dirty="0"/>
              <a:t>, Vyom</a:t>
            </a:r>
          </a:p>
          <a:p>
            <a:pPr lvl="1"/>
            <a:r>
              <a:rPr lang="en-US" dirty="0"/>
              <a:t>Nihal, Vamsi, Vinay </a:t>
            </a:r>
            <a:r>
              <a:rPr lang="en-US" dirty="0" err="1"/>
              <a:t>Bingi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FECB4-AC4B-CB43-B326-43B1276C7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Tuesday, April 24</a:t>
            </a:r>
          </a:p>
          <a:p>
            <a:pPr lvl="1"/>
            <a:r>
              <a:rPr lang="en-US" dirty="0"/>
              <a:t>Chris, Zach</a:t>
            </a:r>
          </a:p>
          <a:p>
            <a:pPr lvl="1"/>
            <a:r>
              <a:rPr lang="en-US" dirty="0" err="1"/>
              <a:t>Jin</a:t>
            </a:r>
            <a:endParaRPr lang="en-US" dirty="0"/>
          </a:p>
          <a:p>
            <a:pPr lvl="1"/>
            <a:r>
              <a:rPr lang="en-US" dirty="0" err="1"/>
              <a:t>Prajay</a:t>
            </a:r>
            <a:r>
              <a:rPr lang="en-US" dirty="0"/>
              <a:t>, Nick, Layton</a:t>
            </a:r>
          </a:p>
          <a:p>
            <a:r>
              <a:rPr lang="en-US" b="1" dirty="0"/>
              <a:t>Wednesday, April 25</a:t>
            </a:r>
          </a:p>
          <a:p>
            <a:pPr lvl="1"/>
            <a:r>
              <a:rPr lang="en-US" dirty="0" err="1"/>
              <a:t>Weiwen</a:t>
            </a:r>
            <a:r>
              <a:rPr lang="en-US" dirty="0"/>
              <a:t>, I-</a:t>
            </a:r>
            <a:r>
              <a:rPr lang="en-US" dirty="0" err="1"/>
              <a:t>Huei</a:t>
            </a:r>
            <a:endParaRPr lang="en-US" dirty="0"/>
          </a:p>
          <a:p>
            <a:pPr lvl="1"/>
            <a:r>
              <a:rPr lang="en-US" dirty="0"/>
              <a:t>Rajeswari, </a:t>
            </a:r>
            <a:r>
              <a:rPr lang="en-US" dirty="0" err="1"/>
              <a:t>Maulik</a:t>
            </a:r>
            <a:endParaRPr lang="en-US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18F58812-8952-0044-8055-3445E737DD06}"/>
              </a:ext>
            </a:extLst>
          </p:cNvPr>
          <p:cNvSpPr/>
          <p:nvPr/>
        </p:nvSpPr>
        <p:spPr>
          <a:xfrm>
            <a:off x="2204357" y="4579258"/>
            <a:ext cx="7707086" cy="227874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Friday, April 27, 11:59pm:</a:t>
            </a:r>
            <a:br>
              <a:rPr lang="en-US" b="1" dirty="0"/>
            </a:br>
            <a:r>
              <a:rPr lang="en-US" b="1" dirty="0"/>
              <a:t>ALL PROJECT MATERIALS DUE</a:t>
            </a:r>
          </a:p>
        </p:txBody>
      </p:sp>
    </p:spTree>
    <p:extLst>
      <p:ext uri="{BB962C8B-B14F-4D97-AF65-F5344CB8AC3E}">
        <p14:creationId xmlns:p14="http://schemas.microsoft.com/office/powerpoint/2010/main" val="19701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4030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Raw scores aren’t everything</a:t>
            </a:r>
          </a:p>
          <a:p>
            <a:r>
              <a:rPr lang="en-US" dirty="0"/>
              <a:t>…but they’re a reasonable indicator</a:t>
            </a:r>
          </a:p>
          <a:p>
            <a:r>
              <a:rPr lang="en-US" dirty="0"/>
              <a:t>Balance exploration (examining the data, testing multiple approaches) with exploitation (designing, testing, and documenting a complete pipeline)</a:t>
            </a:r>
          </a:p>
          <a:p>
            <a:pPr lvl="1"/>
            <a:r>
              <a:rPr lang="en-US" dirty="0"/>
              <a:t>Corollary: </a:t>
            </a:r>
            <a:r>
              <a:rPr lang="en-US" i="1" dirty="0"/>
              <a:t>start early!!!!!!!!!!!!!!!!!!!!!!!!!!!!!!!!</a:t>
            </a:r>
          </a:p>
          <a:p>
            <a:r>
              <a:rPr lang="en-US" dirty="0"/>
              <a:t>Communicate. Communicate. Communicate.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7449" y="4689018"/>
            <a:ext cx="6586780" cy="2168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81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39" y="1505833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Some fun stats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Course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1770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506F-E5DF-3642-9147-4490400B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2995-5FE1-354C-A819-D9CAF914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2,605 </a:t>
            </a:r>
            <a:r>
              <a:rPr lang="en-US" b="1" dirty="0"/>
              <a:t>commits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rgbClr val="00B0F0"/>
                </a:solidFill>
              </a:rPr>
              <a:t>7,347,331</a:t>
            </a:r>
            <a:r>
              <a:rPr lang="en-US" sz="3200" b="1" dirty="0"/>
              <a:t> </a:t>
            </a:r>
            <a:r>
              <a:rPr lang="en-US" b="1" dirty="0"/>
              <a:t>additions, </a:t>
            </a:r>
            <a:r>
              <a:rPr lang="en-US" sz="3200" b="1" dirty="0">
                <a:solidFill>
                  <a:srgbClr val="FF0000"/>
                </a:solidFill>
              </a:rPr>
              <a:t>2,906,254</a:t>
            </a:r>
            <a:r>
              <a:rPr lang="en-US" sz="3200" b="1" dirty="0"/>
              <a:t> </a:t>
            </a:r>
            <a:r>
              <a:rPr lang="en-US" b="1" dirty="0"/>
              <a:t>deletions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rgbClr val="00B0F0"/>
                </a:solidFill>
              </a:rPr>
              <a:t>4,441,077</a:t>
            </a:r>
            <a:r>
              <a:rPr lang="en-US" b="1" dirty="0"/>
              <a:t> new lines of code</a:t>
            </a:r>
          </a:p>
        </p:txBody>
      </p:sp>
    </p:spTree>
    <p:extLst>
      <p:ext uri="{BB962C8B-B14F-4D97-AF65-F5344CB8AC3E}">
        <p14:creationId xmlns:p14="http://schemas.microsoft.com/office/powerpoint/2010/main" val="6881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116F-FA83-1C44-B3EB-82D89D56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Normalized Project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579D-AEDF-074F-A9CB-8EAAAC657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63928"/>
          <a:stretch/>
        </p:blipFill>
        <p:spPr>
          <a:xfrm>
            <a:off x="1990295" y="1128451"/>
            <a:ext cx="3053194" cy="47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65483-8450-7947-B428-55373E9E4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36529"/>
          <a:stretch/>
        </p:blipFill>
        <p:spPr>
          <a:xfrm>
            <a:off x="1990291" y="1128451"/>
            <a:ext cx="5853545" cy="476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2EB87-8F63-3840-8DFF-6A6239549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8667"/>
          <a:stretch/>
        </p:blipFill>
        <p:spPr>
          <a:xfrm>
            <a:off x="1251677" y="1128450"/>
            <a:ext cx="10178323" cy="5578311"/>
          </a:xfrm>
          <a:prstGeom prst="rect">
            <a:avLst/>
          </a:prstGeom>
        </p:spPr>
      </p:pic>
      <p:sp>
        <p:nvSpPr>
          <p:cNvPr id="6" name="Explosion 1 5">
            <a:extLst>
              <a:ext uri="{FF2B5EF4-FFF2-40B4-BE49-F238E27FC236}">
                <a16:creationId xmlns:a16="http://schemas.microsoft.com/office/drawing/2014/main" id="{41AD3D49-2C00-E64F-AD49-CA0E2425F797}"/>
              </a:ext>
            </a:extLst>
          </p:cNvPr>
          <p:cNvSpPr/>
          <p:nvPr/>
        </p:nvSpPr>
        <p:spPr>
          <a:xfrm>
            <a:off x="1990294" y="4189354"/>
            <a:ext cx="8786813" cy="24538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Takeaway:</a:t>
            </a:r>
          </a:p>
          <a:p>
            <a:pPr algn="ctr"/>
            <a:r>
              <a:rPr lang="en-US" b="1" dirty="0"/>
              <a:t>Good </a:t>
            </a:r>
            <a:r>
              <a:rPr lang="en-US" b="1" dirty="0" err="1"/>
              <a:t>AutoLab</a:t>
            </a:r>
            <a:r>
              <a:rPr lang="en-US" b="1" dirty="0"/>
              <a:t> performance != High marks</a:t>
            </a:r>
          </a:p>
        </p:txBody>
      </p:sp>
    </p:spTree>
    <p:extLst>
      <p:ext uri="{BB962C8B-B14F-4D97-AF65-F5344CB8AC3E}">
        <p14:creationId xmlns:p14="http://schemas.microsoft.com/office/powerpoint/2010/main" val="6209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5AFF-C7B1-224E-B836-2FFA42DB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F4C4-4476-EC4D-9C5B-F9430265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/>
          <a:lstStyle/>
          <a:p>
            <a:r>
              <a:rPr lang="en-US" b="1" dirty="0" err="1"/>
              <a:t>Reuseability</a:t>
            </a:r>
            <a:r>
              <a:rPr lang="en-US" b="1" dirty="0"/>
              <a:t> is critical </a:t>
            </a:r>
            <a:r>
              <a:rPr lang="en-US" dirty="0"/>
              <a:t>in academia and industry frameworks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READMEs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Development process (Issues, Pull Requests, </a:t>
            </a:r>
            <a:r>
              <a:rPr lang="en-US" dirty="0" err="1"/>
              <a:t>Gitter</a:t>
            </a:r>
            <a:r>
              <a:rPr lang="en-US" dirty="0"/>
              <a:t>/Slack/Listservs)</a:t>
            </a:r>
          </a:p>
          <a:p>
            <a:r>
              <a:rPr lang="en-US" dirty="0"/>
              <a:t>The real world operates in </a:t>
            </a:r>
            <a:r>
              <a:rPr lang="en-US" b="1" dirty="0"/>
              <a:t>teams</a:t>
            </a:r>
            <a:endParaRPr lang="en-US" dirty="0"/>
          </a:p>
          <a:p>
            <a:r>
              <a:rPr lang="en-US" dirty="0"/>
              <a:t>Reusability + teamwork = </a:t>
            </a:r>
            <a:r>
              <a:rPr lang="en-US" b="1" dirty="0"/>
              <a:t>effective communication is absolutely essential</a:t>
            </a:r>
          </a:p>
          <a:p>
            <a:pPr lvl="1"/>
            <a:r>
              <a:rPr lang="en-US" b="1" dirty="0"/>
              <a:t>More important </a:t>
            </a:r>
            <a:r>
              <a:rPr lang="en-US" dirty="0"/>
              <a:t>than Kaggle leaderboard position (what’s the point if only you can understand it)</a:t>
            </a:r>
          </a:p>
          <a:p>
            <a:pPr lvl="1"/>
            <a:r>
              <a:rPr lang="en-US" b="1" dirty="0"/>
              <a:t>More important</a:t>
            </a:r>
            <a:r>
              <a:rPr lang="en-US" dirty="0"/>
              <a:t> than raw coding talent (raw coding talent is dime/dozen)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97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0992-96A3-8F46-8FD8-8364EFD2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AutoLab</a:t>
            </a:r>
            <a:r>
              <a:rPr lang="en-US" dirty="0"/>
              <a:t> Score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30082-150D-2944-A0A2-E19AFB4A7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5" r="7930"/>
          <a:stretch/>
        </p:blipFill>
        <p:spPr>
          <a:xfrm>
            <a:off x="1384663" y="1257038"/>
            <a:ext cx="7483475" cy="5448300"/>
          </a:xfrm>
          <a:prstGeom prst="rect">
            <a:avLst/>
          </a:prstGeom>
        </p:spPr>
      </p:pic>
      <p:sp>
        <p:nvSpPr>
          <p:cNvPr id="6" name="Explosion 1 5">
            <a:extLst>
              <a:ext uri="{FF2B5EF4-FFF2-40B4-BE49-F238E27FC236}">
                <a16:creationId xmlns:a16="http://schemas.microsoft.com/office/drawing/2014/main" id="{2AD4B883-0E83-334F-A4A2-540207E310DD}"/>
              </a:ext>
            </a:extLst>
          </p:cNvPr>
          <p:cNvSpPr/>
          <p:nvPr/>
        </p:nvSpPr>
        <p:spPr>
          <a:xfrm>
            <a:off x="8486776" y="971550"/>
            <a:ext cx="3357562" cy="53721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Takeaway: </a:t>
            </a:r>
            <a:r>
              <a:rPr lang="en-US" b="1" dirty="0"/>
              <a:t>Project difficulty increased / time availability decreased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28F8-DD27-1B43-B6B4-929B3A91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Grade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68C58-A2B3-1A43-B59E-FB2F561A6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6" r="8105"/>
          <a:stretch/>
        </p:blipFill>
        <p:spPr>
          <a:xfrm>
            <a:off x="1417637" y="1128451"/>
            <a:ext cx="7469188" cy="5476875"/>
          </a:xfrm>
          <a:prstGeom prst="rect">
            <a:avLst/>
          </a:prstGeom>
        </p:spPr>
      </p:pic>
      <p:sp>
        <p:nvSpPr>
          <p:cNvPr id="6" name="Explosion 1 5">
            <a:extLst>
              <a:ext uri="{FF2B5EF4-FFF2-40B4-BE49-F238E27FC236}">
                <a16:creationId xmlns:a16="http://schemas.microsoft.com/office/drawing/2014/main" id="{84AD323C-1063-7A40-B6DF-C85814EABE31}"/>
              </a:ext>
            </a:extLst>
          </p:cNvPr>
          <p:cNvSpPr/>
          <p:nvPr/>
        </p:nvSpPr>
        <p:spPr>
          <a:xfrm>
            <a:off x="7943850" y="942975"/>
            <a:ext cx="3957638" cy="550068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Takeaway:</a:t>
            </a:r>
          </a:p>
          <a:p>
            <a:pPr algn="ctr"/>
            <a:r>
              <a:rPr lang="en-US" b="1" dirty="0"/>
              <a:t>Improvement over time!</a:t>
            </a:r>
          </a:p>
        </p:txBody>
      </p:sp>
    </p:spTree>
    <p:extLst>
      <p:ext uri="{BB962C8B-B14F-4D97-AF65-F5344CB8AC3E}">
        <p14:creationId xmlns:p14="http://schemas.microsoft.com/office/powerpoint/2010/main" val="24357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Activity time!</a:t>
            </a:r>
          </a:p>
          <a:p>
            <a:r>
              <a:rPr lang="en-US" dirty="0"/>
              <a:t>Three categories of feedback: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STOP: </a:t>
            </a:r>
            <a:r>
              <a:rPr lang="en-US" dirty="0"/>
              <a:t>What would you </a:t>
            </a:r>
            <a:r>
              <a:rPr lang="en-US" i="1" dirty="0"/>
              <a:t>remove</a:t>
            </a:r>
            <a:r>
              <a:rPr lang="en-US" dirty="0"/>
              <a:t> or </a:t>
            </a:r>
            <a:r>
              <a:rPr lang="en-US" i="1" dirty="0"/>
              <a:t>eliminate</a:t>
            </a:r>
            <a:r>
              <a:rPr lang="en-US" dirty="0"/>
              <a:t> from the course?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START:</a:t>
            </a:r>
            <a:r>
              <a:rPr lang="en-US" dirty="0"/>
              <a:t> What would you </a:t>
            </a:r>
            <a:r>
              <a:rPr lang="en-US" i="1" dirty="0"/>
              <a:t>add</a:t>
            </a:r>
            <a:r>
              <a:rPr lang="en-US" dirty="0"/>
              <a:t> to the course?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CONTINUE:</a:t>
            </a:r>
            <a:r>
              <a:rPr lang="en-US" dirty="0"/>
              <a:t> What would you </a:t>
            </a:r>
            <a:r>
              <a:rPr lang="en-US" i="1" dirty="0"/>
              <a:t>keep</a:t>
            </a:r>
            <a:r>
              <a:rPr lang="en-US" dirty="0"/>
              <a:t> or </a:t>
            </a:r>
            <a:r>
              <a:rPr lang="en-US" i="1" dirty="0"/>
              <a:t>retain</a:t>
            </a:r>
            <a:r>
              <a:rPr lang="en-US" dirty="0"/>
              <a:t> that is already present in the course?</a:t>
            </a:r>
          </a:p>
          <a:p>
            <a:r>
              <a:rPr lang="en-US" b="1" dirty="0"/>
              <a:t>Individually, write down one item for each category (5 minutes)</a:t>
            </a:r>
          </a:p>
          <a:p>
            <a:r>
              <a:rPr lang="en-US" b="1" dirty="0"/>
              <a:t>Get in groups and develop a consensus list (10 minutes)</a:t>
            </a:r>
          </a:p>
        </p:txBody>
      </p:sp>
    </p:spTree>
    <p:extLst>
      <p:ext uri="{BB962C8B-B14F-4D97-AF65-F5344CB8AC3E}">
        <p14:creationId xmlns:p14="http://schemas.microsoft.com/office/powerpoint/2010/main" val="8041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E15C-0DE7-544A-9A80-93B99622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2A7CE9-2EF0-5142-8F7B-B1EE4B35B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thoughts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529556-866A-E34E-AA84-48615C06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948898"/>
          </a:xfrm>
        </p:spPr>
        <p:txBody>
          <a:bodyPr>
            <a:normAutofit/>
          </a:bodyPr>
          <a:lstStyle/>
          <a:p>
            <a:r>
              <a:rPr lang="en-US" dirty="0"/>
              <a:t>STOP</a:t>
            </a:r>
          </a:p>
          <a:p>
            <a:pPr lvl="1"/>
            <a:r>
              <a:rPr lang="en-US" dirty="0"/>
              <a:t>4 projects + Final project is too much; cut down 1 course project, extend the others, leave more room for Final project</a:t>
            </a:r>
          </a:p>
          <a:p>
            <a:r>
              <a:rPr lang="en-US" dirty="0"/>
              <a:t>START</a:t>
            </a:r>
          </a:p>
          <a:p>
            <a:pPr lvl="1"/>
            <a:r>
              <a:rPr lang="en-US" dirty="0"/>
              <a:t>New category of projects like unsupervised clustering, matrix factorization, reinforcement learning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Project 0 (maybe extend in length a tad)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542D52B-1816-9B4B-BDCD-D16C13797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Your thoughts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45C84B-3937-D84A-ACF6-9914998A7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454</TotalTime>
  <Words>713</Words>
  <Application>Microsoft Macintosh PowerPoint</Application>
  <PresentationFormat>Widescreen</PresentationFormat>
  <Paragraphs>114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Mangal</vt:lpstr>
      <vt:lpstr>Badge</vt:lpstr>
      <vt:lpstr>Data Science Practicum</vt:lpstr>
      <vt:lpstr>Outline</vt:lpstr>
      <vt:lpstr>Commits</vt:lpstr>
      <vt:lpstr>Normalized Project Performance</vt:lpstr>
      <vt:lpstr>Takeaways</vt:lpstr>
      <vt:lpstr>AutoLab Score Progression</vt:lpstr>
      <vt:lpstr>Individual Grade Progression</vt:lpstr>
      <vt:lpstr>Feedback</vt:lpstr>
      <vt:lpstr>Feedback</vt:lpstr>
      <vt:lpstr>Other Thoughts</vt:lpstr>
      <vt:lpstr>Other thoughts</vt:lpstr>
      <vt:lpstr>Final Presentations</vt:lpstr>
      <vt:lpstr>Final notes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Practicum</dc:title>
  <dc:creator>Shannon Quinn</dc:creator>
  <cp:lastModifiedBy>Shannon Quinn</cp:lastModifiedBy>
  <cp:revision>50</cp:revision>
  <dcterms:created xsi:type="dcterms:W3CDTF">2016-11-15T21:59:26Z</dcterms:created>
  <dcterms:modified xsi:type="dcterms:W3CDTF">2018-04-16T19:16:31Z</dcterms:modified>
</cp:coreProperties>
</file>