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018770-11E3-4B0F-BCAB-FD36096024CD}" v="19" dt="2018-04-11T04:26:07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7.06314.pdf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stai/courses/blob/master/deeplearning2/tiramisu-keras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Team Hastings- Cilia 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- aNKIT VAGHELA</a:t>
            </a:r>
          </a:p>
          <a:p>
            <a:r>
              <a:rPr lang="en-US"/>
              <a:t>- VYOM SHRIVASTAVA</a:t>
            </a:r>
          </a:p>
          <a:p>
            <a:r>
              <a:rPr lang="en-US"/>
              <a:t>- WEIWEN XU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700B9D8-09A3-426A-9102-A3293D0FC1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96" r="1" b="3362"/>
          <a:stretch/>
        </p:blipFill>
        <p:spPr>
          <a:xfrm>
            <a:off x="1302278" y="1136633"/>
            <a:ext cx="9584265" cy="45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3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664E-E65E-477F-A220-6930766C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016947"/>
          </a:xfrm>
        </p:spPr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727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68B0-8CDB-457E-8497-6095C161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2AD8-3094-4C31-B25F-042741B2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Optical Flow</a:t>
            </a:r>
          </a:p>
          <a:p>
            <a:r>
              <a:rPr lang="en-US" err="1"/>
              <a:t>Unet</a:t>
            </a:r>
          </a:p>
          <a:p>
            <a:r>
              <a:rPr lang="en-US"/>
              <a:t>Tiramisu</a:t>
            </a:r>
          </a:p>
        </p:txBody>
      </p:sp>
    </p:spTree>
    <p:extLst>
      <p:ext uri="{BB962C8B-B14F-4D97-AF65-F5344CB8AC3E}">
        <p14:creationId xmlns:p14="http://schemas.microsoft.com/office/powerpoint/2010/main" val="277262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90B8-03AC-4638-859A-7B322C880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75382"/>
            <a:ext cx="8791575" cy="3034581"/>
          </a:xfrm>
        </p:spPr>
        <p:txBody>
          <a:bodyPr/>
          <a:lstStyle/>
          <a:p>
            <a:r>
              <a:rPr lang="en-US"/>
              <a:t>Optical Flow</a:t>
            </a:r>
            <a:br>
              <a:rPr lang="en-US"/>
            </a:br>
            <a:br>
              <a:rPr lang="en-US"/>
            </a:br>
            <a:r>
              <a:rPr lang="en-US" sz="3200"/>
              <a:t>- OPENCV DENSE OPTICAL FLOW</a:t>
            </a:r>
            <a:br>
              <a:rPr lang="en-US" sz="3200"/>
            </a:b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1159F-EB25-45DB-9EE1-212424C19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9497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>
                <a:solidFill>
                  <a:srgbClr val="FFFFFF"/>
                </a:solidFill>
              </a:rPr>
              <a:t>Scalable, runs very fast</a:t>
            </a:r>
            <a:endParaRPr lang="en-US"/>
          </a:p>
          <a:p>
            <a:pPr marL="342900" indent="-342900">
              <a:buChar char="•"/>
            </a:pPr>
            <a:r>
              <a:rPr lang="en-US">
                <a:solidFill>
                  <a:srgbClr val="FFFFFF"/>
                </a:solidFill>
              </a:rPr>
              <a:t>Only able to detect moving objects (Some cilia are not moving)</a:t>
            </a:r>
          </a:p>
          <a:p>
            <a:pPr marL="342900" indent="-342900">
              <a:buChar char="•"/>
            </a:pPr>
            <a:r>
              <a:rPr lang="en-US">
                <a:solidFill>
                  <a:srgbClr val="FFFFFF"/>
                </a:solidFill>
              </a:rPr>
              <a:t>Also cells are moving</a:t>
            </a:r>
          </a:p>
          <a:p>
            <a:pPr marL="342900" indent="-342900">
              <a:buChar char="•"/>
            </a:pPr>
            <a:r>
              <a:rPr lang="en-US">
                <a:solidFill>
                  <a:srgbClr val="FFFFFF"/>
                </a:solidFill>
              </a:rPr>
              <a:t>Moving air bubbles</a:t>
            </a:r>
          </a:p>
        </p:txBody>
      </p:sp>
    </p:spTree>
    <p:extLst>
      <p:ext uri="{BB962C8B-B14F-4D97-AF65-F5344CB8AC3E}">
        <p14:creationId xmlns:p14="http://schemas.microsoft.com/office/powerpoint/2010/main" val="388339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sitting&#10;&#10;Description generated with high confidence">
            <a:extLst>
              <a:ext uri="{FF2B5EF4-FFF2-40B4-BE49-F238E27FC236}">
                <a16:creationId xmlns:a16="http://schemas.microsoft.com/office/drawing/2014/main" id="{CF4890ED-BE0F-4789-AEBE-B1EC0426D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80" y="1278866"/>
            <a:ext cx="5302370" cy="399834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AF3EE72-8084-4039-A84C-24B9E691F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268" y="1278866"/>
            <a:ext cx="5331124" cy="3998343"/>
          </a:xfrm>
          <a:prstGeom prst="rect">
            <a:avLst/>
          </a:prstGeom>
        </p:spPr>
      </p:pic>
      <p:pic>
        <p:nvPicPr>
          <p:cNvPr id="6" name="Picture 6" descr="A flock of birds flying in the air&#10;&#10;Description generated with high confidence">
            <a:extLst>
              <a:ext uri="{FF2B5EF4-FFF2-40B4-BE49-F238E27FC236}">
                <a16:creationId xmlns:a16="http://schemas.microsoft.com/office/drawing/2014/main" id="{A13A4462-AD80-4C67-A10A-AF8B3C295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587" y="1278866"/>
            <a:ext cx="5345501" cy="40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752B2F-0825-4AE4-BC34-0EEE07760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757" y="444468"/>
            <a:ext cx="5446142" cy="581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4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B582A5-FCC6-4AA9-ABAC-12014AAEF38B}"/>
              </a:ext>
            </a:extLst>
          </p:cNvPr>
          <p:cNvSpPr txBox="1">
            <a:spLocks/>
          </p:cNvSpPr>
          <p:nvPr/>
        </p:nvSpPr>
        <p:spPr>
          <a:xfrm>
            <a:off x="1876424" y="817305"/>
            <a:ext cx="8791575" cy="787658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UNET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283E8A-D6AE-4171-A785-D1D270404851}"/>
              </a:ext>
            </a:extLst>
          </p:cNvPr>
          <p:cNvSpPr txBox="1">
            <a:spLocks/>
          </p:cNvSpPr>
          <p:nvPr/>
        </p:nvSpPr>
        <p:spPr>
          <a:xfrm>
            <a:off x="1876424" y="2214807"/>
            <a:ext cx="8791575" cy="36628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solidFill>
                  <a:srgbClr val="FFFFFF"/>
                </a:solidFill>
              </a:rPr>
              <a:t>Minor modification to basic </a:t>
            </a:r>
            <a:r>
              <a:rPr lang="en-US" err="1">
                <a:solidFill>
                  <a:srgbClr val="FFFFFF"/>
                </a:solidFill>
              </a:rPr>
              <a:t>Unet</a:t>
            </a:r>
            <a:r>
              <a:rPr lang="en-US">
                <a:solidFill>
                  <a:srgbClr val="FFFFFF"/>
                </a:solidFill>
              </a:rPr>
              <a:t> as per the paper:</a:t>
            </a:r>
            <a:br>
              <a:rPr lang="en-US">
                <a:ea typeface="+mn-lt"/>
                <a:cs typeface="+mn-lt"/>
              </a:rPr>
            </a:br>
            <a:r>
              <a:rPr lang="en-US" u="sng">
                <a:solidFill>
                  <a:srgbClr val="FFFFFF"/>
                </a:solidFill>
                <a:hlinkClick r:id="rId2"/>
              </a:rPr>
              <a:t>https://arxiv.org/pdf/1707.06314.pdf</a:t>
            </a:r>
            <a:endParaRPr lang="en-US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solidFill>
                  <a:srgbClr val="FFFFFF"/>
                </a:solidFill>
              </a:rPr>
              <a:t>Added batch normalization after every convolution layer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solidFill>
                  <a:srgbClr val="FFFFFF"/>
                </a:solidFill>
              </a:rPr>
              <a:t>Added dropout after every </a:t>
            </a:r>
            <a:r>
              <a:rPr lang="en-US" err="1">
                <a:solidFill>
                  <a:srgbClr val="FFFFFF"/>
                </a:solidFill>
              </a:rPr>
              <a:t>Unet</a:t>
            </a:r>
            <a:r>
              <a:rPr lang="en-US">
                <a:solidFill>
                  <a:srgbClr val="FFFFFF"/>
                </a:solidFill>
              </a:rPr>
              <a:t> block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Gave very low score.</a:t>
            </a:r>
          </a:p>
          <a:p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9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A94579-01B7-454A-9C90-6EE06CC1E1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203A7D2-5134-4BE2-87EF-6593A19C0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1024467"/>
            <a:ext cx="4809066" cy="480906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0F4DD6B-60A2-41AC-BE97-86FDC7D4C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733" y="943893"/>
            <a:ext cx="4809066" cy="480906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B3392C93-4091-426C-BE6F-5D3C9BBFD81D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411" y="6213366"/>
            <a:ext cx="437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600">
                <a:solidFill>
                  <a:schemeClr val="tx1"/>
                </a:solidFill>
              </a:rPr>
              <a:t>Training Mask</a:t>
            </a:r>
            <a:endParaRPr lang="en-US"/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FBB98B9C-3096-4A9E-9B37-B5F470ADACA1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0931" y="6352887"/>
            <a:ext cx="437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600">
                <a:solidFill>
                  <a:schemeClr val="tx1"/>
                </a:solidFill>
              </a:rPr>
              <a:t>PREDICTED Mask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7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A94579-01B7-454A-9C90-6EE06CC1E1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nature, rain&#10;&#10;Description generated with very high confidence">
            <a:extLst>
              <a:ext uri="{FF2B5EF4-FFF2-40B4-BE49-F238E27FC236}">
                <a16:creationId xmlns:a16="http://schemas.microsoft.com/office/drawing/2014/main" id="{2DFAB88F-1E35-4C5C-9E3D-3293DDCB1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938729"/>
            <a:ext cx="4809066" cy="485175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4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A0A98E93-9544-412E-AC12-A78E6611B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733" y="943893"/>
            <a:ext cx="4809066" cy="480906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05A05E08-8C94-4E34-B8C8-C663AAF9043E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411" y="6213366"/>
            <a:ext cx="437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600">
                <a:solidFill>
                  <a:schemeClr val="tx1"/>
                </a:solidFill>
              </a:rPr>
              <a:t>Training </a:t>
            </a:r>
            <a:r>
              <a:rPr lang="en-US" sz="1600" err="1">
                <a:solidFill>
                  <a:schemeClr val="tx1"/>
                </a:solidFill>
              </a:rPr>
              <a:t>iMAGE</a:t>
            </a:r>
            <a:endParaRPr lang="en-US" err="1"/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0F33F455-5B3D-4C70-BFA3-145F2BD85432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0931" y="6352887"/>
            <a:ext cx="43718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1600">
                <a:solidFill>
                  <a:schemeClr val="tx1"/>
                </a:solidFill>
              </a:rPr>
              <a:t>PREDICTED Mask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0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8FB9-E52F-4A56-8166-EA017971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Tiramisu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A7D9A-FB55-4C0C-9727-59A4A8A8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used Jeremy Howard's Tiramisu implementation with slight modification: </a:t>
            </a:r>
            <a:r>
              <a:rPr lang="en-US">
                <a:hlinkClick r:id="rId2"/>
              </a:rPr>
              <a:t>https://github.com/fastai/courses/blob/master/deeplearning2/tiramisu-keras.ipynb</a:t>
            </a:r>
            <a:r>
              <a:rPr lang="en-US"/>
              <a:t> </a:t>
            </a:r>
          </a:p>
          <a:p>
            <a:r>
              <a:rPr lang="en-US"/>
              <a:t>Preprocessing and post processing same as </a:t>
            </a:r>
            <a:r>
              <a:rPr lang="en-US" err="1"/>
              <a:t>Unet</a:t>
            </a:r>
          </a:p>
          <a:p>
            <a:r>
              <a:rPr lang="en-US"/>
              <a:t>Ran on very small dataset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31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Team Hastings- Cilia segmentation</vt:lpstr>
      <vt:lpstr>Index</vt:lpstr>
      <vt:lpstr>Optical Flow  - OPENCV DENSE OPTICAL FLOW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Tiramisu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Hastings- Cilia segmentation</dc:title>
  <cp:revision>2</cp:revision>
  <dcterms:modified xsi:type="dcterms:W3CDTF">2018-04-11T15:57:20Z</dcterms:modified>
</cp:coreProperties>
</file>