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A"/>
    <a:srgbClr val="3274A1"/>
    <a:srgbClr val="2E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550acc1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550acc1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3938" y="505435"/>
            <a:ext cx="4429276" cy="256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0053AA"/>
                </a:solidFill>
                <a:effectLst/>
                <a:latin typeface="Söhne"/>
              </a:rPr>
              <a:t>Uncovering </a:t>
            </a:r>
            <a:br>
              <a:rPr lang="en-US" sz="4000" b="1" i="0" dirty="0">
                <a:solidFill>
                  <a:srgbClr val="0053AA"/>
                </a:solidFill>
                <a:effectLst/>
                <a:latin typeface="Söhne"/>
              </a:rPr>
            </a:br>
            <a:r>
              <a:rPr lang="en-US" sz="4000" b="1" i="0" dirty="0">
                <a:solidFill>
                  <a:srgbClr val="0053AA"/>
                </a:solidFill>
                <a:effectLst/>
                <a:latin typeface="Söhne"/>
              </a:rPr>
              <a:t>Insights from</a:t>
            </a:r>
            <a:br>
              <a:rPr lang="en-US" sz="4000" b="1" i="0" dirty="0">
                <a:solidFill>
                  <a:srgbClr val="0053AA"/>
                </a:solidFill>
                <a:effectLst/>
                <a:latin typeface="Söhne"/>
              </a:rPr>
            </a:br>
            <a:r>
              <a:rPr lang="en-US" sz="4000" b="1" i="0" dirty="0">
                <a:solidFill>
                  <a:srgbClr val="0053AA"/>
                </a:solidFill>
                <a:effectLst/>
                <a:latin typeface="Söhne"/>
              </a:rPr>
              <a:t>BRITSH AIRWAYS Customer Reviews</a:t>
            </a:r>
            <a:endParaRPr lang="en-US" sz="4000" b="1" dirty="0">
              <a:solidFill>
                <a:srgbClr val="0053AA"/>
              </a:solidFill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5912888" y="1052748"/>
            <a:ext cx="2548644" cy="2864640"/>
            <a:chOff x="5644100" y="1228363"/>
            <a:chExt cx="2390400" cy="2686775"/>
          </a:xfrm>
        </p:grpSpPr>
        <p:sp>
          <p:nvSpPr>
            <p:cNvPr id="60" name="Google Shape;60;p15"/>
            <p:cNvSpPr/>
            <p:nvPr/>
          </p:nvSpPr>
          <p:spPr>
            <a:xfrm>
              <a:off x="5836525" y="1228363"/>
              <a:ext cx="577200" cy="268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228750" y="2493888"/>
              <a:ext cx="577200" cy="1421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931825" y="2057238"/>
              <a:ext cx="577200" cy="1857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24050" y="1362738"/>
              <a:ext cx="577200" cy="2552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5"/>
            <p:cNvCxnSpPr/>
            <p:nvPr/>
          </p:nvCxnSpPr>
          <p:spPr>
            <a:xfrm>
              <a:off x="5644100" y="3914813"/>
              <a:ext cx="2390400" cy="0"/>
            </a:xfrm>
            <a:prstGeom prst="straightConnector1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D78F8ABB-7F0A-310B-AC45-705A9CD1F408}"/>
              </a:ext>
            </a:extLst>
          </p:cNvPr>
          <p:cNvSpPr txBox="1">
            <a:spLocks/>
          </p:cNvSpPr>
          <p:nvPr/>
        </p:nvSpPr>
        <p:spPr>
          <a:xfrm>
            <a:off x="66059" y="4672116"/>
            <a:ext cx="1976323" cy="28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100" dirty="0">
                <a:solidFill>
                  <a:srgbClr val="FF0000"/>
                </a:solidFill>
                <a:latin typeface="Söhne"/>
              </a:rPr>
              <a:t>Presented by: </a:t>
            </a:r>
            <a:r>
              <a:rPr lang="en-US" sz="1100" dirty="0">
                <a:solidFill>
                  <a:srgbClr val="0053AA"/>
                </a:solidFill>
                <a:latin typeface="Söhne"/>
              </a:rPr>
              <a:t>Ahmed </a:t>
            </a:r>
            <a:r>
              <a:rPr lang="en-US" sz="1100" dirty="0" err="1">
                <a:solidFill>
                  <a:srgbClr val="0053AA"/>
                </a:solidFill>
                <a:latin typeface="Söhne"/>
              </a:rPr>
              <a:t>Boulahia</a:t>
            </a:r>
            <a:endParaRPr lang="en-US" sz="1100" dirty="0">
              <a:solidFill>
                <a:srgbClr val="0053A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D5CC-C54D-8B94-47E8-C49BBEE0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93" y="2854581"/>
            <a:ext cx="3361697" cy="189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11600" y="86765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53AA"/>
                </a:solidFill>
              </a:rPr>
              <a:t>Findings</a:t>
            </a:r>
            <a:endParaRPr sz="2000" dirty="0">
              <a:solidFill>
                <a:srgbClr val="0053A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B1A9F9-9DFB-947D-2F17-31042880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1" y="4755377"/>
            <a:ext cx="818732" cy="46053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D427307-7575-AACE-732D-64FBECD8A568}"/>
              </a:ext>
            </a:extLst>
          </p:cNvPr>
          <p:cNvGrpSpPr/>
          <p:nvPr/>
        </p:nvGrpSpPr>
        <p:grpSpPr>
          <a:xfrm>
            <a:off x="6800860" y="519731"/>
            <a:ext cx="2075304" cy="711905"/>
            <a:chOff x="6657096" y="822734"/>
            <a:chExt cx="2075304" cy="711905"/>
          </a:xfrm>
        </p:grpSpPr>
        <p:grpSp>
          <p:nvGrpSpPr>
            <p:cNvPr id="3" name="Google Shape;102;p16">
              <a:extLst>
                <a:ext uri="{FF2B5EF4-FFF2-40B4-BE49-F238E27FC236}">
                  <a16:creationId xmlns:a16="http://schemas.microsoft.com/office/drawing/2014/main" id="{316F489D-19B9-22B8-91B1-CFC84B5019FF}"/>
                </a:ext>
              </a:extLst>
            </p:cNvPr>
            <p:cNvGrpSpPr/>
            <p:nvPr/>
          </p:nvGrpSpPr>
          <p:grpSpPr>
            <a:xfrm>
              <a:off x="6657096" y="822734"/>
              <a:ext cx="2075304" cy="711905"/>
              <a:chOff x="1126971" y="1400469"/>
              <a:chExt cx="2075304" cy="711905"/>
            </a:xfrm>
          </p:grpSpPr>
          <p:sp>
            <p:nvSpPr>
              <p:cNvPr id="4" name="Google Shape;103;p16">
                <a:extLst>
                  <a:ext uri="{FF2B5EF4-FFF2-40B4-BE49-F238E27FC236}">
                    <a16:creationId xmlns:a16="http://schemas.microsoft.com/office/drawing/2014/main" id="{72D84319-10B1-6D19-B192-615712556540}"/>
                  </a:ext>
                </a:extLst>
              </p:cNvPr>
              <p:cNvSpPr/>
              <p:nvPr/>
            </p:nvSpPr>
            <p:spPr>
              <a:xfrm>
                <a:off x="1126971" y="1448324"/>
                <a:ext cx="2051700" cy="66405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" name="Google Shape;104;p16">
                <a:extLst>
                  <a:ext uri="{FF2B5EF4-FFF2-40B4-BE49-F238E27FC236}">
                    <a16:creationId xmlns:a16="http://schemas.microsoft.com/office/drawing/2014/main" id="{CFD84A7A-3E63-93AA-BA2B-42608CE2EC49}"/>
                  </a:ext>
                </a:extLst>
              </p:cNvPr>
              <p:cNvGrpSpPr/>
              <p:nvPr/>
            </p:nvGrpSpPr>
            <p:grpSpPr>
              <a:xfrm>
                <a:off x="1616118" y="1400469"/>
                <a:ext cx="1586157" cy="711905"/>
                <a:chOff x="1616118" y="1400470"/>
                <a:chExt cx="1586157" cy="711905"/>
              </a:xfrm>
            </p:grpSpPr>
            <p:sp>
              <p:nvSpPr>
                <p:cNvPr id="12" name="Google Shape;105;p16">
                  <a:extLst>
                    <a:ext uri="{FF2B5EF4-FFF2-40B4-BE49-F238E27FC236}">
                      <a16:creationId xmlns:a16="http://schemas.microsoft.com/office/drawing/2014/main" id="{2E6133E8-9699-DE7A-E268-D86B76104BCB}"/>
                    </a:ext>
                  </a:extLst>
                </p:cNvPr>
                <p:cNvSpPr txBox="1"/>
                <p:nvPr/>
              </p:nvSpPr>
              <p:spPr>
                <a:xfrm>
                  <a:off x="1934812" y="1400470"/>
                  <a:ext cx="991552" cy="44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dirty="0">
                      <a:solidFill>
                        <a:srgbClr val="212121"/>
                      </a:solidFill>
                      <a:effectLst/>
                      <a:latin typeface="+mj-lt"/>
                    </a:rPr>
                    <a:t>28.35%</a:t>
                  </a:r>
                  <a:endParaRPr lang="en" sz="1200" b="1" dirty="0">
                    <a:latin typeface="+mj-lt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3" name="Google Shape;106;p16">
                  <a:extLst>
                    <a:ext uri="{FF2B5EF4-FFF2-40B4-BE49-F238E27FC236}">
                      <a16:creationId xmlns:a16="http://schemas.microsoft.com/office/drawing/2014/main" id="{38CA45A4-E85C-1125-D961-4F6009C7BE20}"/>
                    </a:ext>
                  </a:extLst>
                </p:cNvPr>
                <p:cNvSpPr txBox="1"/>
                <p:nvPr/>
              </p:nvSpPr>
              <p:spPr>
                <a:xfrm>
                  <a:off x="1616118" y="1675875"/>
                  <a:ext cx="1586157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dirty="0">
                      <a:latin typeface="Roboto"/>
                      <a:ea typeface="Roboto"/>
                      <a:cs typeface="Roboto"/>
                      <a:sym typeface="Roboto"/>
                    </a:rPr>
                    <a:t>Of the reviews are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dirty="0">
                      <a:latin typeface="Roboto"/>
                      <a:ea typeface="Roboto"/>
                      <a:cs typeface="Roboto"/>
                      <a:sym typeface="Roboto"/>
                    </a:rPr>
                    <a:t>8 stars or above</a:t>
                  </a:r>
                  <a:endParaRPr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7" name="Google Shape;108;p16">
                <a:extLst>
                  <a:ext uri="{FF2B5EF4-FFF2-40B4-BE49-F238E27FC236}">
                    <a16:creationId xmlns:a16="http://schemas.microsoft.com/office/drawing/2014/main" id="{289D34A9-7522-6B44-7223-2B966B815E9A}"/>
                  </a:ext>
                </a:extLst>
              </p:cNvPr>
              <p:cNvSpPr/>
              <p:nvPr/>
            </p:nvSpPr>
            <p:spPr>
              <a:xfrm>
                <a:off x="1229706" y="1585608"/>
                <a:ext cx="399761" cy="399761"/>
              </a:xfrm>
              <a:prstGeom prst="ellipse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E20255-C7C6-3F0E-FD2D-216D3CBD5288}"/>
                </a:ext>
              </a:extLst>
            </p:cNvPr>
            <p:cNvSpPr txBox="1"/>
            <p:nvPr/>
          </p:nvSpPr>
          <p:spPr>
            <a:xfrm>
              <a:off x="6746482" y="1052187"/>
              <a:ext cx="399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😊</a:t>
              </a:r>
              <a:endParaRPr 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56" name="Google Shape;102;p16">
            <a:extLst>
              <a:ext uri="{FF2B5EF4-FFF2-40B4-BE49-F238E27FC236}">
                <a16:creationId xmlns:a16="http://schemas.microsoft.com/office/drawing/2014/main" id="{6758B6F2-F428-7F79-C07C-5ACC82D0D25B}"/>
              </a:ext>
            </a:extLst>
          </p:cNvPr>
          <p:cNvGrpSpPr/>
          <p:nvPr/>
        </p:nvGrpSpPr>
        <p:grpSpPr>
          <a:xfrm>
            <a:off x="6800860" y="1269833"/>
            <a:ext cx="2075304" cy="719660"/>
            <a:chOff x="1126971" y="1392714"/>
            <a:chExt cx="2075304" cy="719660"/>
          </a:xfrm>
        </p:grpSpPr>
        <p:sp>
          <p:nvSpPr>
            <p:cNvPr id="58" name="Google Shape;103;p16">
              <a:extLst>
                <a:ext uri="{FF2B5EF4-FFF2-40B4-BE49-F238E27FC236}">
                  <a16:creationId xmlns:a16="http://schemas.microsoft.com/office/drawing/2014/main" id="{FF782493-76CB-03F8-C64A-1E00832A6EB8}"/>
                </a:ext>
              </a:extLst>
            </p:cNvPr>
            <p:cNvSpPr/>
            <p:nvPr/>
          </p:nvSpPr>
          <p:spPr>
            <a:xfrm>
              <a:off x="1126971" y="1448324"/>
              <a:ext cx="2051700" cy="6640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104;p16">
              <a:extLst>
                <a:ext uri="{FF2B5EF4-FFF2-40B4-BE49-F238E27FC236}">
                  <a16:creationId xmlns:a16="http://schemas.microsoft.com/office/drawing/2014/main" id="{DFB3F830-9C7A-153D-9AE2-4EC18C497EB7}"/>
                </a:ext>
              </a:extLst>
            </p:cNvPr>
            <p:cNvGrpSpPr/>
            <p:nvPr/>
          </p:nvGrpSpPr>
          <p:grpSpPr>
            <a:xfrm>
              <a:off x="1629467" y="1392714"/>
              <a:ext cx="1572808" cy="719660"/>
              <a:chOff x="1629467" y="1392715"/>
              <a:chExt cx="1572808" cy="719660"/>
            </a:xfrm>
          </p:grpSpPr>
          <p:sp>
            <p:nvSpPr>
              <p:cNvPr id="61" name="Google Shape;105;p16">
                <a:extLst>
                  <a:ext uri="{FF2B5EF4-FFF2-40B4-BE49-F238E27FC236}">
                    <a16:creationId xmlns:a16="http://schemas.microsoft.com/office/drawing/2014/main" id="{05535556-DDA5-540D-BED9-E2E26C238926}"/>
                  </a:ext>
                </a:extLst>
              </p:cNvPr>
              <p:cNvSpPr txBox="1"/>
              <p:nvPr/>
            </p:nvSpPr>
            <p:spPr>
              <a:xfrm>
                <a:off x="1924729" y="1392715"/>
                <a:ext cx="991552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dirty="0">
                    <a:solidFill>
                      <a:srgbClr val="212121"/>
                    </a:solidFill>
                    <a:effectLst/>
                    <a:latin typeface="+mj-lt"/>
                  </a:rPr>
                  <a:t>20.76%</a:t>
                </a:r>
                <a:endParaRPr lang="en" sz="1200" b="1" dirty="0">
                  <a:latin typeface="+mj-lt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" name="Google Shape;106;p16">
                <a:extLst>
                  <a:ext uri="{FF2B5EF4-FFF2-40B4-BE49-F238E27FC236}">
                    <a16:creationId xmlns:a16="http://schemas.microsoft.com/office/drawing/2014/main" id="{08A48B8A-0E50-5AC8-DED6-03D7C7A37D41}"/>
                  </a:ext>
                </a:extLst>
              </p:cNvPr>
              <p:cNvSpPr txBox="1"/>
              <p:nvPr/>
            </p:nvSpPr>
            <p:spPr>
              <a:xfrm>
                <a:off x="1629467" y="1675875"/>
                <a:ext cx="1572808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latin typeface="Roboto"/>
                    <a:ea typeface="Roboto"/>
                    <a:cs typeface="Roboto"/>
                    <a:sym typeface="Roboto"/>
                  </a:rPr>
                  <a:t>Of the reviews are between 5 and 7 stars </a:t>
                </a:r>
                <a:endParaRPr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0" name="Google Shape;108;p16">
              <a:extLst>
                <a:ext uri="{FF2B5EF4-FFF2-40B4-BE49-F238E27FC236}">
                  <a16:creationId xmlns:a16="http://schemas.microsoft.com/office/drawing/2014/main" id="{F4DBC321-54AA-7606-8461-AA1439E381E4}"/>
                </a:ext>
              </a:extLst>
            </p:cNvPr>
            <p:cNvSpPr/>
            <p:nvPr/>
          </p:nvSpPr>
          <p:spPr>
            <a:xfrm>
              <a:off x="1229706" y="1585608"/>
              <a:ext cx="399761" cy="399761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1BEC8CF-5614-E412-DE1E-A0F27C17FED4}"/>
              </a:ext>
            </a:extLst>
          </p:cNvPr>
          <p:cNvSpPr txBox="1"/>
          <p:nvPr/>
        </p:nvSpPr>
        <p:spPr>
          <a:xfrm>
            <a:off x="6890246" y="1503500"/>
            <a:ext cx="399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64" name="Google Shape;102;p16">
            <a:extLst>
              <a:ext uri="{FF2B5EF4-FFF2-40B4-BE49-F238E27FC236}">
                <a16:creationId xmlns:a16="http://schemas.microsoft.com/office/drawing/2014/main" id="{26C8307F-4ACB-1448-7E01-43E8A85938DA}"/>
              </a:ext>
            </a:extLst>
          </p:cNvPr>
          <p:cNvGrpSpPr/>
          <p:nvPr/>
        </p:nvGrpSpPr>
        <p:grpSpPr>
          <a:xfrm>
            <a:off x="6819538" y="2007888"/>
            <a:ext cx="2075304" cy="732380"/>
            <a:chOff x="1126971" y="1379994"/>
            <a:chExt cx="2075304" cy="732380"/>
          </a:xfrm>
        </p:grpSpPr>
        <p:sp>
          <p:nvSpPr>
            <p:cNvPr id="66" name="Google Shape;103;p16">
              <a:extLst>
                <a:ext uri="{FF2B5EF4-FFF2-40B4-BE49-F238E27FC236}">
                  <a16:creationId xmlns:a16="http://schemas.microsoft.com/office/drawing/2014/main" id="{A5DBBEAB-1E63-8510-69F6-3F10E5A06C0E}"/>
                </a:ext>
              </a:extLst>
            </p:cNvPr>
            <p:cNvSpPr/>
            <p:nvPr/>
          </p:nvSpPr>
          <p:spPr>
            <a:xfrm>
              <a:off x="1126971" y="1448324"/>
              <a:ext cx="2051700" cy="66405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7" name="Google Shape;104;p16">
              <a:extLst>
                <a:ext uri="{FF2B5EF4-FFF2-40B4-BE49-F238E27FC236}">
                  <a16:creationId xmlns:a16="http://schemas.microsoft.com/office/drawing/2014/main" id="{5239E9AA-429E-3151-9B5F-0AEBBB4A6667}"/>
                </a:ext>
              </a:extLst>
            </p:cNvPr>
            <p:cNvGrpSpPr/>
            <p:nvPr/>
          </p:nvGrpSpPr>
          <p:grpSpPr>
            <a:xfrm>
              <a:off x="1629467" y="1379994"/>
              <a:ext cx="1572808" cy="732380"/>
              <a:chOff x="1629467" y="1379995"/>
              <a:chExt cx="1572808" cy="732380"/>
            </a:xfrm>
          </p:grpSpPr>
          <p:sp>
            <p:nvSpPr>
              <p:cNvPr id="140" name="Google Shape;105;p16">
                <a:extLst>
                  <a:ext uri="{FF2B5EF4-FFF2-40B4-BE49-F238E27FC236}">
                    <a16:creationId xmlns:a16="http://schemas.microsoft.com/office/drawing/2014/main" id="{31D21132-C337-7F75-7CA4-2A212ED7B2D1}"/>
                  </a:ext>
                </a:extLst>
              </p:cNvPr>
              <p:cNvSpPr txBox="1"/>
              <p:nvPr/>
            </p:nvSpPr>
            <p:spPr>
              <a:xfrm>
                <a:off x="1916134" y="1379995"/>
                <a:ext cx="991552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dirty="0">
                    <a:solidFill>
                      <a:srgbClr val="212121"/>
                    </a:solidFill>
                    <a:effectLst/>
                    <a:latin typeface="+mj-lt"/>
                  </a:rPr>
                  <a:t>50.87%</a:t>
                </a:r>
                <a:endParaRPr lang="en" sz="1200" b="1" dirty="0">
                  <a:latin typeface="+mj-lt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1" name="Google Shape;106;p16">
                <a:extLst>
                  <a:ext uri="{FF2B5EF4-FFF2-40B4-BE49-F238E27FC236}">
                    <a16:creationId xmlns:a16="http://schemas.microsoft.com/office/drawing/2014/main" id="{DB2BE200-C2EC-E808-8B33-0C06B32FA158}"/>
                  </a:ext>
                </a:extLst>
              </p:cNvPr>
              <p:cNvSpPr txBox="1"/>
              <p:nvPr/>
            </p:nvSpPr>
            <p:spPr>
              <a:xfrm>
                <a:off x="1629467" y="1675875"/>
                <a:ext cx="1572808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latin typeface="Roboto"/>
                    <a:ea typeface="Roboto"/>
                    <a:cs typeface="Roboto"/>
                    <a:sym typeface="Roboto"/>
                  </a:rPr>
                  <a:t>Of the reviews are 4 stars or under</a:t>
                </a:r>
                <a:endParaRPr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" name="Google Shape;108;p16">
              <a:extLst>
                <a:ext uri="{FF2B5EF4-FFF2-40B4-BE49-F238E27FC236}">
                  <a16:creationId xmlns:a16="http://schemas.microsoft.com/office/drawing/2014/main" id="{544AA304-6892-1ECA-4AC9-32132475D921}"/>
                </a:ext>
              </a:extLst>
            </p:cNvPr>
            <p:cNvSpPr/>
            <p:nvPr/>
          </p:nvSpPr>
          <p:spPr>
            <a:xfrm>
              <a:off x="1229706" y="1585608"/>
              <a:ext cx="399761" cy="399761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D36B7D8-7D41-161B-E3DC-68D06504FC19}"/>
              </a:ext>
            </a:extLst>
          </p:cNvPr>
          <p:cNvSpPr txBox="1"/>
          <p:nvPr/>
        </p:nvSpPr>
        <p:spPr>
          <a:xfrm>
            <a:off x="6892876" y="1514796"/>
            <a:ext cx="423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676840-08A0-A81A-A4BC-9D6CA12EC59A}"/>
              </a:ext>
            </a:extLst>
          </p:cNvPr>
          <p:cNvSpPr txBox="1"/>
          <p:nvPr/>
        </p:nvSpPr>
        <p:spPr>
          <a:xfrm>
            <a:off x="6912901" y="2265979"/>
            <a:ext cx="390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😡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31585-CFA9-76CC-01D9-C4102B8E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229" y="571178"/>
            <a:ext cx="4540440" cy="2226599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71F5F3B-65BB-3916-8F9E-25620D34C2D0}"/>
              </a:ext>
            </a:extLst>
          </p:cNvPr>
          <p:cNvGrpSpPr/>
          <p:nvPr/>
        </p:nvGrpSpPr>
        <p:grpSpPr>
          <a:xfrm>
            <a:off x="116708" y="552808"/>
            <a:ext cx="1739100" cy="4309791"/>
            <a:chOff x="6643981" y="1013894"/>
            <a:chExt cx="1739100" cy="4309791"/>
          </a:xfrm>
        </p:grpSpPr>
        <p:sp>
          <p:nvSpPr>
            <p:cNvPr id="152" name="Google Shape;335;p18">
              <a:extLst>
                <a:ext uri="{FF2B5EF4-FFF2-40B4-BE49-F238E27FC236}">
                  <a16:creationId xmlns:a16="http://schemas.microsoft.com/office/drawing/2014/main" id="{345BD97E-9AE9-BE1B-B8F7-8AA1C522A4E2}"/>
                </a:ext>
              </a:extLst>
            </p:cNvPr>
            <p:cNvSpPr/>
            <p:nvPr/>
          </p:nvSpPr>
          <p:spPr>
            <a:xfrm>
              <a:off x="6643981" y="1013894"/>
              <a:ext cx="1739100" cy="430979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336;p18">
              <a:extLst>
                <a:ext uri="{FF2B5EF4-FFF2-40B4-BE49-F238E27FC236}">
                  <a16:creationId xmlns:a16="http://schemas.microsoft.com/office/drawing/2014/main" id="{37BF00F9-A102-67FA-4C7B-440B5B1FAC89}"/>
                </a:ext>
              </a:extLst>
            </p:cNvPr>
            <p:cNvSpPr/>
            <p:nvPr/>
          </p:nvSpPr>
          <p:spPr>
            <a:xfrm>
              <a:off x="6776430" y="1085108"/>
              <a:ext cx="1482000" cy="9234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388;p18">
              <a:extLst>
                <a:ext uri="{FF2B5EF4-FFF2-40B4-BE49-F238E27FC236}">
                  <a16:creationId xmlns:a16="http://schemas.microsoft.com/office/drawing/2014/main" id="{047350DC-33BF-868B-5F3C-DA7FFD90C608}"/>
                </a:ext>
              </a:extLst>
            </p:cNvPr>
            <p:cNvSpPr txBox="1"/>
            <p:nvPr/>
          </p:nvSpPr>
          <p:spPr>
            <a:xfrm>
              <a:off x="6793150" y="1660251"/>
              <a:ext cx="135135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Customer reviews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389;p18">
              <a:extLst>
                <a:ext uri="{FF2B5EF4-FFF2-40B4-BE49-F238E27FC236}">
                  <a16:creationId xmlns:a16="http://schemas.microsoft.com/office/drawing/2014/main" id="{39FE87A6-54F5-8CB8-B940-C34DB395F720}"/>
                </a:ext>
              </a:extLst>
            </p:cNvPr>
            <p:cNvSpPr txBox="1"/>
            <p:nvPr/>
          </p:nvSpPr>
          <p:spPr>
            <a:xfrm>
              <a:off x="6886786" y="135002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3430</a:t>
              </a:r>
              <a:endParaRPr sz="36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64" name="Google Shape;388;p18">
            <a:extLst>
              <a:ext uri="{FF2B5EF4-FFF2-40B4-BE49-F238E27FC236}">
                <a16:creationId xmlns:a16="http://schemas.microsoft.com/office/drawing/2014/main" id="{8545014C-4267-B012-F274-B0B40F20208E}"/>
              </a:ext>
            </a:extLst>
          </p:cNvPr>
          <p:cNvSpPr txBox="1"/>
          <p:nvPr/>
        </p:nvSpPr>
        <p:spPr>
          <a:xfrm>
            <a:off x="352285" y="565373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Study based on 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632;p20">
            <a:extLst>
              <a:ext uri="{FF2B5EF4-FFF2-40B4-BE49-F238E27FC236}">
                <a16:creationId xmlns:a16="http://schemas.microsoft.com/office/drawing/2014/main" id="{E1366CA2-2221-DA9D-D473-521B08D57101}"/>
              </a:ext>
            </a:extLst>
          </p:cNvPr>
          <p:cNvSpPr/>
          <p:nvPr/>
        </p:nvSpPr>
        <p:spPr>
          <a:xfrm>
            <a:off x="249157" y="2753530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Economy Class: </a:t>
            </a:r>
            <a:r>
              <a:rPr lang="en-US" sz="1050" b="1" dirty="0"/>
              <a:t>51.19%</a:t>
            </a:r>
            <a:endParaRPr sz="1050" b="1" dirty="0"/>
          </a:p>
        </p:txBody>
      </p:sp>
      <p:sp>
        <p:nvSpPr>
          <p:cNvPr id="182" name="Google Shape;632;p20">
            <a:extLst>
              <a:ext uri="{FF2B5EF4-FFF2-40B4-BE49-F238E27FC236}">
                <a16:creationId xmlns:a16="http://schemas.microsoft.com/office/drawing/2014/main" id="{E18661FD-B24F-201C-891A-D18C2E71E440}"/>
              </a:ext>
            </a:extLst>
          </p:cNvPr>
          <p:cNvSpPr/>
          <p:nvPr/>
        </p:nvSpPr>
        <p:spPr>
          <a:xfrm>
            <a:off x="214688" y="3270121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Business Class: </a:t>
            </a:r>
            <a:r>
              <a:rPr lang="en-US" sz="1000" b="1" dirty="0"/>
              <a:t>33.08%</a:t>
            </a:r>
            <a:endParaRPr sz="1000" b="1" dirty="0"/>
          </a:p>
        </p:txBody>
      </p:sp>
      <p:sp>
        <p:nvSpPr>
          <p:cNvPr id="183" name="Google Shape;632;p20">
            <a:extLst>
              <a:ext uri="{FF2B5EF4-FFF2-40B4-BE49-F238E27FC236}">
                <a16:creationId xmlns:a16="http://schemas.microsoft.com/office/drawing/2014/main" id="{CD3B28F1-518D-020B-6E33-83BED811F53A}"/>
              </a:ext>
            </a:extLst>
          </p:cNvPr>
          <p:cNvSpPr/>
          <p:nvPr/>
        </p:nvSpPr>
        <p:spPr>
          <a:xfrm>
            <a:off x="241952" y="3786712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Premium Economy</a:t>
            </a:r>
            <a:r>
              <a:rPr lang="en-US" sz="1050" dirty="0"/>
              <a:t>: </a:t>
            </a:r>
            <a:r>
              <a:rPr lang="en-US" sz="1050" b="1" dirty="0"/>
              <a:t>9.87%</a:t>
            </a:r>
            <a:endParaRPr sz="1050" b="1" dirty="0"/>
          </a:p>
        </p:txBody>
      </p:sp>
      <p:sp>
        <p:nvSpPr>
          <p:cNvPr id="184" name="Google Shape;632;p20">
            <a:extLst>
              <a:ext uri="{FF2B5EF4-FFF2-40B4-BE49-F238E27FC236}">
                <a16:creationId xmlns:a16="http://schemas.microsoft.com/office/drawing/2014/main" id="{A6534E5B-4BF0-174D-CF82-F6DED650EA37}"/>
              </a:ext>
            </a:extLst>
          </p:cNvPr>
          <p:cNvSpPr/>
          <p:nvPr/>
        </p:nvSpPr>
        <p:spPr>
          <a:xfrm>
            <a:off x="234746" y="4303303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First Class: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5.84%</a:t>
            </a:r>
            <a:endParaRPr sz="105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E2483BD-6AA0-77A0-3173-7DAF820B4E31}"/>
              </a:ext>
            </a:extLst>
          </p:cNvPr>
          <p:cNvSpPr txBox="1"/>
          <p:nvPr/>
        </p:nvSpPr>
        <p:spPr>
          <a:xfrm>
            <a:off x="204786" y="2452142"/>
            <a:ext cx="1459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Reviewers travel class:</a:t>
            </a:r>
          </a:p>
        </p:txBody>
      </p:sp>
      <p:sp>
        <p:nvSpPr>
          <p:cNvPr id="186" name="Google Shape;646;p20">
            <a:extLst>
              <a:ext uri="{FF2B5EF4-FFF2-40B4-BE49-F238E27FC236}">
                <a16:creationId xmlns:a16="http://schemas.microsoft.com/office/drawing/2014/main" id="{803A4468-71EC-AB42-8E5B-9CBE2D6CCAA5}"/>
              </a:ext>
            </a:extLst>
          </p:cNvPr>
          <p:cNvSpPr/>
          <p:nvPr/>
        </p:nvSpPr>
        <p:spPr>
          <a:xfrm>
            <a:off x="3082717" y="731217"/>
            <a:ext cx="3091152" cy="420000"/>
          </a:xfrm>
          <a:prstGeom prst="roundRect">
            <a:avLst>
              <a:gd name="adj" fmla="val 31182"/>
            </a:avLst>
          </a:prstGeom>
          <a:solidFill>
            <a:srgbClr val="327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2"/>
                </a:solidFill>
              </a:rPr>
              <a:t>21.81% of customers reviewed with 1 star!</a:t>
            </a:r>
          </a:p>
        </p:txBody>
      </p:sp>
      <p:sp>
        <p:nvSpPr>
          <p:cNvPr id="191" name="Google Shape;1587;p29">
            <a:extLst>
              <a:ext uri="{FF2B5EF4-FFF2-40B4-BE49-F238E27FC236}">
                <a16:creationId xmlns:a16="http://schemas.microsoft.com/office/drawing/2014/main" id="{E07A3584-8508-CF14-2508-B0F8BFBAC0F4}"/>
              </a:ext>
            </a:extLst>
          </p:cNvPr>
          <p:cNvSpPr/>
          <p:nvPr/>
        </p:nvSpPr>
        <p:spPr>
          <a:xfrm>
            <a:off x="5686634" y="2843182"/>
            <a:ext cx="3340658" cy="2226598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29844EB9-DBFF-3C4F-CCC8-EE16275D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56" y="3120794"/>
            <a:ext cx="3108092" cy="994506"/>
          </a:xfrm>
          <a:prstGeom prst="rect">
            <a:avLst/>
          </a:prstGeom>
        </p:spPr>
      </p:pic>
      <p:sp>
        <p:nvSpPr>
          <p:cNvPr id="194" name="Google Shape;1587;p29">
            <a:extLst>
              <a:ext uri="{FF2B5EF4-FFF2-40B4-BE49-F238E27FC236}">
                <a16:creationId xmlns:a16="http://schemas.microsoft.com/office/drawing/2014/main" id="{5F436E44-6331-C2D9-1284-D452410B1EEA}"/>
              </a:ext>
            </a:extLst>
          </p:cNvPr>
          <p:cNvSpPr/>
          <p:nvPr/>
        </p:nvSpPr>
        <p:spPr>
          <a:xfrm>
            <a:off x="5802917" y="4180727"/>
            <a:ext cx="3108092" cy="812311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Irrespective of the month in question, the distribution of ratings remains largely unchanged, with a consistent predominance of negative evaluations comprising the majority of the total.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02273D-4D90-C2DF-3201-9CDD20F96A9C}"/>
              </a:ext>
            </a:extLst>
          </p:cNvPr>
          <p:cNvSpPr txBox="1"/>
          <p:nvPr/>
        </p:nvSpPr>
        <p:spPr>
          <a:xfrm>
            <a:off x="5793956" y="2863204"/>
            <a:ext cx="3171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Söhne"/>
              </a:rPr>
              <a:t>Monthly Rating Analysis </a:t>
            </a:r>
            <a:r>
              <a:rPr lang="en-US" sz="800" dirty="0"/>
              <a:t>(Ratings grouped by each month)</a:t>
            </a:r>
            <a:endParaRPr lang="en-US" sz="1000" dirty="0"/>
          </a:p>
        </p:txBody>
      </p:sp>
      <p:sp>
        <p:nvSpPr>
          <p:cNvPr id="198" name="Google Shape;1587;p29">
            <a:extLst>
              <a:ext uri="{FF2B5EF4-FFF2-40B4-BE49-F238E27FC236}">
                <a16:creationId xmlns:a16="http://schemas.microsoft.com/office/drawing/2014/main" id="{9BCD2DA0-4192-2F8C-7029-A7FF038E5395}"/>
              </a:ext>
            </a:extLst>
          </p:cNvPr>
          <p:cNvSpPr/>
          <p:nvPr/>
        </p:nvSpPr>
        <p:spPr>
          <a:xfrm>
            <a:off x="1963129" y="2843182"/>
            <a:ext cx="3660535" cy="22265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5030005D-4A7A-9DCA-4E9E-EAD93F4AF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22" y="3157228"/>
            <a:ext cx="3148947" cy="1548261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9E176A9F-A8E9-3E10-7B7D-8EEA9E28FB47}"/>
              </a:ext>
            </a:extLst>
          </p:cNvPr>
          <p:cNvSpPr txBox="1"/>
          <p:nvPr/>
        </p:nvSpPr>
        <p:spPr>
          <a:xfrm>
            <a:off x="1969820" y="2850213"/>
            <a:ext cx="364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Service-Wise Rating Percentage </a:t>
            </a:r>
            <a:r>
              <a:rPr lang="en-US" sz="700" b="0" i="0" dirty="0">
                <a:solidFill>
                  <a:schemeClr val="tx1"/>
                </a:solidFill>
                <a:effectLst/>
                <a:latin typeface="Söhne"/>
              </a:rPr>
              <a:t>(A Stacked Bar Graph Representation)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B7F4E-907C-5702-6AA7-EA991DFC0383}"/>
              </a:ext>
            </a:extLst>
          </p:cNvPr>
          <p:cNvSpPr txBox="1"/>
          <p:nvPr/>
        </p:nvSpPr>
        <p:spPr>
          <a:xfrm>
            <a:off x="1998547" y="4754813"/>
            <a:ext cx="3632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The service with the lowest rating is the </a:t>
            </a:r>
            <a:r>
              <a:rPr lang="en-US" sz="900" b="1" i="0" dirty="0" err="1">
                <a:solidFill>
                  <a:schemeClr val="tx1"/>
                </a:solidFill>
                <a:effectLst/>
                <a:latin typeface="Söhne"/>
              </a:rPr>
              <a:t>WiFi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 with 60.46% 1-star rating.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B87A932-E275-0ED7-C90C-8D3276FA7404}"/>
              </a:ext>
            </a:extLst>
          </p:cNvPr>
          <p:cNvSpPr txBox="1"/>
          <p:nvPr/>
        </p:nvSpPr>
        <p:spPr>
          <a:xfrm>
            <a:off x="128068" y="1653036"/>
            <a:ext cx="1641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More than </a:t>
            </a:r>
            <a:r>
              <a:rPr lang="en-US" sz="105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57%</a:t>
            </a:r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 of customers would </a:t>
            </a:r>
          </a:p>
          <a:p>
            <a:pPr algn="ctr"/>
            <a:r>
              <a:rPr lang="en-US" sz="105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not recommend </a:t>
            </a:r>
          </a:p>
          <a:p>
            <a:pPr algn="ctr"/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British Airways.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164</Words>
  <Application>Microsoft Office PowerPoint</Application>
  <PresentationFormat>On-screen Show 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Fira Sans Extra Condensed SemiBold</vt:lpstr>
      <vt:lpstr>Roboto</vt:lpstr>
      <vt:lpstr>Arial</vt:lpstr>
      <vt:lpstr>Apple Color Emoji</vt:lpstr>
      <vt:lpstr>Söhne</vt:lpstr>
      <vt:lpstr>Helvetica Neue</vt:lpstr>
      <vt:lpstr>Flat Dashboard Infographics by Slidesgo</vt:lpstr>
      <vt:lpstr>Uncovering  Insights from BRITSH AIRWAYS Customer Reviews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 Insights from Customer Reviews</dc:title>
  <dc:creator>fresh</dc:creator>
  <cp:lastModifiedBy>freshmotivationtunecore1m@gmail.com</cp:lastModifiedBy>
  <cp:revision>4</cp:revision>
  <dcterms:modified xsi:type="dcterms:W3CDTF">2023-01-16T13:07:57Z</dcterms:modified>
</cp:coreProperties>
</file>