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9" r:id="rId3"/>
    <p:sldId id="258" r:id="rId4"/>
    <p:sldId id="257" r:id="rId5"/>
    <p:sldId id="262" r:id="rId6"/>
    <p:sldId id="263" r:id="rId7"/>
    <p:sldId id="264" r:id="rId8"/>
    <p:sldId id="348" r:id="rId9"/>
    <p:sldId id="3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121B5-62A1-4D9B-BC5C-9BE75F559048}" v="21" dt="2019-02-06T23:01:44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riantoni" userId="29596a598a840856" providerId="LiveId" clId="{86C121B5-62A1-4D9B-BC5C-9BE75F559048}"/>
    <pc:docChg chg="custSel modSld">
      <pc:chgData name="Matteo Mariantoni" userId="29596a598a840856" providerId="LiveId" clId="{86C121B5-62A1-4D9B-BC5C-9BE75F559048}" dt="2019-02-06T23:01:44.209" v="20" actId="1076"/>
      <pc:docMkLst>
        <pc:docMk/>
      </pc:docMkLst>
      <pc:sldChg chg="addSp delSp modSp modAnim">
        <pc:chgData name="Matteo Mariantoni" userId="29596a598a840856" providerId="LiveId" clId="{86C121B5-62A1-4D9B-BC5C-9BE75F559048}" dt="2019-02-06T23:01:17.028" v="15" actId="1036"/>
        <pc:sldMkLst>
          <pc:docMk/>
          <pc:sldMk cId="2024613101" sldId="259"/>
        </pc:sldMkLst>
        <pc:spChg chg="add del">
          <ac:chgData name="Matteo Mariantoni" userId="29596a598a840856" providerId="LiveId" clId="{86C121B5-62A1-4D9B-BC5C-9BE75F559048}" dt="2019-02-06T23:00:44.280" v="7" actId="478"/>
          <ac:spMkLst>
            <pc:docMk/>
            <pc:sldMk cId="2024613101" sldId="259"/>
            <ac:spMk id="3" creationId="{6F0A4AC1-A613-4712-AA70-B27C41E35C33}"/>
          </ac:spMkLst>
        </pc:spChg>
        <pc:spChg chg="add mod">
          <ac:chgData name="Matteo Mariantoni" userId="29596a598a840856" providerId="LiveId" clId="{86C121B5-62A1-4D9B-BC5C-9BE75F559048}" dt="2019-02-06T23:01:17.028" v="15" actId="1036"/>
          <ac:spMkLst>
            <pc:docMk/>
            <pc:sldMk cId="2024613101" sldId="259"/>
            <ac:spMk id="15" creationId="{8545E217-68A3-4E49-818B-41FAB3EE9274}"/>
          </ac:spMkLst>
        </pc:spChg>
      </pc:sldChg>
      <pc:sldChg chg="addSp modSp modAnim">
        <pc:chgData name="Matteo Mariantoni" userId="29596a598a840856" providerId="LiveId" clId="{86C121B5-62A1-4D9B-BC5C-9BE75F559048}" dt="2019-02-06T23:01:44.209" v="20" actId="1076"/>
        <pc:sldMkLst>
          <pc:docMk/>
          <pc:sldMk cId="3411326551" sldId="260"/>
        </pc:sldMkLst>
        <pc:spChg chg="mod">
          <ac:chgData name="Matteo Mariantoni" userId="29596a598a840856" providerId="LiveId" clId="{86C121B5-62A1-4D9B-BC5C-9BE75F559048}" dt="2019-02-06T23:00:05.145" v="5" actId="20577"/>
          <ac:spMkLst>
            <pc:docMk/>
            <pc:sldMk cId="3411326551" sldId="260"/>
            <ac:spMk id="5" creationId="{00000000-0000-0000-0000-000000000000}"/>
          </ac:spMkLst>
        </pc:spChg>
        <pc:spChg chg="add mod">
          <ac:chgData name="Matteo Mariantoni" userId="29596a598a840856" providerId="LiveId" clId="{86C121B5-62A1-4D9B-BC5C-9BE75F559048}" dt="2019-02-06T23:01:44.209" v="20" actId="1076"/>
          <ac:spMkLst>
            <pc:docMk/>
            <pc:sldMk cId="3411326551" sldId="260"/>
            <ac:spMk id="20" creationId="{1919E796-864C-4498-A91E-1EA186C4BC9A}"/>
          </ac:spMkLst>
        </pc:spChg>
      </pc:sldChg>
      <pc:sldChg chg="modNotesTx">
        <pc:chgData name="Matteo Mariantoni" userId="29596a598a840856" providerId="LiveId" clId="{86C121B5-62A1-4D9B-BC5C-9BE75F559048}" dt="2019-02-06T22:59:37.036" v="1" actId="20577"/>
        <pc:sldMkLst>
          <pc:docMk/>
          <pc:sldMk cId="1523557322" sldId="348"/>
        </pc:sldMkLst>
      </pc:sldChg>
      <pc:sldChg chg="modSp modNotesTx">
        <pc:chgData name="Matteo Mariantoni" userId="29596a598a840856" providerId="LiveId" clId="{86C121B5-62A1-4D9B-BC5C-9BE75F559048}" dt="2019-02-06T22:59:49.282" v="3" actId="20577"/>
        <pc:sldMkLst>
          <pc:docMk/>
          <pc:sldMk cId="3530391767" sldId="357"/>
        </pc:sldMkLst>
        <pc:spChg chg="mod">
          <ac:chgData name="Matteo Mariantoni" userId="29596a598a840856" providerId="LiveId" clId="{86C121B5-62A1-4D9B-BC5C-9BE75F559048}" dt="2019-02-06T22:59:49.282" v="3" actId="20577"/>
          <ac:spMkLst>
            <pc:docMk/>
            <pc:sldMk cId="3530391767" sldId="35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73C14-4456-4328-A7AB-AF8A6A4B666C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CEEE-4684-4605-8C12-0F7BAAAA3A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35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fridge set-up including wiring attenuation, 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thermalization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sample mounting, and  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ECEEE-4684-4605-8C12-0F7BAAAA3A6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17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ECEEE-4684-4605-8C12-0F7BAAAA3A6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4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resonator measurements, data analysis, and modelling. 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ECEEE-4684-4605-8C12-0F7BAAAA3A6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73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Photon estimation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CEEE-4684-4605-8C12-0F7BAAAA3A6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39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CEEE-4684-4605-8C12-0F7BAAAA3A6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125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from Chalmers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CEEE-4684-4605-8C12-0F7BAAAA3A6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09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CEEE-4684-4605-8C12-0F7BAAAA3A6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687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C2259-37CF-419A-AA2A-0AF7C24AA2C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893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5B30F-25DB-41BF-B396-0A4B17632F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0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0557-1884-41EB-AAEF-981B4C8936D8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F90D-56B1-46F6-ACF7-E0319A458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82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0557-1884-41EB-AAEF-981B4C8936D8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F90D-56B1-46F6-ACF7-E0319A458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1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0557-1884-41EB-AAEF-981B4C8936D8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F90D-56B1-46F6-ACF7-E0319A458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77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0557-1884-41EB-AAEF-981B4C8936D8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F90D-56B1-46F6-ACF7-E0319A458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62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0557-1884-41EB-AAEF-981B4C8936D8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F90D-56B1-46F6-ACF7-E0319A458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45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0557-1884-41EB-AAEF-981B4C8936D8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F90D-56B1-46F6-ACF7-E0319A458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68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0557-1884-41EB-AAEF-981B4C8936D8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F90D-56B1-46F6-ACF7-E0319A458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45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0557-1884-41EB-AAEF-981B4C8936D8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F90D-56B1-46F6-ACF7-E0319A458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441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0557-1884-41EB-AAEF-981B4C8936D8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F90D-56B1-46F6-ACF7-E0319A458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7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0557-1884-41EB-AAEF-981B4C8936D8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F90D-56B1-46F6-ACF7-E0319A458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50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0557-1884-41EB-AAEF-981B4C8936D8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F90D-56B1-46F6-ACF7-E0319A458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49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D0557-1884-41EB-AAEF-981B4C8936D8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8F90D-56B1-46F6-ACF7-E0319A4581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74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NUL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68" y="1028509"/>
            <a:ext cx="2266171" cy="432888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94" y="4257169"/>
            <a:ext cx="1856838" cy="2186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695" y="4058883"/>
            <a:ext cx="3030364" cy="25970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643" y="173620"/>
            <a:ext cx="706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+mj-lt"/>
              </a:rPr>
              <a:t>Fridge set-up and packaging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0539" y="2488286"/>
            <a:ext cx="4262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Fully coaxial Quantum Socket (DC-8GHz)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~ 150m</a:t>
            </a:r>
            <a:r>
              <a:rPr lang="el-GR" dirty="0">
                <a:ea typeface="DFKai-SB" panose="03000509000000000000" pitchFamily="65" charset="-120"/>
              </a:rPr>
              <a:t>Ω</a:t>
            </a:r>
            <a:r>
              <a:rPr lang="en-CA" dirty="0"/>
              <a:t> contact resistance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~ 10</a:t>
            </a:r>
            <a:r>
              <a:rPr lang="el-GR" dirty="0">
                <a:ea typeface="DFKai-SB" panose="03000509000000000000" pitchFamily="65" charset="-120"/>
              </a:rPr>
              <a:t>Ω</a:t>
            </a:r>
            <a:r>
              <a:rPr lang="en-CA" dirty="0">
                <a:ea typeface="DFKai-SB" panose="03000509000000000000" pitchFamily="65" charset="-120"/>
              </a:rPr>
              <a:t> impedance mismatch 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56dB attenuation on measurement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034574" y="1989351"/>
            <a:ext cx="6410725" cy="30075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02379" y="273721"/>
            <a:ext cx="258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SucoFlex</a:t>
            </a:r>
            <a:r>
              <a:rPr lang="en-CA" sz="1400" dirty="0"/>
              <a:t>, flexible cables and</a:t>
            </a:r>
          </a:p>
          <a:p>
            <a:r>
              <a:rPr lang="en-CA" sz="1400" dirty="0"/>
              <a:t> EZ Form </a:t>
            </a:r>
            <a:r>
              <a:rPr lang="en-CA" sz="1400" dirty="0" err="1"/>
              <a:t>SemiRigid</a:t>
            </a:r>
            <a:endParaRPr lang="en-CA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30088" y="872330"/>
            <a:ext cx="163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Semi rigid </a:t>
            </a:r>
            <a:r>
              <a:rPr lang="en-CA" sz="1400" dirty="0" err="1"/>
              <a:t>CoaxCo</a:t>
            </a:r>
            <a:endParaRPr lang="en-CA" sz="1400" dirty="0"/>
          </a:p>
          <a:p>
            <a:r>
              <a:rPr lang="en-CA" sz="1400" dirty="0"/>
              <a:t> SC-219/50-SS-SS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850526" y="770730"/>
            <a:ext cx="0" cy="1980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850526" y="1412979"/>
            <a:ext cx="0" cy="29066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30088" y="4333662"/>
            <a:ext cx="163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Semi rigid</a:t>
            </a:r>
          </a:p>
          <a:p>
            <a:r>
              <a:rPr lang="en-CA" sz="1400" dirty="0"/>
              <a:t>EZ  86-Cu-TP/M17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43711" y="6074716"/>
            <a:ext cx="1633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Semi rigid</a:t>
            </a:r>
          </a:p>
          <a:p>
            <a:r>
              <a:rPr lang="en-CA" sz="1400" dirty="0"/>
              <a:t>SC-219/50-</a:t>
            </a:r>
          </a:p>
          <a:p>
            <a:r>
              <a:rPr lang="en-CA" sz="1400" dirty="0" err="1"/>
              <a:t>Nb-Nb</a:t>
            </a:r>
            <a:endParaRPr lang="en-CA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1197853" y="2437230"/>
            <a:ext cx="0" cy="36945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73723" y="1925508"/>
            <a:ext cx="163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Semi rigid </a:t>
            </a:r>
            <a:r>
              <a:rPr lang="en-CA" sz="1400" dirty="0" err="1"/>
              <a:t>CoaxCo</a:t>
            </a:r>
            <a:endParaRPr lang="en-CA" sz="1400" dirty="0"/>
          </a:p>
          <a:p>
            <a:r>
              <a:rPr lang="en-CA" sz="1400" dirty="0"/>
              <a:t> SC-219/50-SS-SS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50526" y="4856882"/>
            <a:ext cx="0" cy="17330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1196663" y="796941"/>
            <a:ext cx="1190" cy="11285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008232" y="5316527"/>
            <a:ext cx="1318617" cy="14287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919E796-864C-4498-A91E-1EA186C4BC9A}"/>
              </a:ext>
            </a:extLst>
          </p:cNvPr>
          <p:cNvSpPr/>
          <p:nvPr/>
        </p:nvSpPr>
        <p:spPr>
          <a:xfrm>
            <a:off x="2420539" y="1165387"/>
            <a:ext cx="31454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/>
              <a:t>J.H. </a:t>
            </a:r>
            <a:r>
              <a:rPr lang="en-CA" sz="1600" dirty="0" err="1"/>
              <a:t>Béjanin</a:t>
            </a:r>
            <a:r>
              <a:rPr lang="en-CA" sz="1600" dirty="0"/>
              <a:t>... M. Mariantoni,</a:t>
            </a:r>
          </a:p>
          <a:p>
            <a:r>
              <a:rPr lang="en-CA" sz="1600" dirty="0"/>
              <a:t>Phys. Rev. Applied </a:t>
            </a:r>
            <a:r>
              <a:rPr lang="en-CA" sz="1600" b="1" dirty="0"/>
              <a:t>6</a:t>
            </a:r>
            <a:r>
              <a:rPr lang="en-CA" sz="1600" dirty="0"/>
              <a:t>, 044010 (2016)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132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4643" y="926002"/>
            <a:ext cx="5839076" cy="5654387"/>
            <a:chOff x="416680" y="467599"/>
            <a:chExt cx="5873808" cy="590926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680" y="467599"/>
              <a:ext cx="5873808" cy="590926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366317" y="717631"/>
              <a:ext cx="14569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tx1"/>
                  </a:solidFill>
                </a:rPr>
                <a:t>Unprocessed </a:t>
              </a:r>
            </a:p>
            <a:p>
              <a:endParaRPr lang="en-CA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6722" y="717630"/>
              <a:ext cx="12053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RCA1 + HF</a:t>
              </a:r>
              <a:r>
                <a:rPr lang="en-CA" dirty="0">
                  <a:solidFill>
                    <a:schemeClr val="tx1"/>
                  </a:solidFill>
                </a:rPr>
                <a:t> </a:t>
              </a:r>
            </a:p>
            <a:p>
              <a:endParaRPr lang="en-CA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84938" y="3589672"/>
              <a:ext cx="15888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RCA1 + HF</a:t>
              </a:r>
            </a:p>
            <a:p>
              <a:r>
                <a:rPr lang="en-CA" dirty="0">
                  <a:solidFill>
                    <a:schemeClr val="tx1"/>
                  </a:solidFill>
                </a:rPr>
                <a:t>+ 880C Anneal </a:t>
              </a:r>
            </a:p>
            <a:p>
              <a:endParaRPr lang="en-CA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80808" y="3728171"/>
              <a:ext cx="13676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880C Anneal</a:t>
              </a:r>
              <a:endParaRPr lang="en-CA" dirty="0">
                <a:solidFill>
                  <a:schemeClr val="tx1"/>
                </a:solidFill>
              </a:endParaRPr>
            </a:p>
            <a:p>
              <a:endParaRPr lang="en-CA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9856" y="173620"/>
            <a:ext cx="5433952" cy="3068909"/>
            <a:chOff x="6667302" y="3728171"/>
            <a:chExt cx="5433952" cy="30689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7302" y="3990417"/>
              <a:ext cx="5433952" cy="280666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090489" y="3728171"/>
              <a:ext cx="30169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/>
                <a:t>Alternative  annealing recipes </a:t>
              </a:r>
              <a:endParaRPr lang="en-CA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4643" y="173620"/>
            <a:ext cx="706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+mj-lt"/>
              </a:rPr>
              <a:t>Fabrication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79855" y="3164681"/>
            <a:ext cx="57200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Basic fabrication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Chemical clean and thermal anneal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UHV Al deposition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UV lithography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Chlorine based ICP etch</a:t>
            </a:r>
          </a:p>
          <a:p>
            <a:r>
              <a:rPr lang="en-CA" dirty="0"/>
              <a:t>Potential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Annealing creates trade-off between oxide removal and surface roughness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Need to explore full recipe space more (one resonator on very rough 950C sample very good)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Resonators </a:t>
            </a:r>
            <a:r>
              <a:rPr lang="en-CA" dirty="0" err="1"/>
              <a:t>fabbed</a:t>
            </a:r>
            <a:r>
              <a:rPr lang="en-CA" dirty="0"/>
              <a:t> on chip with JJ are much worse, even if not exposed to ion mill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5E217-68A3-4E49-818B-41FAB3EE9274}"/>
              </a:ext>
            </a:extLst>
          </p:cNvPr>
          <p:cNvSpPr txBox="1"/>
          <p:nvPr/>
        </p:nvSpPr>
        <p:spPr>
          <a:xfrm>
            <a:off x="2900199" y="6513838"/>
            <a:ext cx="6196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C.T. Earnest... M. Mariantoni, </a:t>
            </a:r>
            <a:r>
              <a:rPr lang="en-US" sz="1600" dirty="0" err="1"/>
              <a:t>Supercond</a:t>
            </a:r>
            <a:r>
              <a:rPr lang="en-US" sz="1600" dirty="0"/>
              <a:t>. Sci. Technol. </a:t>
            </a:r>
            <a:r>
              <a:rPr lang="en-US" sz="1600" b="1" dirty="0"/>
              <a:t>31</a:t>
            </a:r>
            <a:r>
              <a:rPr lang="en-US" sz="1600" dirty="0"/>
              <a:t>, 125013 (2018)</a:t>
            </a:r>
            <a:endParaRPr lang="en-CA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461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4020"/>
            <a:ext cx="6835250" cy="349835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08508"/>
              </p:ext>
            </p:extLst>
          </p:nvPr>
        </p:nvGraphicFramePr>
        <p:xfrm>
          <a:off x="7032018" y="1172514"/>
          <a:ext cx="5063986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4766">
                  <a:extLst>
                    <a:ext uri="{9D8B030D-6E8A-4147-A177-3AD203B41FA5}">
                      <a16:colId xmlns:a16="http://schemas.microsoft.com/office/drawing/2014/main" val="2977854243"/>
                    </a:ext>
                  </a:extLst>
                </a:gridCol>
                <a:gridCol w="1714766">
                  <a:extLst>
                    <a:ext uri="{9D8B030D-6E8A-4147-A177-3AD203B41FA5}">
                      <a16:colId xmlns:a16="http://schemas.microsoft.com/office/drawing/2014/main" val="1384337135"/>
                    </a:ext>
                  </a:extLst>
                </a:gridCol>
                <a:gridCol w="1634454">
                  <a:extLst>
                    <a:ext uri="{9D8B030D-6E8A-4147-A177-3AD203B41FA5}">
                      <a16:colId xmlns:a16="http://schemas.microsoft.com/office/drawing/2014/main" val="3751212604"/>
                    </a:ext>
                  </a:extLst>
                </a:gridCol>
              </a:tblGrid>
              <a:tr h="582829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Surface Treatment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 tan</a:t>
                      </a:r>
                      <a:r>
                        <a:rPr lang="el-GR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δ</a:t>
                      </a:r>
                      <a:r>
                        <a:rPr lang="en-CA" dirty="0">
                          <a:solidFill>
                            <a:schemeClr val="tx1"/>
                          </a:solidFill>
                          <a:latin typeface="DFKai-SB" panose="03000509000000000000" pitchFamily="65" charset="-120"/>
                          <a:ea typeface="DFKai-SB" panose="03000509000000000000" pitchFamily="65" charset="-120"/>
                        </a:rPr>
                        <a:t> 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pPr algn="ctr"/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CA" sz="1200" dirty="0" err="1">
                          <a:solidFill>
                            <a:schemeClr val="tx1"/>
                          </a:solidFill>
                        </a:rPr>
                        <a:t>ph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</a:rPr>
                        <a:t> ~ 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93905"/>
                  </a:ext>
                </a:extLst>
              </a:tr>
              <a:tr h="333045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Unprocessed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3.27 E-6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320 000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432655"/>
                  </a:ext>
                </a:extLst>
              </a:tr>
              <a:tr h="333045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RCA1 – HF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1.53 E-6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530 000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8170"/>
                  </a:ext>
                </a:extLst>
              </a:tr>
              <a:tr h="333045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880C Anneal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1.56 E-6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560 000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986907"/>
                  </a:ext>
                </a:extLst>
              </a:tr>
              <a:tr h="582829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RCA1 + HF + </a:t>
                      </a:r>
                    </a:p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880C Anneal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0.80 E-6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820 000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0942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023" y="4551648"/>
            <a:ext cx="5933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 Power Quality Crossovers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Small (&lt;5</a:t>
            </a:r>
            <a:r>
              <a:rPr lang="el-GR" dirty="0">
                <a:ea typeface="DFKai-SB" panose="03000509000000000000" pitchFamily="65" charset="-120"/>
              </a:rPr>
              <a:t>μ</a:t>
            </a:r>
            <a:r>
              <a:rPr lang="en-CA" dirty="0">
                <a:ea typeface="DFKai-SB" panose="03000509000000000000" pitchFamily="65" charset="-120"/>
              </a:rPr>
              <a:t>T) field can impact 1/Qi by order of magnitude (</a:t>
            </a:r>
            <a:r>
              <a:rPr lang="en-CA" dirty="0" err="1">
                <a:ea typeface="DFKai-SB" panose="03000509000000000000" pitchFamily="65" charset="-120"/>
              </a:rPr>
              <a:t>B.Chiaro</a:t>
            </a:r>
            <a:r>
              <a:rPr lang="en-CA" dirty="0">
                <a:ea typeface="DFKai-SB" panose="03000509000000000000" pitchFamily="65" charset="-120"/>
              </a:rPr>
              <a:t>, 2016)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Cleaner  Al  films more  susceptible than dirty films to quality loss from magnetic  fields</a:t>
            </a:r>
          </a:p>
          <a:p>
            <a:r>
              <a:rPr lang="en-CA" dirty="0"/>
              <a:t>      (S Kwon,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Plotting standardization: Q or 1/Q?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643" y="173620"/>
            <a:ext cx="706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+mj-lt"/>
              </a:rPr>
              <a:t>Resonator measurements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273" y="4137370"/>
            <a:ext cx="5088672" cy="10156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16273" y="3611428"/>
            <a:ext cx="4551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S-curve fit obtained from modified TLS model with </a:t>
            </a:r>
            <a:r>
              <a:rPr lang="el-GR" dirty="0">
                <a:ea typeface="DFKai-SB" panose="03000509000000000000" pitchFamily="65" charset="-120"/>
              </a:rPr>
              <a:t>α</a:t>
            </a:r>
            <a:r>
              <a:rPr lang="en-CA" dirty="0">
                <a:ea typeface="DFKai-SB" panose="03000509000000000000" pitchFamily="65" charset="-120"/>
              </a:rPr>
              <a:t> between 0.24 - 0.33</a:t>
            </a:r>
            <a:endParaRPr lang="en-CA" dirty="0"/>
          </a:p>
          <a:p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CDDC55-6CF4-4E82-B105-3B52BACB3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018" y="5811397"/>
            <a:ext cx="2268698" cy="9369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D37156-8BE1-4D3A-89B0-574B42A6F5EA}"/>
              </a:ext>
            </a:extLst>
          </p:cNvPr>
          <p:cNvSpPr txBox="1"/>
          <p:nvPr/>
        </p:nvSpPr>
        <p:spPr>
          <a:xfrm>
            <a:off x="6974145" y="5153032"/>
            <a:ext cx="443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Mean photon number estimated. P</a:t>
            </a:r>
            <a:r>
              <a:rPr lang="en-CA" sz="1600" dirty="0"/>
              <a:t>in</a:t>
            </a:r>
            <a:r>
              <a:rPr lang="en-CA" dirty="0"/>
              <a:t> is rough and does not account for frequency </a:t>
            </a:r>
          </a:p>
        </p:txBody>
      </p:sp>
    </p:spTree>
    <p:extLst>
      <p:ext uri="{BB962C8B-B14F-4D97-AF65-F5344CB8AC3E}">
        <p14:creationId xmlns:p14="http://schemas.microsoft.com/office/powerpoint/2010/main" val="185008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815" y="901390"/>
            <a:ext cx="61577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fit the normalization data in magnitude and phase separately to a line; 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extrapolate the value of the magnitude and phase in the frequency range of the resonator data;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subtract the extrapolated data from the resonator data in the complex plane. This has the effect of de-embedding the measurement setup from the data.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invert the normalized resonator data;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fit the inverted normalized resonator data to (A.1) (</a:t>
            </a:r>
            <a:r>
              <a:rPr lang="en-CA" dirty="0" err="1"/>
              <a:t>A.Megrant</a:t>
            </a:r>
            <a:r>
              <a:rPr lang="en-CA" dirty="0"/>
              <a:t>, 2012) using standard nonlinear least squares techniques, starting from a reasonable initial parameters choice;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calculate the fitting errors from the covariance matrix;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obtain the fitting parameters and associated errors.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499" y="348707"/>
            <a:ext cx="3370202" cy="320940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63790" y="4815890"/>
            <a:ext cx="4606625" cy="1137371"/>
            <a:chOff x="7461359" y="4606724"/>
            <a:chExt cx="4606625" cy="113737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1359" y="4606724"/>
              <a:ext cx="3971771" cy="113737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433130" y="4990743"/>
              <a:ext cx="6348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/>
                <a:t>(A.1)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16547" y="4009529"/>
            <a:ext cx="5329846" cy="2483503"/>
            <a:chOff x="6483685" y="3558116"/>
            <a:chExt cx="5329846" cy="248350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16619" y="3564891"/>
              <a:ext cx="2496912" cy="2476728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6483685" y="3558116"/>
              <a:ext cx="2832934" cy="2476728"/>
              <a:chOff x="6483685" y="3558116"/>
              <a:chExt cx="2832934" cy="247672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4221" y="3558116"/>
                <a:ext cx="2552398" cy="2476728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3685" y="4420295"/>
                <a:ext cx="280536" cy="879012"/>
              </a:xfrm>
              <a:prstGeom prst="rect">
                <a:avLst/>
              </a:prstGeom>
            </p:spPr>
          </p:pic>
        </p:grpSp>
      </p:grpSp>
      <p:sp>
        <p:nvSpPr>
          <p:cNvPr id="19" name="TextBox 18"/>
          <p:cNvSpPr txBox="1"/>
          <p:nvPr/>
        </p:nvSpPr>
        <p:spPr>
          <a:xfrm>
            <a:off x="254643" y="173620"/>
            <a:ext cx="706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+mj-lt"/>
              </a:rPr>
              <a:t>Resonator fitting</a:t>
            </a:r>
          </a:p>
        </p:txBody>
      </p:sp>
    </p:spTree>
    <p:extLst>
      <p:ext uri="{BB962C8B-B14F-4D97-AF65-F5344CB8AC3E}">
        <p14:creationId xmlns:p14="http://schemas.microsoft.com/office/powerpoint/2010/main" val="130049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s://lh6.googleusercontent.com/EFpTNc_jyjRLMgUZz7UKe45FA0M3pI3wRd10X4uV1wQ0EXqRvKaFPpxBdNKnYTfiXUlp5-xf8Vv7pQRj5Ttlg_ltf-a6rxAHffqoGlYMvnmG1mh8B2I--6fgDWhVgBqBp40DZi-dYz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36" y="5591820"/>
            <a:ext cx="2649585" cy="103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4643" y="173620"/>
            <a:ext cx="706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+mj-lt"/>
              </a:rPr>
              <a:t>Geometry/Participation Ratios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643" y="1440014"/>
            <a:ext cx="75151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Hard to compare Qi across publications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Determining filling factor relies on simulations: reproducible across simulation platform?  At least for very simple/similar geometries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Simulations are unstable w.r.t. small reasonable parameter change: oxide thickness, conductor edge sharpness, surface roughness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STANDARDIZATION: Choose a common set of designs (lumped element and CPW)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/>
          </a:p>
          <a:p>
            <a:endParaRPr lang="en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pSp>
        <p:nvGrpSpPr>
          <p:cNvPr id="18" name="Group 17"/>
          <p:cNvGrpSpPr/>
          <p:nvPr/>
        </p:nvGrpSpPr>
        <p:grpSpPr>
          <a:xfrm>
            <a:off x="254643" y="4427399"/>
            <a:ext cx="9420225" cy="886851"/>
            <a:chOff x="621982" y="4780508"/>
            <a:chExt cx="9420225" cy="88685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8832" y="4780508"/>
              <a:ext cx="7953375" cy="86677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982" y="4781534"/>
              <a:ext cx="981075" cy="885825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9115" y="5482589"/>
            <a:ext cx="5048250" cy="1257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0092" y="1241240"/>
            <a:ext cx="33051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8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137196"/>
            <a:ext cx="78181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Fitting to TLS Model for low Tc material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Quasiparticle effects take over too quickly, can’t see temperature dependence of TLS loss</a:t>
            </a:r>
          </a:p>
          <a:p>
            <a:r>
              <a:rPr lang="en-CA" dirty="0"/>
              <a:t>Fitting to TLS model at low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At low power , Qi and f0 fluctuations are large, need many measurements to average but fluctuations over long times are also large</a:t>
            </a:r>
          </a:p>
          <a:p>
            <a:r>
              <a:rPr lang="en-CA" dirty="0"/>
              <a:t>Extra fitting parameters: </a:t>
            </a:r>
            <a:r>
              <a:rPr lang="el-GR" dirty="0">
                <a:ea typeface="DFKai-SB" panose="03000509000000000000" pitchFamily="65" charset="-120"/>
              </a:rPr>
              <a:t>α</a:t>
            </a:r>
            <a:endParaRPr lang="en-CA" dirty="0">
              <a:ea typeface="DFKai-SB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ea typeface="DFKai-SB" panose="03000509000000000000" pitchFamily="65" charset="-120"/>
              </a:rPr>
              <a:t>Deviates from expected value of 0.5</a:t>
            </a:r>
          </a:p>
          <a:p>
            <a:endParaRPr lang="en-CA" dirty="0">
              <a:ea typeface="DFKai-SB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ea typeface="DFKai-SB" panose="03000509000000000000" pitchFamily="65" charset="-120"/>
            </a:endParaRPr>
          </a:p>
          <a:p>
            <a:endParaRPr lang="en-CA" dirty="0">
              <a:ea typeface="DFKai-SB" panose="03000509000000000000" pitchFamily="65" charset="-120"/>
            </a:endParaRPr>
          </a:p>
          <a:p>
            <a:endParaRPr lang="en-CA" dirty="0">
              <a:ea typeface="DFKai-SB" panose="03000509000000000000" pitchFamily="65" charset="-120"/>
            </a:endParaRPr>
          </a:p>
          <a:p>
            <a:endParaRPr lang="en-CA" dirty="0">
              <a:ea typeface="DFKai-SB" panose="03000509000000000000" pitchFamily="65" charset="-120"/>
            </a:endParaRPr>
          </a:p>
          <a:p>
            <a:endParaRPr lang="en-CA" dirty="0">
              <a:ea typeface="DFKai-SB" panose="03000509000000000000" pitchFamily="65" charset="-120"/>
            </a:endParaRPr>
          </a:p>
          <a:p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621718"/>
            <a:ext cx="5817380" cy="40603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643" y="173620"/>
            <a:ext cx="706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+mj-lt"/>
              </a:rPr>
              <a:t>TLS Model difficulties</a:t>
            </a:r>
          </a:p>
        </p:txBody>
      </p:sp>
    </p:spTree>
    <p:extLst>
      <p:ext uri="{BB962C8B-B14F-4D97-AF65-F5344CB8AC3E}">
        <p14:creationId xmlns:p14="http://schemas.microsoft.com/office/powerpoint/2010/main" val="41217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02DC4E-77A4-4654-BB88-7C2E4BB2A1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89" y="969073"/>
            <a:ext cx="2672186" cy="2763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889C3-3ED2-492A-83FE-46354ED9A1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809" y="969073"/>
            <a:ext cx="2672186" cy="2763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854F9-7D9A-4D25-8569-2238B7AE02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89" y="3820160"/>
            <a:ext cx="2672186" cy="2763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BA9C0-42E1-4B24-9DFB-DF29A18843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809" y="3820161"/>
            <a:ext cx="2672186" cy="2763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15B52A-724C-4905-BA0D-D92AF255F660}"/>
              </a:ext>
            </a:extLst>
          </p:cNvPr>
          <p:cNvSpPr txBox="1"/>
          <p:nvPr/>
        </p:nvSpPr>
        <p:spPr>
          <a:xfrm>
            <a:off x="254643" y="173620"/>
            <a:ext cx="706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+mj-lt"/>
              </a:rPr>
              <a:t>Fabrication TEM – BKP 1</a:t>
            </a:r>
          </a:p>
        </p:txBody>
      </p:sp>
    </p:spTree>
    <p:extLst>
      <p:ext uri="{BB962C8B-B14F-4D97-AF65-F5344CB8AC3E}">
        <p14:creationId xmlns:p14="http://schemas.microsoft.com/office/powerpoint/2010/main" val="142918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56868" y="1759544"/>
            <a:ext cx="7429500" cy="4343161"/>
            <a:chOff x="838200" y="1472661"/>
            <a:chExt cx="7484883" cy="4375537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5538127"/>
              <a:ext cx="3523180" cy="31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E.A. Peters and M. Mariantoni, in preparation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38200" y="1472661"/>
              <a:ext cx="7484883" cy="3976202"/>
              <a:chOff x="838200" y="1472661"/>
              <a:chExt cx="7484883" cy="3976202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1472661"/>
                <a:ext cx="7484883" cy="3976202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4877009" y="5079531"/>
                <a:ext cx="27341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1400" dirty="0">
                    <a:latin typeface="+mj-lt"/>
                  </a:rPr>
                  <a:t>Copyright Matteo Mariantoni 2017</a:t>
                </a: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1256868" y="1090246"/>
            <a:ext cx="2923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+mj-lt"/>
              </a:rPr>
              <a:t>Vacuum-gap capacitor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A7436B-37B7-4ED2-BA9A-EE916ED4A572}"/>
              </a:ext>
            </a:extLst>
          </p:cNvPr>
          <p:cNvGrpSpPr/>
          <p:nvPr/>
        </p:nvGrpSpPr>
        <p:grpSpPr>
          <a:xfrm>
            <a:off x="6800193" y="599090"/>
            <a:ext cx="5188440" cy="5107235"/>
            <a:chOff x="6800193" y="599090"/>
            <a:chExt cx="5188440" cy="51072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1A80AD1-7DD5-4872-AC4A-F43ECDF65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3" y="724750"/>
              <a:ext cx="4857750" cy="498157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0BA928-2C81-4FFE-9125-7EAA859ED6AE}"/>
                </a:ext>
              </a:extLst>
            </p:cNvPr>
            <p:cNvSpPr/>
            <p:nvPr/>
          </p:nvSpPr>
          <p:spPr>
            <a:xfrm>
              <a:off x="6800193" y="599090"/>
              <a:ext cx="1040524" cy="543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Pocketmon</a:t>
            </a:r>
            <a:r>
              <a:rPr lang="en-CA" dirty="0"/>
              <a:t> Qubit – BKP2</a:t>
            </a:r>
          </a:p>
        </p:txBody>
      </p:sp>
    </p:spTree>
    <p:extLst>
      <p:ext uri="{BB962C8B-B14F-4D97-AF65-F5344CB8AC3E}">
        <p14:creationId xmlns:p14="http://schemas.microsoft.com/office/powerpoint/2010/main" val="152355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Metal-Oxide Participation Decreases Inversely with Capacitor Gap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– BKP3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r="-2725" b="-211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84141"/>
            <a:ext cx="3178018" cy="876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72100" y="1997075"/>
                <a:ext cx="6523892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+mj-lt"/>
                  </a:rPr>
                  <a:t>Metal oxide filling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ox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depends on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(=</m:t>
                    </m:r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const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i="1" dirty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2100" y="1997075"/>
                <a:ext cx="6523892" cy="1325563"/>
              </a:xfrm>
              <a:blipFill>
                <a:blip r:embed="rId5"/>
                <a:stretch>
                  <a:fillRect l="-1215" t="-64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08012" y="1636276"/>
            <a:ext cx="4816039" cy="5018524"/>
            <a:chOff x="608012" y="1636276"/>
            <a:chExt cx="4816039" cy="50185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963" y="1636276"/>
              <a:ext cx="4712137" cy="471213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08012" y="6254690"/>
                  <a:ext cx="48160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panose="02040503050406030204" pitchFamily="18" charset="0"/>
                          </a:rPr>
                          <m:t>nm</m:t>
                        </m:r>
                        <m:r>
                          <a:rPr lang="en-CA" sz="20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CA" sz="2000" b="0" i="0" smtClean="0">
                            <a:latin typeface="Cambria Math" panose="02040503050406030204" pitchFamily="18" charset="0"/>
                          </a:rPr>
                          <m:t>=300 </m:t>
                        </m:r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panose="02040503050406030204" pitchFamily="18" charset="0"/>
                          </a:rPr>
                          <m:t>μm</m:t>
                        </m:r>
                        <m:r>
                          <a:rPr lang="en-CA" sz="20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sz="2000" b="0" i="0" smtClean="0">
                            <a:latin typeface="Cambria Math" panose="02040503050406030204" pitchFamily="18" charset="0"/>
                          </a:rPr>
                          <m:t>=100 </m:t>
                        </m:r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012" y="6254690"/>
                  <a:ext cx="4816039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039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</TotalTime>
  <Words>657</Words>
  <Application>Microsoft Office PowerPoint</Application>
  <PresentationFormat>Widescreen</PresentationFormat>
  <Paragraphs>114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DFKai-SB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Pocketmon Qubit – BKP2</vt:lpstr>
      <vt:lpstr>Metal-Oxide Participation Decreases Inversely with Capacitor Gap d – BKP3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cearnest</dc:creator>
  <cp:lastModifiedBy>Matteo Mariantoni</cp:lastModifiedBy>
  <cp:revision>35</cp:revision>
  <dcterms:created xsi:type="dcterms:W3CDTF">2019-02-01T22:03:25Z</dcterms:created>
  <dcterms:modified xsi:type="dcterms:W3CDTF">2019-02-06T23:01:45Z</dcterms:modified>
</cp:coreProperties>
</file>