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8" r:id="rId2"/>
    <p:sldMasterId id="2147483679" r:id="rId3"/>
  </p:sldMasterIdLst>
  <p:notesMasterIdLst>
    <p:notesMasterId r:id="rId8"/>
  </p:notesMasterIdLst>
  <p:handoutMasterIdLst>
    <p:handoutMasterId r:id="rId9"/>
  </p:handoutMasterIdLst>
  <p:sldIdLst>
    <p:sldId id="256" r:id="rId4"/>
    <p:sldId id="306" r:id="rId5"/>
    <p:sldId id="515" r:id="rId6"/>
    <p:sldId id="516" r:id="rId7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54B741-790D-4495-A212-1175731E9FF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30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4" y="8829430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903BB6-2D3E-48D1-A71B-13331018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1288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ctr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56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9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 Imag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3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21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0" y="595952"/>
            <a:ext cx="9141074" cy="1835951"/>
            <a:chOff x="0" y="1074510"/>
            <a:chExt cx="9141074" cy="1835951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084587"/>
              <a:ext cx="1823679" cy="1823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8800" y="1074510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576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864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152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s/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44801" y="947701"/>
            <a:ext cx="5041205" cy="36231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sz="1650" b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508625" y="947700"/>
            <a:ext cx="3384550" cy="17802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508000" y="2765618"/>
            <a:ext cx="3384550" cy="17802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014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644009" y="947700"/>
            <a:ext cx="4249737" cy="31327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4801" y="947700"/>
            <a:ext cx="4249167" cy="31327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5924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644009" y="947700"/>
            <a:ext cx="4249737" cy="3132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4801" y="947700"/>
            <a:ext cx="4249167" cy="31327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3416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idx="1"/>
          </p:nvPr>
        </p:nvSpPr>
        <p:spPr bwMode="auto">
          <a:xfrm>
            <a:off x="4644009" y="947700"/>
            <a:ext cx="4212655" cy="36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7891" indent="-267891">
              <a:spcBef>
                <a:spcPts val="450"/>
              </a:spcBef>
              <a:buClr>
                <a:schemeClr val="accent4"/>
              </a:buClr>
              <a:buFont typeface="Arial" pitchFamily="34" charset="0"/>
              <a:buChar char="•"/>
              <a:defRPr sz="1800" b="0">
                <a:solidFill>
                  <a:schemeClr val="accent6"/>
                </a:solidFill>
              </a:defRPr>
            </a:lvl1pPr>
            <a:lvl2pPr marL="535781" indent="-267891">
              <a:spcBef>
                <a:spcPts val="450"/>
              </a:spcBef>
              <a:buClr>
                <a:schemeClr val="accent6"/>
              </a:buClr>
              <a:buFont typeface="Arial" pitchFamily="34" charset="0"/>
              <a:buChar char="•"/>
              <a:defRPr sz="1650" b="0">
                <a:solidFill>
                  <a:schemeClr val="bg2">
                    <a:lumMod val="50000"/>
                  </a:schemeClr>
                </a:solidFill>
              </a:defRPr>
            </a:lvl2pPr>
            <a:lvl3pPr marL="809625" indent="-273844">
              <a:spcBef>
                <a:spcPts val="450"/>
              </a:spcBef>
              <a:buClr>
                <a:schemeClr val="accent2"/>
              </a:buClr>
              <a:buFont typeface="Arial" pitchFamily="34" charset="0"/>
              <a:buChar char="•"/>
              <a:defRPr sz="1500" b="0">
                <a:solidFill>
                  <a:schemeClr val="bg2">
                    <a:lumMod val="50000"/>
                  </a:schemeClr>
                </a:solidFill>
              </a:defRPr>
            </a:lvl3pPr>
            <a:lvl4pPr marL="809625" indent="196454">
              <a:spcBef>
                <a:spcPts val="450"/>
              </a:spcBef>
              <a:buClr>
                <a:srgbClr val="6D6F71"/>
              </a:buClr>
              <a:buFont typeface="Arial" pitchFamily="34" charset="0"/>
              <a:buChar char="•"/>
              <a:defRPr sz="1350" b="0">
                <a:solidFill>
                  <a:schemeClr val="bg2">
                    <a:lumMod val="50000"/>
                  </a:schemeClr>
                </a:solidFill>
              </a:defRPr>
            </a:lvl4pPr>
            <a:lvl5pPr marL="1208485" indent="-202406">
              <a:spcBef>
                <a:spcPts val="450"/>
              </a:spcBef>
              <a:buClr>
                <a:schemeClr val="accent2"/>
              </a:buClr>
              <a:buFont typeface="Arial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801" y="947700"/>
            <a:ext cx="4249167" cy="3625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6012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4462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50631" y="1168003"/>
            <a:ext cx="4453304" cy="33480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69169" y="1168004"/>
            <a:ext cx="3124200" cy="701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 b="1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451341" y="141481"/>
            <a:ext cx="2791283" cy="1620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Section Header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51340" y="357187"/>
            <a:ext cx="8108796" cy="378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 b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69170" y="2085975"/>
            <a:ext cx="3191608" cy="2430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317989" y="4865099"/>
            <a:ext cx="465282" cy="136922"/>
          </a:xfrm>
          <a:prstGeom prst="rect">
            <a:avLst/>
          </a:prstGeom>
        </p:spPr>
        <p:txBody>
          <a:bodyPr/>
          <a:lstStyle/>
          <a:p>
            <a:fld id="{543152B1-03D2-4A1B-9824-4D5C8B09CF77}" type="slidenum">
              <a:rPr lang="en-US" sz="1350" kern="1200" smtClean="0">
                <a:solidFill>
                  <a:srgbClr val="FF3300"/>
                </a:solidFill>
                <a:ea typeface="Arial Unicode MS"/>
                <a:cs typeface="Arial Unicode MS"/>
              </a:rPr>
              <a:pPr/>
              <a:t>‹#›</a:t>
            </a:fld>
            <a:endParaRPr lang="en-US" sz="1350" kern="1200" dirty="0">
              <a:solidFill>
                <a:srgbClr val="FF3300"/>
              </a:solidFill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087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4801" y="2002819"/>
            <a:ext cx="6828323" cy="60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00" b="1">
                <a:solidFill>
                  <a:srgbClr val="1C267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87" y="2662917"/>
            <a:ext cx="7776753" cy="74746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spcBef>
                <a:spcPts val="0"/>
              </a:spcBef>
              <a:buNone/>
              <a:defRPr sz="2100" i="1">
                <a:solidFill>
                  <a:srgbClr val="F79448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9083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_TwoColumnBullets2Graphic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26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18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563191" y="1369219"/>
            <a:ext cx="4265581" cy="148948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4563191" y="2991236"/>
            <a:ext cx="4265581" cy="148587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3464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ext intr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801" y="1482635"/>
            <a:ext cx="8649335" cy="3206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4477" y="947330"/>
            <a:ext cx="8638267" cy="4762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4216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ext intr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801" y="1482635"/>
            <a:ext cx="8649335" cy="3206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4477" y="947330"/>
            <a:ext cx="8638267" cy="476250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998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4477" y="947330"/>
            <a:ext cx="8638267" cy="476250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901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4475" y="94500"/>
            <a:ext cx="3613422" cy="509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4801" y="1482635"/>
            <a:ext cx="8649335" cy="3206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4477" y="947330"/>
            <a:ext cx="8638267" cy="476250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0948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801" y="947700"/>
            <a:ext cx="8649335" cy="3206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893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/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idx="1"/>
          </p:nvPr>
        </p:nvSpPr>
        <p:spPr bwMode="auto">
          <a:xfrm>
            <a:off x="4626592" y="947700"/>
            <a:ext cx="4212655" cy="374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7891" indent="-267891">
              <a:spcBef>
                <a:spcPts val="450"/>
              </a:spcBef>
              <a:buClr>
                <a:schemeClr val="accent4"/>
              </a:buClr>
              <a:buFont typeface="Arial" pitchFamily="34" charset="0"/>
              <a:buChar char="•"/>
              <a:defRPr sz="1800" b="0"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 marL="535781" indent="-267891">
              <a:spcBef>
                <a:spcPts val="450"/>
              </a:spcBef>
              <a:buClr>
                <a:schemeClr val="accent6"/>
              </a:buClr>
              <a:buFont typeface="Arial" pitchFamily="34" charset="0"/>
              <a:buChar char="•"/>
              <a:defRPr sz="1650" b="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 marL="809625" indent="-273844">
              <a:spcBef>
                <a:spcPts val="450"/>
              </a:spcBef>
              <a:buClr>
                <a:schemeClr val="accent2"/>
              </a:buClr>
              <a:buFont typeface="Arial" pitchFamily="34" charset="0"/>
              <a:buChar char="•"/>
              <a:defRPr sz="1500" b="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 marL="809625" indent="196454">
              <a:spcBef>
                <a:spcPts val="450"/>
              </a:spcBef>
              <a:buClr>
                <a:srgbClr val="6D6F71"/>
              </a:buClr>
              <a:buFont typeface="Arial" pitchFamily="34" charset="0"/>
              <a:buChar char="•"/>
              <a:defRPr sz="1350" b="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 marL="1208485" indent="-202406">
              <a:spcBef>
                <a:spcPts val="450"/>
              </a:spcBef>
              <a:buClr>
                <a:schemeClr val="accent2"/>
              </a:buClr>
              <a:buFont typeface="Arial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801" y="947700"/>
            <a:ext cx="4249167" cy="3733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+mj-lt"/>
                <a:cs typeface="Helvetica" pitchFamily="34" charset="0"/>
              </a:defRPr>
            </a:lvl1pPr>
            <a:lvl2pPr>
              <a:defRPr sz="1650"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+mj-lt"/>
                <a:cs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244801" y="95251"/>
            <a:ext cx="6945147" cy="565149"/>
          </a:xfrm>
          <a:prstGeom prst="rect">
            <a:avLst/>
          </a:prstGeom>
        </p:spPr>
        <p:txBody>
          <a:bodyPr anchor="ctr" anchorCtr="0"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318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60858"/>
            <a:ext cx="9144000" cy="138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91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 r="2161"/>
          <a:stretch/>
        </p:blipFill>
        <p:spPr>
          <a:xfrm>
            <a:off x="8038947" y="4560577"/>
            <a:ext cx="857754" cy="4994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ange_baseline_dots copy.jpg"/>
          <p:cNvPicPr>
            <a:picLocks noChangeAspect="1"/>
          </p:cNvPicPr>
          <p:nvPr/>
        </p:nvPicPr>
        <p:blipFill>
          <a:blip r:embed="rId16" cstate="print"/>
          <a:srcRect r="18220" b="-591"/>
          <a:stretch>
            <a:fillRect/>
          </a:stretch>
        </p:blipFill>
        <p:spPr>
          <a:xfrm>
            <a:off x="241896" y="4751587"/>
            <a:ext cx="8902104" cy="164081"/>
          </a:xfrm>
          <a:prstGeom prst="rect">
            <a:avLst/>
          </a:prstGeom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8248651" y="4930201"/>
            <a:ext cx="62865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 b="1" kern="1200" dirty="0">
                <a:solidFill>
                  <a:srgbClr val="1C2674"/>
                </a:solidFill>
                <a:latin typeface="Arial" pitchFamily="34" charset="0"/>
                <a:ea typeface="Arial Unicode MS"/>
                <a:cs typeface="Arial" pitchFamily="34" charset="0"/>
              </a:rPr>
              <a:t>Page </a:t>
            </a:r>
            <a:fld id="{C78DEABE-E59D-4701-8594-DF63386F3C40}" type="slidenum">
              <a:rPr lang="en-US" sz="600" b="1" kern="1200" smtClean="0">
                <a:solidFill>
                  <a:srgbClr val="1C2674"/>
                </a:solidFill>
                <a:latin typeface="Arial" pitchFamily="34" charset="0"/>
                <a:ea typeface="Arial Unicode MS"/>
                <a:cs typeface="Arial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 b="1" kern="1200" dirty="0">
              <a:solidFill>
                <a:srgbClr val="1C2674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white">
          <a:xfrm>
            <a:off x="7293205" y="547586"/>
            <a:ext cx="167660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i="1" kern="1200" dirty="0">
                <a:solidFill>
                  <a:srgbClr val="FFFFFF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The Business of Science</a:t>
            </a:r>
            <a:r>
              <a:rPr lang="en-GB" sz="825" i="1" kern="1200" baseline="30000" dirty="0">
                <a:solidFill>
                  <a:srgbClr val="FFFFFF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6063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rutiger Roman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rutiger Roman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rutiger Roman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rutiger Roman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F79448"/>
        </a:buClr>
        <a:buSzPct val="120000"/>
        <a:buFont typeface="Arial Unicode MS" pitchFamily="34" charset="-128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1C2674"/>
        </a:buClr>
        <a:buSzPct val="120000"/>
        <a:buFont typeface="Arial Unicode MS" pitchFamily="34" charset="-128"/>
        <a:buChar char="•"/>
        <a:defRPr sz="1800">
          <a:solidFill>
            <a:schemeClr val="bg2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8B8AB7"/>
        </a:buClr>
        <a:buSzPct val="120000"/>
        <a:buFont typeface="Arial Unicode MS" pitchFamily="34" charset="-128"/>
        <a:buChar char="•"/>
        <a:defRPr sz="1500">
          <a:solidFill>
            <a:schemeClr val="bg2"/>
          </a:solidFill>
          <a:latin typeface="+mn-lt"/>
          <a:ea typeface="+mn-ea"/>
          <a:cs typeface="+mn-cs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 Unicode MS" pitchFamily="34" charset="-128"/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 Unicode MS" pitchFamily="34" charset="-128"/>
        <a:buChar char="•"/>
        <a:defRPr sz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90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90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90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90" charset="-128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.r.tonti@iee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rikdebenedictis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ulhane@lanl.gov" TargetMode="External"/><Relationship Id="rId4" Type="http://schemas.openxmlformats.org/officeDocument/2006/relationships/hyperlink" Target="mailto:humblets@ornl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292824" y="2468131"/>
            <a:ext cx="8572502" cy="67794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 indent="-209550"/>
            <a:r>
              <a:rPr lang="en-US" sz="3200" dirty="0"/>
              <a:t>Introducing the IEEE Quantum </a:t>
            </a:r>
            <a:r>
              <a:rPr lang="en-US" sz="3200" dirty="0" smtClean="0"/>
              <a:t>Initiative</a:t>
            </a:r>
            <a:endParaRPr sz="32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0" y="2910958"/>
            <a:ext cx="8975324" cy="933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indent="-133350"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Erik DeBenedictis, IEEE Quantum Initiative Co-Chair</a:t>
            </a:r>
          </a:p>
          <a:p>
            <a:pPr lvl="0" indent="-133350">
              <a:spcBef>
                <a:spcPts val="0"/>
              </a:spcBef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Candace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Culhane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IEEE Quantum Initiative Co-Chair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indent="-133350">
              <a:spcBef>
                <a:spcPts val="0"/>
              </a:spcBef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Travis Humble, IEEE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Quantum Initiative Co-Chair</a:t>
            </a:r>
          </a:p>
          <a:p>
            <a:pPr lvl="0" indent="-133350">
              <a:spcBef>
                <a:spcPts val="0"/>
              </a:spcBef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William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Tonti, IEEE staff,  Sr. Director: Future Directions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w.r.tonti@ieee.org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lvl="0" indent="-133350">
              <a:spcBef>
                <a:spcPts val="0"/>
              </a:spcBef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lvl="0" indent="-133350">
              <a:spcBef>
                <a:spcPts val="0"/>
              </a:spcBef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February 8,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2019 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Quantum Resonator Meeting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Boulder 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085" y="440516"/>
            <a:ext cx="8531162" cy="391130"/>
          </a:xfrm>
        </p:spPr>
        <p:txBody>
          <a:bodyPr/>
          <a:lstStyle/>
          <a:p>
            <a:r>
              <a:rPr lang="en-US" dirty="0"/>
              <a:t>2019 IEEE Quantum Initiative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173474"/>
            <a:ext cx="9043332" cy="332885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IEEE Future Directions Committee launched a </a:t>
            </a:r>
            <a:r>
              <a:rPr lang="en-US" sz="2000" dirty="0" smtClean="0">
                <a:solidFill>
                  <a:schemeClr val="tx1"/>
                </a:solidFill>
              </a:rPr>
              <a:t>multi-year </a:t>
            </a:r>
            <a:r>
              <a:rPr lang="en-US" sz="2000" dirty="0">
                <a:solidFill>
                  <a:schemeClr val="tx1"/>
                </a:solidFill>
              </a:rPr>
              <a:t>Quantum initiative beginning January 2019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“IEEE Quantum Initiative” is Quantum Information Sciences within IEEE’s general mission area of “engineering” or “electrical and electronic engineering”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QIS is quantum computing, quantum sensing, and quantum communications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100" dirty="0">
                <a:solidFill>
                  <a:schemeClr val="tx1"/>
                </a:solidFill>
              </a:rPr>
              <a:t>Typical initiative components are education, publications, conferences, workshops, building technical communities and standards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251704" y="4639643"/>
            <a:ext cx="4261589" cy="295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QED-C Meeting                                                           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29789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085" y="440516"/>
            <a:ext cx="8531162" cy="391130"/>
          </a:xfrm>
        </p:spPr>
        <p:txBody>
          <a:bodyPr/>
          <a:lstStyle/>
          <a:p>
            <a:r>
              <a:rPr lang="en-US" dirty="0" smtClean="0"/>
              <a:t>How could IEEE Help Resonator R&amp;D?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173474"/>
            <a:ext cx="9043332" cy="3328857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You and IEEE can both organize conferences</a:t>
            </a:r>
            <a:r>
              <a:rPr lang="en-US" sz="2000" dirty="0" smtClean="0">
                <a:solidFill>
                  <a:schemeClr val="tx1"/>
                </a:solidFill>
              </a:rPr>
              <a:t>, but IEEE may have more “features”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Scenario for a technical area like resonators: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There are conference tracks that could support resonators, and the quantum initiative is creating new workshops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IEEE can publish peer-reviewed archival papers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IEEE </a:t>
            </a:r>
            <a:r>
              <a:rPr lang="en-US" sz="1800" dirty="0" err="1" smtClean="0">
                <a:solidFill>
                  <a:schemeClr val="tx1"/>
                </a:solidFill>
              </a:rPr>
              <a:t>Xplore</a:t>
            </a:r>
            <a:r>
              <a:rPr lang="en-US" sz="1800" dirty="0" smtClean="0">
                <a:solidFill>
                  <a:schemeClr val="tx1"/>
                </a:solidFill>
              </a:rPr>
              <a:t>, IEEE Transactions on Superconductivity, a proposed new IEEE Transactions on Quantum Engineering, IEEE Computer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 industry relevant activities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IEEE is involved </a:t>
            </a:r>
            <a:r>
              <a:rPr lang="en-US" sz="1800" dirty="0" smtClean="0">
                <a:solidFill>
                  <a:schemeClr val="tx1"/>
                </a:solidFill>
              </a:rPr>
              <a:t>with QED-C as a guest, seeking a formal relationship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IEEE can support non-public events, including standards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251704" y="4639643"/>
            <a:ext cx="4261589" cy="295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QED-C Meeting                                                           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34270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085" y="440516"/>
            <a:ext cx="8531162" cy="391130"/>
          </a:xfrm>
        </p:spPr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173474"/>
            <a:ext cx="9043332" cy="3328857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Talk to me, 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erikdebenedictis@gmail.com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Travis Humble</a:t>
            </a:r>
            <a:r>
              <a:rPr lang="en-US" sz="2000" smtClean="0">
                <a:solidFill>
                  <a:schemeClr val="tx1"/>
                </a:solidFill>
              </a:rPr>
              <a:t>, </a:t>
            </a:r>
            <a:r>
              <a:rPr lang="en-US" sz="2000" smtClean="0">
                <a:solidFill>
                  <a:schemeClr val="tx1"/>
                </a:solidFill>
                <a:hlinkClick r:id="rId4"/>
              </a:rPr>
              <a:t>humblets@ornl.gov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Candy </a:t>
            </a:r>
            <a:r>
              <a:rPr lang="en-US" sz="2000" dirty="0" err="1" smtClean="0">
                <a:solidFill>
                  <a:schemeClr val="tx1"/>
                </a:solidFill>
              </a:rPr>
              <a:t>Culhane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hlinkClick r:id="rId5"/>
              </a:rPr>
              <a:t>culhane@lanl.gov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IEEE intends to be present at QED-C meetings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251704" y="4639643"/>
            <a:ext cx="4261589" cy="295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QED-C Meeting                                                           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337027753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I_Strategy_Template_2018_MNC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6D6F71"/>
      </a:lt2>
      <a:accent1>
        <a:srgbClr val="FBC9A3"/>
      </a:accent1>
      <a:accent2>
        <a:srgbClr val="8B8AB7"/>
      </a:accent2>
      <a:accent3>
        <a:srgbClr val="FFFFFF"/>
      </a:accent3>
      <a:accent4>
        <a:srgbClr val="F79448"/>
      </a:accent4>
      <a:accent5>
        <a:srgbClr val="D1D3D5"/>
      </a:accent5>
      <a:accent6>
        <a:srgbClr val="1C2674"/>
      </a:accent6>
      <a:hlink>
        <a:srgbClr val="F79448"/>
      </a:hlink>
      <a:folHlink>
        <a:srgbClr val="F79448"/>
      </a:folHlink>
    </a:clrScheme>
    <a:fontScheme name="1_oxford-instruments-templat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ABA8A"/>
        </a:solidFill>
        <a:ln w="12700" cap="flat" cmpd="sng" algn="ctr">
          <a:solidFill>
            <a:srgbClr val="F79448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Roman" pitchFamily="34" charset="0"/>
          </a:defRPr>
        </a:defPPr>
      </a:lstStyle>
    </a:lnDef>
  </a:objectDefaults>
  <a:extraClrSchemeLst>
    <a:extraClrScheme>
      <a:clrScheme name="O I 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 I  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 I  Powerpoin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 I  Powerpoin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 I  Powerpoin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 I  Powerpoin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 I  Powerpoin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xford-instrument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xford-instrument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260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 Unicode MS</vt:lpstr>
      <vt:lpstr>ＭＳ Ｐゴシック</vt:lpstr>
      <vt:lpstr>Arial</vt:lpstr>
      <vt:lpstr>Calibri</vt:lpstr>
      <vt:lpstr>Frutiger Roman</vt:lpstr>
      <vt:lpstr>Helvetica</vt:lpstr>
      <vt:lpstr>Merriweather Sans</vt:lpstr>
      <vt:lpstr>Noto Sans Symbols</vt:lpstr>
      <vt:lpstr>Times New Roman</vt:lpstr>
      <vt:lpstr>Title Slides</vt:lpstr>
      <vt:lpstr>Content Slides</vt:lpstr>
      <vt:lpstr>OI_Strategy_Template_2018_MNC</vt:lpstr>
      <vt:lpstr>Introducing the IEEE Quantum Initiative</vt:lpstr>
      <vt:lpstr>2019 IEEE Quantum Initiative</vt:lpstr>
      <vt:lpstr>How could IEEE Help Resonator R&amp;D?</vt:lpstr>
      <vt:lpstr>For 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Grise</dc:creator>
  <cp:lastModifiedBy>Erik P. DeBenedictis</cp:lastModifiedBy>
  <cp:revision>212</cp:revision>
  <cp:lastPrinted>2019-01-20T15:46:52Z</cp:lastPrinted>
  <dcterms:modified xsi:type="dcterms:W3CDTF">2019-02-08T15:06:13Z</dcterms:modified>
</cp:coreProperties>
</file>