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456"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3C405-30FD-4EF4-A133-63B6059AF95E}"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3CC2D-44D2-4C5F-B595-2621DD747261}" type="slidenum">
              <a:rPr lang="en-US" smtClean="0"/>
              <a:t>‹#›</a:t>
            </a:fld>
            <a:endParaRPr lang="en-US"/>
          </a:p>
        </p:txBody>
      </p:sp>
    </p:spTree>
    <p:extLst>
      <p:ext uri="{BB962C8B-B14F-4D97-AF65-F5344CB8AC3E}">
        <p14:creationId xmlns:p14="http://schemas.microsoft.com/office/powerpoint/2010/main" val="358736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706FFED-AC4B-47CD-8524-02833C3452FE}" type="slidenum">
              <a:rPr lang="en-US" smtClean="0"/>
              <a:t>1</a:t>
            </a:fld>
            <a:endParaRPr lang="en-US"/>
          </a:p>
        </p:txBody>
      </p:sp>
    </p:spTree>
    <p:extLst>
      <p:ext uri="{BB962C8B-B14F-4D97-AF65-F5344CB8AC3E}">
        <p14:creationId xmlns:p14="http://schemas.microsoft.com/office/powerpoint/2010/main" val="276622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e9686d4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e9686d4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78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e9686d42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e9686d42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47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e9686d42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e9686d42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52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718C3-0893-44FB-BE15-DBED2B06AC13}"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210359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718C3-0893-44FB-BE15-DBED2B06AC13}"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426620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718C3-0893-44FB-BE15-DBED2B06AC13}"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228854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atin typeface="Yu Gothic UI" panose="020B0500000000000000" pitchFamily="34" charset="-128"/>
                <a:ea typeface="Yu Gothic UI" panose="020B0500000000000000"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atin typeface="Yu Gothic UI Light" panose="020B0300000000000000" pitchFamily="34" charset="-128"/>
                <a:ea typeface="Yu Gothic UI Light" panose="020B0300000000000000" pitchFamily="34" charset="-128"/>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dirty="0"/>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5" name="Picture 9" descr="BBn Technologies_RGB_RB.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96149" y="148872"/>
            <a:ext cx="1632063" cy="529657"/>
          </a:xfrm>
          <a:prstGeom prst="rect">
            <a:avLst/>
          </a:prstGeom>
          <a:noFill/>
          <a:ln w="9525">
            <a:noFill/>
            <a:miter lim="800000"/>
            <a:headEnd/>
            <a:tailEnd/>
          </a:ln>
        </p:spPr>
      </p:pic>
    </p:spTree>
    <p:extLst>
      <p:ext uri="{BB962C8B-B14F-4D97-AF65-F5344CB8AC3E}">
        <p14:creationId xmlns:p14="http://schemas.microsoft.com/office/powerpoint/2010/main" val="249234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718C3-0893-44FB-BE15-DBED2B06AC13}"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12180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718C3-0893-44FB-BE15-DBED2B06AC13}"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20609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718C3-0893-44FB-BE15-DBED2B06AC13}"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197587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718C3-0893-44FB-BE15-DBED2B06AC13}" type="datetimeFigureOut">
              <a:rPr lang="en-US" smtClean="0"/>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310520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718C3-0893-44FB-BE15-DBED2B06AC13}" type="datetimeFigureOut">
              <a:rPr lang="en-US" smtClean="0"/>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182682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718C3-0893-44FB-BE15-DBED2B06AC13}" type="datetimeFigureOut">
              <a:rPr lang="en-US" smtClean="0"/>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211193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718C3-0893-44FB-BE15-DBED2B06AC13}"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323984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718C3-0893-44FB-BE15-DBED2B06AC13}"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1EDDF-5309-4BB9-A972-11D0AAAB6549}" type="slidenum">
              <a:rPr lang="en-US" smtClean="0"/>
              <a:t>‹#›</a:t>
            </a:fld>
            <a:endParaRPr lang="en-US"/>
          </a:p>
        </p:txBody>
      </p:sp>
    </p:spTree>
    <p:extLst>
      <p:ext uri="{BB962C8B-B14F-4D97-AF65-F5344CB8AC3E}">
        <p14:creationId xmlns:p14="http://schemas.microsoft.com/office/powerpoint/2010/main" val="2390561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718C3-0893-44FB-BE15-DBED2B06AC13}" type="datetimeFigureOut">
              <a:rPr lang="en-US" smtClean="0"/>
              <a:t>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1EDDF-5309-4BB9-A972-11D0AAAB6549}" type="slidenum">
              <a:rPr lang="en-US" smtClean="0"/>
              <a:t>‹#›</a:t>
            </a:fld>
            <a:endParaRPr lang="en-US"/>
          </a:p>
        </p:txBody>
      </p:sp>
    </p:spTree>
    <p:extLst>
      <p:ext uri="{BB962C8B-B14F-4D97-AF65-F5344CB8AC3E}">
        <p14:creationId xmlns:p14="http://schemas.microsoft.com/office/powerpoint/2010/main" val="265594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2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31.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3" y="5098256"/>
            <a:ext cx="5915025" cy="661320"/>
          </a:xfrm>
        </p:spPr>
        <p:txBody>
          <a:bodyPr>
            <a:noAutofit/>
          </a:bodyPr>
          <a:lstStyle/>
          <a:p>
            <a:r>
              <a:rPr lang="en-US" sz="2100" b="1" dirty="0">
                <a:latin typeface="Yu Gothic UI Light" panose="020B0300000000000000" pitchFamily="34" charset="-128"/>
                <a:ea typeface="Yu Gothic UI Light" panose="020B0300000000000000" pitchFamily="34" charset="-128"/>
              </a:rPr>
              <a:t/>
            </a:r>
            <a:br>
              <a:rPr lang="en-US" sz="2100" b="1" dirty="0">
                <a:latin typeface="Yu Gothic UI Light" panose="020B0300000000000000" pitchFamily="34" charset="-128"/>
                <a:ea typeface="Yu Gothic UI Light" panose="020B0300000000000000" pitchFamily="34" charset="-128"/>
              </a:rPr>
            </a:br>
            <a:r>
              <a:rPr lang="en-US" sz="2100" b="1" dirty="0">
                <a:latin typeface="Yu Gothic UI Light" panose="020B0300000000000000" pitchFamily="34" charset="-128"/>
                <a:ea typeface="Yu Gothic UI Light" panose="020B0300000000000000" pitchFamily="34" charset="-128"/>
              </a:rPr>
              <a:t>Quantum Engineering and Computing Group</a:t>
            </a:r>
          </a:p>
        </p:txBody>
      </p:sp>
      <p:pic>
        <p:nvPicPr>
          <p:cNvPr id="8" name="Picture 9" descr="BBn Technologies_RGB_RB.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664" y="4612773"/>
            <a:ext cx="2344845" cy="760979"/>
          </a:xfrm>
          <a:prstGeom prst="rect">
            <a:avLst/>
          </a:prstGeom>
          <a:noFill/>
          <a:ln w="9525">
            <a:noFill/>
            <a:miter lim="800000"/>
            <a:headEnd/>
            <a:tailEnd/>
          </a:ln>
        </p:spPr>
      </p:pic>
      <p:sp>
        <p:nvSpPr>
          <p:cNvPr id="5" name="TextBox 4"/>
          <p:cNvSpPr txBox="1"/>
          <p:nvPr/>
        </p:nvSpPr>
        <p:spPr>
          <a:xfrm>
            <a:off x="28894" y="5759578"/>
            <a:ext cx="3121367" cy="415498"/>
          </a:xfrm>
          <a:prstGeom prst="rect">
            <a:avLst/>
          </a:prstGeom>
          <a:noFill/>
        </p:spPr>
        <p:txBody>
          <a:bodyPr wrap="none" rtlCol="0">
            <a:spAutoFit/>
          </a:bodyPr>
          <a:lstStyle/>
          <a:p>
            <a:r>
              <a:rPr lang="en-US" sz="2100" b="1" dirty="0">
                <a:latin typeface="Yu Gothic UI Light" panose="020B0300000000000000" pitchFamily="34" charset="-128"/>
                <a:ea typeface="Yu Gothic UI Light" panose="020B0300000000000000" pitchFamily="34" charset="-128"/>
              </a:rPr>
              <a:t>Cambridge, Massachusetts</a:t>
            </a:r>
          </a:p>
        </p:txBody>
      </p:sp>
      <p:sp>
        <p:nvSpPr>
          <p:cNvPr id="13" name="Rectangle 12"/>
          <p:cNvSpPr/>
          <p:nvPr/>
        </p:nvSpPr>
        <p:spPr>
          <a:xfrm>
            <a:off x="7250432" y="4652402"/>
            <a:ext cx="5131133" cy="369332"/>
          </a:xfrm>
          <a:prstGeom prst="rect">
            <a:avLst/>
          </a:prstGeom>
        </p:spPr>
        <p:txBody>
          <a:bodyPr wrap="square">
            <a:spAutoFit/>
          </a:bodyPr>
          <a:lstStyle/>
          <a:p>
            <a:r>
              <a:rPr lang="en-US" sz="900" dirty="0">
                <a:latin typeface="Yu Gothic UI Light" panose="020B0300000000000000" pitchFamily="34" charset="-128"/>
                <a:ea typeface="Yu Gothic UI Light" panose="020B0300000000000000" pitchFamily="34" charset="-128"/>
              </a:rPr>
              <a:t>This document does not contain technology or technical data controlled under either the U.S. International Traffic in Arms Regulations or the U.S. Export Administration Regulations.</a:t>
            </a:r>
          </a:p>
        </p:txBody>
      </p:sp>
      <p:sp>
        <p:nvSpPr>
          <p:cNvPr id="14" name="Rectangle 13"/>
          <p:cNvSpPr/>
          <p:nvPr/>
        </p:nvSpPr>
        <p:spPr>
          <a:xfrm>
            <a:off x="5811821" y="5303060"/>
            <a:ext cx="6380179" cy="1077026"/>
          </a:xfrm>
          <a:prstGeom prst="rect">
            <a:avLst/>
          </a:prstGeom>
        </p:spPr>
        <p:txBody>
          <a:bodyPr wrap="square">
            <a:spAutoFit/>
          </a:bodyPr>
          <a:lstStyle/>
          <a:p>
            <a:pPr algn="r"/>
            <a:r>
              <a:rPr lang="en-US" sz="2133" dirty="0" err="1">
                <a:latin typeface="Yu Gothic UI Light" panose="020B0300000000000000" pitchFamily="34" charset="-128"/>
                <a:ea typeface="Yu Gothic UI Light" panose="020B0300000000000000" pitchFamily="34" charset="-128"/>
              </a:rPr>
              <a:t>Guilhem</a:t>
            </a:r>
            <a:r>
              <a:rPr lang="en-US" sz="2133" dirty="0">
                <a:latin typeface="Yu Gothic UI Light" panose="020B0300000000000000" pitchFamily="34" charset="-128"/>
                <a:ea typeface="Yu Gothic UI Light" panose="020B0300000000000000" pitchFamily="34" charset="-128"/>
              </a:rPr>
              <a:t> </a:t>
            </a:r>
            <a:r>
              <a:rPr lang="en-US" sz="2133" dirty="0" err="1">
                <a:latin typeface="Yu Gothic UI Light" panose="020B0300000000000000" pitchFamily="34" charset="-128"/>
                <a:ea typeface="Yu Gothic UI Light" panose="020B0300000000000000" pitchFamily="34" charset="-128"/>
              </a:rPr>
              <a:t>Ribeill</a:t>
            </a:r>
            <a:r>
              <a:rPr lang="en-US" sz="2133" dirty="0">
                <a:latin typeface="Yu Gothic UI Light" panose="020B0300000000000000" pitchFamily="34" charset="-128"/>
                <a:ea typeface="Yu Gothic UI Light" panose="020B0300000000000000" pitchFamily="34" charset="-128"/>
              </a:rPr>
              <a:t>, Leo Ranzani, and Thomas Ohki </a:t>
            </a:r>
          </a:p>
          <a:p>
            <a:pPr algn="r"/>
            <a:r>
              <a:rPr lang="en-US" sz="2133" dirty="0">
                <a:latin typeface="Yu Gothic UI Light" panose="020B0300000000000000" pitchFamily="34" charset="-128"/>
                <a:ea typeface="Yu Gothic UI Light" panose="020B0300000000000000" pitchFamily="34" charset="-128"/>
              </a:rPr>
              <a:t>NIST </a:t>
            </a:r>
            <a:r>
              <a:rPr lang="en-US" sz="2133" dirty="0">
                <a:latin typeface="Yu Gothic UI Light" panose="020B0300000000000000" pitchFamily="34" charset="-128"/>
                <a:ea typeface="Yu Gothic UI Light" panose="020B0300000000000000" pitchFamily="34" charset="-128"/>
              </a:rPr>
              <a:t>resonator workshop </a:t>
            </a:r>
            <a:endParaRPr lang="en-US" sz="2133" dirty="0">
              <a:latin typeface="Yu Gothic UI Light" panose="020B0300000000000000" pitchFamily="34" charset="-128"/>
              <a:ea typeface="Yu Gothic UI Light" panose="020B0300000000000000" pitchFamily="34" charset="-128"/>
            </a:endParaRPr>
          </a:p>
          <a:p>
            <a:pPr algn="r"/>
            <a:r>
              <a:rPr lang="en-US" altLang="en-US" sz="2133" dirty="0">
                <a:latin typeface="Yu Gothic UI Light" panose="020B0300000000000000" pitchFamily="34" charset="-128"/>
                <a:ea typeface="Yu Gothic UI Light" panose="020B0300000000000000" pitchFamily="34" charset="-128"/>
              </a:rPr>
              <a:t>Feb. 8</a:t>
            </a:r>
            <a:r>
              <a:rPr lang="en-US" altLang="en-US" sz="2133" baseline="30000" dirty="0">
                <a:latin typeface="Yu Gothic UI Light" panose="020B0300000000000000" pitchFamily="34" charset="-128"/>
                <a:ea typeface="Yu Gothic UI Light" panose="020B0300000000000000" pitchFamily="34" charset="-128"/>
              </a:rPr>
              <a:t>th</a:t>
            </a:r>
            <a:r>
              <a:rPr lang="en-US" altLang="en-US" sz="2133" dirty="0">
                <a:latin typeface="Yu Gothic UI Light" panose="020B0300000000000000" pitchFamily="34" charset="-128"/>
                <a:ea typeface="Yu Gothic UI Light" panose="020B0300000000000000" pitchFamily="34" charset="-128"/>
              </a:rPr>
              <a:t> 2019  CU Boulder</a:t>
            </a:r>
            <a:endParaRPr lang="en-US" altLang="en-US" sz="2133" dirty="0">
              <a:latin typeface="Yu Gothic UI Light" panose="020B0300000000000000" pitchFamily="34" charset="-128"/>
              <a:ea typeface="Yu Gothic UI Light" panose="020B0300000000000000" pitchFamily="34" charset="-128"/>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 y="696158"/>
            <a:ext cx="12192000" cy="3946593"/>
          </a:xfrm>
          <a:prstGeom prst="rect">
            <a:avLst/>
          </a:prstGeom>
        </p:spPr>
      </p:pic>
      <p:sp>
        <p:nvSpPr>
          <p:cNvPr id="3" name="Rectangle 2"/>
          <p:cNvSpPr/>
          <p:nvPr/>
        </p:nvSpPr>
        <p:spPr>
          <a:xfrm>
            <a:off x="10189465" y="21336"/>
            <a:ext cx="2002537" cy="530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Yu Gothic UI Light" panose="020B0300000000000000" pitchFamily="34" charset="-128"/>
              <a:ea typeface="Yu Gothic UI Light" panose="020B0300000000000000" pitchFamily="34" charset="-128"/>
            </a:endParaRPr>
          </a:p>
        </p:txBody>
      </p:sp>
      <p:sp>
        <p:nvSpPr>
          <p:cNvPr id="6" name="TextBox 5"/>
          <p:cNvSpPr txBox="1"/>
          <p:nvPr/>
        </p:nvSpPr>
        <p:spPr>
          <a:xfrm>
            <a:off x="28893" y="6321381"/>
            <a:ext cx="4543777" cy="564322"/>
          </a:xfrm>
          <a:prstGeom prst="rect">
            <a:avLst/>
          </a:prstGeom>
          <a:noFill/>
        </p:spPr>
        <p:txBody>
          <a:bodyPr wrap="square" rtlCol="0">
            <a:spAutoFit/>
          </a:bodyPr>
          <a:lstStyle/>
          <a:p>
            <a:r>
              <a:rPr lang="en-US" sz="800" dirty="0">
                <a:latin typeface="Yu Gothic UI Light" panose="020B0300000000000000" pitchFamily="34" charset="-128"/>
                <a:ea typeface="Yu Gothic UI Light" panose="020B0300000000000000" pitchFamily="34" charset="-128"/>
              </a:rPr>
              <a:t>The project or effort depicted was or is sponsored by the Department of the Army, U.S. Army Research Office. The content of the information does not necessarily reflect the position of the policy of the federal government, and no official endorsement should be inferred.</a:t>
            </a:r>
          </a:p>
          <a:p>
            <a:endParaRPr lang="en-US" sz="667" dirty="0"/>
          </a:p>
        </p:txBody>
      </p:sp>
    </p:spTree>
    <p:extLst>
      <p:ext uri="{BB962C8B-B14F-4D97-AF65-F5344CB8AC3E}">
        <p14:creationId xmlns:p14="http://schemas.microsoft.com/office/powerpoint/2010/main" val="3725417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nSpc>
                <a:spcPct val="115000"/>
              </a:lnSpc>
              <a:buClr>
                <a:schemeClr val="dk1"/>
              </a:buClr>
              <a:buSzPts val="1100"/>
            </a:pPr>
            <a:r>
              <a:rPr lang="en"/>
              <a:t>Resonator measurement calibration</a:t>
            </a:r>
            <a:endParaRPr/>
          </a:p>
          <a:p>
            <a:endParaRPr/>
          </a:p>
        </p:txBody>
      </p:sp>
      <p:pic>
        <p:nvPicPr>
          <p:cNvPr id="119" name="Google Shape;119;p22"/>
          <p:cNvPicPr preferRelativeResize="0"/>
          <p:nvPr/>
        </p:nvPicPr>
        <p:blipFill>
          <a:blip r:embed="rId3">
            <a:alphaModFix/>
          </a:blip>
          <a:stretch>
            <a:fillRect/>
          </a:stretch>
        </p:blipFill>
        <p:spPr>
          <a:xfrm>
            <a:off x="203200" y="1560167"/>
            <a:ext cx="3547872" cy="2793507"/>
          </a:xfrm>
          <a:prstGeom prst="rect">
            <a:avLst/>
          </a:prstGeom>
          <a:noFill/>
          <a:ln>
            <a:noFill/>
          </a:ln>
        </p:spPr>
      </p:pic>
      <p:pic>
        <p:nvPicPr>
          <p:cNvPr id="120" name="Google Shape;120;p22"/>
          <p:cNvPicPr preferRelativeResize="0"/>
          <p:nvPr/>
        </p:nvPicPr>
        <p:blipFill>
          <a:blip r:embed="rId4">
            <a:alphaModFix/>
          </a:blip>
          <a:stretch>
            <a:fillRect/>
          </a:stretch>
        </p:blipFill>
        <p:spPr>
          <a:xfrm>
            <a:off x="3479605" y="1792833"/>
            <a:ext cx="3048000" cy="1981200"/>
          </a:xfrm>
          <a:prstGeom prst="rect">
            <a:avLst/>
          </a:prstGeom>
          <a:noFill/>
          <a:ln>
            <a:noFill/>
          </a:ln>
        </p:spPr>
      </p:pic>
      <p:pic>
        <p:nvPicPr>
          <p:cNvPr id="121" name="Google Shape;121;p22"/>
          <p:cNvPicPr preferRelativeResize="0"/>
          <p:nvPr/>
        </p:nvPicPr>
        <p:blipFill>
          <a:blip r:embed="rId5">
            <a:alphaModFix/>
          </a:blip>
          <a:stretch>
            <a:fillRect/>
          </a:stretch>
        </p:blipFill>
        <p:spPr>
          <a:xfrm>
            <a:off x="6634233" y="1938892"/>
            <a:ext cx="4937760" cy="1400073"/>
          </a:xfrm>
          <a:prstGeom prst="rect">
            <a:avLst/>
          </a:prstGeom>
          <a:noFill/>
          <a:ln>
            <a:noFill/>
          </a:ln>
        </p:spPr>
      </p:pic>
      <mc:AlternateContent xmlns:mc="http://schemas.openxmlformats.org/markup-compatibility/2006" xmlns:a14="http://schemas.microsoft.com/office/drawing/2010/main">
        <mc:Choice Requires="a14">
          <p:sp>
            <p:nvSpPr>
              <p:cNvPr id="122" name="Google Shape;122;p22"/>
              <p:cNvSpPr txBox="1"/>
              <p:nvPr/>
            </p:nvSpPr>
            <p:spPr>
              <a:xfrm>
                <a:off x="138033" y="4209900"/>
                <a:ext cx="6728800" cy="2516800"/>
              </a:xfrm>
              <a:prstGeom prst="rect">
                <a:avLst/>
              </a:prstGeom>
              <a:noFill/>
              <a:ln>
                <a:noFill/>
              </a:ln>
            </p:spPr>
            <p:txBody>
              <a:bodyPr spcFirstLastPara="1" wrap="square" lIns="121900" tIns="121900" rIns="121900" bIns="121900" anchor="t" anchorCtr="0">
                <a:noAutofit/>
              </a:bodyPr>
              <a:lstStyle/>
              <a:p>
                <a:pPr>
                  <a:lnSpc>
                    <a:spcPct val="115000"/>
                  </a:lnSpc>
                </a:pPr>
                <a:r>
                  <a:rPr lang="en" sz="2400" dirty="0">
                    <a:solidFill>
                      <a:schemeClr val="dk1"/>
                    </a:solidFill>
                    <a:latin typeface="Yu Gothic UI Light" panose="020B0300000000000000" pitchFamily="34" charset="-128"/>
                    <a:ea typeface="Yu Gothic UI Light" panose="020B0300000000000000" pitchFamily="34" charset="-128"/>
                  </a:rPr>
                  <a:t>•Transmission coefficient should follow a circle.</a:t>
                </a:r>
                <a:endParaRPr sz="2400" dirty="0">
                  <a:solidFill>
                    <a:schemeClr val="dk1"/>
                  </a:solidFill>
                  <a:latin typeface="Yu Gothic UI Light" panose="020B0300000000000000" pitchFamily="34" charset="-128"/>
                  <a:ea typeface="Yu Gothic UI Light" panose="020B0300000000000000" pitchFamily="34" charset="-128"/>
                </a:endParaRPr>
              </a:p>
              <a:p>
                <a:pPr>
                  <a:lnSpc>
                    <a:spcPct val="115000"/>
                  </a:lnSpc>
                </a:pPr>
                <a:endParaRPr sz="2400" dirty="0">
                  <a:solidFill>
                    <a:schemeClr val="dk1"/>
                  </a:solidFill>
                  <a:latin typeface="Yu Gothic UI Light" panose="020B0300000000000000" pitchFamily="34" charset="-128"/>
                  <a:ea typeface="Yu Gothic UI Light" panose="020B0300000000000000" pitchFamily="34" charset="-128"/>
                </a:endParaRPr>
              </a:p>
              <a:p>
                <a:pPr>
                  <a:lnSpc>
                    <a:spcPct val="115000"/>
                  </a:lnSpc>
                </a:pPr>
                <a:r>
                  <a:rPr lang="en" sz="2400" dirty="0">
                    <a:solidFill>
                      <a:schemeClr val="dk1"/>
                    </a:solidFill>
                    <a:latin typeface="Yu Gothic UI Light" panose="020B0300000000000000" pitchFamily="34" charset="-128"/>
                    <a:ea typeface="Yu Gothic UI Light" panose="020B0300000000000000" pitchFamily="34" charset="-128"/>
                  </a:rPr>
                  <a:t>•Group/phase delay  and attenuation along the input line distorts the ideal circular shape.</a:t>
                </a:r>
                <a:endParaRPr sz="2400" dirty="0">
                  <a:solidFill>
                    <a:schemeClr val="dk1"/>
                  </a:solidFill>
                  <a:latin typeface="Yu Gothic UI Light" panose="020B0300000000000000" pitchFamily="34" charset="-128"/>
                  <a:ea typeface="Yu Gothic UI Light" panose="020B0300000000000000" pitchFamily="34" charset="-128"/>
                </a:endParaRPr>
              </a:p>
              <a:p>
                <a:pPr>
                  <a:lnSpc>
                    <a:spcPct val="115000"/>
                  </a:lnSpc>
                </a:pPr>
                <a:endParaRPr sz="2400" dirty="0">
                  <a:solidFill>
                    <a:schemeClr val="dk1"/>
                  </a:solidFill>
                  <a:latin typeface="Yu Gothic UI Light" panose="020B0300000000000000" pitchFamily="34" charset="-128"/>
                  <a:ea typeface="Yu Gothic UI Light" panose="020B0300000000000000" pitchFamily="34" charset="-128"/>
                </a:endParaRPr>
              </a:p>
              <a:p>
                <a:pPr lvl="0">
                  <a:lnSpc>
                    <a:spcPct val="115000"/>
                  </a:lnSpc>
                </a:pPr>
                <a:r>
                  <a:rPr lang="en" sz="2400" dirty="0">
                    <a:solidFill>
                      <a:schemeClr val="dk1"/>
                    </a:solidFill>
                    <a:latin typeface="Yu Gothic UI Light" panose="020B0300000000000000" pitchFamily="34" charset="-128"/>
                    <a:ea typeface="Yu Gothic UI Light" panose="020B0300000000000000" pitchFamily="34" charset="-128"/>
                  </a:rPr>
                  <a:t>•Phase factor </a:t>
                </a:r>
                <a14:m>
                  <m:oMath xmlns:m="http://schemas.openxmlformats.org/officeDocument/2006/math">
                    <m:r>
                      <a:rPr lang="en-US" sz="2400" i="1">
                        <a:solidFill>
                          <a:prstClr val="black"/>
                        </a:solidFill>
                        <a:latin typeface="Cambria Math" panose="02040503050406030204" pitchFamily="18" charset="0"/>
                      </a:rPr>
                      <m:t>𝜙</m:t>
                    </m:r>
                  </m:oMath>
                </a14:m>
                <a:r>
                  <a:rPr lang="en" sz="2400" dirty="0">
                    <a:solidFill>
                      <a:schemeClr val="dk1"/>
                    </a:solidFill>
                    <a:latin typeface="Yu Gothic UI Light" panose="020B0300000000000000" pitchFamily="34" charset="-128"/>
                    <a:ea typeface="Yu Gothic UI Light" panose="020B0300000000000000" pitchFamily="34" charset="-128"/>
                  </a:rPr>
                  <a:t> is due to complex loading of the resonator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𝐶</m:t>
                        </m:r>
                      </m:e>
                      <m:sub>
                        <m:r>
                          <a:rPr lang="en-US" sz="2400" i="1">
                            <a:solidFill>
                              <a:prstClr val="black"/>
                            </a:solidFill>
                            <a:latin typeface="Cambria Math" panose="02040503050406030204" pitchFamily="18" charset="0"/>
                          </a:rPr>
                          <m:t>𝑐</m:t>
                        </m:r>
                      </m:sub>
                    </m:sSub>
                  </m:oMath>
                </a14:m>
                <a:r>
                  <a:rPr lang="en" sz="2400" dirty="0">
                    <a:solidFill>
                      <a:schemeClr val="dk1"/>
                    </a:solidFill>
                    <a:latin typeface="Yu Gothic UI Light" panose="020B0300000000000000" pitchFamily="34" charset="-128"/>
                    <a:ea typeface="Yu Gothic UI Light" panose="020B0300000000000000" pitchFamily="34" charset="-128"/>
                  </a:rPr>
                  <a:t>) and causes asymmetry in line shape.</a:t>
                </a:r>
                <a:endParaRPr sz="2400" dirty="0">
                  <a:solidFill>
                    <a:schemeClr val="dk1"/>
                  </a:solidFill>
                  <a:latin typeface="Yu Gothic UI Light" panose="020B0300000000000000" pitchFamily="34" charset="-128"/>
                  <a:ea typeface="Yu Gothic UI Light" panose="020B0300000000000000" pitchFamily="34" charset="-128"/>
                </a:endParaRPr>
              </a:p>
            </p:txBody>
          </p:sp>
        </mc:Choice>
        <mc:Fallback xmlns="">
          <p:sp>
            <p:nvSpPr>
              <p:cNvPr id="122" name="Google Shape;122;p22"/>
              <p:cNvSpPr txBox="1">
                <a:spLocks noRot="1" noChangeAspect="1" noMove="1" noResize="1" noEditPoints="1" noAdjustHandles="1" noChangeArrowheads="1" noChangeShapeType="1" noTextEdit="1"/>
              </p:cNvSpPr>
              <p:nvPr/>
            </p:nvSpPr>
            <p:spPr>
              <a:xfrm>
                <a:off x="103525" y="3157425"/>
                <a:ext cx="5046600" cy="1887600"/>
              </a:xfrm>
              <a:prstGeom prst="rect">
                <a:avLst/>
              </a:prstGeom>
              <a:blipFill rotWithShape="0">
                <a:blip r:embed="rId6"/>
                <a:stretch>
                  <a:fillRect l="-362" r="-966" b="-32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Google Shape;123;p22"/>
              <p:cNvSpPr txBox="1"/>
              <p:nvPr/>
            </p:nvSpPr>
            <p:spPr>
              <a:xfrm>
                <a:off x="7306000" y="3724633"/>
                <a:ext cx="4886000" cy="2793600"/>
              </a:xfrm>
              <a:prstGeom prst="rect">
                <a:avLst/>
              </a:prstGeom>
              <a:noFill/>
              <a:ln>
                <a:noFill/>
              </a:ln>
            </p:spPr>
            <p:txBody>
              <a:bodyPr spcFirstLastPara="1" wrap="square" lIns="121900" tIns="121900" rIns="121900" bIns="121900" anchor="t" anchorCtr="0">
                <a:noAutofit/>
              </a:bodyPr>
              <a:lstStyle/>
              <a:p>
                <a:pPr algn="just">
                  <a:buClrTx/>
                  <a:buFontTx/>
                  <a:buNone/>
                </a:pPr>
                <a14:m>
                  <m:oMath xmlns:m="http://schemas.openxmlformats.org/officeDocument/2006/math">
                    <m:sSub>
                      <m:sSubPr>
                        <m:ctrlPr>
                          <a:rPr lang="en-US" sz="2133" i="1">
                            <a:solidFill>
                              <a:prstClr val="black"/>
                            </a:solidFill>
                            <a:latin typeface="Cambria Math" panose="02040503050406030204" pitchFamily="18" charset="0"/>
                          </a:rPr>
                        </m:ctrlPr>
                      </m:sSubPr>
                      <m:e>
                        <m:r>
                          <a:rPr lang="en-US" sz="2133" i="1">
                            <a:solidFill>
                              <a:prstClr val="black"/>
                            </a:solidFill>
                            <a:latin typeface="Cambria Math" panose="02040503050406030204" pitchFamily="18" charset="0"/>
                          </a:rPr>
                          <m:t>𝑄</m:t>
                        </m:r>
                      </m:e>
                      <m:sub>
                        <m:r>
                          <a:rPr lang="en-US" sz="2133" i="1">
                            <a:solidFill>
                              <a:prstClr val="black"/>
                            </a:solidFill>
                            <a:latin typeface="Cambria Math" panose="02040503050406030204" pitchFamily="18" charset="0"/>
                          </a:rPr>
                          <m:t>𝐿</m:t>
                        </m:r>
                      </m:sub>
                    </m:sSub>
                  </m:oMath>
                </a14:m>
                <a:r>
                  <a:rPr lang="en-US" sz="2133" dirty="0">
                    <a:solidFill>
                      <a:prstClr val="black"/>
                    </a:solidFill>
                    <a:latin typeface="Yu Gothic UI Light" panose="020B0300000000000000" pitchFamily="34" charset="-128"/>
                    <a:ea typeface="Yu Gothic UI Light" panose="020B0300000000000000" pitchFamily="34" charset="-128"/>
                  </a:rPr>
                  <a:t> : Loaded Q factor.</a:t>
                </a:r>
              </a:p>
              <a:p>
                <a:pPr algn="just">
                  <a:buClrTx/>
                  <a:buFontTx/>
                  <a:buNone/>
                </a:pPr>
                <a14:m>
                  <m:oMath xmlns:m="http://schemas.openxmlformats.org/officeDocument/2006/math">
                    <m:sSub>
                      <m:sSubPr>
                        <m:ctrlPr>
                          <a:rPr lang="en-US" sz="2133" i="1">
                            <a:solidFill>
                              <a:prstClr val="black"/>
                            </a:solidFill>
                            <a:latin typeface="Cambria Math" panose="02040503050406030204" pitchFamily="18" charset="0"/>
                          </a:rPr>
                        </m:ctrlPr>
                      </m:sSubPr>
                      <m:e>
                        <m:r>
                          <a:rPr lang="en-US" sz="2133" i="1">
                            <a:solidFill>
                              <a:prstClr val="black"/>
                            </a:solidFill>
                            <a:latin typeface="Cambria Math" panose="02040503050406030204" pitchFamily="18" charset="0"/>
                          </a:rPr>
                          <m:t>𝑄</m:t>
                        </m:r>
                      </m:e>
                      <m:sub>
                        <m:r>
                          <a:rPr lang="en-US" sz="2133" i="1">
                            <a:solidFill>
                              <a:prstClr val="black"/>
                            </a:solidFill>
                            <a:latin typeface="Cambria Math" panose="02040503050406030204" pitchFamily="18" charset="0"/>
                          </a:rPr>
                          <m:t>𝑐</m:t>
                        </m:r>
                      </m:sub>
                    </m:sSub>
                  </m:oMath>
                </a14:m>
                <a:r>
                  <a:rPr lang="en-US" sz="2133" dirty="0">
                    <a:solidFill>
                      <a:prstClr val="black"/>
                    </a:solidFill>
                    <a:latin typeface="Yu Gothic UI Light" panose="020B0300000000000000" pitchFamily="34" charset="-128"/>
                    <a:ea typeface="Yu Gothic UI Light" panose="020B0300000000000000" pitchFamily="34" charset="-128"/>
                  </a:rPr>
                  <a:t> : Complex coupling Q.</a:t>
                </a:r>
              </a:p>
              <a:p>
                <a:pPr algn="just">
                  <a:buClrTx/>
                  <a:buFontTx/>
                  <a:buNone/>
                </a:pPr>
                <a14:m>
                  <m:oMath xmlns:m="http://schemas.openxmlformats.org/officeDocument/2006/math">
                    <m:sSub>
                      <m:sSubPr>
                        <m:ctrlPr>
                          <a:rPr lang="en-US" sz="2133" i="1">
                            <a:solidFill>
                              <a:prstClr val="black"/>
                            </a:solidFill>
                            <a:latin typeface="Cambria Math" panose="02040503050406030204" pitchFamily="18" charset="0"/>
                          </a:rPr>
                        </m:ctrlPr>
                      </m:sSubPr>
                      <m:e>
                        <m:r>
                          <a:rPr lang="en-US" sz="2133" i="1">
                            <a:solidFill>
                              <a:prstClr val="black"/>
                            </a:solidFill>
                            <a:latin typeface="Cambria Math" panose="02040503050406030204" pitchFamily="18" charset="0"/>
                          </a:rPr>
                          <m:t>𝑄</m:t>
                        </m:r>
                      </m:e>
                      <m:sub>
                        <m:r>
                          <a:rPr lang="en-US" sz="2133" i="1">
                            <a:solidFill>
                              <a:prstClr val="black"/>
                            </a:solidFill>
                            <a:latin typeface="Cambria Math" panose="02040503050406030204" pitchFamily="18" charset="0"/>
                          </a:rPr>
                          <m:t>𝑒</m:t>
                        </m:r>
                      </m:sub>
                    </m:sSub>
                    <m:r>
                      <a:rPr lang="en-US" sz="2133" i="1">
                        <a:solidFill>
                          <a:prstClr val="black"/>
                        </a:solidFill>
                        <a:latin typeface="Cambria Math" panose="02040503050406030204" pitchFamily="18" charset="0"/>
                      </a:rPr>
                      <m:t>=1\</m:t>
                    </m:r>
                    <m:r>
                      <a:rPr lang="en-US" sz="2133" i="1">
                        <a:solidFill>
                          <a:prstClr val="black"/>
                        </a:solidFill>
                        <a:latin typeface="Cambria Math" panose="02040503050406030204" pitchFamily="18" charset="0"/>
                      </a:rPr>
                      <m:t>𝑅𝑒</m:t>
                    </m:r>
                    <m:r>
                      <a:rPr lang="en-US" sz="2133" i="1">
                        <a:solidFill>
                          <a:prstClr val="black"/>
                        </a:solidFill>
                        <a:latin typeface="Cambria Math" panose="02040503050406030204" pitchFamily="18" charset="0"/>
                      </a:rPr>
                      <m:t>(</m:t>
                    </m:r>
                    <m:sSubSup>
                      <m:sSubSupPr>
                        <m:ctrlPr>
                          <a:rPr lang="en-US" sz="2133" i="1">
                            <a:solidFill>
                              <a:prstClr val="black"/>
                            </a:solidFill>
                            <a:latin typeface="Cambria Math" panose="02040503050406030204" pitchFamily="18" charset="0"/>
                          </a:rPr>
                        </m:ctrlPr>
                      </m:sSubSupPr>
                      <m:e>
                        <m:r>
                          <a:rPr lang="en-US" sz="2133" i="1">
                            <a:solidFill>
                              <a:prstClr val="black"/>
                            </a:solidFill>
                            <a:latin typeface="Cambria Math" panose="02040503050406030204" pitchFamily="18" charset="0"/>
                          </a:rPr>
                          <m:t>𝑄</m:t>
                        </m:r>
                      </m:e>
                      <m:sub>
                        <m:r>
                          <a:rPr lang="en-US" sz="2133" i="1">
                            <a:solidFill>
                              <a:prstClr val="black"/>
                            </a:solidFill>
                            <a:latin typeface="Cambria Math" panose="02040503050406030204" pitchFamily="18" charset="0"/>
                          </a:rPr>
                          <m:t>𝑐</m:t>
                        </m:r>
                      </m:sub>
                      <m:sup>
                        <m:r>
                          <a:rPr lang="en-US" sz="2133" i="1">
                            <a:solidFill>
                              <a:prstClr val="black"/>
                            </a:solidFill>
                            <a:latin typeface="Cambria Math" panose="02040503050406030204" pitchFamily="18" charset="0"/>
                          </a:rPr>
                          <m:t>−1</m:t>
                        </m:r>
                      </m:sup>
                    </m:sSubSup>
                    <m:r>
                      <a:rPr lang="en-US" sz="2133" i="1">
                        <a:solidFill>
                          <a:prstClr val="black"/>
                        </a:solidFill>
                        <a:latin typeface="Cambria Math" panose="02040503050406030204" pitchFamily="18" charset="0"/>
                      </a:rPr>
                      <m:t>)</m:t>
                    </m:r>
                  </m:oMath>
                </a14:m>
                <a:r>
                  <a:rPr lang="en-US" sz="2133" dirty="0">
                    <a:solidFill>
                      <a:prstClr val="black"/>
                    </a:solidFill>
                    <a:latin typeface="Yu Gothic UI Light" panose="020B0300000000000000" pitchFamily="34" charset="-128"/>
                    <a:ea typeface="Yu Gothic UI Light" panose="020B0300000000000000" pitchFamily="34" charset="-128"/>
                  </a:rPr>
                  <a:t> : External Q factor.</a:t>
                </a:r>
              </a:p>
              <a:p>
                <a:pPr algn="just">
                  <a:buClrTx/>
                  <a:buFontTx/>
                  <a:buNone/>
                </a:pPr>
                <a14:m>
                  <m:oMath xmlns:m="http://schemas.openxmlformats.org/officeDocument/2006/math">
                    <m:sSub>
                      <m:sSubPr>
                        <m:ctrlPr>
                          <a:rPr lang="en-US" sz="2133" i="1">
                            <a:solidFill>
                              <a:prstClr val="black"/>
                            </a:solidFill>
                            <a:latin typeface="Cambria Math" panose="02040503050406030204" pitchFamily="18" charset="0"/>
                          </a:rPr>
                        </m:ctrlPr>
                      </m:sSubPr>
                      <m:e>
                        <m:r>
                          <a:rPr lang="en-US" sz="2133" i="1">
                            <a:solidFill>
                              <a:prstClr val="black"/>
                            </a:solidFill>
                            <a:latin typeface="Cambria Math" panose="02040503050406030204" pitchFamily="18" charset="0"/>
                          </a:rPr>
                          <m:t>𝜔</m:t>
                        </m:r>
                      </m:e>
                      <m:sub>
                        <m:r>
                          <a:rPr lang="en-US" sz="2133" i="1">
                            <a:solidFill>
                              <a:prstClr val="black"/>
                            </a:solidFill>
                            <a:latin typeface="Cambria Math" panose="02040503050406030204" pitchFamily="18" charset="0"/>
                          </a:rPr>
                          <m:t>𝑟</m:t>
                        </m:r>
                      </m:sub>
                    </m:sSub>
                  </m:oMath>
                </a14:m>
                <a:r>
                  <a:rPr lang="en-US" sz="2133" dirty="0">
                    <a:solidFill>
                      <a:prstClr val="black"/>
                    </a:solidFill>
                    <a:latin typeface="Yu Gothic UI Light" panose="020B0300000000000000" pitchFamily="34" charset="-128"/>
                    <a:ea typeface="Yu Gothic UI Light" panose="020B0300000000000000" pitchFamily="34" charset="-128"/>
                  </a:rPr>
                  <a:t> : Resonance frequency.</a:t>
                </a:r>
              </a:p>
              <a:p>
                <a:pPr algn="just">
                  <a:buClrTx/>
                  <a:buFontTx/>
                  <a:buNone/>
                </a:pPr>
                <a14:m>
                  <m:oMath xmlns:m="http://schemas.openxmlformats.org/officeDocument/2006/math">
                    <m:r>
                      <a:rPr lang="en-US" sz="2133" i="1">
                        <a:solidFill>
                          <a:prstClr val="black"/>
                        </a:solidFill>
                        <a:latin typeface="Cambria Math" panose="02040503050406030204" pitchFamily="18" charset="0"/>
                      </a:rPr>
                      <m:t>𝜏</m:t>
                    </m:r>
                  </m:oMath>
                </a14:m>
                <a:r>
                  <a:rPr lang="en-US" sz="2133" dirty="0">
                    <a:solidFill>
                      <a:prstClr val="black"/>
                    </a:solidFill>
                    <a:latin typeface="Yu Gothic UI Light" panose="020B0300000000000000" pitchFamily="34" charset="-128"/>
                    <a:ea typeface="Yu Gothic UI Light" panose="020B0300000000000000" pitchFamily="34" charset="-128"/>
                  </a:rPr>
                  <a:t> : External line group delay.</a:t>
                </a:r>
              </a:p>
              <a:p>
                <a:pPr algn="just">
                  <a:buClrTx/>
                  <a:buFontTx/>
                  <a:buNone/>
                </a:pPr>
                <a14:m>
                  <m:oMath xmlns:m="http://schemas.openxmlformats.org/officeDocument/2006/math">
                    <m:r>
                      <a:rPr lang="en-US" sz="2133" i="1">
                        <a:solidFill>
                          <a:prstClr val="black"/>
                        </a:solidFill>
                        <a:latin typeface="Cambria Math" panose="02040503050406030204" pitchFamily="18" charset="0"/>
                      </a:rPr>
                      <m:t>𝜙</m:t>
                    </m:r>
                  </m:oMath>
                </a14:m>
                <a:r>
                  <a:rPr lang="en-US" sz="2133" dirty="0">
                    <a:solidFill>
                      <a:prstClr val="black"/>
                    </a:solidFill>
                    <a:latin typeface="Yu Gothic UI Light" panose="020B0300000000000000" pitchFamily="34" charset="-128"/>
                    <a:ea typeface="Yu Gothic UI Light" panose="020B0300000000000000" pitchFamily="34" charset="-128"/>
                  </a:rPr>
                  <a:t>: Phase mismatch angle.</a:t>
                </a:r>
              </a:p>
              <a:p>
                <a:pPr algn="just">
                  <a:buClrTx/>
                  <a:buFontTx/>
                  <a:buNone/>
                </a:pPr>
                <a14:m>
                  <m:oMath xmlns:m="http://schemas.openxmlformats.org/officeDocument/2006/math">
                    <m:r>
                      <a:rPr lang="en-US" sz="2133" i="1">
                        <a:solidFill>
                          <a:prstClr val="black"/>
                        </a:solidFill>
                        <a:latin typeface="Cambria Math" panose="02040503050406030204" pitchFamily="18" charset="0"/>
                      </a:rPr>
                      <m:t>𝛼</m:t>
                    </m:r>
                  </m:oMath>
                </a14:m>
                <a:r>
                  <a:rPr lang="en-US" sz="2133" dirty="0">
                    <a:solidFill>
                      <a:prstClr val="black"/>
                    </a:solidFill>
                    <a:latin typeface="Yu Gothic UI Light" panose="020B0300000000000000" pitchFamily="34" charset="-128"/>
                    <a:ea typeface="Yu Gothic UI Light" panose="020B0300000000000000" pitchFamily="34" charset="-128"/>
                  </a:rPr>
                  <a:t> : Additional phase rotation.</a:t>
                </a:r>
              </a:p>
              <a:p>
                <a:pPr algn="just">
                  <a:buClrTx/>
                  <a:buFontTx/>
                  <a:buNone/>
                </a:pPr>
                <a14:m>
                  <m:oMath xmlns:m="http://schemas.openxmlformats.org/officeDocument/2006/math">
                    <m:r>
                      <a:rPr lang="en-US" sz="2133" i="1">
                        <a:solidFill>
                          <a:prstClr val="black"/>
                        </a:solidFill>
                        <a:latin typeface="Cambria Math" panose="02040503050406030204" pitchFamily="18" charset="0"/>
                      </a:rPr>
                      <m:t>𝑎</m:t>
                    </m:r>
                  </m:oMath>
                </a14:m>
                <a:r>
                  <a:rPr lang="en-US" sz="2133" dirty="0">
                    <a:solidFill>
                      <a:prstClr val="black"/>
                    </a:solidFill>
                    <a:latin typeface="Yu Gothic UI Light" panose="020B0300000000000000" pitchFamily="34" charset="-128"/>
                    <a:ea typeface="Yu Gothic UI Light" panose="020B0300000000000000" pitchFamily="34" charset="-128"/>
                  </a:rPr>
                  <a:t> : Amplitude scaling.</a:t>
                </a:r>
              </a:p>
            </p:txBody>
          </p:sp>
        </mc:Choice>
        <mc:Fallback xmlns="">
          <p:sp>
            <p:nvSpPr>
              <p:cNvPr id="123" name="Google Shape;123;p22"/>
              <p:cNvSpPr txBox="1">
                <a:spLocks noRot="1" noChangeAspect="1" noMove="1" noResize="1" noEditPoints="1" noAdjustHandles="1" noChangeArrowheads="1" noChangeShapeType="1" noTextEdit="1"/>
              </p:cNvSpPr>
              <p:nvPr/>
            </p:nvSpPr>
            <p:spPr>
              <a:xfrm>
                <a:off x="5479500" y="2793475"/>
                <a:ext cx="3664500" cy="2095200"/>
              </a:xfrm>
              <a:prstGeom prst="rect">
                <a:avLst/>
              </a:prstGeom>
              <a:blipFill rotWithShape="0">
                <a:blip r:embed="rId7"/>
                <a:stretch>
                  <a:fillRect l="-166" b="-319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8779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7629100" y="2884796"/>
            <a:ext cx="4005267" cy="3003949"/>
          </a:xfrm>
          <a:prstGeom prst="rect">
            <a:avLst/>
          </a:prstGeom>
          <a:noFill/>
          <a:ln>
            <a:noFill/>
          </a:ln>
        </p:spPr>
      </p:pic>
      <p:sp>
        <p:nvSpPr>
          <p:cNvPr id="129" name="Google Shape;129;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nSpc>
                <a:spcPct val="115000"/>
              </a:lnSpc>
              <a:buClr>
                <a:schemeClr val="dk1"/>
              </a:buClr>
              <a:buSzPts val="1100"/>
            </a:pPr>
            <a:r>
              <a:rPr lang="en"/>
              <a:t>Resonator measurement calibration</a:t>
            </a:r>
            <a:endParaRPr/>
          </a:p>
          <a:p>
            <a:endParaRPr/>
          </a:p>
        </p:txBody>
      </p:sp>
      <p:pic>
        <p:nvPicPr>
          <p:cNvPr id="130" name="Google Shape;130;p23"/>
          <p:cNvPicPr preferRelativeResize="0"/>
          <p:nvPr/>
        </p:nvPicPr>
        <p:blipFill>
          <a:blip r:embed="rId4">
            <a:alphaModFix/>
          </a:blip>
          <a:stretch>
            <a:fillRect/>
          </a:stretch>
        </p:blipFill>
        <p:spPr>
          <a:xfrm>
            <a:off x="7406700" y="1476401"/>
            <a:ext cx="4450080" cy="1266079"/>
          </a:xfrm>
          <a:prstGeom prst="rect">
            <a:avLst/>
          </a:prstGeom>
          <a:noFill/>
          <a:ln>
            <a:noFill/>
          </a:ln>
        </p:spPr>
      </p:pic>
      <mc:AlternateContent xmlns:mc="http://schemas.openxmlformats.org/markup-compatibility/2006" xmlns:a14="http://schemas.microsoft.com/office/drawing/2010/main">
        <mc:Choice Requires="a14">
          <p:sp>
            <p:nvSpPr>
              <p:cNvPr id="131" name="Google Shape;131;p23"/>
              <p:cNvSpPr txBox="1"/>
              <p:nvPr/>
            </p:nvSpPr>
            <p:spPr>
              <a:xfrm>
                <a:off x="204733" y="1693867"/>
                <a:ext cx="6980644" cy="1321600"/>
              </a:xfrm>
              <a:prstGeom prst="rect">
                <a:avLst/>
              </a:prstGeom>
              <a:noFill/>
              <a:ln>
                <a:noFill/>
              </a:ln>
            </p:spPr>
            <p:txBody>
              <a:bodyPr spcFirstLastPara="1" wrap="square" lIns="121900" tIns="121900" rIns="121900" bIns="121900" anchor="t" anchorCtr="0">
                <a:noAutofit/>
              </a:bodyPr>
              <a:lstStyle/>
              <a:p>
                <a:pPr lvl="0">
                  <a:lnSpc>
                    <a:spcPct val="115000"/>
                  </a:lnSpc>
                </a:pPr>
                <a:r>
                  <a:rPr lang="en" sz="2133" dirty="0">
                    <a:solidFill>
                      <a:schemeClr val="dk1"/>
                    </a:solidFill>
                    <a:latin typeface="Yu Gothic UI Light" panose="020B0300000000000000" pitchFamily="34" charset="-128"/>
                    <a:ea typeface="Yu Gothic UI Light" panose="020B0300000000000000" pitchFamily="34" charset="-128"/>
                  </a:rPr>
                  <a:t>Step 1: measure and subtract group delay off-resonance (</a:t>
                </a:r>
                <a14:m>
                  <m:oMath xmlns:m="http://schemas.openxmlformats.org/officeDocument/2006/math">
                    <m:r>
                      <a:rPr lang="en-US" sz="2133" i="1">
                        <a:solidFill>
                          <a:prstClr val="black"/>
                        </a:solidFill>
                        <a:latin typeface="Cambria Math" panose="02040503050406030204" pitchFamily="18" charset="0"/>
                      </a:rPr>
                      <m:t>2</m:t>
                    </m:r>
                    <m:r>
                      <a:rPr lang="en-US" sz="2133" i="1">
                        <a:solidFill>
                          <a:prstClr val="black"/>
                        </a:solidFill>
                        <a:latin typeface="Cambria Math" panose="02040503050406030204" pitchFamily="18" charset="0"/>
                      </a:rPr>
                      <m:t>𝜋</m:t>
                    </m:r>
                    <m:r>
                      <a:rPr lang="en-US" sz="2133" i="1">
                        <a:solidFill>
                          <a:prstClr val="black"/>
                        </a:solidFill>
                        <a:latin typeface="Cambria Math" panose="02040503050406030204" pitchFamily="18" charset="0"/>
                      </a:rPr>
                      <m:t>𝑓</m:t>
                    </m:r>
                    <m:r>
                      <a:rPr lang="en-US" sz="2133" i="1">
                        <a:solidFill>
                          <a:prstClr val="black"/>
                        </a:solidFill>
                        <a:latin typeface="Cambria Math" panose="02040503050406030204" pitchFamily="18" charset="0"/>
                      </a:rPr>
                      <m:t>𝜏</m:t>
                    </m:r>
                  </m:oMath>
                </a14:m>
                <a:r>
                  <a:rPr lang="en-US" sz="2133" dirty="0">
                    <a:solidFill>
                      <a:prstClr val="black"/>
                    </a:solidFill>
                    <a:latin typeface="Yu Gothic UI Light" panose="020B0300000000000000" pitchFamily="34" charset="-128"/>
                    <a:ea typeface="Yu Gothic UI Light" panose="020B0300000000000000" pitchFamily="34" charset="-128"/>
                  </a:rPr>
                  <a:t> </a:t>
                </a:r>
                <a:r>
                  <a:rPr lang="en" sz="2133" dirty="0">
                    <a:solidFill>
                      <a:schemeClr val="dk1"/>
                    </a:solidFill>
                    <a:latin typeface="Yu Gothic UI Light" panose="020B0300000000000000" pitchFamily="34" charset="-128"/>
                    <a:ea typeface="Yu Gothic UI Light" panose="020B0300000000000000" pitchFamily="34" charset="-128"/>
                  </a:rPr>
                  <a:t>phase shift):</a:t>
                </a:r>
                <a:endParaRPr sz="2133" dirty="0">
                  <a:solidFill>
                    <a:schemeClr val="dk1"/>
                  </a:solidFill>
                  <a:latin typeface="Yu Gothic UI Light" panose="020B0300000000000000" pitchFamily="34" charset="-128"/>
                  <a:ea typeface="Yu Gothic UI Light" panose="020B0300000000000000" pitchFamily="34" charset="-128"/>
                </a:endParaRPr>
              </a:p>
            </p:txBody>
          </p:sp>
        </mc:Choice>
        <mc:Fallback xmlns="">
          <p:sp>
            <p:nvSpPr>
              <p:cNvPr id="131" name="Google Shape;131;p23"/>
              <p:cNvSpPr txBox="1">
                <a:spLocks noRot="1" noChangeAspect="1" noMove="1" noResize="1" noEditPoints="1" noAdjustHandles="1" noChangeArrowheads="1" noChangeShapeType="1" noTextEdit="1"/>
              </p:cNvSpPr>
              <p:nvPr/>
            </p:nvSpPr>
            <p:spPr>
              <a:xfrm>
                <a:off x="153549" y="1270400"/>
                <a:ext cx="5235483" cy="991200"/>
              </a:xfrm>
              <a:prstGeom prst="rect">
                <a:avLst/>
              </a:prstGeom>
              <a:blipFill rotWithShape="0">
                <a:blip r:embed="rId5"/>
                <a:stretch>
                  <a:fillRect l="-582"/>
                </a:stretch>
              </a:blipFill>
              <a:ln>
                <a:noFill/>
              </a:ln>
            </p:spPr>
            <p:txBody>
              <a:bodyPr/>
              <a:lstStyle/>
              <a:p>
                <a:r>
                  <a:rPr lang="en-US">
                    <a:noFill/>
                  </a:rPr>
                  <a:t> </a:t>
                </a:r>
              </a:p>
            </p:txBody>
          </p:sp>
        </mc:Fallback>
      </mc:AlternateContent>
      <p:pic>
        <p:nvPicPr>
          <p:cNvPr id="132" name="Google Shape;132;p23"/>
          <p:cNvPicPr preferRelativeResize="0"/>
          <p:nvPr/>
        </p:nvPicPr>
        <p:blipFill>
          <a:blip r:embed="rId6">
            <a:alphaModFix/>
          </a:blip>
          <a:stretch>
            <a:fillRect/>
          </a:stretch>
        </p:blipFill>
        <p:spPr>
          <a:xfrm>
            <a:off x="352100" y="2818467"/>
            <a:ext cx="2706624" cy="2123300"/>
          </a:xfrm>
          <a:prstGeom prst="rect">
            <a:avLst/>
          </a:prstGeom>
          <a:noFill/>
          <a:ln>
            <a:noFill/>
          </a:ln>
        </p:spPr>
      </p:pic>
      <p:pic>
        <p:nvPicPr>
          <p:cNvPr id="133" name="Google Shape;133;p23"/>
          <p:cNvPicPr preferRelativeResize="0"/>
          <p:nvPr/>
        </p:nvPicPr>
        <p:blipFill>
          <a:blip r:embed="rId7">
            <a:alphaModFix/>
          </a:blip>
          <a:stretch>
            <a:fillRect/>
          </a:stretch>
        </p:blipFill>
        <p:spPr>
          <a:xfrm>
            <a:off x="2816833" y="2869146"/>
            <a:ext cx="3816096" cy="3035245"/>
          </a:xfrm>
          <a:prstGeom prst="rect">
            <a:avLst/>
          </a:prstGeom>
          <a:noFill/>
          <a:ln>
            <a:noFill/>
          </a:ln>
        </p:spPr>
      </p:pic>
      <p:sp>
        <p:nvSpPr>
          <p:cNvPr id="134" name="Google Shape;134;p23"/>
          <p:cNvSpPr/>
          <p:nvPr/>
        </p:nvSpPr>
        <p:spPr>
          <a:xfrm>
            <a:off x="6440333" y="4209967"/>
            <a:ext cx="1340000" cy="35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35" name="Google Shape;135;p23"/>
          <p:cNvPicPr preferRelativeResize="0"/>
          <p:nvPr/>
        </p:nvPicPr>
        <p:blipFill>
          <a:blip r:embed="rId8">
            <a:alphaModFix/>
          </a:blip>
          <a:stretch>
            <a:fillRect/>
          </a:stretch>
        </p:blipFill>
        <p:spPr>
          <a:xfrm>
            <a:off x="6552033" y="3927045"/>
            <a:ext cx="1011936" cy="282907"/>
          </a:xfrm>
          <a:prstGeom prst="rect">
            <a:avLst/>
          </a:prstGeom>
          <a:noFill/>
          <a:ln>
            <a:noFill/>
          </a:ln>
        </p:spPr>
      </p:pic>
    </p:spTree>
    <p:extLst>
      <p:ext uri="{BB962C8B-B14F-4D97-AF65-F5344CB8AC3E}">
        <p14:creationId xmlns:p14="http://schemas.microsoft.com/office/powerpoint/2010/main" val="1951048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0733" y="2736513"/>
            <a:ext cx="3352800" cy="2517764"/>
          </a:xfrm>
          <a:prstGeom prst="rect">
            <a:avLst/>
          </a:prstGeom>
          <a:noFill/>
          <a:ln>
            <a:noFill/>
          </a:ln>
        </p:spPr>
      </p:pic>
      <p:pic>
        <p:nvPicPr>
          <p:cNvPr id="141" name="Google Shape;141;p24"/>
          <p:cNvPicPr preferRelativeResize="0"/>
          <p:nvPr/>
        </p:nvPicPr>
        <p:blipFill>
          <a:blip r:embed="rId4">
            <a:alphaModFix/>
          </a:blip>
          <a:stretch>
            <a:fillRect/>
          </a:stretch>
        </p:blipFill>
        <p:spPr>
          <a:xfrm>
            <a:off x="4439267" y="2482679"/>
            <a:ext cx="3718560" cy="2833189"/>
          </a:xfrm>
          <a:prstGeom prst="rect">
            <a:avLst/>
          </a:prstGeom>
          <a:noFill/>
          <a:ln>
            <a:noFill/>
          </a:ln>
        </p:spPr>
      </p:pic>
      <p:sp>
        <p:nvSpPr>
          <p:cNvPr id="142" name="Google Shape;142;p24"/>
          <p:cNvSpPr/>
          <p:nvPr/>
        </p:nvSpPr>
        <p:spPr>
          <a:xfrm>
            <a:off x="55833" y="5403367"/>
            <a:ext cx="7194000" cy="13060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143" name="Google Shape;143;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nSpc>
                <a:spcPct val="115000"/>
              </a:lnSpc>
              <a:buClr>
                <a:schemeClr val="dk1"/>
              </a:buClr>
              <a:buSzPts val="1100"/>
            </a:pPr>
            <a:r>
              <a:rPr lang="en" dirty="0"/>
              <a:t>Resonator measurement calibration</a:t>
            </a:r>
            <a:endParaRPr dirty="0"/>
          </a:p>
          <a:p>
            <a:endParaRPr dirty="0"/>
          </a:p>
        </p:txBody>
      </p:sp>
      <mc:AlternateContent xmlns:mc="http://schemas.openxmlformats.org/markup-compatibility/2006" xmlns:a14="http://schemas.microsoft.com/office/drawing/2010/main">
        <mc:Choice Requires="a14">
          <p:sp>
            <p:nvSpPr>
              <p:cNvPr id="144" name="Google Shape;144;p24"/>
              <p:cNvSpPr txBox="1"/>
              <p:nvPr/>
            </p:nvSpPr>
            <p:spPr>
              <a:xfrm>
                <a:off x="204733" y="1721767"/>
                <a:ext cx="7008000" cy="1531600"/>
              </a:xfrm>
              <a:prstGeom prst="rect">
                <a:avLst/>
              </a:prstGeom>
              <a:noFill/>
              <a:ln>
                <a:noFill/>
              </a:ln>
            </p:spPr>
            <p:txBody>
              <a:bodyPr spcFirstLastPara="1" wrap="square" lIns="121900" tIns="121900" rIns="121900" bIns="121900" anchor="t" anchorCtr="0">
                <a:noAutofit/>
              </a:bodyPr>
              <a:lstStyle/>
              <a:p>
                <a:pPr lvl="0">
                  <a:lnSpc>
                    <a:spcPct val="115000"/>
                  </a:lnSpc>
                </a:pPr>
                <a:r>
                  <a:rPr lang="en" sz="2400" dirty="0">
                    <a:solidFill>
                      <a:schemeClr val="dk1"/>
                    </a:solidFill>
                    <a:latin typeface="Yu Gothic UI Light" panose="020B0300000000000000" pitchFamily="34" charset="-128"/>
                    <a:ea typeface="Yu Gothic UI Light" panose="020B0300000000000000" pitchFamily="34" charset="-128"/>
                  </a:rPr>
                  <a:t>Step 2: Rotate and rescale by value of </a:t>
                </a:r>
                <a:r>
                  <a:rPr lang="en" sz="2400" i="1" dirty="0">
                    <a:solidFill>
                      <a:schemeClr val="dk1"/>
                    </a:solidFill>
                    <a:latin typeface="Yu Gothic UI Light" panose="020B0300000000000000" pitchFamily="34" charset="-128"/>
                    <a:ea typeface="Yu Gothic UI Light" panose="020B0300000000000000" pitchFamily="34" charset="-128"/>
                  </a:rPr>
                  <a:t>S</a:t>
                </a:r>
                <a:r>
                  <a:rPr lang="en" sz="2400" i="1" baseline="-25000" dirty="0">
                    <a:solidFill>
                      <a:schemeClr val="dk1"/>
                    </a:solidFill>
                    <a:latin typeface="Yu Gothic UI Light" panose="020B0300000000000000" pitchFamily="34" charset="-128"/>
                    <a:ea typeface="Yu Gothic UI Light" panose="020B0300000000000000" pitchFamily="34" charset="-128"/>
                  </a:rPr>
                  <a:t>21</a:t>
                </a:r>
                <a:r>
                  <a:rPr lang="en" sz="2400" dirty="0">
                    <a:solidFill>
                      <a:schemeClr val="dk1"/>
                    </a:solidFill>
                    <a:latin typeface="Yu Gothic UI Light" panose="020B0300000000000000" pitchFamily="34" charset="-128"/>
                    <a:ea typeface="Yu Gothic UI Light" panose="020B0300000000000000" pitchFamily="34" charset="-128"/>
                  </a:rPr>
                  <a:t> off-resonance to correct amplitude and phase factor </a:t>
                </a:r>
                <a:r>
                  <a:rPr lang="en" sz="2400" dirty="0">
                    <a:solidFill>
                      <a:schemeClr val="dk1"/>
                    </a:solidFill>
                    <a:latin typeface="Yu Gothic UI Light" panose="020B0300000000000000" pitchFamily="34" charset="-128"/>
                    <a:ea typeface="Yu Gothic UI Light" panose="020B0300000000000000" pitchFamily="34" charset="-128"/>
                  </a:rPr>
                  <a:t>(</a:t>
                </a:r>
                <a14:m>
                  <m:oMath xmlns:m="http://schemas.openxmlformats.org/officeDocument/2006/math">
                    <m:r>
                      <a:rPr lang="en-US" sz="2400" i="1">
                        <a:solidFill>
                          <a:prstClr val="black"/>
                        </a:solidFill>
                        <a:latin typeface="Cambria Math" panose="02040503050406030204" pitchFamily="18" charset="0"/>
                      </a:rPr>
                      <m:t>𝑎</m:t>
                    </m:r>
                    <m:r>
                      <a:rPr lang="en-US" sz="2400" i="1">
                        <a:solidFill>
                          <a:prstClr val="black"/>
                        </a:solidFill>
                        <a:latin typeface="Cambria Math" panose="02040503050406030204" pitchFamily="18" charset="0"/>
                      </a:rPr>
                      <m:t> </m:t>
                    </m:r>
                  </m:oMath>
                </a14:m>
                <a:r>
                  <a:rPr lang="en" sz="2400" dirty="0">
                    <a:solidFill>
                      <a:schemeClr val="dk1"/>
                    </a:solidFill>
                    <a:latin typeface="Yu Gothic UI Light" panose="020B0300000000000000" pitchFamily="34" charset="-128"/>
                    <a:ea typeface="Yu Gothic UI Light" panose="020B0300000000000000" pitchFamily="34" charset="-128"/>
                  </a:rPr>
                  <a:t>and </a:t>
                </a:r>
                <a:r>
                  <a:rPr lang="en" sz="2400" b="1" i="1" dirty="0">
                    <a:solidFill>
                      <a:schemeClr val="dk1"/>
                    </a:solidFill>
                    <a:latin typeface="Yu Gothic UI Light" panose="020B0300000000000000" pitchFamily="34" charset="-128"/>
                    <a:ea typeface="Yu Gothic UI Light" panose="020B0300000000000000" pitchFamily="34" charset="-128"/>
                  </a:rPr>
                  <a:t>α</a:t>
                </a:r>
                <a:r>
                  <a:rPr lang="en" sz="2400" dirty="0">
                    <a:solidFill>
                      <a:schemeClr val="dk1"/>
                    </a:solidFill>
                    <a:latin typeface="Yu Gothic UI Light" panose="020B0300000000000000" pitchFamily="34" charset="-128"/>
                    <a:ea typeface="Yu Gothic UI Light" panose="020B0300000000000000" pitchFamily="34" charset="-128"/>
                  </a:rPr>
                  <a:t>):</a:t>
                </a:r>
                <a:endParaRPr sz="2400" dirty="0">
                  <a:solidFill>
                    <a:schemeClr val="dk1"/>
                  </a:solidFill>
                  <a:latin typeface="Yu Gothic UI Light" panose="020B0300000000000000" pitchFamily="34" charset="-128"/>
                  <a:ea typeface="Yu Gothic UI Light" panose="020B0300000000000000" pitchFamily="34" charset="-128"/>
                </a:endParaRPr>
              </a:p>
            </p:txBody>
          </p:sp>
        </mc:Choice>
        <mc:Fallback xmlns="">
          <p:sp>
            <p:nvSpPr>
              <p:cNvPr id="144" name="Google Shape;144;p24"/>
              <p:cNvSpPr txBox="1">
                <a:spLocks noRot="1" noChangeAspect="1" noMove="1" noResize="1" noEditPoints="1" noAdjustHandles="1" noChangeArrowheads="1" noChangeShapeType="1" noTextEdit="1"/>
              </p:cNvSpPr>
              <p:nvPr/>
            </p:nvSpPr>
            <p:spPr>
              <a:xfrm>
                <a:off x="153550" y="1291325"/>
                <a:ext cx="5256000" cy="1148700"/>
              </a:xfrm>
              <a:prstGeom prst="rect">
                <a:avLst/>
              </a:prstGeom>
              <a:blipFill rotWithShape="0">
                <a:blip r:embed="rId5"/>
                <a:stretch>
                  <a:fillRect l="-348"/>
                </a:stretch>
              </a:blipFill>
              <a:ln>
                <a:noFill/>
              </a:ln>
            </p:spPr>
            <p:txBody>
              <a:bodyPr/>
              <a:lstStyle/>
              <a:p>
                <a:r>
                  <a:rPr lang="en-US">
                    <a:noFill/>
                  </a:rPr>
                  <a:t> </a:t>
                </a:r>
              </a:p>
            </p:txBody>
          </p:sp>
        </mc:Fallback>
      </mc:AlternateContent>
      <p:pic>
        <p:nvPicPr>
          <p:cNvPr id="145" name="Google Shape;145;p24"/>
          <p:cNvPicPr preferRelativeResize="0"/>
          <p:nvPr/>
        </p:nvPicPr>
        <p:blipFill>
          <a:blip r:embed="rId6">
            <a:alphaModFix/>
          </a:blip>
          <a:stretch>
            <a:fillRect/>
          </a:stretch>
        </p:blipFill>
        <p:spPr>
          <a:xfrm>
            <a:off x="7406700" y="1476401"/>
            <a:ext cx="4450080" cy="1266079"/>
          </a:xfrm>
          <a:prstGeom prst="rect">
            <a:avLst/>
          </a:prstGeom>
          <a:noFill/>
          <a:ln>
            <a:noFill/>
          </a:ln>
        </p:spPr>
      </p:pic>
      <p:pic>
        <p:nvPicPr>
          <p:cNvPr id="146" name="Google Shape;146;p24"/>
          <p:cNvPicPr preferRelativeResize="0"/>
          <p:nvPr/>
        </p:nvPicPr>
        <p:blipFill>
          <a:blip r:embed="rId7">
            <a:alphaModFix/>
          </a:blip>
          <a:stretch>
            <a:fillRect/>
          </a:stretch>
        </p:blipFill>
        <p:spPr>
          <a:xfrm>
            <a:off x="3401260" y="3075001"/>
            <a:ext cx="1097280" cy="680313"/>
          </a:xfrm>
          <a:prstGeom prst="rect">
            <a:avLst/>
          </a:prstGeom>
          <a:noFill/>
          <a:ln>
            <a:noFill/>
          </a:ln>
        </p:spPr>
      </p:pic>
      <p:sp>
        <p:nvSpPr>
          <p:cNvPr id="147" name="Google Shape;147;p24"/>
          <p:cNvSpPr/>
          <p:nvPr/>
        </p:nvSpPr>
        <p:spPr>
          <a:xfrm>
            <a:off x="3334200" y="3780133"/>
            <a:ext cx="1442400" cy="29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48" name="Google Shape;148;p24"/>
          <p:cNvPicPr preferRelativeResize="0"/>
          <p:nvPr/>
        </p:nvPicPr>
        <p:blipFill>
          <a:blip r:embed="rId8">
            <a:alphaModFix/>
          </a:blip>
          <a:stretch>
            <a:fillRect/>
          </a:stretch>
        </p:blipFill>
        <p:spPr>
          <a:xfrm>
            <a:off x="9221173" y="3178946"/>
            <a:ext cx="1621536" cy="1632876"/>
          </a:xfrm>
          <a:prstGeom prst="rect">
            <a:avLst/>
          </a:prstGeom>
          <a:noFill/>
          <a:ln>
            <a:noFill/>
          </a:ln>
        </p:spPr>
      </p:pic>
      <p:pic>
        <p:nvPicPr>
          <p:cNvPr id="149" name="Google Shape;149;p24"/>
          <p:cNvPicPr preferRelativeResize="0"/>
          <p:nvPr/>
        </p:nvPicPr>
        <p:blipFill>
          <a:blip r:embed="rId9">
            <a:alphaModFix/>
          </a:blip>
          <a:stretch>
            <a:fillRect/>
          </a:stretch>
        </p:blipFill>
        <p:spPr>
          <a:xfrm>
            <a:off x="7976767" y="5140768"/>
            <a:ext cx="1139428" cy="683085"/>
          </a:xfrm>
          <a:prstGeom prst="rect">
            <a:avLst/>
          </a:prstGeom>
          <a:noFill/>
          <a:ln>
            <a:noFill/>
          </a:ln>
        </p:spPr>
      </p:pic>
      <p:pic>
        <p:nvPicPr>
          <p:cNvPr id="150" name="Google Shape;150;p24"/>
          <p:cNvPicPr preferRelativeResize="0"/>
          <p:nvPr/>
        </p:nvPicPr>
        <p:blipFill>
          <a:blip r:embed="rId10">
            <a:alphaModFix/>
          </a:blip>
          <a:stretch>
            <a:fillRect/>
          </a:stretch>
        </p:blipFill>
        <p:spPr>
          <a:xfrm>
            <a:off x="9326535" y="5097969"/>
            <a:ext cx="898928" cy="683084"/>
          </a:xfrm>
          <a:prstGeom prst="rect">
            <a:avLst/>
          </a:prstGeom>
          <a:noFill/>
          <a:ln>
            <a:noFill/>
          </a:ln>
        </p:spPr>
      </p:pic>
      <p:pic>
        <p:nvPicPr>
          <p:cNvPr id="151" name="Google Shape;151;p24"/>
          <p:cNvPicPr preferRelativeResize="0"/>
          <p:nvPr/>
        </p:nvPicPr>
        <p:blipFill>
          <a:blip r:embed="rId11">
            <a:alphaModFix/>
          </a:blip>
          <a:stretch>
            <a:fillRect/>
          </a:stretch>
        </p:blipFill>
        <p:spPr>
          <a:xfrm>
            <a:off x="10286902" y="5140769"/>
            <a:ext cx="1723633" cy="683084"/>
          </a:xfrm>
          <a:prstGeom prst="rect">
            <a:avLst/>
          </a:prstGeom>
          <a:noFill/>
          <a:ln>
            <a:noFill/>
          </a:ln>
        </p:spPr>
      </p:pic>
      <p:pic>
        <p:nvPicPr>
          <p:cNvPr id="152" name="Google Shape;152;p24"/>
          <p:cNvPicPr preferRelativeResize="0"/>
          <p:nvPr/>
        </p:nvPicPr>
        <p:blipFill>
          <a:blip r:embed="rId12">
            <a:alphaModFix/>
          </a:blip>
          <a:stretch>
            <a:fillRect/>
          </a:stretch>
        </p:blipFill>
        <p:spPr>
          <a:xfrm>
            <a:off x="8756438" y="5898335"/>
            <a:ext cx="2824988" cy="683084"/>
          </a:xfrm>
          <a:prstGeom prst="rect">
            <a:avLst/>
          </a:prstGeom>
          <a:noFill/>
          <a:ln>
            <a:noFill/>
          </a:ln>
        </p:spPr>
      </p:pic>
      <p:sp>
        <p:nvSpPr>
          <p:cNvPr id="153" name="Google Shape;153;p24"/>
          <p:cNvSpPr txBox="1"/>
          <p:nvPr/>
        </p:nvSpPr>
        <p:spPr>
          <a:xfrm>
            <a:off x="0" y="5315867"/>
            <a:ext cx="7250000" cy="1584000"/>
          </a:xfrm>
          <a:prstGeom prst="rect">
            <a:avLst/>
          </a:prstGeom>
          <a:noFill/>
          <a:ln>
            <a:noFill/>
          </a:ln>
        </p:spPr>
        <p:txBody>
          <a:bodyPr spcFirstLastPara="1" wrap="square" lIns="121900" tIns="121900" rIns="121900" bIns="121900" anchor="t" anchorCtr="0">
            <a:noAutofit/>
          </a:bodyPr>
          <a:lstStyle/>
          <a:p>
            <a:pPr>
              <a:lnSpc>
                <a:spcPct val="115000"/>
              </a:lnSpc>
            </a:pPr>
            <a:r>
              <a:rPr lang="en" sz="1600">
                <a:solidFill>
                  <a:schemeClr val="dk1"/>
                </a:solidFill>
              </a:rPr>
              <a:t>Note: we employ a script that automatically perform an algebraic fit of the input data to a canonical circle and extracts the resonator parameters.</a:t>
            </a:r>
            <a:endParaRPr sz="1600">
              <a:solidFill>
                <a:schemeClr val="dk1"/>
              </a:solidFill>
            </a:endParaRPr>
          </a:p>
        </p:txBody>
      </p:sp>
      <p:sp>
        <p:nvSpPr>
          <p:cNvPr id="154" name="Google Shape;154;p24"/>
          <p:cNvSpPr txBox="1"/>
          <p:nvPr/>
        </p:nvSpPr>
        <p:spPr>
          <a:xfrm>
            <a:off x="60400" y="6115367"/>
            <a:ext cx="7129200" cy="1266000"/>
          </a:xfrm>
          <a:prstGeom prst="rect">
            <a:avLst/>
          </a:prstGeom>
          <a:noFill/>
          <a:ln>
            <a:noFill/>
          </a:ln>
        </p:spPr>
        <p:txBody>
          <a:bodyPr spcFirstLastPara="1" wrap="square" lIns="121900" tIns="121900" rIns="121900" bIns="121900" anchor="t" anchorCtr="0">
            <a:noAutofit/>
          </a:bodyPr>
          <a:lstStyle/>
          <a:p>
            <a:pPr>
              <a:lnSpc>
                <a:spcPct val="115000"/>
              </a:lnSpc>
            </a:pPr>
            <a:r>
              <a:rPr lang="en" sz="1200">
                <a:solidFill>
                  <a:srgbClr val="0070C0"/>
                </a:solidFill>
              </a:rPr>
              <a:t>Probst, S., et al. "Efficient and robust analysis of complex scattering data under noise in microwave resonators." </a:t>
            </a:r>
            <a:r>
              <a:rPr lang="en" sz="1200" i="1">
                <a:solidFill>
                  <a:srgbClr val="0070C0"/>
                </a:solidFill>
              </a:rPr>
              <a:t>Review of Scientific Instruments</a:t>
            </a:r>
            <a:r>
              <a:rPr lang="en" sz="1200">
                <a:solidFill>
                  <a:srgbClr val="0070C0"/>
                </a:solidFill>
              </a:rPr>
              <a:t> 86.2 (2015): 024706.</a:t>
            </a:r>
            <a:endParaRPr sz="1200">
              <a:solidFill>
                <a:srgbClr val="0070C0"/>
              </a:solidFill>
            </a:endParaRPr>
          </a:p>
        </p:txBody>
      </p:sp>
      <p:cxnSp>
        <p:nvCxnSpPr>
          <p:cNvPr id="155" name="Google Shape;155;p24"/>
          <p:cNvCxnSpPr/>
          <p:nvPr/>
        </p:nvCxnSpPr>
        <p:spPr>
          <a:xfrm>
            <a:off x="7110373" y="3979383"/>
            <a:ext cx="1833600" cy="18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19969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Widescreen</PresentationFormat>
  <Paragraphs>28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Yu Gothic UI</vt:lpstr>
      <vt:lpstr>Yu Gothic UI Light</vt:lpstr>
      <vt:lpstr>Arial</vt:lpstr>
      <vt:lpstr>Calibri</vt:lpstr>
      <vt:lpstr>Calibri Light</vt:lpstr>
      <vt:lpstr>Cambria Math</vt:lpstr>
      <vt:lpstr>Office Theme</vt:lpstr>
      <vt:lpstr> Quantum Engineering and Computing Group</vt:lpstr>
      <vt:lpstr>Resonator measurement calibration </vt:lpstr>
      <vt:lpstr>Resonator measurement calibration </vt:lpstr>
      <vt:lpstr>Resonator measurement calibration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Engineering and Computing Group</dc:title>
  <dc:creator>Thomas A. Ohki</dc:creator>
  <cp:lastModifiedBy>Thomas A. Ohki</cp:lastModifiedBy>
  <cp:revision>1</cp:revision>
  <dcterms:created xsi:type="dcterms:W3CDTF">2019-02-08T16:03:12Z</dcterms:created>
  <dcterms:modified xsi:type="dcterms:W3CDTF">2019-02-08T16:03:26Z</dcterms:modified>
</cp:coreProperties>
</file>