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53" d="100"/>
          <a:sy n="53" d="100"/>
        </p:scale>
        <p:origin x="4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A9B6-D100-4D36-8EE6-A560D388705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85DF4-E03C-454F-AD2B-17739D09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issues: at the single photon limit, the resonators fluctuate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use </a:t>
            </a:r>
            <a:r>
              <a:rPr lang="en-US" dirty="0" err="1" smtClean="0"/>
              <a:t>twpa</a:t>
            </a:r>
            <a:r>
              <a:rPr lang="en-US" dirty="0" smtClean="0"/>
              <a:t> for high SNR</a:t>
            </a:r>
            <a:r>
              <a:rPr lang="en-US" baseline="0" dirty="0" smtClean="0"/>
              <a:t> over wide bandwidth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Makes it easier for us to characterize/ see these fluctuations,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Generally follow a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distribution in qi and frequency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or can use the measurement time saved to average away/avoid skew by outliers.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example…this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8FBA5-F957-4CE9-A734-9CFA9C4F56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61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issues: at the single photon limit, the resonators fluctuate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use </a:t>
            </a:r>
            <a:r>
              <a:rPr lang="en-US" dirty="0" err="1" smtClean="0"/>
              <a:t>twpa</a:t>
            </a:r>
            <a:r>
              <a:rPr lang="en-US" dirty="0" smtClean="0"/>
              <a:t> for high SNR</a:t>
            </a:r>
            <a:r>
              <a:rPr lang="en-US" baseline="0" dirty="0" smtClean="0"/>
              <a:t> over wide bandwidth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Makes it easier for us to characterize/ see these fluctuations,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Generally follow a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distribution in qi and frequency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or can use the measurement time saved to average away/avoid skew by outliers.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example…this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8FBA5-F957-4CE9-A734-9CFA9C4F56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4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08363" y="4411734"/>
            <a:ext cx="9975272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1108365" y="1385455"/>
            <a:ext cx="9975272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1" y="950913"/>
            <a:ext cx="12192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1" y="6354186"/>
            <a:ext cx="12192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71813" y="4203229"/>
            <a:ext cx="3429165" cy="3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86659" y="1700213"/>
            <a:ext cx="8606366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5" y="5706497"/>
            <a:ext cx="8607552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92225" y="1249252"/>
            <a:ext cx="8607552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6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7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9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8" y="1293094"/>
            <a:ext cx="5318753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220448" y="1293094"/>
            <a:ext cx="5318753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6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7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9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7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4037" y="145149"/>
            <a:ext cx="9683928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54037" y="593820"/>
            <a:ext cx="9683839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7" y="1680754"/>
            <a:ext cx="10918365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3198" y="1768105"/>
            <a:ext cx="7960595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3198" y="5603133"/>
            <a:ext cx="7960595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2113198" y="1312860"/>
            <a:ext cx="7960595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83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444" y="1828800"/>
            <a:ext cx="7583424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1" y="5229437"/>
            <a:ext cx="7583424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316481" y="1368517"/>
            <a:ext cx="7583424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5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4037" y="101601"/>
            <a:ext cx="9683928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" y="950913"/>
            <a:ext cx="12192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" y="6354186"/>
            <a:ext cx="12192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429382" y="6451134"/>
            <a:ext cx="145084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APS</a:t>
            </a:r>
            <a:r>
              <a:rPr lang="en-US" sz="700" baseline="0" dirty="0" smtClean="0">
                <a:solidFill>
                  <a:srgbClr val="000000"/>
                </a:solidFill>
                <a:cs typeface="Arial" pitchFamily="34" charset="0"/>
              </a:rPr>
              <a:t> MM 2017</a:t>
            </a: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G.</a:t>
            </a:r>
            <a:r>
              <a:rPr lang="en-US" sz="700" baseline="0" dirty="0" smtClean="0">
                <a:solidFill>
                  <a:srgbClr val="000000"/>
                </a:solidFill>
                <a:cs typeface="Arial" pitchFamily="34" charset="0"/>
              </a:rPr>
              <a:t> Calusine</a:t>
            </a: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  03/15/17</a:t>
            </a:r>
          </a:p>
        </p:txBody>
      </p:sp>
      <p:pic>
        <p:nvPicPr>
          <p:cNvPr id="8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7680" y="246890"/>
            <a:ext cx="548667" cy="531083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84519" y="6473952"/>
            <a:ext cx="2007620" cy="2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50783" y="1082970"/>
            <a:ext cx="4882888" cy="3315373"/>
            <a:chOff x="3082690" y="951827"/>
            <a:chExt cx="5384800" cy="37390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82690" y="1143157"/>
              <a:ext cx="5384800" cy="354773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044296" y="951827"/>
              <a:ext cx="4267200" cy="3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 err="1">
                  <a:solidFill>
                    <a:srgbClr val="000000"/>
                  </a:solidFill>
                  <a:latin typeface="Arial"/>
                </a:rPr>
                <a:t>TiN</a:t>
              </a:r>
              <a:r>
                <a:rPr lang="en-US" sz="1400" b="1" u="sng" dirty="0">
                  <a:solidFill>
                    <a:srgbClr val="000000"/>
                  </a:solidFill>
                  <a:latin typeface="Arial"/>
                </a:rPr>
                <a:t> resonator parameter fluctuations</a:t>
              </a:r>
              <a:endParaRPr lang="en-US" sz="1400" b="1" u="sng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1255298" y="41461"/>
            <a:ext cx="9681406" cy="816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Accounting For Device-to-Device Variability</a:t>
            </a:r>
            <a:br>
              <a:rPr lang="en-US" sz="2400" dirty="0"/>
            </a:br>
            <a:r>
              <a:rPr lang="en-US" sz="2000" dirty="0"/>
              <a:t>Resonator Temporal </a:t>
            </a:r>
            <a:r>
              <a:rPr lang="en-US" sz="2000" dirty="0"/>
              <a:t>Fluctuations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8575578" y="1161427"/>
            <a:ext cx="3519989" cy="2617423"/>
            <a:chOff x="8603021" y="1469646"/>
            <a:chExt cx="3519989" cy="261742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228"/>
            <a:stretch/>
          </p:blipFill>
          <p:spPr>
            <a:xfrm>
              <a:off x="8932403" y="1632153"/>
              <a:ext cx="3190607" cy="2393869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848170" y="1925777"/>
              <a:ext cx="92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0000"/>
                  </a:solidFill>
                  <a:latin typeface="Arial"/>
                </a:rPr>
                <a:t>3</a:t>
              </a:r>
              <a:endParaRPr lang="en-US" sz="14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48170" y="2493248"/>
              <a:ext cx="92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0000"/>
                  </a:solidFill>
                  <a:latin typeface="Arial"/>
                </a:rPr>
                <a:t>2</a:t>
              </a:r>
              <a:endParaRPr lang="en-US" sz="14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8170" y="3033941"/>
              <a:ext cx="92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0000"/>
                  </a:solidFill>
                  <a:latin typeface="Arial"/>
                </a:rPr>
                <a:t>1</a:t>
              </a:r>
              <a:endParaRPr lang="en-US" sz="14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8082313" y="2493247"/>
              <a:ext cx="1349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/>
                </a:rPr>
                <a:t>Q</a:t>
              </a:r>
              <a:r>
                <a:rPr lang="en-US" sz="1400" b="1" baseline="-25000" dirty="0">
                  <a:solidFill>
                    <a:srgbClr val="000000"/>
                  </a:solidFill>
                  <a:latin typeface="Arial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Arial"/>
                </a:rPr>
                <a:t> (X10</a:t>
              </a:r>
              <a:r>
                <a:rPr lang="en-US" sz="1400" b="1" baseline="30000" dirty="0">
                  <a:solidFill>
                    <a:srgbClr val="000000"/>
                  </a:solidFill>
                  <a:latin typeface="Arial"/>
                </a:rPr>
                <a:t>6</a:t>
              </a:r>
              <a:r>
                <a:rPr lang="en-US" sz="1400" b="1" dirty="0">
                  <a:solidFill>
                    <a:srgbClr val="000000"/>
                  </a:solidFill>
                  <a:latin typeface="Arial"/>
                </a:rPr>
                <a:t>)</a:t>
              </a:r>
              <a:endParaRPr lang="en-US" sz="14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68689" y="3768877"/>
              <a:ext cx="1456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/>
                </a:rPr>
                <a:t>No averaging</a:t>
              </a:r>
              <a:endParaRPr lang="en-US" sz="14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11769" y="3779292"/>
              <a:ext cx="1456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Arial"/>
                </a:rPr>
                <a:t>Averaged</a:t>
              </a:r>
              <a:endParaRPr lang="en-US" sz="1600" b="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9144000" y="2837738"/>
              <a:ext cx="123935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9151557" y="2554979"/>
              <a:ext cx="123935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9144000" y="3143168"/>
              <a:ext cx="123935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52" name="Group 51"/>
            <p:cNvGrpSpPr/>
            <p:nvPr/>
          </p:nvGrpSpPr>
          <p:grpSpPr>
            <a:xfrm>
              <a:off x="10457062" y="1923745"/>
              <a:ext cx="1427424" cy="469257"/>
              <a:chOff x="9976262" y="5074179"/>
              <a:chExt cx="1427424" cy="469257"/>
            </a:xfrm>
          </p:grpSpPr>
          <p:cxnSp>
            <p:nvCxnSpPr>
              <p:cNvPr id="58" name="Straight Connector 57"/>
              <p:cNvCxnSpPr/>
              <p:nvPr/>
            </p:nvCxnSpPr>
            <p:spPr bwMode="auto">
              <a:xfrm>
                <a:off x="10056000" y="5207888"/>
                <a:ext cx="634568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0067464" y="5430201"/>
                <a:ext cx="707384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0" name="TextBox 59"/>
              <p:cNvSpPr txBox="1"/>
              <p:nvPr/>
            </p:nvSpPr>
            <p:spPr>
              <a:xfrm>
                <a:off x="10805077" y="5074179"/>
                <a:ext cx="5453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Arial"/>
                  </a:rPr>
                  <a:t>Mean</a:t>
                </a:r>
                <a:endParaRPr lang="en-US" sz="11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789125" y="5281826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u="sng" dirty="0">
                    <a:solidFill>
                      <a:srgbClr val="000000"/>
                    </a:solidFill>
                    <a:latin typeface="Arial"/>
                  </a:rPr>
                  <a:t>+</a:t>
                </a:r>
                <a:r>
                  <a:rPr lang="en-US" sz="1100" b="1" dirty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el-GR" sz="1100" b="1" dirty="0">
                    <a:solidFill>
                      <a:srgbClr val="000000"/>
                    </a:solidFill>
                    <a:latin typeface="Arial"/>
                  </a:rPr>
                  <a:t>σ</a:t>
                </a:r>
                <a:endParaRPr lang="en-US" sz="1100" b="1" u="sng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9976262" y="5118376"/>
                <a:ext cx="1427424" cy="403213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9714442" y="3291086"/>
              <a:ext cx="1824157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 dirty="0">
                  <a:solidFill>
                    <a:srgbClr val="000000"/>
                  </a:solidFill>
                  <a:latin typeface="Arial"/>
                </a:rPr>
                <a:t>2x reduction in </a:t>
              </a:r>
              <a:r>
                <a:rPr lang="el-GR" sz="1100" b="1" u="sng" dirty="0">
                  <a:solidFill>
                    <a:srgbClr val="000000"/>
                  </a:solidFill>
                  <a:latin typeface="Arial"/>
                </a:rPr>
                <a:t>σ</a:t>
              </a:r>
              <a:endParaRPr lang="en-US" sz="11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95241" y="1469646"/>
              <a:ext cx="2689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>
                  <a:solidFill>
                    <a:srgbClr val="000000"/>
                  </a:solidFill>
                  <a:latin typeface="Arial"/>
                </a:rPr>
                <a:t>Example: 15 </a:t>
              </a:r>
              <a:r>
                <a:rPr lang="en-US" sz="1400" b="1" u="sng" dirty="0" err="1">
                  <a:solidFill>
                    <a:srgbClr val="000000"/>
                  </a:solidFill>
                  <a:latin typeface="Arial"/>
                </a:rPr>
                <a:t>TiN</a:t>
              </a:r>
              <a:r>
                <a:rPr lang="en-US" sz="1400" b="1" u="sng" dirty="0">
                  <a:solidFill>
                    <a:srgbClr val="000000"/>
                  </a:solidFill>
                  <a:latin typeface="Arial"/>
                </a:rPr>
                <a:t> Resonators</a:t>
              </a:r>
              <a:endParaRPr lang="en-US" sz="1400" b="1" u="sng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>
              <a:off x="10720286" y="2850409"/>
              <a:ext cx="123935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0720286" y="2665891"/>
              <a:ext cx="123935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0720286" y="3027370"/>
              <a:ext cx="123935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5961840" y="1233997"/>
            <a:ext cx="224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000000"/>
                </a:solidFill>
                <a:latin typeface="Arial"/>
              </a:rPr>
              <a:t>Qi for Single Device</a:t>
            </a:r>
            <a:endParaRPr lang="en-US" sz="1400" b="1" u="sng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30" y="1500133"/>
            <a:ext cx="3501016" cy="241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255298" y="4511617"/>
            <a:ext cx="105484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 good SNR (enabled by a TWPA) helps measure device fluctuations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Single measurements can skew estimate of device Q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Time averaging improves spread, but is it worth the effort vs. device averaging?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84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56" y="1092761"/>
            <a:ext cx="5591843" cy="2881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656" y="3320238"/>
            <a:ext cx="4010807" cy="332145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255298" y="41461"/>
            <a:ext cx="9681406" cy="816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Accounting For Device-to-Device Variability</a:t>
            </a:r>
            <a:br>
              <a:rPr lang="en-US" sz="2400" dirty="0"/>
            </a:br>
            <a:r>
              <a:rPr lang="en-US" sz="2000" dirty="0" smtClean="0"/>
              <a:t>Tradeoff between SNR and ‘saturation’ and time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3197" y="1092761"/>
            <a:ext cx="6560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Problem: Not all materials show same power dependence or have similar low-power saturation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Solution: always measure in low power saturation limit 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smtClean="0"/>
              <a:t>…but: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SNR suffers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Low SNR </a:t>
            </a:r>
            <a:r>
              <a:rPr lang="en-US" sz="2000" b="1" dirty="0" smtClean="0">
                <a:sym typeface="Wingdings" panose="05000000000000000000" pitchFamily="2" charset="2"/>
              </a:rPr>
              <a:t> not easy to time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Hard to assess tradeoff between averaging over devices vs. time vs. SNR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Can simulate, but what are nois</a:t>
            </a:r>
            <a:r>
              <a:rPr lang="en-US" sz="2000" b="1" dirty="0" smtClean="0"/>
              <a:t>e properties?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96956" y="4023460"/>
            <a:ext cx="59218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Generally: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How to determine efficient measurement</a:t>
            </a:r>
            <a:r>
              <a:rPr lang="en-US" sz="2000" b="1" dirty="0" smtClean="0"/>
              <a:t> strategy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Why does power-dependence vary between materials(or maybe interfaces)?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Are we missing something?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Is this can of worms worth it at all?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53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_2012_v2_16x9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288</Words>
  <Application>Microsoft Office PowerPoint</Application>
  <PresentationFormat>Widescreen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Lincoln_2012_v2_16x9</vt:lpstr>
      <vt:lpstr>Accounting For Device-to-Device Variability Resonator Temporal Fluctuations</vt:lpstr>
      <vt:lpstr>Accounting For Device-to-Device Variability Tradeoff between SNR and ‘saturation’ and time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For Device-to-Device Variability Resonator Temporal Fluctuations</dc:title>
  <dc:creator>Calusine, Gregory - 0889 - MITLL</dc:creator>
  <cp:lastModifiedBy>Calusine, Gregory - 0889 - MITLL</cp:lastModifiedBy>
  <cp:revision>6</cp:revision>
  <dcterms:created xsi:type="dcterms:W3CDTF">2019-02-08T14:26:59Z</dcterms:created>
  <dcterms:modified xsi:type="dcterms:W3CDTF">2019-02-08T14:33:48Z</dcterms:modified>
</cp:coreProperties>
</file>