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2" r:id="rId4"/>
    <p:sldId id="294" r:id="rId5"/>
    <p:sldId id="263" r:id="rId6"/>
    <p:sldId id="276" r:id="rId7"/>
    <p:sldId id="265" r:id="rId8"/>
    <p:sldId id="266" r:id="rId9"/>
    <p:sldId id="267" r:id="rId10"/>
    <p:sldId id="268" r:id="rId11"/>
    <p:sldId id="269" r:id="rId12"/>
    <p:sldId id="270" r:id="rId13"/>
    <p:sldId id="271" r:id="rId14"/>
    <p:sldId id="272" r:id="rId15"/>
    <p:sldId id="304" r:id="rId16"/>
    <p:sldId id="286" r:id="rId17"/>
    <p:sldId id="273" r:id="rId18"/>
    <p:sldId id="274" r:id="rId19"/>
    <p:sldId id="297" r:id="rId20"/>
    <p:sldId id="291" r:id="rId21"/>
    <p:sldId id="313" r:id="rId22"/>
    <p:sldId id="312" r:id="rId23"/>
    <p:sldId id="311" r:id="rId24"/>
    <p:sldId id="308" r:id="rId25"/>
    <p:sldId id="310" r:id="rId26"/>
    <p:sldId id="279" r:id="rId27"/>
    <p:sldId id="284" r:id="rId28"/>
    <p:sldId id="301" r:id="rId29"/>
    <p:sldId id="292" r:id="rId30"/>
    <p:sldId id="303" r:id="rId31"/>
  </p:sldIdLst>
  <p:sldSz cx="12192000" cy="6858000"/>
  <p:notesSz cx="6946900" cy="9220200"/>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904">
          <p15:clr>
            <a:srgbClr val="A4A3A4"/>
          </p15:clr>
        </p15:guide>
        <p15:guide id="2"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0000"/>
    <a:srgbClr val="ED0134"/>
    <a:srgbClr val="FF00FF"/>
    <a:srgbClr val="290DF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1" autoAdjust="0"/>
    <p:restoredTop sz="94660"/>
  </p:normalViewPr>
  <p:slideViewPr>
    <p:cSldViewPr snapToGrid="0">
      <p:cViewPr varScale="1">
        <p:scale>
          <a:sx n="123" d="100"/>
          <a:sy n="123" d="100"/>
        </p:scale>
        <p:origin x="138" y="210"/>
      </p:cViewPr>
      <p:guideLst>
        <p:guide orient="horz" pos="2161"/>
        <p:guide pos="384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66" d="100"/>
          <a:sy n="66" d="100"/>
        </p:scale>
        <p:origin x="0" y="0"/>
      </p:cViewPr>
      <p:guideLst>
        <p:guide orient="horz" pos="2904"/>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5413" y="0"/>
            <a:ext cx="3009900" cy="461963"/>
          </a:xfrm>
          <a:prstGeom prst="rect">
            <a:avLst/>
          </a:prstGeom>
        </p:spPr>
        <p:txBody>
          <a:bodyPr vert="horz" lIns="91440" tIns="45720" rIns="91440" bIns="45720" rtlCol="0"/>
          <a:lstStyle>
            <a:lvl1pPr algn="r">
              <a:defRPr sz="1200"/>
            </a:lvl1pPr>
          </a:lstStyle>
          <a:p>
            <a:fld id="{D564CEBB-7CAE-4D8E-831E-A905FF338064}" type="datetimeFigureOut">
              <a:rPr lang="en-US" smtClean="0"/>
              <a:t>2/13/2019</a:t>
            </a:fld>
            <a:endParaRPr lang="en-US"/>
          </a:p>
        </p:txBody>
      </p:sp>
      <p:sp>
        <p:nvSpPr>
          <p:cNvPr id="4" name="Slide Image Placeholder 3"/>
          <p:cNvSpPr>
            <a:spLocks noGrp="1" noRot="1" noChangeAspect="1"/>
          </p:cNvSpPr>
          <p:nvPr>
            <p:ph type="sldImg" idx="2"/>
          </p:nvPr>
        </p:nvSpPr>
        <p:spPr>
          <a:xfrm>
            <a:off x="708025" y="1152525"/>
            <a:ext cx="5530850"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37063"/>
            <a:ext cx="5556250" cy="36306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8238"/>
            <a:ext cx="3009900"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5413" y="8758238"/>
            <a:ext cx="3009900" cy="461962"/>
          </a:xfrm>
          <a:prstGeom prst="rect">
            <a:avLst/>
          </a:prstGeom>
        </p:spPr>
        <p:txBody>
          <a:bodyPr vert="horz" lIns="91440" tIns="45720" rIns="91440" bIns="45720" rtlCol="0" anchor="b"/>
          <a:lstStyle>
            <a:lvl1pPr algn="r">
              <a:defRPr sz="1200"/>
            </a:lvl1pPr>
          </a:lstStyle>
          <a:p>
            <a:fld id="{44C8301F-02E4-4457-B47B-0C92D757C96F}" type="slidenum">
              <a:rPr lang="en-US" smtClean="0"/>
              <a:t>‹#›</a:t>
            </a:fld>
            <a:endParaRPr lang="en-US"/>
          </a:p>
        </p:txBody>
      </p:sp>
    </p:spTree>
    <p:extLst>
      <p:ext uri="{BB962C8B-B14F-4D97-AF65-F5344CB8AC3E}">
        <p14:creationId xmlns:p14="http://schemas.microsoft.com/office/powerpoint/2010/main" val="284123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3F530D5-BA7A-4E15-8726-DE1CEB53B836}" type="slidenum">
              <a:rPr lang="en-US" smtClean="0">
                <a:latin typeface="Arial" pitchFamily="34" charset="0"/>
              </a:rPr>
              <a:pPr/>
              <a:t>3</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defTabSz="923818">
              <a:defRPr/>
            </a:pPr>
            <a:r>
              <a:rPr lang="en-US" dirty="0" smtClean="0">
                <a:latin typeface="Arial" pitchFamily="34" charset="0"/>
              </a:rPr>
              <a:t>So what we have here is a resonator measurement</a:t>
            </a:r>
            <a:r>
              <a:rPr lang="en-US" baseline="0" dirty="0" smtClean="0">
                <a:latin typeface="Arial" pitchFamily="34" charset="0"/>
              </a:rPr>
              <a:t> on the left with the loss tangent as a function of the voltage across the resonator, and these are the same Rabi oscillations I showed earlier but I’ve labeled the different materials used for each of them. I’ll talk about how these resonator measurements are done in a minute and I’ll talk about the functional form of this loss tangent and why it looks like this a little bit later. But basically what you </a:t>
            </a:r>
            <a:r>
              <a:rPr lang="en-US" baseline="0" dirty="0" err="1" smtClean="0">
                <a:latin typeface="Arial" pitchFamily="34" charset="0"/>
              </a:rPr>
              <a:t>wanna</a:t>
            </a:r>
            <a:r>
              <a:rPr lang="en-US" baseline="0" dirty="0" smtClean="0">
                <a:latin typeface="Arial" pitchFamily="34" charset="0"/>
              </a:rPr>
              <a:t> take out of this is that SiO_2 which is making qubits with short Rabi oscillations also shows high resonator loss and </a:t>
            </a:r>
            <a:r>
              <a:rPr lang="en-US" baseline="0" dirty="0" err="1" smtClean="0">
                <a:latin typeface="Arial" pitchFamily="34" charset="0"/>
              </a:rPr>
              <a:t>SiNx</a:t>
            </a:r>
            <a:r>
              <a:rPr lang="en-US" baseline="0" dirty="0" smtClean="0">
                <a:latin typeface="Arial" pitchFamily="34" charset="0"/>
              </a:rPr>
              <a:t> which is making qubits with longer Rabi oscillations shows lower loss when you put it in a resonator. So we don’t need to make qubits to optimize our materials, we can just make resonators.</a:t>
            </a:r>
            <a:endParaRPr lang="en-US" dirty="0" smtClean="0">
              <a:latin typeface="Arial" pitchFamily="34" charset="0"/>
            </a:endParaRPr>
          </a:p>
          <a:p>
            <a:pPr defTabSz="923818">
              <a:defRPr/>
            </a:pPr>
            <a:endParaRPr lang="en-US" dirty="0" smtClean="0">
              <a:latin typeface="Arial" pitchFamily="34" charset="0"/>
            </a:endParaRPr>
          </a:p>
          <a:p>
            <a:pPr defTabSz="923818">
              <a:defRPr/>
            </a:pPr>
            <a:r>
              <a:rPr lang="en-US" dirty="0" smtClean="0">
                <a:latin typeface="Arial" pitchFamily="34" charset="0"/>
              </a:rPr>
              <a:t>And as</a:t>
            </a:r>
            <a:r>
              <a:rPr lang="en-US" baseline="0" dirty="0" smtClean="0">
                <a:latin typeface="Arial" pitchFamily="34" charset="0"/>
              </a:rPr>
              <a:t> you can see from the resonator measurements the </a:t>
            </a:r>
            <a:r>
              <a:rPr lang="en-US" baseline="0" dirty="0" err="1" smtClean="0">
                <a:latin typeface="Arial" pitchFamily="34" charset="0"/>
              </a:rPr>
              <a:t>SiNx</a:t>
            </a:r>
            <a:r>
              <a:rPr lang="en-US" baseline="0" dirty="0" smtClean="0">
                <a:latin typeface="Arial" pitchFamily="34" charset="0"/>
              </a:rPr>
              <a:t> which showed longer coherence times in the </a:t>
            </a:r>
            <a:r>
              <a:rPr lang="en-US" baseline="0" dirty="0" err="1" smtClean="0">
                <a:latin typeface="Arial" pitchFamily="34" charset="0"/>
              </a:rPr>
              <a:t>qubit</a:t>
            </a:r>
            <a:r>
              <a:rPr lang="en-US" baseline="0" dirty="0" smtClean="0">
                <a:latin typeface="Arial" pitchFamily="34" charset="0"/>
              </a:rPr>
              <a:t> shows lower dielectric loss. I’ll go over how this measurement is done later but for now lets focus on the functional form  of this loss. So what’s happening is that this loss is caused by TLS defects coupling to the electric field of our device and taking energy from it so it’s causing loss. At  low resonator voltage these TLSs are all in their ground state so any energy that gets added to the resonator they’ll take, but as the voltage increases it’s becoming more and more likely that they’re in their excited state so at that point they’re just as likely to emit energy as absorb it, so they start to contribute less to loss.</a:t>
            </a:r>
          </a:p>
        </p:txBody>
      </p:sp>
    </p:spTree>
    <p:extLst>
      <p:ext uri="{BB962C8B-B14F-4D97-AF65-F5344CB8AC3E}">
        <p14:creationId xmlns:p14="http://schemas.microsoft.com/office/powerpoint/2010/main" val="205094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show that more explicitly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13</a:t>
            </a:fld>
            <a:endParaRPr lang="en-US"/>
          </a:p>
        </p:txBody>
      </p:sp>
    </p:spTree>
    <p:extLst>
      <p:ext uri="{BB962C8B-B14F-4D97-AF65-F5344CB8AC3E}">
        <p14:creationId xmlns:p14="http://schemas.microsoft.com/office/powerpoint/2010/main" val="263967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asymmetry</a:t>
            </a:r>
            <a:r>
              <a:rPr lang="en-US" baseline="0" dirty="0" smtClean="0"/>
              <a:t> effectively looks like a rotation around the off resonance point on the circle. So this phase shift people were adding is a natural thing to assume if you don’t know where the asymmetry comes from.</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14</a:t>
            </a:fld>
            <a:endParaRPr lang="en-US"/>
          </a:p>
        </p:txBody>
      </p:sp>
    </p:spTree>
    <p:extLst>
      <p:ext uri="{BB962C8B-B14F-4D97-AF65-F5344CB8AC3E}">
        <p14:creationId xmlns:p14="http://schemas.microsoft.com/office/powerpoint/2010/main" val="100481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a schematic of the measurement</a:t>
            </a:r>
            <a:r>
              <a:rPr lang="en-US" baseline="0" dirty="0" smtClean="0"/>
              <a:t> setup. You’ve got an LC resonator coupled in general both inductively and </a:t>
            </a:r>
            <a:r>
              <a:rPr lang="en-US" baseline="0" dirty="0" err="1" smtClean="0"/>
              <a:t>capacitively</a:t>
            </a:r>
            <a:r>
              <a:rPr lang="en-US" baseline="0" dirty="0" smtClean="0"/>
              <a:t> to a CPW. You put in a signal and on resonance it couples to the resonator so you get less on the output. You can solve </a:t>
            </a:r>
            <a:r>
              <a:rPr lang="en-US" baseline="0" dirty="0" err="1" smtClean="0"/>
              <a:t>Kirkove’s</a:t>
            </a:r>
            <a:r>
              <a:rPr lang="en-US" baseline="0" dirty="0" smtClean="0"/>
              <a:t> equations for this circuit and get an S21 measurement for the output as a function of the resonator quality.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15</a:t>
            </a:fld>
            <a:endParaRPr lang="en-US"/>
          </a:p>
        </p:txBody>
      </p:sp>
    </p:spTree>
    <p:extLst>
      <p:ext uri="{BB962C8B-B14F-4D97-AF65-F5344CB8AC3E}">
        <p14:creationId xmlns:p14="http://schemas.microsoft.com/office/powerpoint/2010/main" val="409428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fact if you work it out</a:t>
            </a:r>
            <a:r>
              <a:rPr lang="en-US" baseline="0" dirty="0" smtClean="0"/>
              <a:t> the asymmetry in addition to rotating the circle grows it so that if you just rotate it back, you end up overestimating the diameter. The quantity that needs to be conserved in this transformation isn’t the diameter of the circle but rather the real axis segment intersecting the circle.</a:t>
            </a:r>
            <a:endParaRPr lang="en-US" dirty="0" smtClean="0"/>
          </a:p>
        </p:txBody>
      </p:sp>
      <p:sp>
        <p:nvSpPr>
          <p:cNvPr id="4" name="Slide Number Placeholder 3"/>
          <p:cNvSpPr>
            <a:spLocks noGrp="1"/>
          </p:cNvSpPr>
          <p:nvPr>
            <p:ph type="sldNum" sz="quarter" idx="10"/>
          </p:nvPr>
        </p:nvSpPr>
        <p:spPr/>
        <p:txBody>
          <a:bodyPr/>
          <a:lstStyle/>
          <a:p>
            <a:fld id="{E384ABE4-3B63-47ED-96D2-3A1C57B0F600}" type="slidenum">
              <a:rPr lang="en-US" smtClean="0"/>
              <a:t>16</a:t>
            </a:fld>
            <a:endParaRPr lang="en-US"/>
          </a:p>
        </p:txBody>
      </p:sp>
    </p:spTree>
    <p:extLst>
      <p:ext uri="{BB962C8B-B14F-4D97-AF65-F5344CB8AC3E}">
        <p14:creationId xmlns:p14="http://schemas.microsoft.com/office/powerpoint/2010/main" val="134701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fact if you work it out</a:t>
            </a:r>
            <a:r>
              <a:rPr lang="en-US" baseline="0" dirty="0" smtClean="0"/>
              <a:t> the asymmetry in addition to rotating the circle grows it so that if you just rotate it back, you end up overestimating the diameter. The quantity that needs to be conserved in this transformation isn’t the diameter of the circle but rather the real axis segment intersecting the circle.</a:t>
            </a:r>
            <a:endParaRPr lang="en-US" dirty="0" smtClean="0"/>
          </a:p>
        </p:txBody>
      </p:sp>
      <p:sp>
        <p:nvSpPr>
          <p:cNvPr id="4" name="Slide Number Placeholder 3"/>
          <p:cNvSpPr>
            <a:spLocks noGrp="1"/>
          </p:cNvSpPr>
          <p:nvPr>
            <p:ph type="sldNum" sz="quarter" idx="10"/>
          </p:nvPr>
        </p:nvSpPr>
        <p:spPr/>
        <p:txBody>
          <a:bodyPr/>
          <a:lstStyle/>
          <a:p>
            <a:fld id="{E384ABE4-3B63-47ED-96D2-3A1C57B0F600}" type="slidenum">
              <a:rPr lang="en-US" smtClean="0"/>
              <a:t>17</a:t>
            </a:fld>
            <a:endParaRPr lang="en-US"/>
          </a:p>
        </p:txBody>
      </p:sp>
    </p:spTree>
    <p:extLst>
      <p:ext uri="{BB962C8B-B14F-4D97-AF65-F5344CB8AC3E}">
        <p14:creationId xmlns:p14="http://schemas.microsoft.com/office/powerpoint/2010/main" val="341648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this can make a pretty big different if the asymmetry is large enough, especially if the coupling is higher the internal quality of the resonator. This was a simulation to show the effect, and this is real data showing how different the extracted quality of the resonator can be if you’re not careful about how you do this rotation. This axis is the voltage across the resonator and this is the extracted internal quality factor using the two methods. The rotation method systematically over estimates the quality of the resonator but it’s completely deterministic so if you analyze your data with this rotation and you keep track of the rotation angle phi you can work back to what the real internal quality factor should be.</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18</a:t>
            </a:fld>
            <a:endParaRPr lang="en-US"/>
          </a:p>
        </p:txBody>
      </p:sp>
    </p:spTree>
    <p:extLst>
      <p:ext uri="{BB962C8B-B14F-4D97-AF65-F5344CB8AC3E}">
        <p14:creationId xmlns:p14="http://schemas.microsoft.com/office/powerpoint/2010/main" val="4215295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714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8356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744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0454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setup for our measurement.</a:t>
            </a:r>
            <a:r>
              <a:rPr lang="en-US" baseline="0" dirty="0" smtClean="0"/>
              <a:t> The device goes at the bottom of a dilution refrigerator which cools it down to 30mK. And we’ve got microwave cables going down with attenuators to beat down any thermal 300K noise as well as a cryogenic LNA on the output and some room temperature amplification. We’ve also got these circulators to keep reflections from the amplifiers from going back to our device and to help thermalize the center conductor of the microwave line. So basically we output a signal from the Network analyzed, it goes through the device and we measure the output to characterize the device. We basically have to measure it cold for two reasons, </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5</a:t>
            </a:fld>
            <a:endParaRPr lang="en-US"/>
          </a:p>
        </p:txBody>
      </p:sp>
    </p:spTree>
    <p:extLst>
      <p:ext uri="{BB962C8B-B14F-4D97-AF65-F5344CB8AC3E}">
        <p14:creationId xmlns:p14="http://schemas.microsoft.com/office/powerpoint/2010/main" val="209944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a schematic of the measurement</a:t>
            </a:r>
            <a:r>
              <a:rPr lang="en-US" baseline="0" dirty="0" smtClean="0"/>
              <a:t> setup. You’ve got an LC resonator coupled in general both inductively and </a:t>
            </a:r>
            <a:r>
              <a:rPr lang="en-US" baseline="0" dirty="0" err="1" smtClean="0"/>
              <a:t>capacitively</a:t>
            </a:r>
            <a:r>
              <a:rPr lang="en-US" baseline="0" dirty="0" smtClean="0"/>
              <a:t> to a CPW. You put in a signal and on resonance it couples to the resonator so you get less on the output. You can solve </a:t>
            </a:r>
            <a:r>
              <a:rPr lang="en-US" baseline="0" dirty="0" err="1" smtClean="0"/>
              <a:t>Kirkove’s</a:t>
            </a:r>
            <a:r>
              <a:rPr lang="en-US" baseline="0" dirty="0" smtClean="0"/>
              <a:t> equations for this circuit and get an S21 measurement for the output as a function of the resonator quality.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6</a:t>
            </a:fld>
            <a:endParaRPr lang="en-US"/>
          </a:p>
        </p:txBody>
      </p:sp>
    </p:spTree>
    <p:extLst>
      <p:ext uri="{BB962C8B-B14F-4D97-AF65-F5344CB8AC3E}">
        <p14:creationId xmlns:p14="http://schemas.microsoft.com/office/powerpoint/2010/main" val="72667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understand</a:t>
            </a:r>
            <a:r>
              <a:rPr lang="en-US" baseline="0" dirty="0" smtClean="0"/>
              <a:t> what that means is by breaking the signal up into its components. You look at the amplitude of the signal you get a </a:t>
            </a:r>
            <a:r>
              <a:rPr lang="en-US" baseline="0" dirty="0" err="1" smtClean="0"/>
              <a:t>Lorentzian</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7</a:t>
            </a:fld>
            <a:endParaRPr lang="en-US"/>
          </a:p>
        </p:txBody>
      </p:sp>
    </p:spTree>
    <p:extLst>
      <p:ext uri="{BB962C8B-B14F-4D97-AF65-F5344CB8AC3E}">
        <p14:creationId xmlns:p14="http://schemas.microsoft.com/office/powerpoint/2010/main" val="261599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if you break it up into its real and imaginary components you get a circle. Where this is off resonance and this is on resonance.</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8</a:t>
            </a:fld>
            <a:endParaRPr lang="en-US"/>
          </a:p>
        </p:txBody>
      </p:sp>
    </p:spTree>
    <p:extLst>
      <p:ext uri="{BB962C8B-B14F-4D97-AF65-F5344CB8AC3E}">
        <p14:creationId xmlns:p14="http://schemas.microsoft.com/office/powerpoint/2010/main" val="398696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show that more explicitly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9</a:t>
            </a:fld>
            <a:endParaRPr lang="en-US"/>
          </a:p>
        </p:txBody>
      </p:sp>
    </p:spTree>
    <p:extLst>
      <p:ext uri="{BB962C8B-B14F-4D97-AF65-F5344CB8AC3E}">
        <p14:creationId xmlns:p14="http://schemas.microsoft.com/office/powerpoint/2010/main" val="109952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show that more explicitly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10</a:t>
            </a:fld>
            <a:endParaRPr lang="en-US"/>
          </a:p>
        </p:txBody>
      </p:sp>
    </p:spTree>
    <p:extLst>
      <p:ext uri="{BB962C8B-B14F-4D97-AF65-F5344CB8AC3E}">
        <p14:creationId xmlns:p14="http://schemas.microsoft.com/office/powerpoint/2010/main" val="362187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show that more explicitly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11</a:t>
            </a:fld>
            <a:endParaRPr lang="en-US"/>
          </a:p>
        </p:txBody>
      </p:sp>
    </p:spTree>
    <p:extLst>
      <p:ext uri="{BB962C8B-B14F-4D97-AF65-F5344CB8AC3E}">
        <p14:creationId xmlns:p14="http://schemas.microsoft.com/office/powerpoint/2010/main" val="3754882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show that more explicitly</a:t>
            </a:r>
            <a:endParaRPr lang="en-US" dirty="0"/>
          </a:p>
        </p:txBody>
      </p:sp>
      <p:sp>
        <p:nvSpPr>
          <p:cNvPr id="4" name="Slide Number Placeholder 3"/>
          <p:cNvSpPr>
            <a:spLocks noGrp="1"/>
          </p:cNvSpPr>
          <p:nvPr>
            <p:ph type="sldNum" sz="quarter" idx="10"/>
          </p:nvPr>
        </p:nvSpPr>
        <p:spPr/>
        <p:txBody>
          <a:bodyPr/>
          <a:lstStyle/>
          <a:p>
            <a:fld id="{E384ABE4-3B63-47ED-96D2-3A1C57B0F600}" type="slidenum">
              <a:rPr lang="en-US" smtClean="0"/>
              <a:t>12</a:t>
            </a:fld>
            <a:endParaRPr lang="en-US"/>
          </a:p>
        </p:txBody>
      </p:sp>
    </p:spTree>
    <p:extLst>
      <p:ext uri="{BB962C8B-B14F-4D97-AF65-F5344CB8AC3E}">
        <p14:creationId xmlns:p14="http://schemas.microsoft.com/office/powerpoint/2010/main" val="934581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oprietary Covershee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05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pic>
        <p:nvPicPr>
          <p:cNvPr id="6" name="Picture 5" descr="Logo Slide.jpg"/>
          <p:cNvPicPr>
            <a:picLocks noChangeAspect="1"/>
          </p:cNvPicPr>
          <p:nvPr/>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descr="Horizontal_Slant_for_Cover_Page.png"/>
          <p:cNvPicPr>
            <a:picLocks noChangeAspect="1"/>
          </p:cNvPicPr>
          <p:nvPr/>
        </p:nvPicPr>
        <p:blipFill>
          <a:blip r:embed="rId2" cstate="print"/>
          <a:stretch>
            <a:fillRect/>
          </a:stretch>
        </p:blipFill>
        <p:spPr>
          <a:xfrm>
            <a:off x="0" y="0"/>
            <a:ext cx="12192000" cy="6858000"/>
          </a:xfrm>
          <a:prstGeom prst="rect">
            <a:avLst/>
          </a:prstGeom>
        </p:spPr>
      </p:pic>
      <p:sp>
        <p:nvSpPr>
          <p:cNvPr id="26" name="Title 4"/>
          <p:cNvSpPr>
            <a:spLocks noGrp="1"/>
          </p:cNvSpPr>
          <p:nvPr>
            <p:ph type="ctrTitle" hasCustomPrompt="1"/>
          </p:nvPr>
        </p:nvSpPr>
        <p:spPr>
          <a:xfrm>
            <a:off x="5323842" y="1231163"/>
            <a:ext cx="6486117"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5180845" y="4263457"/>
            <a:ext cx="6624152"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5181552" y="4722131"/>
            <a:ext cx="6630304"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5181552" y="5222875"/>
            <a:ext cx="6630301" cy="381000"/>
          </a:xfrm>
        </p:spPr>
        <p:txBody>
          <a:bodyPr wrap="squar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5192833" y="3760788"/>
            <a:ext cx="6613216"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sp>
        <p:nvSpPr>
          <p:cNvPr id="32" name="Text Placeholder 27"/>
          <p:cNvSpPr>
            <a:spLocks noGrp="1"/>
          </p:cNvSpPr>
          <p:nvPr>
            <p:ph type="body" sz="quarter" idx="19" hasCustomPrompt="1"/>
          </p:nvPr>
        </p:nvSpPr>
        <p:spPr>
          <a:xfrm>
            <a:off x="6330951" y="0"/>
            <a:ext cx="5412316" cy="118872"/>
          </a:xfrm>
        </p:spPr>
        <p:txBody>
          <a:bodyPr tIns="0">
            <a:noAutofit/>
          </a:bodyPr>
          <a:lstStyle>
            <a:lvl1pPr marL="0" indent="0" algn="ctr">
              <a:spcBef>
                <a:spcPts val="2400"/>
              </a:spcBef>
              <a:buNone/>
              <a:defRPr sz="700">
                <a:solidFill>
                  <a:srgbClr val="FF0000"/>
                </a:solidFill>
                <a:latin typeface="Arial Narrow" pitchFamily="34" charset="0"/>
              </a:defRPr>
            </a:lvl1pPr>
          </a:lstStyle>
          <a:p>
            <a:pPr lvl="0"/>
            <a:r>
              <a:rPr lang="en-US" dirty="0" smtClean="0"/>
              <a:t>Mark pages according to the proprietary level of information (or remove)</a:t>
            </a:r>
          </a:p>
        </p:txBody>
      </p:sp>
      <p:sp>
        <p:nvSpPr>
          <p:cNvPr id="33" name="Text Placeholder 37"/>
          <p:cNvSpPr>
            <a:spLocks noGrp="1"/>
          </p:cNvSpPr>
          <p:nvPr>
            <p:ph type="body" sz="quarter" idx="21" hasCustomPrompt="1"/>
          </p:nvPr>
        </p:nvSpPr>
        <p:spPr>
          <a:xfrm>
            <a:off x="6330951" y="6737350"/>
            <a:ext cx="5412316" cy="120650"/>
          </a:xfrm>
        </p:spPr>
        <p:txBody>
          <a:bodyPr bIns="0" anchor="b" anchorCtr="0">
            <a:noAutofit/>
          </a:bodyPr>
          <a:lstStyle>
            <a:lvl1pPr marL="0" indent="0" algn="ctr">
              <a:buNone/>
              <a:defRPr sz="700" baseline="0">
                <a:solidFill>
                  <a:srgbClr val="FF0000"/>
                </a:solidFill>
                <a:latin typeface="Arial Narrow" pitchFamily="34" charset="0"/>
              </a:defRPr>
            </a:lvl1pPr>
          </a:lstStyle>
          <a:p>
            <a:pPr lvl="0"/>
            <a:r>
              <a:rPr lang="en-US" dirty="0" smtClean="0"/>
              <a:t>Mark pages according to the proprietary level of information (or remove)</a:t>
            </a:r>
          </a:p>
        </p:txBody>
      </p:sp>
      <p:sp>
        <p:nvSpPr>
          <p:cNvPr id="15" name="Text Placeholder 14"/>
          <p:cNvSpPr>
            <a:spLocks noGrp="1"/>
          </p:cNvSpPr>
          <p:nvPr>
            <p:ph type="body" sz="quarter" idx="22" hasCustomPrompt="1"/>
          </p:nvPr>
        </p:nvSpPr>
        <p:spPr>
          <a:xfrm>
            <a:off x="0" y="4972051"/>
            <a:ext cx="4377267"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1" y="5603875"/>
            <a:ext cx="8555567"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1" y="6224588"/>
            <a:ext cx="8555567"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Break Slide">
    <p:spTree>
      <p:nvGrpSpPr>
        <p:cNvPr id="1" name=""/>
        <p:cNvGrpSpPr/>
        <p:nvPr/>
      </p:nvGrpSpPr>
      <p:grpSpPr>
        <a:xfrm>
          <a:off x="0" y="0"/>
          <a:ext cx="0" cy="0"/>
          <a:chOff x="0" y="0"/>
          <a:chExt cx="0" cy="0"/>
        </a:xfrm>
      </p:grpSpPr>
      <p:pic>
        <p:nvPicPr>
          <p:cNvPr id="11" name="Picture 10" descr="Slant_and_logo_for_Horizontal.png"/>
          <p:cNvPicPr>
            <a:picLocks noChangeAspect="1"/>
          </p:cNvPicPr>
          <p:nvPr/>
        </p:nvPicPr>
        <p:blipFill>
          <a:blip r:embed="rId2" cstate="print"/>
          <a:stretch>
            <a:fillRect/>
          </a:stretch>
        </p:blipFill>
        <p:spPr>
          <a:xfrm>
            <a:off x="0" y="0"/>
            <a:ext cx="12192000" cy="6858000"/>
          </a:xfrm>
          <a:prstGeom prst="rect">
            <a:avLst/>
          </a:prstGeom>
        </p:spPr>
      </p:pic>
      <p:sp>
        <p:nvSpPr>
          <p:cNvPr id="30" name="Text Placeholder 43"/>
          <p:cNvSpPr>
            <a:spLocks noGrp="1"/>
          </p:cNvSpPr>
          <p:nvPr>
            <p:ph type="body" sz="quarter" idx="17" hasCustomPrompt="1"/>
          </p:nvPr>
        </p:nvSpPr>
        <p:spPr>
          <a:xfrm>
            <a:off x="4592321" y="3200400"/>
            <a:ext cx="7213729"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sp>
        <p:nvSpPr>
          <p:cNvPr id="32" name="Text Placeholder 27"/>
          <p:cNvSpPr>
            <a:spLocks noGrp="1"/>
          </p:cNvSpPr>
          <p:nvPr>
            <p:ph type="body" sz="quarter" idx="19" hasCustomPrompt="1"/>
          </p:nvPr>
        </p:nvSpPr>
        <p:spPr>
          <a:xfrm>
            <a:off x="6330951" y="0"/>
            <a:ext cx="5412316"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(or remove)</a:t>
            </a:r>
          </a:p>
        </p:txBody>
      </p:sp>
      <p:sp>
        <p:nvSpPr>
          <p:cNvPr id="33" name="Text Placeholder 37"/>
          <p:cNvSpPr>
            <a:spLocks noGrp="1"/>
          </p:cNvSpPr>
          <p:nvPr>
            <p:ph type="body" sz="quarter" idx="21" hasCustomPrompt="1"/>
          </p:nvPr>
        </p:nvSpPr>
        <p:spPr>
          <a:xfrm>
            <a:off x="6330951" y="6737350"/>
            <a:ext cx="5412316"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(or remove)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8"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 name="Content Placeholder 2"/>
          <p:cNvSpPr>
            <a:spLocks noGrp="1"/>
          </p:cNvSpPr>
          <p:nvPr>
            <p:ph sz="half" idx="10"/>
          </p:nvPr>
        </p:nvSpPr>
        <p:spPr>
          <a:xfrm>
            <a:off x="4168750"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2" name="Content Placeholder 2"/>
          <p:cNvSpPr>
            <a:spLocks noGrp="1"/>
          </p:cNvSpPr>
          <p:nvPr>
            <p:ph sz="half" idx="12"/>
          </p:nvPr>
        </p:nvSpPr>
        <p:spPr>
          <a:xfrm>
            <a:off x="190500" y="3791407"/>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3" name="Content Placeholder 2"/>
          <p:cNvSpPr>
            <a:spLocks noGrp="1"/>
          </p:cNvSpPr>
          <p:nvPr>
            <p:ph sz="half" idx="13"/>
          </p:nvPr>
        </p:nvSpPr>
        <p:spPr>
          <a:xfrm>
            <a:off x="4168750" y="3791407"/>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Tree>
    <p:extLst>
      <p:ext uri="{BB962C8B-B14F-4D97-AF65-F5344CB8AC3E}">
        <p14:creationId xmlns:p14="http://schemas.microsoft.com/office/powerpoint/2010/main" val="389889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v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8"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9" name="Content Placeholder 2"/>
          <p:cNvSpPr>
            <a:spLocks noGrp="1"/>
          </p:cNvSpPr>
          <p:nvPr>
            <p:ph sz="half" idx="10"/>
          </p:nvPr>
        </p:nvSpPr>
        <p:spPr>
          <a:xfrm>
            <a:off x="4176065"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5" name="Content Placeholder 2"/>
          <p:cNvSpPr>
            <a:spLocks noGrp="1"/>
          </p:cNvSpPr>
          <p:nvPr>
            <p:ph sz="half" idx="11"/>
          </p:nvPr>
        </p:nvSpPr>
        <p:spPr>
          <a:xfrm>
            <a:off x="190500" y="3853572"/>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6" name="Content Placeholder 2"/>
          <p:cNvSpPr>
            <a:spLocks noGrp="1"/>
          </p:cNvSpPr>
          <p:nvPr>
            <p:ph sz="half" idx="12"/>
          </p:nvPr>
        </p:nvSpPr>
        <p:spPr>
          <a:xfrm>
            <a:off x="4176065" y="3853572"/>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7" name="Content Placeholder 2"/>
          <p:cNvSpPr>
            <a:spLocks noGrp="1"/>
          </p:cNvSpPr>
          <p:nvPr>
            <p:ph sz="half" idx="13"/>
          </p:nvPr>
        </p:nvSpPr>
        <p:spPr>
          <a:xfrm>
            <a:off x="8161630" y="815340"/>
            <a:ext cx="3818230" cy="5910720"/>
          </a:xfrm>
        </p:spPr>
        <p:txBody>
          <a:bodyPr anchor="t"/>
          <a:lstStyle>
            <a:lvl1pPr marL="342900" indent="-342900">
              <a:spcBef>
                <a:spcPts val="2400"/>
              </a:spcBef>
              <a:buFont typeface="Arial" panose="020B0604020202020204" pitchFamily="34" charset="0"/>
              <a:buChar char="•"/>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Tree>
    <p:extLst>
      <p:ext uri="{BB962C8B-B14F-4D97-AF65-F5344CB8AC3E}">
        <p14:creationId xmlns:p14="http://schemas.microsoft.com/office/powerpoint/2010/main" val="359811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9" name="Content Placeholder 2"/>
          <p:cNvSpPr>
            <a:spLocks noGrp="1"/>
          </p:cNvSpPr>
          <p:nvPr>
            <p:ph sz="half" idx="1"/>
          </p:nvPr>
        </p:nvSpPr>
        <p:spPr>
          <a:xfrm>
            <a:off x="190500"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5" name="Content Placeholder 2"/>
          <p:cNvSpPr>
            <a:spLocks noGrp="1"/>
          </p:cNvSpPr>
          <p:nvPr>
            <p:ph sz="half" idx="10"/>
          </p:nvPr>
        </p:nvSpPr>
        <p:spPr>
          <a:xfrm>
            <a:off x="4176065" y="815340"/>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6" name="Content Placeholder 2"/>
          <p:cNvSpPr>
            <a:spLocks noGrp="1"/>
          </p:cNvSpPr>
          <p:nvPr>
            <p:ph sz="half" idx="11"/>
          </p:nvPr>
        </p:nvSpPr>
        <p:spPr>
          <a:xfrm>
            <a:off x="190500" y="3853572"/>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7" name="Content Placeholder 2"/>
          <p:cNvSpPr>
            <a:spLocks noGrp="1"/>
          </p:cNvSpPr>
          <p:nvPr>
            <p:ph sz="half" idx="12"/>
          </p:nvPr>
        </p:nvSpPr>
        <p:spPr>
          <a:xfrm>
            <a:off x="4176065" y="3853572"/>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8" name="Content Placeholder 2"/>
          <p:cNvSpPr>
            <a:spLocks noGrp="1"/>
          </p:cNvSpPr>
          <p:nvPr>
            <p:ph sz="half" idx="13"/>
          </p:nvPr>
        </p:nvSpPr>
        <p:spPr>
          <a:xfrm>
            <a:off x="8161630" y="809701"/>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
        <p:nvSpPr>
          <p:cNvPr id="19" name="Content Placeholder 2"/>
          <p:cNvSpPr>
            <a:spLocks noGrp="1"/>
          </p:cNvSpPr>
          <p:nvPr>
            <p:ph sz="half" idx="14"/>
          </p:nvPr>
        </p:nvSpPr>
        <p:spPr>
          <a:xfrm>
            <a:off x="8161630" y="3853572"/>
            <a:ext cx="3818230" cy="2872488"/>
          </a:xfrm>
        </p:spPr>
        <p:txBody>
          <a:bodyPr anchor="ctr"/>
          <a:lstStyle>
            <a:lvl1pPr marL="0" indent="0">
              <a:spcBef>
                <a:spcPts val="2400"/>
              </a:spcBef>
              <a:buNone/>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p:txBody>
      </p:sp>
    </p:spTree>
    <p:extLst>
      <p:ext uri="{BB962C8B-B14F-4D97-AF65-F5344CB8AC3E}">
        <p14:creationId xmlns:p14="http://schemas.microsoft.com/office/powerpoint/2010/main" val="216530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792481"/>
            <a:ext cx="11884660" cy="5958839"/>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19540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815340"/>
            <a:ext cx="5600700" cy="5847730"/>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0726" y="815340"/>
            <a:ext cx="5777913" cy="5847730"/>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8940800"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132080" y="800285"/>
            <a:ext cx="11915140" cy="589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2" name="Straight Connector 11"/>
          <p:cNvCxnSpPr/>
          <p:nvPr/>
        </p:nvCxnSpPr>
        <p:spPr>
          <a:xfrm>
            <a:off x="0" y="638318"/>
            <a:ext cx="12192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11" name="Picture 10" descr="noc_logo blue_PNG.png"/>
          <p:cNvPicPr>
            <a:picLocks noChangeAspect="1"/>
          </p:cNvPicPr>
          <p:nvPr/>
        </p:nvPicPr>
        <p:blipFill>
          <a:blip r:embed="rId13" cstate="print"/>
          <a:stretch>
            <a:fillRect/>
          </a:stretch>
        </p:blipFill>
        <p:spPr>
          <a:xfrm>
            <a:off x="9546626" y="169607"/>
            <a:ext cx="2347260" cy="306744"/>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1" r:id="rId2"/>
    <p:sldLayoutId id="2147483674" r:id="rId3"/>
    <p:sldLayoutId id="2147483678" r:id="rId4"/>
    <p:sldLayoutId id="2147483680" r:id="rId5"/>
    <p:sldLayoutId id="2147483679" r:id="rId6"/>
    <p:sldLayoutId id="2147483661" r:id="rId7"/>
    <p:sldLayoutId id="2147483675" r:id="rId8"/>
    <p:sldLayoutId id="2147483663" r:id="rId9"/>
    <p:sldLayoutId id="2147483666" r:id="rId10"/>
    <p:sldLayoutId id="2147483672" r:id="rId11"/>
  </p:sldLayoutIdLst>
  <p:hf hdr="0" ftr="0" dt="0"/>
  <p:txStyles>
    <p:title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Font typeface="Arial" panose="020B0604020202020204" pitchFamily="34" charset="0"/>
        <a:buChar char="•"/>
        <a:defRPr sz="2000">
          <a:solidFill>
            <a:schemeClr val="tx1"/>
          </a:solidFill>
          <a:latin typeface="Arial" panose="020B0604020202020204" pitchFamily="34" charset="0"/>
          <a:ea typeface="+mn-ea"/>
          <a:cs typeface="Arial" pitchFamily="34" charset="0"/>
        </a:defRPr>
      </a:lvl1pPr>
      <a:lvl2pPr marL="684213" indent="-227013" algn="l" rtl="0" eaLnBrk="1" fontAlgn="base" hangingPunct="1">
        <a:spcBef>
          <a:spcPts val="600"/>
        </a:spcBef>
        <a:spcAft>
          <a:spcPct val="0"/>
        </a:spcAft>
        <a:buFont typeface="Arial" panose="020B0604020202020204" pitchFamily="34" charset="0"/>
        <a:buChar char="•"/>
        <a:defRPr sz="1600">
          <a:solidFill>
            <a:schemeClr val="tx1"/>
          </a:solidFill>
          <a:latin typeface="Arial" panose="020B0604020202020204" pitchFamily="34" charset="0"/>
          <a:cs typeface="Arial" pitchFamily="34" charset="0"/>
        </a:defRPr>
      </a:lvl2pPr>
      <a:lvl3pPr marL="1087438" indent="-173038" algn="l" rtl="0" eaLnBrk="1" fontAlgn="base" hangingPunct="1">
        <a:spcBef>
          <a:spcPts val="600"/>
        </a:spcBef>
        <a:spcAft>
          <a:spcPct val="0"/>
        </a:spcAft>
        <a:buFont typeface="Arial" panose="020B0604020202020204" pitchFamily="34" charset="0"/>
        <a:buChar char="•"/>
        <a:defRPr sz="1600">
          <a:solidFill>
            <a:schemeClr val="tx1"/>
          </a:solidFill>
          <a:latin typeface="Arial" panose="020B0604020202020204" pitchFamily="34" charset="0"/>
          <a:cs typeface="Arial" pitchFamily="34" charset="0"/>
        </a:defRPr>
      </a:lvl3pPr>
      <a:lvl4pPr marL="1541463" indent="-169863" algn="l" rtl="0" eaLnBrk="1" fontAlgn="base" hangingPunct="1">
        <a:spcBef>
          <a:spcPts val="600"/>
        </a:spcBef>
        <a:spcAft>
          <a:spcPct val="0"/>
        </a:spcAft>
        <a:buFont typeface="Arial" panose="020B0604020202020204" pitchFamily="34" charset="0"/>
        <a:buChar char="•"/>
        <a:defRPr sz="1600">
          <a:solidFill>
            <a:schemeClr val="tx1"/>
          </a:solidFill>
          <a:latin typeface="Arial" panose="020B0604020202020204" pitchFamily="34" charset="0"/>
          <a:cs typeface="Arial" pitchFamily="34" charset="0"/>
        </a:defRPr>
      </a:lvl4pPr>
      <a:lvl5pPr marL="2001838" indent="-173038" algn="l" rtl="0" eaLnBrk="1" fontAlgn="base" hangingPunct="1">
        <a:spcBef>
          <a:spcPts val="600"/>
        </a:spcBef>
        <a:spcAft>
          <a:spcPct val="0"/>
        </a:spcAft>
        <a:buFont typeface="Arial" panose="020B0604020202020204" pitchFamily="34" charset="0"/>
        <a:buChar char="•"/>
        <a:defRPr sz="1600">
          <a:solidFill>
            <a:schemeClr val="tx1"/>
          </a:solidFill>
          <a:latin typeface="Arial" panose="020B0604020202020204"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9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9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9.wmf"/><Relationship Id="rId18" Type="http://schemas.openxmlformats.org/officeDocument/2006/relationships/image" Target="../media/image37.png"/><Relationship Id="rId26" Type="http://schemas.openxmlformats.org/officeDocument/2006/relationships/image" Target="../media/image390.png"/><Relationship Id="rId3" Type="http://schemas.openxmlformats.org/officeDocument/2006/relationships/notesSlide" Target="../notesSlides/notesSlide12.xml"/><Relationship Id="rId21" Type="http://schemas.openxmlformats.org/officeDocument/2006/relationships/oleObject" Target="../embeddings/oleObject9.bin"/><Relationship Id="rId7" Type="http://schemas.openxmlformats.org/officeDocument/2006/relationships/image" Target="../media/image17.wmf"/><Relationship Id="rId12" Type="http://schemas.openxmlformats.org/officeDocument/2006/relationships/oleObject" Target="../embeddings/oleObject8.bin"/><Relationship Id="rId17" Type="http://schemas.openxmlformats.org/officeDocument/2006/relationships/image" Target="../media/image36.png"/><Relationship Id="rId25" Type="http://schemas.openxmlformats.org/officeDocument/2006/relationships/image" Target="../media/image380.png"/><Relationship Id="rId2" Type="http://schemas.openxmlformats.org/officeDocument/2006/relationships/slideLayout" Target="../slideLayouts/slideLayout8.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image" Target="../media/image18.wmf"/><Relationship Id="rId24"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19.wmf"/><Relationship Id="rId23" Type="http://schemas.openxmlformats.org/officeDocument/2006/relationships/oleObject" Target="../embeddings/oleObject90.bin"/><Relationship Id="rId10" Type="http://schemas.openxmlformats.org/officeDocument/2006/relationships/oleObject" Target="../embeddings/oleObject30.bin"/><Relationship Id="rId19" Type="http://schemas.openxmlformats.org/officeDocument/2006/relationships/image" Target="../media/image38.png"/><Relationship Id="rId4" Type="http://schemas.openxmlformats.org/officeDocument/2006/relationships/oleObject" Target="../embeddings/oleObject6.bin"/><Relationship Id="rId9" Type="http://schemas.openxmlformats.org/officeDocument/2006/relationships/image" Target="../media/image18.wmf"/><Relationship Id="rId14" Type="http://schemas.openxmlformats.org/officeDocument/2006/relationships/oleObject" Target="../embeddings/oleObject40.bin"/><Relationship Id="rId22" Type="http://schemas.openxmlformats.org/officeDocument/2006/relationships/image" Target="../media/image20.wmf"/><Relationship Id="rId27"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120.bin"/><Relationship Id="rId18" Type="http://schemas.openxmlformats.org/officeDocument/2006/relationships/oleObject" Target="../embeddings/oleObject130.bin"/><Relationship Id="rId26" Type="http://schemas.openxmlformats.org/officeDocument/2006/relationships/oleObject" Target="../embeddings/oleObject16.bin"/><Relationship Id="rId39" Type="http://schemas.openxmlformats.org/officeDocument/2006/relationships/image" Target="../media/image65.png"/><Relationship Id="rId21" Type="http://schemas.openxmlformats.org/officeDocument/2006/relationships/oleObject" Target="../embeddings/oleObject15.bin"/><Relationship Id="rId34" Type="http://schemas.openxmlformats.org/officeDocument/2006/relationships/image" Target="../media/image60.png"/><Relationship Id="rId7" Type="http://schemas.openxmlformats.org/officeDocument/2006/relationships/oleObject" Target="../embeddings/oleObject11.bin"/><Relationship Id="rId2" Type="http://schemas.openxmlformats.org/officeDocument/2006/relationships/slideLayout" Target="../slideLayouts/slideLayout9.xml"/><Relationship Id="rId16" Type="http://schemas.openxmlformats.org/officeDocument/2006/relationships/image" Target="../media/image54.png"/><Relationship Id="rId20" Type="http://schemas.openxmlformats.org/officeDocument/2006/relationships/oleObject" Target="../embeddings/oleObject140.bin"/><Relationship Id="rId29" Type="http://schemas.openxmlformats.org/officeDocument/2006/relationships/oleObject" Target="../embeddings/oleObject170.bin"/><Relationship Id="rId41" Type="http://schemas.openxmlformats.org/officeDocument/2006/relationships/image" Target="../media/image45.png"/><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2.bin"/><Relationship Id="rId24" Type="http://schemas.openxmlformats.org/officeDocument/2006/relationships/image" Target="../media/image56.png"/><Relationship Id="rId32" Type="http://schemas.openxmlformats.org/officeDocument/2006/relationships/image" Target="../media/image58.png"/><Relationship Id="rId37" Type="http://schemas.openxmlformats.org/officeDocument/2006/relationships/image" Target="../media/image63.png"/><Relationship Id="rId40" Type="http://schemas.openxmlformats.org/officeDocument/2006/relationships/image" Target="../media/image66.png"/><Relationship Id="rId5" Type="http://schemas.openxmlformats.org/officeDocument/2006/relationships/oleObject" Target="../embeddings/oleObject100.bin"/><Relationship Id="rId15" Type="http://schemas.openxmlformats.org/officeDocument/2006/relationships/image" Target="../media/image53.png"/><Relationship Id="rId23" Type="http://schemas.openxmlformats.org/officeDocument/2006/relationships/image" Target="../media/image55.png"/><Relationship Id="rId28" Type="http://schemas.openxmlformats.org/officeDocument/2006/relationships/oleObject" Target="../embeddings/oleObject17.bin"/><Relationship Id="rId36" Type="http://schemas.openxmlformats.org/officeDocument/2006/relationships/image" Target="../media/image62.png"/><Relationship Id="rId10" Type="http://schemas.openxmlformats.org/officeDocument/2006/relationships/image" Target="../media/image18.wmf"/><Relationship Id="rId19" Type="http://schemas.openxmlformats.org/officeDocument/2006/relationships/oleObject" Target="../embeddings/oleObject14.bin"/><Relationship Id="rId31" Type="http://schemas.openxmlformats.org/officeDocument/2006/relationships/oleObject" Target="../embeddings/oleObject180.bin"/><Relationship Id="rId4" Type="http://schemas.openxmlformats.org/officeDocument/2006/relationships/image" Target="../media/image17.wmf"/><Relationship Id="rId9" Type="http://schemas.openxmlformats.org/officeDocument/2006/relationships/oleObject" Target="../embeddings/oleObject110.bin"/><Relationship Id="rId14" Type="http://schemas.openxmlformats.org/officeDocument/2006/relationships/image" Target="../media/image19.wmf"/><Relationship Id="rId22" Type="http://schemas.openxmlformats.org/officeDocument/2006/relationships/oleObject" Target="../embeddings/oleObject150.bin"/><Relationship Id="rId27" Type="http://schemas.openxmlformats.org/officeDocument/2006/relationships/oleObject" Target="../embeddings/oleObject160.bin"/><Relationship Id="rId30" Type="http://schemas.openxmlformats.org/officeDocument/2006/relationships/oleObject" Target="../embeddings/oleObject18.bin"/><Relationship Id="rId35" Type="http://schemas.openxmlformats.org/officeDocument/2006/relationships/image" Target="../media/image61.png"/><Relationship Id="rId8" Type="http://schemas.openxmlformats.org/officeDocument/2006/relationships/image" Target="../media/image18.wmf"/><Relationship Id="rId3" Type="http://schemas.openxmlformats.org/officeDocument/2006/relationships/oleObject" Target="../embeddings/oleObject10.bin"/><Relationship Id="rId12" Type="http://schemas.openxmlformats.org/officeDocument/2006/relationships/image" Target="../media/image19.wmf"/><Relationship Id="rId17" Type="http://schemas.openxmlformats.org/officeDocument/2006/relationships/oleObject" Target="../embeddings/oleObject13.bin"/><Relationship Id="rId25" Type="http://schemas.openxmlformats.org/officeDocument/2006/relationships/image" Target="../media/image57.png"/><Relationship Id="rId33" Type="http://schemas.openxmlformats.org/officeDocument/2006/relationships/image" Target="../media/image59.png"/><Relationship Id="rId38"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49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8.png"/><Relationship Id="rId4" Type="http://schemas.openxmlformats.org/officeDocument/2006/relationships/image" Target="../media/image47.emf"/></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2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2.xml"/><Relationship Id="rId7" Type="http://schemas.openxmlformats.org/officeDocument/2006/relationships/image" Target="../media/image15.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4.bin"/><Relationship Id="rId18" Type="http://schemas.openxmlformats.org/officeDocument/2006/relationships/image" Target="../media/image22.png"/><Relationship Id="rId26" Type="http://schemas.openxmlformats.org/officeDocument/2006/relationships/image" Target="../media/image26.png"/><Relationship Id="rId3" Type="http://schemas.openxmlformats.org/officeDocument/2006/relationships/notesSlide" Target="../notesSlides/notesSlide3.xml"/><Relationship Id="rId21" Type="http://schemas.openxmlformats.org/officeDocument/2006/relationships/image" Target="../media/image20.wmf"/><Relationship Id="rId7" Type="http://schemas.openxmlformats.org/officeDocument/2006/relationships/oleObject" Target="../embeddings/oleObject22.bin"/><Relationship Id="rId12" Type="http://schemas.openxmlformats.org/officeDocument/2006/relationships/image" Target="../media/image18.wmf"/><Relationship Id="rId17" Type="http://schemas.openxmlformats.org/officeDocument/2006/relationships/image" Target="../media/image210.png"/><Relationship Id="rId25" Type="http://schemas.openxmlformats.org/officeDocument/2006/relationships/image" Target="../media/image25.png"/><Relationship Id="rId2" Type="http://schemas.openxmlformats.org/officeDocument/2006/relationships/slideLayout" Target="../slideLayouts/slideLayout8.xml"/><Relationship Id="rId16" Type="http://schemas.openxmlformats.org/officeDocument/2006/relationships/image" Target="../media/image19.wmf"/><Relationship Id="rId20" Type="http://schemas.openxmlformats.org/officeDocument/2006/relationships/oleObject" Target="../embeddings/oleObject5.bin"/><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30.bin"/><Relationship Id="rId24" Type="http://schemas.openxmlformats.org/officeDocument/2006/relationships/image" Target="../media/image24.png"/><Relationship Id="rId5" Type="http://schemas.openxmlformats.org/officeDocument/2006/relationships/oleObject" Target="../embeddings/oleObject2.bin"/><Relationship Id="rId15" Type="http://schemas.openxmlformats.org/officeDocument/2006/relationships/oleObject" Target="../embeddings/oleObject40.bin"/><Relationship Id="rId23" Type="http://schemas.openxmlformats.org/officeDocument/2006/relationships/image" Target="../media/image20.wmf"/><Relationship Id="rId10" Type="http://schemas.openxmlformats.org/officeDocument/2006/relationships/image" Target="../media/image18.wmf"/><Relationship Id="rId19"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oleObject" Target="../embeddings/oleObject3.bin"/><Relationship Id="rId14" Type="http://schemas.openxmlformats.org/officeDocument/2006/relationships/image" Target="../media/image19.wmf"/><Relationship Id="rId22"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5.png"/></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9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Measurement and Fitting of Microwave Resonators</a:t>
            </a:r>
            <a:endParaRPr lang="en-US" dirty="0"/>
          </a:p>
        </p:txBody>
      </p:sp>
      <p:sp>
        <p:nvSpPr>
          <p:cNvPr id="3" name="Text Placeholder 2"/>
          <p:cNvSpPr>
            <a:spLocks noGrp="1"/>
          </p:cNvSpPr>
          <p:nvPr>
            <p:ph type="body" sz="quarter" idx="14"/>
          </p:nvPr>
        </p:nvSpPr>
        <p:spPr/>
        <p:txBody>
          <a:bodyPr/>
          <a:lstStyle/>
          <a:p>
            <a:r>
              <a:rPr lang="en-US" dirty="0" smtClean="0"/>
              <a:t>2/08/2019</a:t>
            </a:r>
            <a:endParaRPr lang="en-US" dirty="0"/>
          </a:p>
        </p:txBody>
      </p:sp>
      <p:sp>
        <p:nvSpPr>
          <p:cNvPr id="4" name="Text Placeholder 3"/>
          <p:cNvSpPr>
            <a:spLocks noGrp="1"/>
          </p:cNvSpPr>
          <p:nvPr>
            <p:ph type="body" sz="quarter" idx="15"/>
          </p:nvPr>
        </p:nvSpPr>
        <p:spPr/>
        <p:txBody>
          <a:bodyPr/>
          <a:lstStyle/>
          <a:p>
            <a:r>
              <a:rPr lang="en-US" dirty="0" smtClean="0"/>
              <a:t>Moe Khalil</a:t>
            </a:r>
            <a:endParaRPr lang="en-US" dirty="0"/>
          </a:p>
        </p:txBody>
      </p:sp>
      <p:sp>
        <p:nvSpPr>
          <p:cNvPr id="7" name="TextBox 6"/>
          <p:cNvSpPr txBox="1"/>
          <p:nvPr/>
        </p:nvSpPr>
        <p:spPr>
          <a:xfrm>
            <a:off x="4687498"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935106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52538"/>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6839"/>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28" name="TextBox 27"/>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25436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984975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5"/>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6839"/>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28" name="TextBox 27"/>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24473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222137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76363"/>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28" name="TextBox 27"/>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090730"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2625630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6839"/>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28" name="TextBox 27"/>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244737"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331186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76363"/>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3"/>
                <a:ext cx="3348865" cy="7218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𝑒</m:t>
                                  </m:r>
                                </m:sub>
                              </m:sSub>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r>
                                <a:rPr lang="en-US" b="0" i="1" smtClean="0">
                                  <a:latin typeface="Cambria Math" panose="02040503050406030204" pitchFamily="18" charset="0"/>
                                </a:rPr>
                                <m:t>𝜙</m:t>
                              </m:r>
                            </m:sup>
                          </m:sSup>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267201" y="5483733"/>
                <a:ext cx="3348865" cy="72180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17" name="TextBox 16"/>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10998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36609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AutoShape 81"/>
          <p:cNvSpPr>
            <a:spLocks noChangeArrowheads="1"/>
          </p:cNvSpPr>
          <p:nvPr/>
        </p:nvSpPr>
        <p:spPr bwMode="auto">
          <a:xfrm rot="11486678">
            <a:off x="4958637" y="4984713"/>
            <a:ext cx="1430989" cy="276225"/>
          </a:xfrm>
          <a:prstGeom prst="leftArrow">
            <a:avLst>
              <a:gd name="adj1" fmla="val 50000"/>
              <a:gd name="adj2" fmla="val 56034"/>
            </a:avLst>
          </a:prstGeom>
          <a:solidFill>
            <a:srgbClr val="3366FF"/>
          </a:solidFill>
          <a:ln w="25400">
            <a:solidFill>
              <a:schemeClr val="tx1"/>
            </a:solidFill>
            <a:miter lim="800000"/>
            <a:headEnd/>
            <a:tailEnd/>
          </a:ln>
        </p:spPr>
        <p:txBody>
          <a:bodyPr rot="10800000" wrap="none" anchor="ctr"/>
          <a:lstStyle/>
          <a:p>
            <a:endParaRPr lang="en-US">
              <a:latin typeface="Calibri" pitchFamily="34" charset="0"/>
            </a:endParaRPr>
          </a:p>
        </p:txBody>
      </p:sp>
      <p:sp>
        <p:nvSpPr>
          <p:cNvPr id="8222" name="Text Box 89"/>
          <p:cNvSpPr txBox="1">
            <a:spLocks noChangeArrowheads="1"/>
          </p:cNvSpPr>
          <p:nvPr/>
        </p:nvSpPr>
        <p:spPr bwMode="auto">
          <a:xfrm>
            <a:off x="6790752" y="5147388"/>
            <a:ext cx="3248005" cy="43088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200" b="1" u="sng" dirty="0">
                <a:solidFill>
                  <a:srgbClr val="00B0F0"/>
                </a:solidFill>
                <a:latin typeface="+mj-lt"/>
                <a:cs typeface="Times New Roman" pitchFamily="18" charset="0"/>
              </a:rPr>
              <a:t>Resonance </a:t>
            </a:r>
            <a:r>
              <a:rPr lang="en-US" sz="2200" b="1" u="sng" dirty="0" err="1">
                <a:solidFill>
                  <a:srgbClr val="00B0F0"/>
                </a:solidFill>
                <a:latin typeface="+mj-lt"/>
                <a:cs typeface="Times New Roman" pitchFamily="18" charset="0"/>
              </a:rPr>
              <a:t>L</a:t>
            </a:r>
            <a:r>
              <a:rPr lang="en-US" sz="2200" b="1" u="sng" dirty="0" err="1" smtClean="0">
                <a:solidFill>
                  <a:srgbClr val="00B0F0"/>
                </a:solidFill>
                <a:latin typeface="+mj-lt"/>
                <a:cs typeface="Times New Roman" pitchFamily="18" charset="0"/>
              </a:rPr>
              <a:t>ineshape</a:t>
            </a:r>
            <a:endParaRPr lang="en-US" sz="2200" b="1" u="sng" dirty="0">
              <a:solidFill>
                <a:srgbClr val="00B0F0"/>
              </a:solidFill>
              <a:latin typeface="+mj-lt"/>
              <a:cs typeface="Times New Roman" pitchFamily="18" charset="0"/>
            </a:endParaRPr>
          </a:p>
        </p:txBody>
      </p:sp>
      <p:sp>
        <p:nvSpPr>
          <p:cNvPr id="8267" name="Text Box 19"/>
          <p:cNvSpPr txBox="1">
            <a:spLocks noChangeArrowheads="1"/>
          </p:cNvSpPr>
          <p:nvPr/>
        </p:nvSpPr>
        <p:spPr bwMode="auto">
          <a:xfrm>
            <a:off x="1157548" y="3856793"/>
            <a:ext cx="2755883" cy="430887"/>
          </a:xfrm>
          <a:prstGeom prst="rect">
            <a:avLst/>
          </a:prstGeom>
          <a:noFill/>
          <a:ln w="31750">
            <a:noFill/>
            <a:miter lim="800000"/>
            <a:headEnd/>
            <a:tailEnd/>
          </a:ln>
        </p:spPr>
        <p:txBody>
          <a:bodyPr wrap="none">
            <a:spAutoFit/>
          </a:bodyPr>
          <a:lstStyle/>
          <a:p>
            <a:pPr fontAlgn="auto">
              <a:spcBef>
                <a:spcPts val="0"/>
              </a:spcBef>
              <a:spcAft>
                <a:spcPts val="0"/>
              </a:spcAft>
              <a:defRPr/>
            </a:pPr>
            <a:r>
              <a:rPr lang="en-US" sz="2200" b="1" u="sng" dirty="0">
                <a:solidFill>
                  <a:srgbClr val="00B0F0"/>
                </a:solidFill>
                <a:latin typeface="+mj-lt"/>
                <a:cs typeface="Times New Roman" pitchFamily="18" charset="0"/>
              </a:rPr>
              <a:t>Norton </a:t>
            </a:r>
            <a:r>
              <a:rPr lang="en-US" sz="2200" b="1" u="sng" dirty="0" smtClean="0">
                <a:solidFill>
                  <a:srgbClr val="00B0F0"/>
                </a:solidFill>
                <a:latin typeface="+mj-lt"/>
                <a:cs typeface="Times New Roman" pitchFamily="18" charset="0"/>
              </a:rPr>
              <a:t>Equivalent</a:t>
            </a:r>
            <a:endParaRPr lang="en-US" sz="2200" b="1" u="sng" dirty="0">
              <a:solidFill>
                <a:srgbClr val="00B0F0"/>
              </a:solidFill>
              <a:latin typeface="+mj-lt"/>
              <a:cs typeface="Times New Roman" pitchFamily="18" charset="0"/>
            </a:endParaRPr>
          </a:p>
        </p:txBody>
      </p:sp>
      <p:sp>
        <p:nvSpPr>
          <p:cNvPr id="3155" name="AutoShape 81"/>
          <p:cNvSpPr>
            <a:spLocks noChangeArrowheads="1"/>
          </p:cNvSpPr>
          <p:nvPr/>
        </p:nvSpPr>
        <p:spPr bwMode="auto">
          <a:xfrm rot="19133988">
            <a:off x="3816698" y="3513576"/>
            <a:ext cx="756541" cy="276225"/>
          </a:xfrm>
          <a:prstGeom prst="leftArrow">
            <a:avLst>
              <a:gd name="adj1" fmla="val 50000"/>
              <a:gd name="adj2" fmla="val 56063"/>
            </a:avLst>
          </a:prstGeom>
          <a:solidFill>
            <a:srgbClr val="3366FF"/>
          </a:solidFill>
          <a:ln w="25400">
            <a:solidFill>
              <a:schemeClr val="tx1"/>
            </a:solidFill>
            <a:miter lim="800000"/>
            <a:headEnd/>
            <a:tailEnd/>
          </a:ln>
        </p:spPr>
        <p:txBody>
          <a:bodyPr rot="10800000" wrap="none" anchor="ctr"/>
          <a:lstStyle/>
          <a:p>
            <a:endParaRPr lang="en-US">
              <a:latin typeface="Calibri" pitchFamily="34" charset="0"/>
            </a:endParaRPr>
          </a:p>
        </p:txBody>
      </p:sp>
      <p:sp>
        <p:nvSpPr>
          <p:cNvPr id="91" name="TextBox 90"/>
          <p:cNvSpPr txBox="1"/>
          <p:nvPr/>
        </p:nvSpPr>
        <p:spPr>
          <a:xfrm>
            <a:off x="9760683" y="6588845"/>
            <a:ext cx="237917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grpSp>
        <p:nvGrpSpPr>
          <p:cNvPr id="7" name="Group 6"/>
          <p:cNvGrpSpPr/>
          <p:nvPr/>
        </p:nvGrpSpPr>
        <p:grpSpPr>
          <a:xfrm>
            <a:off x="2210594" y="704670"/>
            <a:ext cx="7770813" cy="2379345"/>
            <a:chOff x="1836848" y="704670"/>
            <a:chExt cx="7770813" cy="2379345"/>
          </a:xfrm>
        </p:grpSpPr>
        <p:grpSp>
          <p:nvGrpSpPr>
            <p:cNvPr id="2" name="Group 289"/>
            <p:cNvGrpSpPr>
              <a:grpSpLocks/>
            </p:cNvGrpSpPr>
            <p:nvPr/>
          </p:nvGrpSpPr>
          <p:grpSpPr bwMode="auto">
            <a:xfrm>
              <a:off x="8110648" y="1466669"/>
              <a:ext cx="1497013" cy="1270000"/>
              <a:chOff x="7270366" y="666974"/>
              <a:chExt cx="1497117" cy="1269402"/>
            </a:xfrm>
          </p:grpSpPr>
          <p:sp>
            <p:nvSpPr>
              <p:cNvPr id="153" name="Flowchart: Direct Access Storage 152"/>
              <p:cNvSpPr/>
              <p:nvPr/>
            </p:nvSpPr>
            <p:spPr>
              <a:xfrm flipH="1">
                <a:off x="7304443" y="677731"/>
                <a:ext cx="1463040" cy="1258645"/>
              </a:xfrm>
              <a:prstGeom prst="flowChartMagneticDrum">
                <a:avLst/>
              </a:prstGeom>
              <a:solidFill>
                <a:schemeClr val="bg1"/>
              </a:solidFill>
              <a:ln>
                <a:solidFill>
                  <a:schemeClr val="tx1"/>
                </a:solidFill>
              </a:ln>
              <a:effectLst>
                <a:innerShdw blurRad="622300" dist="444500" dir="732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62" name="Oval 100"/>
              <p:cNvSpPr>
                <a:spLocks noChangeArrowheads="1"/>
              </p:cNvSpPr>
              <p:nvPr/>
            </p:nvSpPr>
            <p:spPr bwMode="auto">
              <a:xfrm>
                <a:off x="7270366" y="666974"/>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grpSp>
          <p:nvGrpSpPr>
            <p:cNvPr id="3" name="Group 293"/>
            <p:cNvGrpSpPr>
              <a:grpSpLocks/>
            </p:cNvGrpSpPr>
            <p:nvPr/>
          </p:nvGrpSpPr>
          <p:grpSpPr bwMode="auto">
            <a:xfrm>
              <a:off x="1836848" y="1465082"/>
              <a:ext cx="1497013" cy="1268412"/>
              <a:chOff x="7315189" y="2777266"/>
              <a:chExt cx="1497117" cy="1269402"/>
            </a:xfrm>
          </p:grpSpPr>
          <p:sp>
            <p:nvSpPr>
              <p:cNvPr id="142" name="Flowchart: Direct Access Storage 141"/>
              <p:cNvSpPr/>
              <p:nvPr/>
            </p:nvSpPr>
            <p:spPr>
              <a:xfrm>
                <a:off x="7315189" y="2788023"/>
                <a:ext cx="1463040" cy="1258645"/>
              </a:xfrm>
              <a:prstGeom prst="flowChartMagneticDrum">
                <a:avLst/>
              </a:prstGeom>
              <a:solidFill>
                <a:schemeClr val="bg1"/>
              </a:solidFill>
              <a:ln>
                <a:solidFill>
                  <a:schemeClr val="tx1"/>
                </a:solidFill>
              </a:ln>
              <a:effectLst>
                <a:innerShdw blurRad="622300" dist="444500" dir="360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60" name="Oval 100"/>
              <p:cNvSpPr>
                <a:spLocks noChangeArrowheads="1"/>
              </p:cNvSpPr>
              <p:nvPr/>
            </p:nvSpPr>
            <p:spPr bwMode="auto">
              <a:xfrm flipH="1">
                <a:off x="8261863" y="2777266"/>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sp>
          <p:nvSpPr>
            <p:cNvPr id="3091" name="AutoShape 6"/>
            <p:cNvSpPr>
              <a:spLocks noChangeArrowheads="1"/>
            </p:cNvSpPr>
            <p:nvPr/>
          </p:nvSpPr>
          <p:spPr bwMode="auto">
            <a:xfrm flipV="1">
              <a:off x="5816710" y="2907802"/>
              <a:ext cx="169862" cy="176213"/>
            </a:xfrm>
            <a:prstGeom prst="triangle">
              <a:avLst>
                <a:gd name="adj" fmla="val 50000"/>
              </a:avLst>
            </a:prstGeom>
            <a:solidFill>
              <a:schemeClr val="bg1"/>
            </a:solidFill>
            <a:ln w="28575">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graphicFrame>
              <p:nvGraphicFramePr>
                <p:cNvPr id="3076" name="Object 37"/>
                <p:cNvGraphicFramePr>
                  <a:graphicFrameLocks noChangeAspect="1"/>
                </p:cNvGraphicFramePr>
                <p:nvPr>
                  <p:extLst/>
                </p:nvPr>
              </p:nvGraphicFramePr>
              <p:xfrm>
                <a:off x="3989498" y="704670"/>
                <a:ext cx="474663" cy="531813"/>
              </p:xfrm>
              <a:graphic>
                <a:graphicData uri="http://schemas.openxmlformats.org/presentationml/2006/ole">
                  <mc:AlternateContent>
                    <mc:Choice xmlns:v="urn:schemas-microsoft-com:vml" Requires="v">
                      <p:oleObj spid="_x0000_s10358" name="Equation" r:id="rId4" imgW="215713" imgH="241091" progId="Equation.3">
                        <p:embed/>
                      </p:oleObj>
                    </mc:Choice>
                    <mc:Fallback>
                      <p:oleObj name="Equation" r:id="rId4" imgW="215713" imgH="241091" progId="Equation.3">
                        <p:embed/>
                        <p:pic>
                          <p:nvPicPr>
                            <p:cNvPr id="0" name=""/>
                            <p:cNvPicPr>
                              <a:picLocks noChangeAspect="1" noChangeArrowheads="1"/>
                            </p:cNvPicPr>
                            <p:nvPr/>
                          </p:nvPicPr>
                          <p:blipFill>
                            <a:blip r:embed="rId5">
                              <a:extLst>
                                <a:ext uri="{28A0092B-C50C-407E-A947-70E740481C1C}">
                                  <a14:useLocalDpi val="0"/>
                                </a:ext>
                              </a:extLst>
                            </a:blip>
                            <a:srcRect/>
                            <a:stretch>
                              <a:fillRect/>
                            </a:stretch>
                          </p:blipFill>
                          <p:spPr bwMode="auto">
                            <a:xfrm>
                              <a:off x="3989498" y="704670"/>
                              <a:ext cx="474663" cy="5318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76" name="Object 37"/>
                <p:cNvGraphicFramePr>
                  <a:graphicFrameLocks noChangeAspect="1"/>
                </p:cNvGraphicFramePr>
                <p:nvPr>
                  <p:extLst>
                    <p:ext uri="{D42A27DB-BD31-4B8C-83A1-F6EECF244321}">
                      <p14:modId xmlns:p14="http://schemas.microsoft.com/office/powerpoint/2010/main" val="528401508"/>
                    </p:ext>
                  </p:extLst>
                </p:nvPr>
              </p:nvGraphicFramePr>
              <p:xfrm>
                <a:off x="3989498" y="704670"/>
                <a:ext cx="474663" cy="531813"/>
              </p:xfrm>
              <a:graphic>
                <a:graphicData uri="http://schemas.openxmlformats.org/presentationml/2006/ole">
                  <mc:AlternateContent>
                    <mc:Choice xmlns:v="urn:schemas-microsoft-com:vml" Requires="v">
                      <p:oleObj spid="_x0000_s3389" name="Equation" r:id="rId6" imgW="215713" imgH="241091" progId="Equation.3">
                        <p:embed/>
                      </p:oleObj>
                    </mc:Choice>
                    <mc:Fallback>
                      <p:oleObj name="Equation" r:id="rId6" imgW="215713" imgH="2410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498" y="704670"/>
                              <a:ext cx="4746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077" name="Object 38"/>
                <p:cNvGraphicFramePr>
                  <a:graphicFrameLocks noChangeAspect="1"/>
                </p:cNvGraphicFramePr>
                <p:nvPr>
                  <p:extLst/>
                </p:nvPr>
              </p:nvGraphicFramePr>
              <p:xfrm>
                <a:off x="7354998" y="731657"/>
                <a:ext cx="436563" cy="488950"/>
              </p:xfrm>
              <a:graphic>
                <a:graphicData uri="http://schemas.openxmlformats.org/presentationml/2006/ole">
                  <mc:AlternateContent>
                    <mc:Choice xmlns:v="urn:schemas-microsoft-com:vml" Requires="v">
                      <p:oleObj spid="_x0000_s10359" name="Equation" r:id="rId8" imgW="215713" imgH="241091" progId="Equation.3">
                        <p:embed/>
                      </p:oleObj>
                    </mc:Choice>
                    <mc:Fallback>
                      <p:oleObj name="Equation" r:id="rId8" imgW="215713" imgH="241091" progId="Equation.3">
                        <p:embed/>
                        <p:pic>
                          <p:nvPicPr>
                            <p:cNvPr id="0" name=""/>
                            <p:cNvPicPr>
                              <a:picLocks noChangeAspect="1" noChangeArrowheads="1"/>
                            </p:cNvPicPr>
                            <p:nvPr/>
                          </p:nvPicPr>
                          <p:blipFill>
                            <a:blip r:embed="rId9">
                              <a:extLst>
                                <a:ext uri="{28A0092B-C50C-407E-A947-70E740481C1C}">
                                  <a14:useLocalDpi val="0"/>
                                </a:ext>
                              </a:extLst>
                            </a:blip>
                            <a:srcRect/>
                            <a:stretch>
                              <a:fillRect/>
                            </a:stretch>
                          </p:blipFill>
                          <p:spPr bwMode="auto">
                            <a:xfrm>
                              <a:off x="7354998" y="731657"/>
                              <a:ext cx="436563" cy="4889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77" name="Object 38"/>
                <p:cNvGraphicFramePr>
                  <a:graphicFrameLocks noChangeAspect="1"/>
                </p:cNvGraphicFramePr>
                <p:nvPr>
                  <p:extLst>
                    <p:ext uri="{D42A27DB-BD31-4B8C-83A1-F6EECF244321}">
                      <p14:modId xmlns:p14="http://schemas.microsoft.com/office/powerpoint/2010/main" val="3738313953"/>
                    </p:ext>
                  </p:extLst>
                </p:nvPr>
              </p:nvGraphicFramePr>
              <p:xfrm>
                <a:off x="7354998" y="731657"/>
                <a:ext cx="436563" cy="488950"/>
              </p:xfrm>
              <a:graphic>
                <a:graphicData uri="http://schemas.openxmlformats.org/presentationml/2006/ole">
                  <mc:AlternateContent>
                    <mc:Choice xmlns:v="urn:schemas-microsoft-com:vml" Requires="v">
                      <p:oleObj spid="_x0000_s3390" name="Equation" r:id="rId10" imgW="215713" imgH="241091" progId="Equation.3">
                        <p:embed/>
                      </p:oleObj>
                    </mc:Choice>
                    <mc:Fallback>
                      <p:oleObj name="Equation" r:id="rId10" imgW="215713"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98" y="731657"/>
                              <a:ext cx="4365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3092" name="Line 40"/>
            <p:cNvSpPr>
              <a:spLocks noChangeShapeType="1"/>
            </p:cNvSpPr>
            <p:nvPr/>
          </p:nvSpPr>
          <p:spPr bwMode="auto">
            <a:xfrm>
              <a:off x="3972035" y="1236482"/>
              <a:ext cx="342900" cy="0"/>
            </a:xfrm>
            <a:prstGeom prst="line">
              <a:avLst/>
            </a:prstGeom>
            <a:noFill/>
            <a:ln w="19050">
              <a:solidFill>
                <a:schemeClr val="tx1"/>
              </a:solidFill>
              <a:round/>
              <a:headEnd/>
              <a:tailEnd type="triangle" w="med" len="med"/>
            </a:ln>
          </p:spPr>
          <p:txBody>
            <a:bodyPr/>
            <a:lstStyle/>
            <a:p>
              <a:endParaRPr lang="en-US"/>
            </a:p>
          </p:txBody>
        </p:sp>
        <p:sp>
          <p:nvSpPr>
            <p:cNvPr id="3093" name="Line 42"/>
            <p:cNvSpPr>
              <a:spLocks noChangeShapeType="1"/>
            </p:cNvSpPr>
            <p:nvPr/>
          </p:nvSpPr>
          <p:spPr bwMode="auto">
            <a:xfrm>
              <a:off x="7364522" y="1236482"/>
              <a:ext cx="342900" cy="0"/>
            </a:xfrm>
            <a:prstGeom prst="line">
              <a:avLst/>
            </a:prstGeom>
            <a:noFill/>
            <a:ln w="19050">
              <a:solidFill>
                <a:schemeClr val="tx1"/>
              </a:solidFill>
              <a:round/>
              <a:headEnd/>
              <a:tailEnd type="triangle" w="med" len="med"/>
            </a:ln>
          </p:spPr>
          <p:txBody>
            <a:bodyPr/>
            <a:lstStyle/>
            <a:p>
              <a:endParaRPr lang="en-US"/>
            </a:p>
          </p:txBody>
        </p:sp>
        <p:sp>
          <p:nvSpPr>
            <p:cNvPr id="3097" name="Line 7"/>
            <p:cNvSpPr>
              <a:spLocks noChangeShapeType="1"/>
            </p:cNvSpPr>
            <p:nvPr/>
          </p:nvSpPr>
          <p:spPr bwMode="auto">
            <a:xfrm flipV="1">
              <a:off x="5602397" y="1798458"/>
              <a:ext cx="1189038" cy="1587"/>
            </a:xfrm>
            <a:prstGeom prst="line">
              <a:avLst/>
            </a:prstGeom>
            <a:noFill/>
            <a:ln w="28575">
              <a:solidFill>
                <a:schemeClr val="tx1"/>
              </a:solidFill>
              <a:round/>
              <a:headEnd/>
              <a:tailEnd/>
            </a:ln>
          </p:spPr>
          <p:txBody>
            <a:bodyPr/>
            <a:lstStyle/>
            <a:p>
              <a:endParaRPr lang="en-US"/>
            </a:p>
          </p:txBody>
        </p:sp>
        <p:sp>
          <p:nvSpPr>
            <p:cNvPr id="3098" name="Line 10"/>
            <p:cNvSpPr>
              <a:spLocks noChangeShapeType="1"/>
            </p:cNvSpPr>
            <p:nvPr/>
          </p:nvSpPr>
          <p:spPr bwMode="auto">
            <a:xfrm flipV="1">
              <a:off x="4674080" y="1787344"/>
              <a:ext cx="0" cy="932656"/>
            </a:xfrm>
            <a:prstGeom prst="line">
              <a:avLst/>
            </a:prstGeom>
            <a:noFill/>
            <a:ln w="28575">
              <a:solidFill>
                <a:schemeClr val="tx1"/>
              </a:solidFill>
              <a:round/>
              <a:headEnd/>
              <a:tailEnd/>
            </a:ln>
          </p:spPr>
          <p:txBody>
            <a:bodyPr/>
            <a:lstStyle/>
            <a:p>
              <a:endParaRPr lang="en-US"/>
            </a:p>
          </p:txBody>
        </p:sp>
        <p:sp>
          <p:nvSpPr>
            <p:cNvPr id="3099" name="Line 11"/>
            <p:cNvSpPr>
              <a:spLocks noChangeShapeType="1"/>
            </p:cNvSpPr>
            <p:nvPr/>
          </p:nvSpPr>
          <p:spPr bwMode="auto">
            <a:xfrm flipV="1">
              <a:off x="3821223" y="1330144"/>
              <a:ext cx="1160463" cy="0"/>
            </a:xfrm>
            <a:prstGeom prst="line">
              <a:avLst/>
            </a:prstGeom>
            <a:noFill/>
            <a:ln w="28575">
              <a:solidFill>
                <a:schemeClr val="tx1"/>
              </a:solidFill>
              <a:round/>
              <a:headEnd/>
              <a:tailEnd/>
            </a:ln>
          </p:spPr>
          <p:txBody>
            <a:bodyPr/>
            <a:lstStyle/>
            <a:p>
              <a:endParaRPr lang="en-US"/>
            </a:p>
          </p:txBody>
        </p:sp>
        <p:sp>
          <p:nvSpPr>
            <p:cNvPr id="3100" name="Line 46"/>
            <p:cNvSpPr>
              <a:spLocks noChangeShapeType="1"/>
            </p:cNvSpPr>
            <p:nvPr/>
          </p:nvSpPr>
          <p:spPr bwMode="auto">
            <a:xfrm>
              <a:off x="5591286" y="1330144"/>
              <a:ext cx="2224087" cy="0"/>
            </a:xfrm>
            <a:prstGeom prst="line">
              <a:avLst/>
            </a:prstGeom>
            <a:noFill/>
            <a:ln w="28575">
              <a:solidFill>
                <a:schemeClr val="tx1"/>
              </a:solidFill>
              <a:round/>
              <a:headEnd/>
              <a:tailEnd/>
            </a:ln>
          </p:spPr>
          <p:txBody>
            <a:bodyPr/>
            <a:lstStyle/>
            <a:p>
              <a:endParaRPr lang="en-US"/>
            </a:p>
          </p:txBody>
        </p:sp>
        <p:sp>
          <p:nvSpPr>
            <p:cNvPr id="3101" name="Line 55"/>
            <p:cNvSpPr>
              <a:spLocks noChangeShapeType="1"/>
            </p:cNvSpPr>
            <p:nvPr/>
          </p:nvSpPr>
          <p:spPr bwMode="auto">
            <a:xfrm flipH="1" flipV="1">
              <a:off x="5896085" y="2320744"/>
              <a:ext cx="0" cy="412750"/>
            </a:xfrm>
            <a:prstGeom prst="line">
              <a:avLst/>
            </a:prstGeom>
            <a:noFill/>
            <a:ln w="28575">
              <a:solidFill>
                <a:schemeClr val="tx1"/>
              </a:solidFill>
              <a:round/>
              <a:headEnd/>
              <a:tailEnd/>
            </a:ln>
          </p:spPr>
          <p:txBody>
            <a:bodyPr/>
            <a:lstStyle/>
            <a:p>
              <a:endParaRPr lang="en-US"/>
            </a:p>
          </p:txBody>
        </p:sp>
        <p:sp>
          <p:nvSpPr>
            <p:cNvPr id="3102" name="Line 56"/>
            <p:cNvSpPr>
              <a:spLocks noChangeShapeType="1"/>
            </p:cNvSpPr>
            <p:nvPr/>
          </p:nvSpPr>
          <p:spPr bwMode="auto">
            <a:xfrm>
              <a:off x="5896085" y="1787344"/>
              <a:ext cx="0" cy="381000"/>
            </a:xfrm>
            <a:prstGeom prst="line">
              <a:avLst/>
            </a:prstGeom>
            <a:noFill/>
            <a:ln w="28575">
              <a:solidFill>
                <a:schemeClr val="tx1"/>
              </a:solidFill>
              <a:round/>
              <a:headEnd/>
              <a:tailEnd/>
            </a:ln>
          </p:spPr>
          <p:txBody>
            <a:bodyPr/>
            <a:lstStyle/>
            <a:p>
              <a:endParaRPr lang="en-US"/>
            </a:p>
          </p:txBody>
        </p:sp>
        <p:sp>
          <p:nvSpPr>
            <p:cNvPr id="3103" name="Line 53"/>
            <p:cNvSpPr>
              <a:spLocks noChangeShapeType="1"/>
            </p:cNvSpPr>
            <p:nvPr/>
          </p:nvSpPr>
          <p:spPr bwMode="auto">
            <a:xfrm flipV="1">
              <a:off x="4661039" y="1787343"/>
              <a:ext cx="312708" cy="0"/>
            </a:xfrm>
            <a:prstGeom prst="line">
              <a:avLst/>
            </a:prstGeom>
            <a:noFill/>
            <a:ln w="28575">
              <a:solidFill>
                <a:schemeClr val="tx1"/>
              </a:solidFill>
              <a:round/>
              <a:headEnd/>
              <a:tailEnd/>
            </a:ln>
          </p:spPr>
          <p:txBody>
            <a:bodyPr/>
            <a:lstStyle/>
            <a:p>
              <a:endParaRPr lang="en-US"/>
            </a:p>
          </p:txBody>
        </p:sp>
        <p:sp>
          <p:nvSpPr>
            <p:cNvPr id="3104" name="Line 55"/>
            <p:cNvSpPr>
              <a:spLocks noChangeShapeType="1"/>
            </p:cNvSpPr>
            <p:nvPr/>
          </p:nvSpPr>
          <p:spPr bwMode="auto">
            <a:xfrm flipH="1" flipV="1">
              <a:off x="5742097" y="2319157"/>
              <a:ext cx="323850" cy="0"/>
            </a:xfrm>
            <a:prstGeom prst="line">
              <a:avLst/>
            </a:prstGeom>
            <a:noFill/>
            <a:ln w="28575">
              <a:solidFill>
                <a:schemeClr val="tx1"/>
              </a:solidFill>
              <a:round/>
              <a:headEnd/>
              <a:tailEnd/>
            </a:ln>
          </p:spPr>
          <p:txBody>
            <a:bodyPr/>
            <a:lstStyle/>
            <a:p>
              <a:endParaRPr lang="en-US"/>
            </a:p>
          </p:txBody>
        </p:sp>
        <p:sp>
          <p:nvSpPr>
            <p:cNvPr id="3105" name="Line 56"/>
            <p:cNvSpPr>
              <a:spLocks noChangeShapeType="1"/>
            </p:cNvSpPr>
            <p:nvPr/>
          </p:nvSpPr>
          <p:spPr bwMode="auto">
            <a:xfrm flipH="1" flipV="1">
              <a:off x="5743685" y="2168344"/>
              <a:ext cx="323850" cy="0"/>
            </a:xfrm>
            <a:prstGeom prst="line">
              <a:avLst/>
            </a:prstGeom>
            <a:noFill/>
            <a:ln w="28575">
              <a:solidFill>
                <a:schemeClr val="tx1"/>
              </a:solidFill>
              <a:round/>
              <a:headEnd/>
              <a:tailEnd/>
            </a:ln>
          </p:spPr>
          <p:txBody>
            <a:bodyPr/>
            <a:lstStyle/>
            <a:p>
              <a:endParaRPr lang="en-US"/>
            </a:p>
          </p:txBody>
        </p:sp>
        <p:sp>
          <p:nvSpPr>
            <p:cNvPr id="3106" name="Line 58"/>
            <p:cNvSpPr>
              <a:spLocks noChangeShapeType="1"/>
            </p:cNvSpPr>
            <p:nvPr/>
          </p:nvSpPr>
          <p:spPr bwMode="auto">
            <a:xfrm flipH="1" flipV="1">
              <a:off x="2746485" y="2735165"/>
              <a:ext cx="5607050" cy="0"/>
            </a:xfrm>
            <a:prstGeom prst="line">
              <a:avLst/>
            </a:prstGeom>
            <a:noFill/>
            <a:ln w="28575">
              <a:solidFill>
                <a:schemeClr val="tx1"/>
              </a:solidFill>
              <a:round/>
              <a:headEnd/>
              <a:tailEnd/>
            </a:ln>
          </p:spPr>
          <p:txBody>
            <a:bodyPr/>
            <a:lstStyle/>
            <a:p>
              <a:endParaRPr lang="en-US"/>
            </a:p>
          </p:txBody>
        </p:sp>
        <p:sp>
          <p:nvSpPr>
            <p:cNvPr id="3107" name="Text Box 64"/>
            <p:cNvSpPr txBox="1">
              <a:spLocks noChangeArrowheads="1"/>
            </p:cNvSpPr>
            <p:nvPr/>
          </p:nvSpPr>
          <p:spPr bwMode="auto">
            <a:xfrm>
              <a:off x="4600686" y="1406344"/>
              <a:ext cx="390525"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M</a:t>
              </a:r>
            </a:p>
          </p:txBody>
        </p:sp>
        <p:sp>
          <p:nvSpPr>
            <p:cNvPr id="3108" name="Text Box 65"/>
            <p:cNvSpPr txBox="1">
              <a:spLocks noChangeArrowheads="1"/>
            </p:cNvSpPr>
            <p:nvPr/>
          </p:nvSpPr>
          <p:spPr bwMode="auto">
            <a:xfrm>
              <a:off x="5134086" y="1728608"/>
              <a:ext cx="325437"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p>
          </p:txBody>
        </p:sp>
        <p:sp>
          <p:nvSpPr>
            <p:cNvPr id="3114" name="Line 95"/>
            <p:cNvSpPr>
              <a:spLocks noChangeShapeType="1"/>
            </p:cNvSpPr>
            <p:nvPr/>
          </p:nvSpPr>
          <p:spPr bwMode="auto">
            <a:xfrm>
              <a:off x="3813285" y="1330144"/>
              <a:ext cx="0" cy="781050"/>
            </a:xfrm>
            <a:prstGeom prst="line">
              <a:avLst/>
            </a:prstGeom>
            <a:noFill/>
            <a:ln w="28575">
              <a:solidFill>
                <a:schemeClr val="tx1"/>
              </a:solidFill>
              <a:round/>
              <a:headEnd/>
              <a:tailEnd/>
            </a:ln>
          </p:spPr>
          <p:txBody>
            <a:bodyPr/>
            <a:lstStyle/>
            <a:p>
              <a:endParaRPr lang="en-US"/>
            </a:p>
          </p:txBody>
        </p:sp>
        <p:sp>
          <p:nvSpPr>
            <p:cNvPr id="3115" name="Line 96"/>
            <p:cNvSpPr>
              <a:spLocks noChangeShapeType="1"/>
            </p:cNvSpPr>
            <p:nvPr/>
          </p:nvSpPr>
          <p:spPr bwMode="auto">
            <a:xfrm flipH="1" flipV="1">
              <a:off x="3078273" y="2093732"/>
              <a:ext cx="728663" cy="0"/>
            </a:xfrm>
            <a:prstGeom prst="line">
              <a:avLst/>
            </a:prstGeom>
            <a:noFill/>
            <a:ln w="28575">
              <a:solidFill>
                <a:schemeClr val="tx1"/>
              </a:solidFill>
              <a:round/>
              <a:headEnd/>
              <a:tailEnd/>
            </a:ln>
          </p:spPr>
          <p:txBody>
            <a:bodyPr/>
            <a:lstStyle/>
            <a:p>
              <a:endParaRPr lang="en-US"/>
            </a:p>
          </p:txBody>
        </p:sp>
        <p:sp>
          <p:nvSpPr>
            <p:cNvPr id="3116" name="Line 103"/>
            <p:cNvSpPr>
              <a:spLocks noChangeShapeType="1"/>
            </p:cNvSpPr>
            <p:nvPr/>
          </p:nvSpPr>
          <p:spPr bwMode="auto">
            <a:xfrm>
              <a:off x="7823310" y="1330144"/>
              <a:ext cx="0" cy="762000"/>
            </a:xfrm>
            <a:prstGeom prst="line">
              <a:avLst/>
            </a:prstGeom>
            <a:noFill/>
            <a:ln w="28575">
              <a:solidFill>
                <a:schemeClr val="tx1"/>
              </a:solidFill>
              <a:round/>
              <a:headEnd/>
              <a:tailEnd/>
            </a:ln>
          </p:spPr>
          <p:txBody>
            <a:bodyPr/>
            <a:lstStyle/>
            <a:p>
              <a:endParaRPr lang="en-US"/>
            </a:p>
          </p:txBody>
        </p:sp>
        <p:sp>
          <p:nvSpPr>
            <p:cNvPr id="3117" name="Line 104"/>
            <p:cNvSpPr>
              <a:spLocks noChangeShapeType="1"/>
            </p:cNvSpPr>
            <p:nvPr/>
          </p:nvSpPr>
          <p:spPr bwMode="auto">
            <a:xfrm flipV="1">
              <a:off x="7815373" y="2081032"/>
              <a:ext cx="538163" cy="0"/>
            </a:xfrm>
            <a:prstGeom prst="line">
              <a:avLst/>
            </a:prstGeom>
            <a:noFill/>
            <a:ln w="28575">
              <a:solidFill>
                <a:schemeClr val="tx1"/>
              </a:solidFill>
              <a:round/>
              <a:headEnd/>
              <a:tailEnd/>
            </a:ln>
          </p:spPr>
          <p:txBody>
            <a:bodyPr/>
            <a:lstStyle/>
            <a:p>
              <a:endParaRPr lang="en-US"/>
            </a:p>
          </p:txBody>
        </p:sp>
        <p:sp>
          <p:nvSpPr>
            <p:cNvPr id="3118" name="Line 58"/>
            <p:cNvSpPr>
              <a:spLocks noChangeShapeType="1"/>
            </p:cNvSpPr>
            <p:nvPr/>
          </p:nvSpPr>
          <p:spPr bwMode="auto">
            <a:xfrm flipH="1" flipV="1">
              <a:off x="5896085" y="1330144"/>
              <a:ext cx="0" cy="152400"/>
            </a:xfrm>
            <a:prstGeom prst="line">
              <a:avLst/>
            </a:prstGeom>
            <a:noFill/>
            <a:ln w="28575">
              <a:solidFill>
                <a:schemeClr val="tx1"/>
              </a:solidFill>
              <a:round/>
              <a:headEnd/>
              <a:tailEnd/>
            </a:ln>
          </p:spPr>
          <p:txBody>
            <a:bodyPr/>
            <a:lstStyle/>
            <a:p>
              <a:endParaRPr lang="en-US"/>
            </a:p>
          </p:txBody>
        </p:sp>
        <p:sp>
          <p:nvSpPr>
            <p:cNvPr id="3119" name="Line 55"/>
            <p:cNvSpPr>
              <a:spLocks noChangeShapeType="1"/>
            </p:cNvSpPr>
            <p:nvPr/>
          </p:nvSpPr>
          <p:spPr bwMode="auto">
            <a:xfrm flipH="1" flipV="1">
              <a:off x="5742097" y="1633357"/>
              <a:ext cx="323850" cy="0"/>
            </a:xfrm>
            <a:prstGeom prst="line">
              <a:avLst/>
            </a:prstGeom>
            <a:noFill/>
            <a:ln w="28575">
              <a:solidFill>
                <a:schemeClr val="tx1"/>
              </a:solidFill>
              <a:round/>
              <a:headEnd/>
              <a:tailEnd/>
            </a:ln>
          </p:spPr>
          <p:txBody>
            <a:bodyPr/>
            <a:lstStyle/>
            <a:p>
              <a:endParaRPr lang="en-US"/>
            </a:p>
          </p:txBody>
        </p:sp>
        <p:sp>
          <p:nvSpPr>
            <p:cNvPr id="3120" name="Line 56"/>
            <p:cNvSpPr>
              <a:spLocks noChangeShapeType="1"/>
            </p:cNvSpPr>
            <p:nvPr/>
          </p:nvSpPr>
          <p:spPr bwMode="auto">
            <a:xfrm flipH="1" flipV="1">
              <a:off x="5743685" y="1482544"/>
              <a:ext cx="323850" cy="0"/>
            </a:xfrm>
            <a:prstGeom prst="line">
              <a:avLst/>
            </a:prstGeom>
            <a:noFill/>
            <a:ln w="28575">
              <a:solidFill>
                <a:schemeClr val="tx1"/>
              </a:solidFill>
              <a:round/>
              <a:headEnd/>
              <a:tailEnd/>
            </a:ln>
          </p:spPr>
          <p:txBody>
            <a:bodyPr/>
            <a:lstStyle/>
            <a:p>
              <a:endParaRPr lang="en-US"/>
            </a:p>
          </p:txBody>
        </p:sp>
        <p:sp>
          <p:nvSpPr>
            <p:cNvPr id="3121" name="Text Box 63"/>
            <p:cNvSpPr txBox="1">
              <a:spLocks noChangeArrowheads="1"/>
            </p:cNvSpPr>
            <p:nvPr/>
          </p:nvSpPr>
          <p:spPr bwMode="auto">
            <a:xfrm>
              <a:off x="6058011" y="1406344"/>
              <a:ext cx="441325"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a:t>
              </a:r>
              <a:r>
                <a:rPr lang="en-US" baseline="-25000">
                  <a:latin typeface="Times New Roman" pitchFamily="18" charset="0"/>
                  <a:cs typeface="Times New Roman" pitchFamily="18" charset="0"/>
                </a:rPr>
                <a:t>C</a:t>
              </a:r>
              <a:endParaRPr lang="en-US">
                <a:latin typeface="Times New Roman" pitchFamily="18" charset="0"/>
                <a:cs typeface="Times New Roman" pitchFamily="18" charset="0"/>
              </a:endParaRPr>
            </a:p>
          </p:txBody>
        </p:sp>
        <p:sp>
          <p:nvSpPr>
            <p:cNvPr id="3122" name="Line 58"/>
            <p:cNvSpPr>
              <a:spLocks noChangeShapeType="1"/>
            </p:cNvSpPr>
            <p:nvPr/>
          </p:nvSpPr>
          <p:spPr bwMode="auto">
            <a:xfrm flipH="1" flipV="1">
              <a:off x="5896085" y="1634944"/>
              <a:ext cx="0" cy="152400"/>
            </a:xfrm>
            <a:prstGeom prst="line">
              <a:avLst/>
            </a:prstGeom>
            <a:noFill/>
            <a:ln w="28575">
              <a:solidFill>
                <a:schemeClr val="tx1"/>
              </a:solidFill>
              <a:round/>
              <a:headEnd/>
              <a:tailEnd/>
            </a:ln>
          </p:spPr>
          <p:txBody>
            <a:bodyPr/>
            <a:lstStyle/>
            <a:p>
              <a:endParaRPr lang="en-US"/>
            </a:p>
          </p:txBody>
        </p:sp>
        <p:sp>
          <p:nvSpPr>
            <p:cNvPr id="3123" name="Text Box 63"/>
            <p:cNvSpPr txBox="1">
              <a:spLocks noChangeArrowheads="1"/>
            </p:cNvSpPr>
            <p:nvPr/>
          </p:nvSpPr>
          <p:spPr bwMode="auto">
            <a:xfrm>
              <a:off x="5111861" y="968194"/>
              <a:ext cx="401637"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r>
                <a:rPr lang="en-US" baseline="-25000">
                  <a:latin typeface="Times New Roman" pitchFamily="18" charset="0"/>
                  <a:cs typeface="Times New Roman" pitchFamily="18" charset="0"/>
                </a:rPr>
                <a:t>1</a:t>
              </a:r>
              <a:endParaRPr lang="en-US">
                <a:latin typeface="Times New Roman" pitchFamily="18" charset="0"/>
                <a:cs typeface="Times New Roman" pitchFamily="18" charset="0"/>
              </a:endParaRPr>
            </a:p>
          </p:txBody>
        </p:sp>
        <p:sp>
          <p:nvSpPr>
            <p:cNvPr id="3126" name="Line 4"/>
            <p:cNvSpPr>
              <a:spLocks noChangeShapeType="1"/>
            </p:cNvSpPr>
            <p:nvPr/>
          </p:nvSpPr>
          <p:spPr bwMode="auto">
            <a:xfrm flipH="1">
              <a:off x="5896085" y="2728733"/>
              <a:ext cx="0" cy="182880"/>
            </a:xfrm>
            <a:prstGeom prst="line">
              <a:avLst/>
            </a:prstGeom>
            <a:noFill/>
            <a:ln w="2857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3081" name="Object 10"/>
                <p:cNvGraphicFramePr>
                  <a:graphicFrameLocks noChangeAspect="1"/>
                </p:cNvGraphicFramePr>
                <p:nvPr>
                  <p:extLst/>
                </p:nvPr>
              </p:nvGraphicFramePr>
              <p:xfrm>
                <a:off x="6118336" y="1974670"/>
                <a:ext cx="320675" cy="474663"/>
              </p:xfrm>
              <a:graphic>
                <a:graphicData uri="http://schemas.openxmlformats.org/presentationml/2006/ole">
                  <mc:AlternateContent>
                    <mc:Choice xmlns:v="urn:schemas-microsoft-com:vml" Requires="v">
                      <p:oleObj spid="_x0000_s10360" name="Equation" r:id="rId12" imgW="177480" imgH="266400" progId="Equation.3">
                        <p:embed/>
                      </p:oleObj>
                    </mc:Choice>
                    <mc:Fallback>
                      <p:oleObj name="Equation" r:id="rId12" imgW="177480" imgH="266400" progId="Equation.3">
                        <p:embed/>
                        <p:pic>
                          <p:nvPicPr>
                            <p:cNvPr id="0" name=""/>
                            <p:cNvPicPr>
                              <a:picLocks noChangeAspect="1" noChangeArrowheads="1"/>
                            </p:cNvPicPr>
                            <p:nvPr/>
                          </p:nvPicPr>
                          <p:blipFill>
                            <a:blip r:embed="rId13"/>
                            <a:srcRect/>
                            <a:stretch>
                              <a:fillRect/>
                            </a:stretch>
                          </p:blipFill>
                          <p:spPr bwMode="auto">
                            <a:xfrm>
                              <a:off x="6118336" y="1974670"/>
                              <a:ext cx="320675" cy="474663"/>
                            </a:xfrm>
                            <a:prstGeom prst="rect">
                              <a:avLst/>
                            </a:prstGeom>
                            <a:noFill/>
                          </p:spPr>
                        </p:pic>
                      </p:oleObj>
                    </mc:Fallback>
                  </mc:AlternateContent>
                </a:graphicData>
              </a:graphic>
            </p:graphicFrame>
          </mc:Choice>
          <mc:Fallback xmlns="">
            <p:graphicFrame>
              <p:nvGraphicFramePr>
                <p:cNvPr id="3081" name="Object 10"/>
                <p:cNvGraphicFramePr>
                  <a:graphicFrameLocks noChangeAspect="1"/>
                </p:cNvGraphicFramePr>
                <p:nvPr>
                  <p:extLst>
                    <p:ext uri="{D42A27DB-BD31-4B8C-83A1-F6EECF244321}">
                      <p14:modId xmlns:p14="http://schemas.microsoft.com/office/powerpoint/2010/main" val="3774760758"/>
                    </p:ext>
                  </p:extLst>
                </p:nvPr>
              </p:nvGraphicFramePr>
              <p:xfrm>
                <a:off x="6118336" y="1974670"/>
                <a:ext cx="320675" cy="474663"/>
              </p:xfrm>
              <a:graphic>
                <a:graphicData uri="http://schemas.openxmlformats.org/presentationml/2006/ole">
                  <mc:AlternateContent>
                    <mc:Choice xmlns:v="urn:schemas-microsoft-com:vml" Requires="v">
                      <p:oleObj spid="_x0000_s3391" name="Equation" r:id="rId14" imgW="177480" imgH="266400" progId="Equation.3">
                        <p:embed/>
                      </p:oleObj>
                    </mc:Choice>
                    <mc:Fallback>
                      <p:oleObj name="Equation" r:id="rId14" imgW="177480" imgH="266400" progId="Equation.3">
                        <p:embed/>
                        <p:pic>
                          <p:nvPicPr>
                            <p:cNvPr id="0" name=""/>
                            <p:cNvPicPr>
                              <a:picLocks noChangeAspect="1" noChangeArrowheads="1"/>
                            </p:cNvPicPr>
                            <p:nvPr/>
                          </p:nvPicPr>
                          <p:blipFill>
                            <a:blip r:embed="rId15"/>
                            <a:srcRect/>
                            <a:stretch>
                              <a:fillRect/>
                            </a:stretch>
                          </p:blipFill>
                          <p:spPr bwMode="auto">
                            <a:xfrm>
                              <a:off x="6118336" y="1974670"/>
                              <a:ext cx="320675" cy="474663"/>
                            </a:xfrm>
                            <a:prstGeom prst="rect">
                              <a:avLst/>
                            </a:prstGeom>
                            <a:noFill/>
                          </p:spPr>
                        </p:pic>
                      </p:oleObj>
                    </mc:Fallback>
                  </mc:AlternateContent>
                </a:graphicData>
              </a:graphic>
            </p:graphicFrame>
          </mc:Fallback>
        </mc:AlternateContent>
        <p:sp>
          <p:nvSpPr>
            <p:cNvPr id="3127" name="Text Box 65"/>
            <p:cNvSpPr txBox="1">
              <a:spLocks noChangeArrowheads="1"/>
            </p:cNvSpPr>
            <p:nvPr/>
          </p:nvSpPr>
          <p:spPr bwMode="auto">
            <a:xfrm>
              <a:off x="6696186" y="2027058"/>
              <a:ext cx="350837" cy="369887"/>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3150" name="Oval 41"/>
            <p:cNvSpPr>
              <a:spLocks noChangeArrowheads="1"/>
            </p:cNvSpPr>
            <p:nvPr/>
          </p:nvSpPr>
          <p:spPr bwMode="auto">
            <a:xfrm>
              <a:off x="6791436" y="1752420"/>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3151" name="Oval 41"/>
            <p:cNvSpPr>
              <a:spLocks noChangeArrowheads="1"/>
            </p:cNvSpPr>
            <p:nvPr/>
          </p:nvSpPr>
          <p:spPr bwMode="auto">
            <a:xfrm>
              <a:off x="6824773" y="2676345"/>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3156" name="Freeform 92"/>
            <p:cNvSpPr>
              <a:spLocks/>
            </p:cNvSpPr>
            <p:nvPr/>
          </p:nvSpPr>
          <p:spPr bwMode="auto">
            <a:xfrm rot="10800000" flipV="1">
              <a:off x="4980097" y="1642882"/>
              <a:ext cx="611188" cy="150813"/>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3157" name="Freeform 92"/>
            <p:cNvSpPr>
              <a:spLocks/>
            </p:cNvSpPr>
            <p:nvPr/>
          </p:nvSpPr>
          <p:spPr bwMode="auto">
            <a:xfrm rot="10800000">
              <a:off x="4974331" y="1327447"/>
              <a:ext cx="611188" cy="152400"/>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115913" y="1787343"/>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𝑎</m:t>
                            </m:r>
                          </m:sub>
                        </m:sSub>
                      </m:oMath>
                    </m:oMathPara>
                  </a14:m>
                  <a:endParaRPr lang="en-US" sz="2400"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15913" y="1787343"/>
                  <a:ext cx="279400" cy="461665"/>
                </a:xfrm>
                <a:prstGeom prst="rect">
                  <a:avLst/>
                </a:prstGeom>
                <a:blipFill rotWithShape="0">
                  <a:blip r:embed="rId16"/>
                  <a:stretch>
                    <a:fillRect l="-4348" r="-6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8778638" y="1853562"/>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𝑏</m:t>
                            </m:r>
                          </m:sub>
                        </m:sSub>
                      </m:oMath>
                    </m:oMathPara>
                  </a14:m>
                  <a:endParaRPr lang="en-US" sz="2400" dirty="0" smtClean="0">
                    <a:latin typeface="Arial" pitchFamily="34" charset="0"/>
                    <a:cs typeface="Arial" pitchFamily="34"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778638" y="1853562"/>
                  <a:ext cx="279400" cy="461665"/>
                </a:xfrm>
                <a:prstGeom prst="rect">
                  <a:avLst/>
                </a:prstGeom>
                <a:blipFill rotWithShape="0">
                  <a:blip r:embed="rId17"/>
                  <a:stretch>
                    <a:fillRect l="-4348" r="-71739"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4" name="TextBox 83"/>
              <p:cNvSpPr txBox="1"/>
              <p:nvPr/>
            </p:nvSpPr>
            <p:spPr>
              <a:xfrm>
                <a:off x="700508" y="5460072"/>
                <a:ext cx="3857004" cy="937757"/>
              </a:xfrm>
              <a:prstGeom prst="rect">
                <a:avLst/>
              </a:prstGeom>
              <a:noFill/>
            </p:spPr>
            <p:txBody>
              <a:bodyPr wrap="square" rtlCol="0">
                <a:spAutoFit/>
              </a:bodyPr>
              <a:lstStyle/>
              <a:p>
                <a:r>
                  <a:rPr lang="en-US" dirty="0" smtClean="0"/>
                  <a:t>Obtain internal quality factor with fit parameters </a:t>
                </a: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𝑄</m:t>
                          </m:r>
                        </m:e>
                        <m:sub>
                          <m:r>
                            <a:rPr lang="en-US" i="1">
                              <a:latin typeface="Cambria Math"/>
                            </a:rPr>
                            <m:t>𝑖</m:t>
                          </m:r>
                        </m:sub>
                        <m:sup>
                          <m:r>
                            <a:rPr lang="en-US" i="1">
                              <a:latin typeface="Cambria Math" panose="02040503050406030204" pitchFamily="18" charset="0"/>
                            </a:rPr>
                            <m:t>−1</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a:rPr>
                            <m:t>𝑄</m:t>
                          </m:r>
                        </m:e>
                        <m:sup>
                          <m:r>
                            <a:rPr lang="en-US" i="1">
                              <a:latin typeface="Cambria Math"/>
                            </a:rPr>
                            <m:t>−1</m:t>
                          </m:r>
                        </m:sup>
                      </m:sSup>
                      <m:r>
                        <a:rPr lang="en-US" i="1">
                          <a:latin typeface="Cambria Math"/>
                        </a:rPr>
                        <m:t>−</m:t>
                      </m:r>
                      <m:r>
                        <a:rPr lang="en-US" i="1">
                          <a:latin typeface="Cambria Math"/>
                        </a:rPr>
                        <m:t>𝑅𝑒</m:t>
                      </m:r>
                      <m:r>
                        <a:rPr lang="en-US" i="1">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𝑄</m:t>
                              </m:r>
                            </m:e>
                          </m:acc>
                        </m:e>
                        <m:sub>
                          <m:r>
                            <a:rPr lang="en-US" i="1">
                              <a:latin typeface="Cambria Math" panose="02040503050406030204" pitchFamily="18" charset="0"/>
                            </a:rPr>
                            <m:t>𝑒</m:t>
                          </m:r>
                        </m:sub>
                        <m:sup>
                          <m:r>
                            <a:rPr lang="en-US" i="1">
                              <a:latin typeface="Cambria Math" panose="02040503050406030204" pitchFamily="18" charset="0"/>
                            </a:rPr>
                            <m:t>−1</m:t>
                          </m:r>
                        </m:sup>
                      </m:sSubSup>
                      <m:r>
                        <a:rPr lang="en-US" i="1">
                          <a:latin typeface="Cambria Math"/>
                        </a:rPr>
                        <m:t>)</m:t>
                      </m:r>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700508" y="5460072"/>
                <a:ext cx="3857004" cy="937757"/>
              </a:xfrm>
              <a:prstGeom prst="rect">
                <a:avLst/>
              </a:prstGeom>
              <a:blipFill rotWithShape="0">
                <a:blip r:embed="rId18"/>
                <a:stretch>
                  <a:fillRect l="-1422" t="-3896" r="-2528"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702801" y="3441277"/>
                <a:ext cx="4136389"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𝑅𝑒</m:t>
                      </m:r>
                      <m:r>
                        <a:rPr lang="en-US" sz="1600" i="1">
                          <a:latin typeface="Cambria Math"/>
                        </a:rPr>
                        <m:t>(</m:t>
                      </m:r>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en-US" sz="1600" i="1">
                                  <a:latin typeface="Cambria Math" panose="02040503050406030204" pitchFamily="18" charset="0"/>
                                </a:rPr>
                                <m:t>𝑄</m:t>
                              </m:r>
                            </m:e>
                          </m:acc>
                        </m:e>
                        <m:sub>
                          <m:r>
                            <a:rPr lang="en-US" sz="1600" i="1">
                              <a:latin typeface="Cambria Math" panose="02040503050406030204" pitchFamily="18" charset="0"/>
                            </a:rPr>
                            <m:t>𝑒</m:t>
                          </m:r>
                        </m:sub>
                        <m:sup>
                          <m:r>
                            <a:rPr lang="en-US" sz="1600" i="1">
                              <a:latin typeface="Cambria Math" panose="02040503050406030204" pitchFamily="18" charset="0"/>
                            </a:rPr>
                            <m:t>−1</m:t>
                          </m:r>
                        </m:sup>
                      </m:sSubSup>
                      <m:r>
                        <a:rPr lang="en-US" sz="1600" i="1">
                          <a:latin typeface="Cambria Math"/>
                        </a:rPr>
                        <m:t>)</m:t>
                      </m:r>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2</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Sub>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𝐶</m:t>
                          </m:r>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𝐶</m:t>
                              </m:r>
                            </m:e>
                            <m:sub>
                              <m:r>
                                <a:rPr lang="en-US" sz="1600" b="0" i="1" smtClean="0">
                                  <a:latin typeface="Cambria Math" panose="02040503050406030204" pitchFamily="18" charset="0"/>
                                  <a:cs typeface="Arial" pitchFamily="34" charset="0"/>
                                </a:rPr>
                                <m:t>𝑐</m:t>
                              </m:r>
                            </m:sub>
                          </m:sSub>
                          <m:r>
                            <a:rPr lang="en-US" sz="1600" b="0" i="1" smtClean="0">
                              <a:latin typeface="Cambria Math" panose="02040503050406030204" pitchFamily="18" charset="0"/>
                              <a:cs typeface="Arial" pitchFamily="34" charset="0"/>
                            </a:rPr>
                            <m:t>)</m:t>
                          </m:r>
                        </m:den>
                      </m:f>
                      <m:d>
                        <m:dPr>
                          <m:ctrlPr>
                            <a:rPr lang="en-US" sz="1600" b="0" i="1" smtClean="0">
                              <a:latin typeface="Cambria Math" panose="02040503050406030204" pitchFamily="18" charset="0"/>
                              <a:cs typeface="Arial" pitchFamily="34" charset="0"/>
                            </a:rPr>
                          </m:ctrlPr>
                        </m:dPr>
                        <m:e>
                          <m:sSup>
                            <m:sSupPr>
                              <m:ctrlPr>
                                <a:rPr lang="en-US" sz="1600" b="0" i="1" smtClean="0">
                                  <a:latin typeface="Cambria Math" panose="02040503050406030204" pitchFamily="18" charset="0"/>
                                  <a:cs typeface="Arial" pitchFamily="34" charset="0"/>
                                </a:rPr>
                              </m:ctrlPr>
                            </m:sSupPr>
                            <m:e>
                              <m:d>
                                <m:dPr>
                                  <m:ctrlPr>
                                    <a:rPr lang="en-US" sz="1600" b="0" i="1" smtClean="0">
                                      <a:latin typeface="Cambria Math" panose="02040503050406030204" pitchFamily="18" charset="0"/>
                                      <a:cs typeface="Arial" pitchFamily="34" charset="0"/>
                                    </a:rPr>
                                  </m:ctrlPr>
                                </m:dPr>
                                <m:e>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𝑀</m:t>
                                      </m:r>
                                    </m:num>
                                    <m:den>
                                      <m:r>
                                        <a:rPr lang="en-US" sz="1600" b="0" i="1" smtClean="0">
                                          <a:latin typeface="Cambria Math" panose="02040503050406030204" pitchFamily="18" charset="0"/>
                                          <a:cs typeface="Arial" pitchFamily="34" charset="0"/>
                                        </a:rPr>
                                        <m:t>𝐿</m:t>
                                      </m:r>
                                    </m:den>
                                  </m:f>
                                </m:e>
                              </m:d>
                            </m:e>
                            <m:sup>
                              <m:r>
                                <a:rPr lang="en-US" sz="1600" b="0" i="1" smtClean="0">
                                  <a:latin typeface="Cambria Math" panose="02040503050406030204" pitchFamily="18" charset="0"/>
                                  <a:cs typeface="Arial" pitchFamily="34" charset="0"/>
                                </a:rPr>
                                <m:t>2</m:t>
                              </m:r>
                            </m:sup>
                          </m:sSup>
                          <m:r>
                            <a:rPr lang="en-US" sz="1600" b="0" i="1" smtClean="0">
                              <a:latin typeface="Cambria Math" panose="02040503050406030204" pitchFamily="18" charset="0"/>
                              <a:cs typeface="Arial" pitchFamily="34" charset="0"/>
                            </a:rPr>
                            <m:t>+</m:t>
                          </m:r>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𝐶</m:t>
                              </m:r>
                            </m:e>
                            <m:sub>
                              <m:r>
                                <a:rPr lang="en-US" sz="1600" b="0" i="1" smtClean="0">
                                  <a:latin typeface="Cambria Math" panose="02040503050406030204" pitchFamily="18" charset="0"/>
                                  <a:cs typeface="Arial" pitchFamily="34" charset="0"/>
                                </a:rPr>
                                <m:t>𝑐</m:t>
                              </m:r>
                            </m:sub>
                            <m:sup>
                              <m:r>
                                <a:rPr lang="en-US" sz="1600" b="0" i="1" smtClean="0">
                                  <a:latin typeface="Cambria Math" panose="02040503050406030204" pitchFamily="18" charset="0"/>
                                  <a:cs typeface="Arial" pitchFamily="34" charset="0"/>
                                </a:rPr>
                                <m:t>2</m:t>
                              </m:r>
                            </m:sup>
                          </m:sSubSup>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e>
                      </m:d>
                    </m:oMath>
                  </m:oMathPara>
                </a14:m>
                <a:endParaRPr lang="en-US" sz="1600" dirty="0" smtClean="0">
                  <a:latin typeface="Arial" pitchFamily="34" charset="0"/>
                  <a:cs typeface="Arial" pitchFamily="34"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702801" y="3441277"/>
                <a:ext cx="4136389" cy="792718"/>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8242051" y="4352092"/>
                <a:ext cx="3057888" cy="562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𝑅𝑒</m:t>
                      </m:r>
                      <m:r>
                        <a:rPr lang="en-US" sz="1600" i="1">
                          <a:latin typeface="Cambria Math"/>
                        </a:rPr>
                        <m:t>(</m:t>
                      </m:r>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en-US" sz="1600" i="1">
                                  <a:latin typeface="Cambria Math" panose="02040503050406030204" pitchFamily="18" charset="0"/>
                                </a:rPr>
                                <m:t>𝑄</m:t>
                              </m:r>
                            </m:e>
                          </m:acc>
                        </m:e>
                        <m:sub>
                          <m:r>
                            <a:rPr lang="en-US" sz="1600" i="1">
                              <a:latin typeface="Cambria Math" panose="02040503050406030204" pitchFamily="18" charset="0"/>
                            </a:rPr>
                            <m:t>𝑒</m:t>
                          </m:r>
                        </m:sub>
                        <m:sup>
                          <m:r>
                            <a:rPr lang="en-US" sz="1600" i="1">
                              <a:latin typeface="Cambria Math" panose="02040503050406030204" pitchFamily="18" charset="0"/>
                            </a:rPr>
                            <m:t>−1</m:t>
                          </m:r>
                        </m:sup>
                      </m:sSubSup>
                      <m:r>
                        <a:rPr lang="en-US" sz="1600" i="1">
                          <a:latin typeface="Cambria Math"/>
                        </a:rPr>
                        <m:t>)</m:t>
                      </m:r>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num>
                        <m:den>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cs typeface="Arial" pitchFamily="34" charset="0"/>
                            </a:rPr>
                            <m:t>𝜋</m:t>
                          </m:r>
                          <m:r>
                            <a:rPr lang="en-US" sz="1600" b="0" i="1" smtClean="0">
                              <a:latin typeface="Cambria Math" panose="02040503050406030204" pitchFamily="18" charset="0"/>
                              <a:cs typeface="Arial" pitchFamily="34" charset="0"/>
                            </a:rPr>
                            <m:t>𝑘</m:t>
                          </m:r>
                        </m:den>
                      </m:f>
                      <m:d>
                        <m:dPr>
                          <m:ctrlPr>
                            <a:rPr lang="en-US" sz="1600" b="0" i="1" smtClean="0">
                              <a:latin typeface="Cambria Math" panose="02040503050406030204" pitchFamily="18" charset="0"/>
                              <a:cs typeface="Arial" pitchFamily="34" charset="0"/>
                            </a:rPr>
                          </m:ctrlPr>
                        </m:dPr>
                        <m:e>
                          <m:f>
                            <m:fPr>
                              <m:ctrlPr>
                                <a:rPr lang="en-US" sz="1600" b="0" i="1" smtClean="0">
                                  <a:latin typeface="Cambria Math" panose="02040503050406030204" pitchFamily="18" charset="0"/>
                                  <a:cs typeface="Arial" pitchFamily="34" charset="0"/>
                                </a:rPr>
                              </m:ctrlPr>
                            </m:fPr>
                            <m:num>
                              <m:sSup>
                                <m:sSupPr>
                                  <m:ctrlPr>
                                    <a:rPr lang="en-US" sz="1600" b="0" i="1" smtClean="0">
                                      <a:latin typeface="Cambria Math" panose="02040503050406030204" pitchFamily="18" charset="0"/>
                                      <a:cs typeface="Arial" pitchFamily="34" charset="0"/>
                                    </a:rPr>
                                  </m:ctrlPr>
                                </m:sSupPr>
                                <m:e>
                                  <m:r>
                                    <a:rPr lang="en-US" sz="1600" b="0" i="1" smtClean="0">
                                      <a:latin typeface="Cambria Math" panose="02040503050406030204" pitchFamily="18" charset="0"/>
                                      <a:cs typeface="Arial" pitchFamily="34" charset="0"/>
                                    </a:rPr>
                                    <m:t>𝑀</m:t>
                                  </m:r>
                                </m:e>
                                <m:sup>
                                  <m:r>
                                    <a:rPr lang="en-US" sz="1600" b="0" i="1" smtClean="0">
                                      <a:latin typeface="Cambria Math" panose="02040503050406030204" pitchFamily="18" charset="0"/>
                                      <a:cs typeface="Arial" pitchFamily="34" charset="0"/>
                                    </a:rPr>
                                    <m:t>2</m:t>
                                  </m:r>
                                </m:sup>
                              </m:sSup>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𝑅</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den>
                          </m:f>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𝑅</m:t>
                              </m:r>
                            </m:sub>
                          </m:sSub>
                          <m:sSubSup>
                            <m:sSubSupPr>
                              <m:ctrlPr>
                                <a:rPr lang="en-US" sz="1600" i="1">
                                  <a:latin typeface="Cambria Math" panose="02040503050406030204" pitchFamily="18" charset="0"/>
                                  <a:cs typeface="Arial" pitchFamily="34" charset="0"/>
                                </a:rPr>
                              </m:ctrlPr>
                            </m:sSubSupPr>
                            <m:e>
                              <m:r>
                                <a:rPr lang="en-US" sz="1600" i="1">
                                  <a:latin typeface="Cambria Math" panose="02040503050406030204" pitchFamily="18" charset="0"/>
                                  <a:cs typeface="Arial" pitchFamily="34" charset="0"/>
                                </a:rPr>
                                <m:t>𝐶</m:t>
                              </m:r>
                            </m:e>
                            <m:sub>
                              <m:r>
                                <a:rPr lang="en-US" sz="1600" i="1">
                                  <a:latin typeface="Cambria Math" panose="02040503050406030204" pitchFamily="18" charset="0"/>
                                  <a:cs typeface="Arial" pitchFamily="34" charset="0"/>
                                </a:rPr>
                                <m:t>𝑐</m:t>
                              </m:r>
                            </m:sub>
                            <m:sup>
                              <m:r>
                                <a:rPr lang="en-US" sz="1600" i="1">
                                  <a:latin typeface="Cambria Math" panose="02040503050406030204" pitchFamily="18" charset="0"/>
                                  <a:cs typeface="Arial" pitchFamily="34" charset="0"/>
                                </a:rPr>
                                <m:t>2</m:t>
                              </m:r>
                            </m:sup>
                          </m:sSubSup>
                        </m:e>
                      </m:d>
                    </m:oMath>
                  </m:oMathPara>
                </a14:m>
                <a:endParaRPr lang="en-US" sz="1600" dirty="0" smtClean="0">
                  <a:latin typeface="Arial" pitchFamily="34" charset="0"/>
                  <a:cs typeface="Arial" pitchFamily="34"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8242051" y="4352092"/>
                <a:ext cx="3057888" cy="562077"/>
              </a:xfrm>
              <a:prstGeom prst="rect">
                <a:avLst/>
              </a:prstGeom>
              <a:blipFill rotWithShape="0">
                <a:blip r:embed="rId20"/>
                <a:stretch>
                  <a:fillRect/>
                </a:stretch>
              </a:blipFill>
            </p:spPr>
            <p:txBody>
              <a:bodyPr/>
              <a:lstStyle/>
              <a:p>
                <a:r>
                  <a:rPr lang="en-US">
                    <a:noFill/>
                  </a:rPr>
                  <a:t> </a:t>
                </a:r>
              </a:p>
            </p:txBody>
          </p:sp>
        </mc:Fallback>
      </mc:AlternateContent>
      <p:sp>
        <p:nvSpPr>
          <p:cNvPr id="93"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smtClean="0"/>
              <a:t>Resonator Circuit Analysis</a:t>
            </a:r>
          </a:p>
        </p:txBody>
      </p:sp>
      <p:sp>
        <p:nvSpPr>
          <p:cNvPr id="8" name="Rectangle 7"/>
          <p:cNvSpPr/>
          <p:nvPr/>
        </p:nvSpPr>
        <p:spPr>
          <a:xfrm>
            <a:off x="1737102" y="704670"/>
            <a:ext cx="8717796" cy="256547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p:cNvSpPr txBox="1"/>
          <p:nvPr/>
        </p:nvSpPr>
        <p:spPr>
          <a:xfrm>
            <a:off x="1815363" y="731588"/>
            <a:ext cx="1253538" cy="400110"/>
          </a:xfrm>
          <a:prstGeom prst="rect">
            <a:avLst/>
          </a:prstGeom>
          <a:noFill/>
        </p:spPr>
        <p:txBody>
          <a:bodyPr wrap="square" rtlCol="0">
            <a:spAutoFit/>
          </a:bodyPr>
          <a:lstStyle/>
          <a:p>
            <a:r>
              <a:rPr lang="en-US" sz="2000" b="1" dirty="0" smtClean="0">
                <a:latin typeface="Arial" pitchFamily="34" charset="0"/>
                <a:cs typeface="Arial" pitchFamily="34" charset="0"/>
              </a:rPr>
              <a:t>Device</a:t>
            </a:r>
          </a:p>
        </p:txBody>
      </p:sp>
      <p:grpSp>
        <p:nvGrpSpPr>
          <p:cNvPr id="10" name="Group 9"/>
          <p:cNvGrpSpPr/>
          <p:nvPr/>
        </p:nvGrpSpPr>
        <p:grpSpPr>
          <a:xfrm>
            <a:off x="177433" y="4343882"/>
            <a:ext cx="4716111" cy="1003216"/>
            <a:chOff x="303676" y="4076602"/>
            <a:chExt cx="4716111" cy="1003216"/>
          </a:xfrm>
        </p:grpSpPr>
        <p:sp>
          <p:nvSpPr>
            <p:cNvPr id="86" name="Oval 20"/>
            <p:cNvSpPr>
              <a:spLocks noChangeArrowheads="1"/>
            </p:cNvSpPr>
            <p:nvPr/>
          </p:nvSpPr>
          <p:spPr bwMode="auto">
            <a:xfrm>
              <a:off x="706888" y="4492443"/>
              <a:ext cx="314325" cy="304800"/>
            </a:xfrm>
            <a:prstGeom prst="ellipse">
              <a:avLst/>
            </a:prstGeom>
            <a:noFill/>
            <a:ln w="31750">
              <a:solidFill>
                <a:schemeClr val="tx1"/>
              </a:solidFill>
              <a:round/>
              <a:headEnd/>
              <a:tailEnd/>
            </a:ln>
          </p:spPr>
          <p:txBody>
            <a:bodyPr wrap="none" anchor="ctr"/>
            <a:lstStyle/>
            <a:p>
              <a:endParaRPr lang="en-US">
                <a:latin typeface="Calibri" pitchFamily="34" charset="0"/>
              </a:endParaRPr>
            </a:p>
          </p:txBody>
        </p:sp>
        <p:sp>
          <p:nvSpPr>
            <p:cNvPr id="87" name="Line 22"/>
            <p:cNvSpPr>
              <a:spLocks noChangeShapeType="1"/>
            </p:cNvSpPr>
            <p:nvPr/>
          </p:nvSpPr>
          <p:spPr bwMode="auto">
            <a:xfrm flipV="1">
              <a:off x="879925" y="4803594"/>
              <a:ext cx="0" cy="219075"/>
            </a:xfrm>
            <a:prstGeom prst="line">
              <a:avLst/>
            </a:prstGeom>
            <a:noFill/>
            <a:ln w="31750">
              <a:solidFill>
                <a:schemeClr val="tx1"/>
              </a:solidFill>
              <a:round/>
              <a:headEnd/>
              <a:tailEnd/>
            </a:ln>
          </p:spPr>
          <p:txBody>
            <a:bodyPr/>
            <a:lstStyle/>
            <a:p>
              <a:endParaRPr lang="en-US"/>
            </a:p>
          </p:txBody>
        </p:sp>
        <p:sp>
          <p:nvSpPr>
            <p:cNvPr id="88" name="Line 23"/>
            <p:cNvSpPr>
              <a:spLocks noChangeShapeType="1"/>
            </p:cNvSpPr>
            <p:nvPr/>
          </p:nvSpPr>
          <p:spPr bwMode="auto">
            <a:xfrm>
              <a:off x="868812" y="4111443"/>
              <a:ext cx="3774906" cy="19050"/>
            </a:xfrm>
            <a:prstGeom prst="line">
              <a:avLst/>
            </a:prstGeom>
            <a:noFill/>
            <a:ln w="31750">
              <a:solidFill>
                <a:schemeClr val="tx1"/>
              </a:solidFill>
              <a:round/>
              <a:headEnd/>
              <a:tailEnd/>
            </a:ln>
          </p:spPr>
          <p:txBody>
            <a:bodyPr/>
            <a:lstStyle/>
            <a:p>
              <a:endParaRPr lang="en-US"/>
            </a:p>
          </p:txBody>
        </p:sp>
        <p:sp>
          <p:nvSpPr>
            <p:cNvPr id="89" name="Line 24"/>
            <p:cNvSpPr>
              <a:spLocks noChangeShapeType="1"/>
            </p:cNvSpPr>
            <p:nvPr/>
          </p:nvSpPr>
          <p:spPr bwMode="auto">
            <a:xfrm>
              <a:off x="1478412" y="4797243"/>
              <a:ext cx="0" cy="228600"/>
            </a:xfrm>
            <a:prstGeom prst="line">
              <a:avLst/>
            </a:prstGeom>
            <a:noFill/>
            <a:ln w="31750">
              <a:solidFill>
                <a:schemeClr val="tx1"/>
              </a:solidFill>
              <a:round/>
              <a:headEnd/>
              <a:tailEnd/>
            </a:ln>
          </p:spPr>
          <p:txBody>
            <a:bodyPr/>
            <a:lstStyle/>
            <a:p>
              <a:endParaRPr lang="en-US"/>
            </a:p>
          </p:txBody>
        </p:sp>
        <p:sp>
          <p:nvSpPr>
            <p:cNvPr id="94" name="Line 22"/>
            <p:cNvSpPr>
              <a:spLocks noChangeShapeType="1"/>
            </p:cNvSpPr>
            <p:nvPr/>
          </p:nvSpPr>
          <p:spPr bwMode="auto">
            <a:xfrm flipV="1">
              <a:off x="878337" y="4111444"/>
              <a:ext cx="0" cy="219075"/>
            </a:xfrm>
            <a:prstGeom prst="line">
              <a:avLst/>
            </a:prstGeom>
            <a:noFill/>
            <a:ln w="31750">
              <a:solidFill>
                <a:schemeClr val="tx1"/>
              </a:solidFill>
              <a:round/>
              <a:headEnd/>
              <a:tailEnd/>
            </a:ln>
          </p:spPr>
          <p:txBody>
            <a:bodyPr/>
            <a:lstStyle/>
            <a:p>
              <a:endParaRPr lang="en-US"/>
            </a:p>
          </p:txBody>
        </p:sp>
        <p:sp>
          <p:nvSpPr>
            <p:cNvPr id="95" name="Oval 20"/>
            <p:cNvSpPr>
              <a:spLocks noChangeArrowheads="1"/>
            </p:cNvSpPr>
            <p:nvPr/>
          </p:nvSpPr>
          <p:spPr bwMode="auto">
            <a:xfrm>
              <a:off x="706888" y="4317902"/>
              <a:ext cx="314325" cy="304800"/>
            </a:xfrm>
            <a:prstGeom prst="ellipse">
              <a:avLst/>
            </a:prstGeom>
            <a:noFill/>
            <a:ln w="31750">
              <a:solidFill>
                <a:schemeClr val="tx1"/>
              </a:solidFill>
              <a:round/>
              <a:headEnd/>
              <a:tailEnd/>
            </a:ln>
          </p:spPr>
          <p:txBody>
            <a:bodyPr wrap="none" anchor="ctr"/>
            <a:lstStyle/>
            <a:p>
              <a:endParaRPr lang="en-US">
                <a:latin typeface="Calibri" pitchFamily="34" charset="0"/>
              </a:endParaRPr>
            </a:p>
          </p:txBody>
        </p:sp>
        <p:sp>
          <p:nvSpPr>
            <p:cNvPr id="96" name="Line 23"/>
            <p:cNvSpPr>
              <a:spLocks noChangeShapeType="1"/>
            </p:cNvSpPr>
            <p:nvPr/>
          </p:nvSpPr>
          <p:spPr bwMode="auto">
            <a:xfrm>
              <a:off x="868812" y="5025842"/>
              <a:ext cx="3774906" cy="1587"/>
            </a:xfrm>
            <a:prstGeom prst="line">
              <a:avLst/>
            </a:prstGeom>
            <a:noFill/>
            <a:ln w="31750">
              <a:solidFill>
                <a:schemeClr val="tx1"/>
              </a:solidFill>
              <a:round/>
              <a:headEnd/>
              <a:tailEnd/>
            </a:ln>
          </p:spPr>
          <p:txBody>
            <a:bodyPr/>
            <a:lstStyle/>
            <a:p>
              <a:endParaRPr lang="en-US"/>
            </a:p>
          </p:txBody>
        </p:sp>
        <p:sp>
          <p:nvSpPr>
            <p:cNvPr id="97" name="Line 24"/>
            <p:cNvSpPr>
              <a:spLocks noChangeShapeType="1"/>
            </p:cNvSpPr>
            <p:nvPr/>
          </p:nvSpPr>
          <p:spPr bwMode="auto">
            <a:xfrm>
              <a:off x="1478412" y="4111443"/>
              <a:ext cx="0" cy="228600"/>
            </a:xfrm>
            <a:prstGeom prst="line">
              <a:avLst/>
            </a:prstGeom>
            <a:noFill/>
            <a:ln w="31750">
              <a:solidFill>
                <a:schemeClr val="tx1"/>
              </a:solidFill>
              <a:round/>
              <a:headEnd/>
              <a:tailEnd/>
            </a:ln>
          </p:spPr>
          <p:txBody>
            <a:bodyPr/>
            <a:lstStyle/>
            <a:p>
              <a:endParaRPr lang="en-US"/>
            </a:p>
          </p:txBody>
        </p:sp>
        <p:sp>
          <p:nvSpPr>
            <p:cNvPr id="98" name="Line 55"/>
            <p:cNvSpPr>
              <a:spLocks noChangeShapeType="1"/>
            </p:cNvSpPr>
            <p:nvPr/>
          </p:nvSpPr>
          <p:spPr bwMode="auto">
            <a:xfrm flipH="1" flipV="1">
              <a:off x="1887987" y="4643256"/>
              <a:ext cx="323850" cy="0"/>
            </a:xfrm>
            <a:prstGeom prst="line">
              <a:avLst/>
            </a:prstGeom>
            <a:noFill/>
            <a:ln w="31750">
              <a:solidFill>
                <a:schemeClr val="tx1"/>
              </a:solidFill>
              <a:round/>
              <a:headEnd/>
              <a:tailEnd/>
            </a:ln>
          </p:spPr>
          <p:txBody>
            <a:bodyPr/>
            <a:lstStyle/>
            <a:p>
              <a:endParaRPr lang="en-US"/>
            </a:p>
          </p:txBody>
        </p:sp>
        <p:sp>
          <p:nvSpPr>
            <p:cNvPr id="99" name="Line 56"/>
            <p:cNvSpPr>
              <a:spLocks noChangeShapeType="1"/>
            </p:cNvSpPr>
            <p:nvPr/>
          </p:nvSpPr>
          <p:spPr bwMode="auto">
            <a:xfrm flipH="1" flipV="1">
              <a:off x="1889575" y="4492443"/>
              <a:ext cx="323850" cy="0"/>
            </a:xfrm>
            <a:prstGeom prst="line">
              <a:avLst/>
            </a:prstGeom>
            <a:noFill/>
            <a:ln w="31750">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100" name="Object 11"/>
                <p:cNvGraphicFramePr>
                  <a:graphicFrameLocks noChangeAspect="1"/>
                </p:cNvGraphicFramePr>
                <p:nvPr>
                  <p:extLst>
                    <p:ext uri="{D42A27DB-BD31-4B8C-83A1-F6EECF244321}">
                      <p14:modId xmlns:p14="http://schemas.microsoft.com/office/powerpoint/2010/main" val="1415478446"/>
                    </p:ext>
                  </p:extLst>
                </p:nvPr>
              </p:nvGraphicFramePr>
              <p:xfrm>
                <a:off x="2221362" y="4370207"/>
                <a:ext cx="274638" cy="384175"/>
              </p:xfrm>
              <a:graphic>
                <a:graphicData uri="http://schemas.openxmlformats.org/presentationml/2006/ole">
                  <mc:AlternateContent>
                    <mc:Choice xmlns:v="urn:schemas-microsoft-com:vml" Requires="v">
                      <p:oleObj spid="_x0000_s10361" name="Equation" r:id="rId21" imgW="152268" imgH="215713" progId="Equation.3">
                        <p:embed/>
                      </p:oleObj>
                    </mc:Choice>
                    <mc:Fallback>
                      <p:oleObj name="Equation" r:id="rId21" imgW="152268" imgH="215713" progId="Equation.3">
                        <p:embed/>
                        <p:pic>
                          <p:nvPicPr>
                            <p:cNvPr id="0" name=""/>
                            <p:cNvPicPr>
                              <a:picLocks noChangeAspect="1" noChangeArrowheads="1"/>
                            </p:cNvPicPr>
                            <p:nvPr/>
                          </p:nvPicPr>
                          <p:blipFill>
                            <a:blip r:embed="rId22">
                              <a:extLst>
                                <a:ext uri="{28A0092B-C50C-407E-A947-70E740481C1C}">
                                  <a14:useLocalDpi val="0"/>
                                </a:ext>
                              </a:extLst>
                            </a:blip>
                            <a:srcRect/>
                            <a:stretch>
                              <a:fillRect/>
                            </a:stretch>
                          </p:blipFill>
                          <p:spPr bwMode="auto">
                            <a:xfrm>
                              <a:off x="2221362" y="4370207"/>
                              <a:ext cx="274638" cy="3841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00" name="Object 11"/>
                <p:cNvGraphicFramePr>
                  <a:graphicFrameLocks noChangeAspect="1"/>
                </p:cNvGraphicFramePr>
                <p:nvPr>
                  <p:extLst>
                    <p:ext uri="{D42A27DB-BD31-4B8C-83A1-F6EECF244321}">
                      <p14:modId xmlns:p14="http://schemas.microsoft.com/office/powerpoint/2010/main" val="1415478446"/>
                    </p:ext>
                  </p:extLst>
                </p:nvPr>
              </p:nvGraphicFramePr>
              <p:xfrm>
                <a:off x="2221362" y="4370207"/>
                <a:ext cx="274638" cy="384175"/>
              </p:xfrm>
              <a:graphic>
                <a:graphicData uri="http://schemas.openxmlformats.org/presentationml/2006/ole">
                  <mc:AlternateContent>
                    <mc:Choice xmlns:v="urn:schemas-microsoft-com:vml" Requires="v">
                      <p:oleObj spid="_x0000_s10249" name="Equation" r:id="rId23" imgW="152268" imgH="215713" progId="Equation.3">
                        <p:embed/>
                      </p:oleObj>
                    </mc:Choice>
                    <mc:Fallback>
                      <p:oleObj name="Equation" r:id="rId23" imgW="152268" imgH="21571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21362" y="4370207"/>
                              <a:ext cx="27463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01" name="Line 24"/>
            <p:cNvSpPr>
              <a:spLocks noChangeShapeType="1"/>
            </p:cNvSpPr>
            <p:nvPr/>
          </p:nvSpPr>
          <p:spPr bwMode="auto">
            <a:xfrm>
              <a:off x="2041975" y="4111443"/>
              <a:ext cx="0" cy="381000"/>
            </a:xfrm>
            <a:prstGeom prst="line">
              <a:avLst/>
            </a:prstGeom>
            <a:noFill/>
            <a:ln w="31750">
              <a:solidFill>
                <a:schemeClr val="tx1"/>
              </a:solidFill>
              <a:round/>
              <a:headEnd/>
              <a:tailEnd/>
            </a:ln>
          </p:spPr>
          <p:txBody>
            <a:bodyPr/>
            <a:lstStyle/>
            <a:p>
              <a:endParaRPr lang="en-US"/>
            </a:p>
          </p:txBody>
        </p:sp>
        <p:sp>
          <p:nvSpPr>
            <p:cNvPr id="102" name="Line 24"/>
            <p:cNvSpPr>
              <a:spLocks noChangeShapeType="1"/>
            </p:cNvSpPr>
            <p:nvPr/>
          </p:nvSpPr>
          <p:spPr bwMode="auto">
            <a:xfrm>
              <a:off x="2041975" y="4644843"/>
              <a:ext cx="0" cy="381000"/>
            </a:xfrm>
            <a:prstGeom prst="line">
              <a:avLst/>
            </a:prstGeom>
            <a:noFill/>
            <a:ln w="31750">
              <a:solidFill>
                <a:schemeClr val="tx1"/>
              </a:solidFill>
              <a:round/>
              <a:headEnd/>
              <a:tailEnd/>
            </a:ln>
          </p:spPr>
          <p:txBody>
            <a:bodyPr/>
            <a:lstStyle/>
            <a:p>
              <a:endParaRPr lang="en-US"/>
            </a:p>
          </p:txBody>
        </p:sp>
        <p:sp>
          <p:nvSpPr>
            <p:cNvPr id="103" name="Text Box 73"/>
            <p:cNvSpPr txBox="1">
              <a:spLocks noChangeArrowheads="1"/>
            </p:cNvSpPr>
            <p:nvPr/>
          </p:nvSpPr>
          <p:spPr bwMode="auto">
            <a:xfrm>
              <a:off x="1441900" y="4371793"/>
              <a:ext cx="304800" cy="381000"/>
            </a:xfrm>
            <a:prstGeom prst="rect">
              <a:avLst/>
            </a:prstGeom>
            <a:noFill/>
            <a:ln w="31750">
              <a:noFill/>
              <a:miter lim="800000"/>
              <a:headEnd/>
              <a:tailEnd/>
            </a:ln>
          </p:spPr>
          <p:txBody>
            <a:bodyPr>
              <a:spAutoFit/>
            </a:bodyPr>
            <a:lstStyle/>
            <a:p>
              <a:r>
                <a:rPr lang="en-US">
                  <a:latin typeface="Times New Roman" pitchFamily="18" charset="0"/>
                </a:rPr>
                <a:t>L</a:t>
              </a:r>
              <a:endParaRPr lang="en-US" baseline="-25000">
                <a:latin typeface="Times New Roman" pitchFamily="18" charset="0"/>
              </a:endParaRPr>
            </a:p>
          </p:txBody>
        </p:sp>
        <p:sp>
          <p:nvSpPr>
            <p:cNvPr id="104" name="Line 55"/>
            <p:cNvSpPr>
              <a:spLocks noChangeShapeType="1"/>
            </p:cNvSpPr>
            <p:nvPr/>
          </p:nvSpPr>
          <p:spPr bwMode="auto">
            <a:xfrm flipH="1" flipV="1">
              <a:off x="2619825" y="4643256"/>
              <a:ext cx="323850" cy="0"/>
            </a:xfrm>
            <a:prstGeom prst="line">
              <a:avLst/>
            </a:prstGeom>
            <a:noFill/>
            <a:ln w="31750">
              <a:solidFill>
                <a:schemeClr val="tx1"/>
              </a:solidFill>
              <a:round/>
              <a:headEnd/>
              <a:tailEnd/>
            </a:ln>
          </p:spPr>
          <p:txBody>
            <a:bodyPr/>
            <a:lstStyle/>
            <a:p>
              <a:endParaRPr lang="en-US"/>
            </a:p>
          </p:txBody>
        </p:sp>
        <p:sp>
          <p:nvSpPr>
            <p:cNvPr id="105" name="Line 56"/>
            <p:cNvSpPr>
              <a:spLocks noChangeShapeType="1"/>
            </p:cNvSpPr>
            <p:nvPr/>
          </p:nvSpPr>
          <p:spPr bwMode="auto">
            <a:xfrm flipH="1" flipV="1">
              <a:off x="2621412" y="4492443"/>
              <a:ext cx="323850" cy="0"/>
            </a:xfrm>
            <a:prstGeom prst="line">
              <a:avLst/>
            </a:prstGeom>
            <a:noFill/>
            <a:ln w="31750">
              <a:solidFill>
                <a:schemeClr val="tx1"/>
              </a:solidFill>
              <a:round/>
              <a:headEnd/>
              <a:tailEnd/>
            </a:ln>
          </p:spPr>
          <p:txBody>
            <a:bodyPr/>
            <a:lstStyle/>
            <a:p>
              <a:endParaRPr lang="en-US"/>
            </a:p>
          </p:txBody>
        </p:sp>
        <p:sp>
          <p:nvSpPr>
            <p:cNvPr id="106" name="Line 24"/>
            <p:cNvSpPr>
              <a:spLocks noChangeShapeType="1"/>
            </p:cNvSpPr>
            <p:nvPr/>
          </p:nvSpPr>
          <p:spPr bwMode="auto">
            <a:xfrm>
              <a:off x="2773812" y="4111443"/>
              <a:ext cx="0" cy="381000"/>
            </a:xfrm>
            <a:prstGeom prst="line">
              <a:avLst/>
            </a:prstGeom>
            <a:noFill/>
            <a:ln w="31750">
              <a:solidFill>
                <a:schemeClr val="tx1"/>
              </a:solidFill>
              <a:round/>
              <a:headEnd/>
              <a:tailEnd/>
            </a:ln>
          </p:spPr>
          <p:txBody>
            <a:bodyPr/>
            <a:lstStyle/>
            <a:p>
              <a:endParaRPr lang="en-US"/>
            </a:p>
          </p:txBody>
        </p:sp>
        <p:sp>
          <p:nvSpPr>
            <p:cNvPr id="107" name="Line 24"/>
            <p:cNvSpPr>
              <a:spLocks noChangeShapeType="1"/>
            </p:cNvSpPr>
            <p:nvPr/>
          </p:nvSpPr>
          <p:spPr bwMode="auto">
            <a:xfrm>
              <a:off x="2773812" y="4644843"/>
              <a:ext cx="0" cy="381000"/>
            </a:xfrm>
            <a:prstGeom prst="line">
              <a:avLst/>
            </a:prstGeom>
            <a:noFill/>
            <a:ln w="31750">
              <a:solidFill>
                <a:schemeClr val="tx1"/>
              </a:solidFill>
              <a:round/>
              <a:headEnd/>
              <a:tailEnd/>
            </a:ln>
          </p:spPr>
          <p:txBody>
            <a:bodyPr/>
            <a:lstStyle/>
            <a:p>
              <a:endParaRPr lang="en-US"/>
            </a:p>
          </p:txBody>
        </p:sp>
        <p:sp>
          <p:nvSpPr>
            <p:cNvPr id="108" name="Text Box 73"/>
            <p:cNvSpPr txBox="1">
              <a:spLocks noChangeArrowheads="1"/>
            </p:cNvSpPr>
            <p:nvPr/>
          </p:nvSpPr>
          <p:spPr bwMode="auto">
            <a:xfrm>
              <a:off x="2902400" y="4378143"/>
              <a:ext cx="457200" cy="369888"/>
            </a:xfrm>
            <a:prstGeom prst="rect">
              <a:avLst/>
            </a:prstGeom>
            <a:noFill/>
            <a:ln w="31750">
              <a:noFill/>
              <a:miter lim="800000"/>
              <a:headEnd/>
              <a:tailEnd/>
            </a:ln>
          </p:spPr>
          <p:txBody>
            <a:bodyPr>
              <a:spAutoFit/>
            </a:bodyPr>
            <a:lstStyle/>
            <a:p>
              <a:r>
                <a:rPr lang="en-US" dirty="0">
                  <a:latin typeface="Times New Roman" pitchFamily="18" charset="0"/>
                </a:rPr>
                <a:t>C</a:t>
              </a:r>
              <a:r>
                <a:rPr lang="en-US" baseline="-25000" dirty="0">
                  <a:latin typeface="Times New Roman" pitchFamily="18" charset="0"/>
                </a:rPr>
                <a:t>T</a:t>
              </a:r>
            </a:p>
          </p:txBody>
        </p:sp>
        <p:sp>
          <p:nvSpPr>
            <p:cNvPr id="109" name="Line 24"/>
            <p:cNvSpPr>
              <a:spLocks noChangeShapeType="1"/>
            </p:cNvSpPr>
            <p:nvPr/>
          </p:nvSpPr>
          <p:spPr bwMode="auto">
            <a:xfrm>
              <a:off x="3602487" y="4797243"/>
              <a:ext cx="0" cy="228600"/>
            </a:xfrm>
            <a:prstGeom prst="line">
              <a:avLst/>
            </a:prstGeom>
            <a:noFill/>
            <a:ln w="31750">
              <a:solidFill>
                <a:schemeClr val="tx1"/>
              </a:solidFill>
              <a:round/>
              <a:headEnd/>
              <a:tailEnd/>
            </a:ln>
          </p:spPr>
          <p:txBody>
            <a:bodyPr/>
            <a:lstStyle/>
            <a:p>
              <a:endParaRPr lang="en-US"/>
            </a:p>
          </p:txBody>
        </p:sp>
        <p:sp>
          <p:nvSpPr>
            <p:cNvPr id="110" name="Text Box 75"/>
            <p:cNvSpPr txBox="1">
              <a:spLocks noChangeArrowheads="1"/>
            </p:cNvSpPr>
            <p:nvPr/>
          </p:nvSpPr>
          <p:spPr bwMode="auto">
            <a:xfrm>
              <a:off x="3654875" y="4378143"/>
              <a:ext cx="419100" cy="369888"/>
            </a:xfrm>
            <a:prstGeom prst="rect">
              <a:avLst/>
            </a:prstGeom>
            <a:noFill/>
            <a:ln w="31750">
              <a:noFill/>
              <a:miter lim="800000"/>
              <a:headEnd/>
              <a:tailEnd/>
            </a:ln>
          </p:spPr>
          <p:txBody>
            <a:bodyPr wrap="none">
              <a:spAutoFit/>
            </a:bodyPr>
            <a:lstStyle/>
            <a:p>
              <a:r>
                <a:rPr lang="en-US" dirty="0">
                  <a:latin typeface="Times New Roman" pitchFamily="18" charset="0"/>
                </a:rPr>
                <a:t>R</a:t>
              </a:r>
              <a:r>
                <a:rPr lang="en-US" baseline="-25000" dirty="0">
                  <a:latin typeface="Times New Roman" pitchFamily="18" charset="0"/>
                </a:rPr>
                <a:t>T</a:t>
              </a:r>
            </a:p>
          </p:txBody>
        </p:sp>
        <p:sp>
          <p:nvSpPr>
            <p:cNvPr id="111" name="Text Box 65"/>
            <p:cNvSpPr txBox="1">
              <a:spLocks noChangeArrowheads="1"/>
            </p:cNvSpPr>
            <p:nvPr/>
          </p:nvSpPr>
          <p:spPr bwMode="auto">
            <a:xfrm>
              <a:off x="4668949" y="4378143"/>
              <a:ext cx="350838" cy="369888"/>
            </a:xfrm>
            <a:prstGeom prst="rect">
              <a:avLst/>
            </a:prstGeom>
            <a:noFill/>
            <a:ln w="31750">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112" name="Freeform 92"/>
            <p:cNvSpPr>
              <a:spLocks/>
            </p:cNvSpPr>
            <p:nvPr/>
          </p:nvSpPr>
          <p:spPr bwMode="auto">
            <a:xfrm rot="5400000" flipV="1">
              <a:off x="1177581" y="4517050"/>
              <a:ext cx="468313" cy="114300"/>
            </a:xfrm>
            <a:custGeom>
              <a:avLst/>
              <a:gdLst>
                <a:gd name="T0" fmla="*/ 884104908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113" name="Freeform 91"/>
            <p:cNvSpPr>
              <a:spLocks/>
            </p:cNvSpPr>
            <p:nvPr/>
          </p:nvSpPr>
          <p:spPr bwMode="auto">
            <a:xfrm>
              <a:off x="3526287" y="4416243"/>
              <a:ext cx="160338" cy="382588"/>
            </a:xfrm>
            <a:custGeom>
              <a:avLst/>
              <a:gdLst>
                <a:gd name="T0" fmla="*/ 2147483647 w 111"/>
                <a:gd name="T1" fmla="*/ 0 h 263"/>
                <a:gd name="T2" fmla="*/ 2147483647 w 111"/>
                <a:gd name="T3" fmla="*/ 2147483647 h 263"/>
                <a:gd name="T4" fmla="*/ 0 w 111"/>
                <a:gd name="T5" fmla="*/ 2147483647 h 263"/>
                <a:gd name="T6" fmla="*/ 2147483647 w 111"/>
                <a:gd name="T7" fmla="*/ 2147483647 h 263"/>
                <a:gd name="T8" fmla="*/ 0 w 111"/>
                <a:gd name="T9" fmla="*/ 2147483647 h 263"/>
                <a:gd name="T10" fmla="*/ 2147483647 w 111"/>
                <a:gd name="T11" fmla="*/ 2147483647 h 263"/>
                <a:gd name="T12" fmla="*/ 0 w 111"/>
                <a:gd name="T13" fmla="*/ 2147483647 h 263"/>
                <a:gd name="T14" fmla="*/ 2147483647 w 111"/>
                <a:gd name="T15" fmla="*/ 2147483647 h 263"/>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263"/>
                <a:gd name="T26" fmla="*/ 111 w 111"/>
                <a:gd name="T27" fmla="*/ 263 h 2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263">
                  <a:moveTo>
                    <a:pt x="56" y="0"/>
                  </a:moveTo>
                  <a:lnTo>
                    <a:pt x="111" y="22"/>
                  </a:lnTo>
                  <a:lnTo>
                    <a:pt x="0" y="66"/>
                  </a:lnTo>
                  <a:lnTo>
                    <a:pt x="111" y="110"/>
                  </a:lnTo>
                  <a:lnTo>
                    <a:pt x="0" y="154"/>
                  </a:lnTo>
                  <a:lnTo>
                    <a:pt x="111" y="197"/>
                  </a:lnTo>
                  <a:lnTo>
                    <a:pt x="0" y="241"/>
                  </a:lnTo>
                  <a:lnTo>
                    <a:pt x="56" y="263"/>
                  </a:lnTo>
                </a:path>
              </a:pathLst>
            </a:custGeom>
            <a:noFill/>
            <a:ln w="31750" cap="rnd">
              <a:solidFill>
                <a:srgbClr val="000000"/>
              </a:solidFill>
              <a:prstDash val="solid"/>
              <a:round/>
              <a:headEnd/>
              <a:tailEnd/>
            </a:ln>
          </p:spPr>
          <p:txBody>
            <a:bodyPr/>
            <a:lstStyle/>
            <a:p>
              <a:endParaRPr lang="en-US"/>
            </a:p>
          </p:txBody>
        </p:sp>
        <p:sp>
          <p:nvSpPr>
            <p:cNvPr id="114" name="Line 24"/>
            <p:cNvSpPr>
              <a:spLocks noChangeShapeType="1"/>
            </p:cNvSpPr>
            <p:nvPr/>
          </p:nvSpPr>
          <p:spPr bwMode="auto">
            <a:xfrm>
              <a:off x="3602487" y="4111443"/>
              <a:ext cx="0" cy="304800"/>
            </a:xfrm>
            <a:prstGeom prst="line">
              <a:avLst/>
            </a:prstGeom>
            <a:noFill/>
            <a:ln w="31750">
              <a:solidFill>
                <a:schemeClr val="tx1"/>
              </a:solidFill>
              <a:round/>
              <a:headEnd/>
              <a:tailEnd/>
            </a:ln>
          </p:spPr>
          <p:txBody>
            <a:bodyPr/>
            <a:lstStyle/>
            <a:p>
              <a:endParaRPr lang="en-US"/>
            </a:p>
          </p:txBody>
        </p:sp>
        <p:sp>
          <p:nvSpPr>
            <p:cNvPr id="115" name="Oval 41"/>
            <p:cNvSpPr>
              <a:spLocks noChangeArrowheads="1"/>
            </p:cNvSpPr>
            <p:nvPr/>
          </p:nvSpPr>
          <p:spPr bwMode="auto">
            <a:xfrm>
              <a:off x="4643718" y="4076602"/>
              <a:ext cx="85725" cy="87312"/>
            </a:xfrm>
            <a:prstGeom prst="ellipse">
              <a:avLst/>
            </a:prstGeom>
            <a:solidFill>
              <a:schemeClr val="bg1"/>
            </a:solidFill>
            <a:ln w="31750">
              <a:solidFill>
                <a:schemeClr val="tx1"/>
              </a:solidFill>
              <a:round/>
              <a:headEnd/>
              <a:tailEnd/>
            </a:ln>
          </p:spPr>
          <p:txBody>
            <a:bodyPr wrap="none" anchor="ctr"/>
            <a:lstStyle/>
            <a:p>
              <a:endParaRPr lang="en-US">
                <a:latin typeface="Calibri" pitchFamily="34" charset="0"/>
              </a:endParaRPr>
            </a:p>
          </p:txBody>
        </p:sp>
        <p:sp>
          <p:nvSpPr>
            <p:cNvPr id="116" name="Oval 41"/>
            <p:cNvSpPr>
              <a:spLocks noChangeArrowheads="1"/>
            </p:cNvSpPr>
            <p:nvPr/>
          </p:nvSpPr>
          <p:spPr bwMode="auto">
            <a:xfrm>
              <a:off x="4661181" y="4992506"/>
              <a:ext cx="85725" cy="87312"/>
            </a:xfrm>
            <a:prstGeom prst="ellipse">
              <a:avLst/>
            </a:prstGeom>
            <a:solidFill>
              <a:schemeClr val="bg1"/>
            </a:solidFill>
            <a:ln w="31750">
              <a:solidFill>
                <a:schemeClr val="tx1"/>
              </a:solidFill>
              <a:round/>
              <a:headEnd/>
              <a:tailEnd/>
            </a:ln>
          </p:spPr>
          <p:txBody>
            <a:bodyPr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sp>
              <p:nvSpPr>
                <p:cNvPr id="117" name="TextBox 116"/>
                <p:cNvSpPr txBox="1"/>
                <p:nvPr/>
              </p:nvSpPr>
              <p:spPr>
                <a:xfrm>
                  <a:off x="303676" y="4330519"/>
                  <a:ext cx="463525" cy="376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itchFamily="34" charset="0"/>
                              </a:rPr>
                            </m:ctrlPr>
                          </m:sSubPr>
                          <m:e>
                            <m:acc>
                              <m:accPr>
                                <m:chr m:val="̂"/>
                                <m:ctrlPr>
                                  <a:rPr lang="en-US" b="0" i="1" smtClean="0">
                                    <a:latin typeface="Cambria Math" panose="02040503050406030204" pitchFamily="18" charset="0"/>
                                    <a:cs typeface="Arial" pitchFamily="34" charset="0"/>
                                  </a:rPr>
                                </m:ctrlPr>
                              </m:accPr>
                              <m:e>
                                <m:r>
                                  <a:rPr lang="en-US" b="0" i="1" smtClean="0">
                                    <a:latin typeface="Cambria Math" panose="02040503050406030204" pitchFamily="18" charset="0"/>
                                    <a:cs typeface="Arial" pitchFamily="34" charset="0"/>
                                  </a:rPr>
                                  <m:t>𝐼</m:t>
                                </m:r>
                              </m:e>
                            </m:acc>
                          </m:e>
                          <m:sub>
                            <m:r>
                              <a:rPr lang="en-US" b="0" i="1" smtClean="0">
                                <a:latin typeface="Cambria Math" panose="02040503050406030204" pitchFamily="18" charset="0"/>
                                <a:cs typeface="Arial" pitchFamily="34" charset="0"/>
                              </a:rPr>
                              <m:t>𝑁</m:t>
                            </m:r>
                          </m:sub>
                        </m:sSub>
                      </m:oMath>
                    </m:oMathPara>
                  </a14:m>
                  <a:endParaRPr lang="en-US" dirty="0" smtClean="0">
                    <a:latin typeface="Arial" pitchFamily="34" charset="0"/>
                    <a:cs typeface="Arial" pitchFamily="34" charset="0"/>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303676" y="4330519"/>
                  <a:ext cx="463525" cy="376898"/>
                </a:xfrm>
                <a:prstGeom prst="rect">
                  <a:avLst/>
                </a:prstGeom>
                <a:blipFill rotWithShape="0">
                  <a:blip r:embed="rId25"/>
                  <a:stretch>
                    <a:fillRect t="-6452" r="-11842" b="-1613"/>
                  </a:stretch>
                </a:blipFill>
              </p:spPr>
              <p:txBody>
                <a:bodyPr/>
                <a:lstStyle/>
                <a:p>
                  <a:r>
                    <a:rPr lang="en-US">
                      <a:noFill/>
                    </a:rPr>
                    <a:t> </a:t>
                  </a:r>
                </a:p>
              </p:txBody>
            </p:sp>
          </mc:Fallback>
        </mc:AlternateContent>
        <p:sp>
          <p:nvSpPr>
            <p:cNvPr id="118" name="Line 24"/>
            <p:cNvSpPr>
              <a:spLocks noChangeShapeType="1"/>
            </p:cNvSpPr>
            <p:nvPr/>
          </p:nvSpPr>
          <p:spPr bwMode="auto">
            <a:xfrm>
              <a:off x="4349331" y="4111443"/>
              <a:ext cx="0" cy="304800"/>
            </a:xfrm>
            <a:prstGeom prst="line">
              <a:avLst/>
            </a:prstGeom>
            <a:noFill/>
            <a:ln w="31750">
              <a:solidFill>
                <a:schemeClr val="tx1"/>
              </a:solidFill>
              <a:round/>
              <a:headEnd/>
              <a:tailEnd/>
            </a:ln>
          </p:spPr>
          <p:txBody>
            <a:bodyPr/>
            <a:lstStyle/>
            <a:p>
              <a:endParaRPr lang="en-US"/>
            </a:p>
          </p:txBody>
        </p:sp>
        <p:sp>
          <p:nvSpPr>
            <p:cNvPr id="119" name="Line 24"/>
            <p:cNvSpPr>
              <a:spLocks noChangeShapeType="1"/>
            </p:cNvSpPr>
            <p:nvPr/>
          </p:nvSpPr>
          <p:spPr bwMode="auto">
            <a:xfrm>
              <a:off x="4349331" y="4748031"/>
              <a:ext cx="0" cy="266617"/>
            </a:xfrm>
            <a:prstGeom prst="line">
              <a:avLst/>
            </a:prstGeom>
            <a:noFill/>
            <a:ln w="31750">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120" name="TextBox 119"/>
                <p:cNvSpPr txBox="1"/>
                <p:nvPr/>
              </p:nvSpPr>
              <p:spPr>
                <a:xfrm>
                  <a:off x="4171098" y="4416649"/>
                  <a:ext cx="391011" cy="338554"/>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𝐺</m:t>
                            </m:r>
                          </m:e>
                          <m:sub>
                            <m:r>
                              <a:rPr lang="en-US" sz="1600" b="0" i="1" smtClean="0">
                                <a:latin typeface="Cambria Math" panose="02040503050406030204" pitchFamily="18" charset="0"/>
                                <a:cs typeface="Arial" pitchFamily="34" charset="0"/>
                              </a:rPr>
                              <m:t>𝐷</m:t>
                            </m:r>
                          </m:sub>
                        </m:sSub>
                      </m:oMath>
                    </m:oMathPara>
                  </a14:m>
                  <a:endParaRPr lang="en-US" sz="1600" dirty="0" smtClean="0">
                    <a:latin typeface="Arial" pitchFamily="34" charset="0"/>
                    <a:cs typeface="Arial" pitchFamily="34" charset="0"/>
                  </a:endParaRPr>
                </a:p>
              </p:txBody>
            </p:sp>
          </mc:Choice>
          <mc:Fallback xmlns="">
            <p:sp>
              <p:nvSpPr>
                <p:cNvPr id="120" name="TextBox 119"/>
                <p:cNvSpPr txBox="1">
                  <a:spLocks noRot="1" noChangeAspect="1" noMove="1" noResize="1" noEditPoints="1" noAdjustHandles="1" noChangeArrowheads="1" noChangeShapeType="1" noTextEdit="1"/>
                </p:cNvSpPr>
                <p:nvPr/>
              </p:nvSpPr>
              <p:spPr>
                <a:xfrm>
                  <a:off x="4171098" y="4416649"/>
                  <a:ext cx="391011" cy="338554"/>
                </a:xfrm>
                <a:prstGeom prst="rect">
                  <a:avLst/>
                </a:prstGeom>
                <a:blipFill rotWithShape="0">
                  <a:blip r:embed="rId26"/>
                  <a:stretch>
                    <a:fillRect/>
                  </a:stretch>
                </a:blipFill>
                <a:ln w="28575">
                  <a:solidFill>
                    <a:schemeClr val="tx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3" name="TextBox 122"/>
              <p:cNvSpPr txBox="1"/>
              <p:nvPr/>
            </p:nvSpPr>
            <p:spPr>
              <a:xfrm>
                <a:off x="6280034" y="5759061"/>
                <a:ext cx="4269439" cy="7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𝑜</m:t>
                              </m:r>
                            </m:sub>
                          </m:sSub>
                        </m:num>
                        <m:den>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den>
                      </m:f>
                      <m:r>
                        <a:rPr lang="en-US" b="0" i="1" smtClean="0">
                          <a:latin typeface="Cambria Math"/>
                        </a:rPr>
                        <m:t>=</m:t>
                      </m:r>
                      <m:r>
                        <a:rPr lang="en-US" b="0" i="1" smtClean="0">
                          <a:latin typeface="Cambria Math"/>
                        </a:rPr>
                        <m:t>𝑐</m:t>
                      </m:r>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r>
                                    <a:rPr lang="en-US" b="0" i="1" smtClean="0">
                                      <a:latin typeface="Cambria Math"/>
                                    </a:rPr>
                                    <m:t>𝑄</m:t>
                                  </m:r>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e>
                                    <m:sub>
                                      <m:r>
                                        <a:rPr lang="en-US" b="0" i="1" smtClean="0">
                                          <a:latin typeface="Cambria Math" panose="02040503050406030204" pitchFamily="18" charset="0"/>
                                        </a:rPr>
                                        <m:t>𝑒</m:t>
                                      </m:r>
                                    </m:sub>
                                  </m:sSub>
                                </m:den>
                              </m:f>
                            </m:num>
                            <m:den>
                              <m:r>
                                <a:rPr lang="en-US" b="0" i="1" smtClean="0">
                                  <a:latin typeface="Cambria Math"/>
                                </a:rPr>
                                <m:t>1+</m:t>
                              </m:r>
                              <m:r>
                                <a:rPr lang="en-US" b="0" i="1" smtClean="0">
                                  <a:latin typeface="Cambria Math"/>
                                </a:rPr>
                                <m:t>𝑖</m:t>
                              </m:r>
                              <m:r>
                                <a:rPr lang="en-US" b="0" i="1" smtClean="0">
                                  <a:latin typeface="Cambria Math"/>
                                </a:rPr>
                                <m:t>2</m:t>
                              </m:r>
                              <m:r>
                                <a:rPr lang="en-US" b="0" i="1" smtClean="0">
                                  <a:latin typeface="Cambria Math"/>
                                </a:rPr>
                                <m:t>𝑄</m:t>
                              </m:r>
                              <m:r>
                                <a:rPr lang="en-US" b="0" i="1" smtClean="0">
                                  <a:latin typeface="Cambria Math"/>
                                </a:rPr>
                                <m:t>(</m:t>
                              </m:r>
                              <m:r>
                                <a:rPr lang="en-US" b="0" i="1" smtClean="0">
                                  <a:latin typeface="Cambria Math"/>
                                </a:rPr>
                                <m:t>𝜔</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𝜔</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𝜔</m:t>
                                  </m:r>
                                </m:e>
                                <m:sub>
                                  <m:r>
                                    <a:rPr lang="en-US" b="0" i="1" smtClean="0">
                                      <a:latin typeface="Cambria Math"/>
                                    </a:rPr>
                                    <m:t>0</m:t>
                                  </m:r>
                                </m:sub>
                              </m:sSub>
                            </m:den>
                          </m:f>
                        </m:e>
                      </m:d>
                    </m:oMath>
                  </m:oMathPara>
                </a14:m>
                <a:endParaRPr lang="en-US" dirty="0"/>
              </a:p>
            </p:txBody>
          </p:sp>
        </mc:Choice>
        <mc:Fallback xmlns="">
          <p:sp>
            <p:nvSpPr>
              <p:cNvPr id="123" name="TextBox 122"/>
              <p:cNvSpPr txBox="1">
                <a:spLocks noRot="1" noChangeAspect="1" noMove="1" noResize="1" noEditPoints="1" noAdjustHandles="1" noChangeArrowheads="1" noChangeShapeType="1" noTextEdit="1"/>
              </p:cNvSpPr>
              <p:nvPr/>
            </p:nvSpPr>
            <p:spPr>
              <a:xfrm>
                <a:off x="6280034" y="5759061"/>
                <a:ext cx="4269439" cy="730456"/>
              </a:xfrm>
              <a:prstGeom prst="rect">
                <a:avLst/>
              </a:prstGeom>
              <a:blipFill rotWithShape="0">
                <a:blip r:embed="rId27"/>
                <a:stretch>
                  <a:fillRect/>
                </a:stretch>
              </a:blipFill>
            </p:spPr>
            <p:txBody>
              <a:bodyPr/>
              <a:lstStyle/>
              <a:p>
                <a:r>
                  <a:rPr lang="en-US">
                    <a:noFill/>
                  </a:rPr>
                  <a:t> </a:t>
                </a:r>
              </a:p>
            </p:txBody>
          </p:sp>
        </mc:Fallback>
      </mc:AlternateContent>
      <p:sp>
        <p:nvSpPr>
          <p:cNvPr id="121" name="TextBox 120"/>
          <p:cNvSpPr txBox="1"/>
          <p:nvPr/>
        </p:nvSpPr>
        <p:spPr>
          <a:xfrm>
            <a:off x="429286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28103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3384954" y="5839208"/>
                <a:ext cx="3985013" cy="6932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𝐷</m:t>
                              </m:r>
                              <m:r>
                                <a:rPr lang="en-US" b="0" i="1" smtClean="0">
                                  <a:latin typeface="Cambria Math"/>
                                  <a:ea typeface="Cambria Math"/>
                                </a:rPr>
                                <m:t>𝐶𝑀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𝜑</m:t>
                              </m:r>
                              <m:r>
                                <a:rPr lang="en-US" b="0" i="1" smtClean="0">
                                  <a:latin typeface="Cambria Math"/>
                                  <a:ea typeface="Cambria Math"/>
                                </a:rPr>
                                <m:t>𝑅𝑀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𝑄</m:t>
                                  </m:r>
                                </m:e>
                              </m:acc>
                            </m:e>
                            <m:sub>
                              <m:r>
                                <a:rPr lang="en-US" i="1">
                                  <a:latin typeface="Cambria Math" panose="02040503050406030204" pitchFamily="18" charset="0"/>
                                </a:rPr>
                                <m:t>𝑒</m:t>
                              </m:r>
                            </m:sub>
                          </m:sSub>
                        </m:den>
                      </m:f>
                      <m:func>
                        <m:funcPr>
                          <m:ctrlPr>
                            <a:rPr lang="en-US" b="0" i="1" smtClean="0">
                              <a:latin typeface="Cambria Math" panose="02040503050406030204" pitchFamily="18" charset="0"/>
                              <a:ea typeface="Cambria Math"/>
                            </a:rPr>
                          </m:ctrlPr>
                        </m:funcPr>
                        <m:fName>
                          <m:r>
                            <a:rPr lang="en-US" b="0" i="0" smtClean="0">
                              <a:latin typeface="Cambria Math"/>
                              <a:ea typeface="Cambria Math"/>
                            </a:rPr>
                            <m:t>(</m:t>
                          </m:r>
                          <m:r>
                            <m:rPr>
                              <m:sty m:val="p"/>
                            </m:rPr>
                            <a:rPr lang="en-US" b="0" i="0" smtClean="0">
                              <a:latin typeface="Cambria Math"/>
                              <a:ea typeface="Cambria Math"/>
                            </a:rPr>
                            <m:t>cos</m:t>
                          </m:r>
                        </m:fName>
                        <m:e>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𝜙</m:t>
                              </m:r>
                            </m:e>
                          </m:d>
                        </m:e>
                      </m:func>
                      <m:r>
                        <a:rPr lang="en-US" b="0" i="1" smtClean="0">
                          <a:latin typeface="Cambria Math"/>
                          <a:ea typeface="Cambria Math"/>
                        </a:rPr>
                        <m:t>−1)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384954" y="5839208"/>
                <a:ext cx="3985013" cy="693267"/>
              </a:xfrm>
              <a:prstGeom prst="rect">
                <a:avLst/>
              </a:prstGeom>
              <a:blipFill rotWithShape="0">
                <a:blip r:embed="rId3"/>
                <a:stretch>
                  <a:fillRect/>
                </a:stretch>
              </a:blipFill>
            </p:spPr>
            <p:txBody>
              <a:bodyPr/>
              <a:lstStyle/>
              <a:p>
                <a:r>
                  <a:rPr lang="en-US">
                    <a:noFill/>
                  </a:rPr>
                  <a:t> </a:t>
                </a:r>
              </a:p>
            </p:txBody>
          </p:sp>
        </mc:Fallback>
      </mc:AlternateContent>
      <p:sp>
        <p:nvSpPr>
          <p:cNvPr id="3" name="TextBox 2"/>
          <p:cNvSpPr txBox="1"/>
          <p:nvPr/>
        </p:nvSpPr>
        <p:spPr>
          <a:xfrm>
            <a:off x="2133601" y="5955268"/>
            <a:ext cx="1488356" cy="369332"/>
          </a:xfrm>
          <a:prstGeom prst="rect">
            <a:avLst/>
          </a:prstGeom>
          <a:noFill/>
        </p:spPr>
        <p:txBody>
          <a:bodyPr wrap="none" rtlCol="0">
            <a:spAutoFit/>
          </a:bodyPr>
          <a:lstStyle/>
          <a:p>
            <a:r>
              <a:rPr lang="en-US" dirty="0" smtClean="0"/>
              <a:t>Discrepancy:</a:t>
            </a:r>
            <a:endParaRPr lang="en-US" dirty="0"/>
          </a:p>
        </p:txBody>
      </p:sp>
      <p:sp>
        <p:nvSpPr>
          <p:cNvPr id="10" name="TextBox 9"/>
          <p:cNvSpPr txBox="1"/>
          <p:nvPr/>
        </p:nvSpPr>
        <p:spPr>
          <a:xfrm>
            <a:off x="1880945" y="679550"/>
            <a:ext cx="1739579" cy="369332"/>
          </a:xfrm>
          <a:prstGeom prst="rect">
            <a:avLst/>
          </a:prstGeom>
          <a:noFill/>
        </p:spPr>
        <p:txBody>
          <a:bodyPr wrap="none" rtlCol="0">
            <a:spAutoFit/>
          </a:bodyPr>
          <a:lstStyle/>
          <a:p>
            <a:r>
              <a:rPr lang="en-US" dirty="0" smtClean="0"/>
              <a:t>Simulated Data</a:t>
            </a:r>
            <a:endParaRPr lang="en-US" dirty="0"/>
          </a:p>
        </p:txBody>
      </p:sp>
      <p:sp>
        <p:nvSpPr>
          <p:cNvPr id="12" name="TextBox 11"/>
          <p:cNvSpPr txBox="1"/>
          <p:nvPr/>
        </p:nvSpPr>
        <p:spPr>
          <a:xfrm>
            <a:off x="992158" y="3051646"/>
            <a:ext cx="3890809" cy="369332"/>
          </a:xfrm>
          <a:prstGeom prst="rect">
            <a:avLst/>
          </a:prstGeom>
          <a:noFill/>
        </p:spPr>
        <p:txBody>
          <a:bodyPr wrap="none" rtlCol="0">
            <a:spAutoFit/>
          </a:bodyPr>
          <a:lstStyle/>
          <a:p>
            <a:r>
              <a:rPr lang="en-US" dirty="0" smtClean="0"/>
              <a:t>Comparison of 2 analysis techniques</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31" y="601948"/>
            <a:ext cx="4590477" cy="5923810"/>
          </a:xfrm>
          <a:prstGeom prst="rect">
            <a:avLst/>
          </a:prstGeom>
        </p:spPr>
      </p:pic>
      <p:sp>
        <p:nvSpPr>
          <p:cNvPr id="14"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Diameter </a:t>
            </a:r>
            <a:r>
              <a:rPr lang="en-US" kern="0" dirty="0" smtClean="0"/>
              <a:t>Correction Analysis Method</a:t>
            </a:r>
            <a:endParaRPr lang="en-US" kern="0" dirty="0"/>
          </a:p>
        </p:txBody>
      </p:sp>
      <p:sp>
        <p:nvSpPr>
          <p:cNvPr id="9" name="TextBox 8"/>
          <p:cNvSpPr txBox="1"/>
          <p:nvPr/>
        </p:nvSpPr>
        <p:spPr>
          <a:xfrm>
            <a:off x="9760683" y="6588845"/>
            <a:ext cx="237917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sp>
        <p:nvSpPr>
          <p:cNvPr id="15" name="TextBox 14"/>
          <p:cNvSpPr txBox="1"/>
          <p:nvPr/>
        </p:nvSpPr>
        <p:spPr>
          <a:xfrm>
            <a:off x="4475743"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805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1" y="5955268"/>
            <a:ext cx="1488356" cy="369332"/>
          </a:xfrm>
          <a:prstGeom prst="rect">
            <a:avLst/>
          </a:prstGeom>
          <a:noFill/>
        </p:spPr>
        <p:txBody>
          <a:bodyPr wrap="none" rtlCol="0">
            <a:spAutoFit/>
          </a:bodyPr>
          <a:lstStyle/>
          <a:p>
            <a:r>
              <a:rPr lang="en-US" dirty="0" smtClean="0"/>
              <a:t>Discrepancy:</a:t>
            </a:r>
            <a:endParaRPr lang="en-US" dirty="0"/>
          </a:p>
        </p:txBody>
      </p:sp>
      <p:grpSp>
        <p:nvGrpSpPr>
          <p:cNvPr id="5" name="Group 4"/>
          <p:cNvGrpSpPr/>
          <p:nvPr/>
        </p:nvGrpSpPr>
        <p:grpSpPr>
          <a:xfrm>
            <a:off x="5954357" y="831949"/>
            <a:ext cx="5172959" cy="4795086"/>
            <a:chOff x="6399465" y="986589"/>
            <a:chExt cx="5172959" cy="4795086"/>
          </a:xfrm>
        </p:grpSpPr>
        <p:pic>
          <p:nvPicPr>
            <p:cNvPr id="2" name="Picture 1"/>
            <p:cNvPicPr>
              <a:picLocks noChangeAspect="1"/>
            </p:cNvPicPr>
            <p:nvPr/>
          </p:nvPicPr>
          <p:blipFill>
            <a:blip r:embed="rId3"/>
            <a:stretch>
              <a:fillRect/>
            </a:stretch>
          </p:blipFill>
          <p:spPr>
            <a:xfrm>
              <a:off x="6491551" y="1057275"/>
              <a:ext cx="5080873" cy="4724400"/>
            </a:xfrm>
            <a:prstGeom prst="rect">
              <a:avLst/>
            </a:prstGeom>
          </p:spPr>
        </p:pic>
        <p:sp>
          <p:nvSpPr>
            <p:cNvPr id="4" name="Rectangle 3"/>
            <p:cNvSpPr/>
            <p:nvPr/>
          </p:nvSpPr>
          <p:spPr>
            <a:xfrm>
              <a:off x="6408821" y="986589"/>
              <a:ext cx="457200" cy="425116"/>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6399465" y="3171574"/>
              <a:ext cx="457200" cy="425116"/>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 name="Rectangle 12"/>
              <p:cNvSpPr/>
              <p:nvPr/>
            </p:nvSpPr>
            <p:spPr>
              <a:xfrm>
                <a:off x="3384954" y="5839208"/>
                <a:ext cx="3985013" cy="6932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𝐷</m:t>
                              </m:r>
                              <m:r>
                                <a:rPr lang="en-US" b="0" i="1" smtClean="0">
                                  <a:latin typeface="Cambria Math"/>
                                  <a:ea typeface="Cambria Math"/>
                                </a:rPr>
                                <m:t>𝐶𝑀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𝜑</m:t>
                              </m:r>
                              <m:r>
                                <a:rPr lang="en-US" b="0" i="1" smtClean="0">
                                  <a:latin typeface="Cambria Math"/>
                                  <a:ea typeface="Cambria Math"/>
                                </a:rPr>
                                <m:t>𝑅𝑀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𝑄</m:t>
                                  </m:r>
                                </m:e>
                              </m:acc>
                            </m:e>
                            <m:sub>
                              <m:r>
                                <a:rPr lang="en-US" i="1">
                                  <a:latin typeface="Cambria Math" panose="02040503050406030204" pitchFamily="18" charset="0"/>
                                </a:rPr>
                                <m:t>𝑒</m:t>
                              </m:r>
                            </m:sub>
                          </m:sSub>
                        </m:den>
                      </m:f>
                      <m:func>
                        <m:funcPr>
                          <m:ctrlPr>
                            <a:rPr lang="en-US" b="0" i="1" smtClean="0">
                              <a:latin typeface="Cambria Math" panose="02040503050406030204" pitchFamily="18" charset="0"/>
                              <a:ea typeface="Cambria Math"/>
                            </a:rPr>
                          </m:ctrlPr>
                        </m:funcPr>
                        <m:fName>
                          <m:r>
                            <a:rPr lang="en-US" b="0" i="0" smtClean="0">
                              <a:latin typeface="Cambria Math"/>
                              <a:ea typeface="Cambria Math"/>
                            </a:rPr>
                            <m:t>(</m:t>
                          </m:r>
                          <m:r>
                            <m:rPr>
                              <m:sty m:val="p"/>
                            </m:rPr>
                            <a:rPr lang="en-US" b="0" i="0" smtClean="0">
                              <a:latin typeface="Cambria Math"/>
                              <a:ea typeface="Cambria Math"/>
                            </a:rPr>
                            <m:t>cos</m:t>
                          </m:r>
                        </m:fName>
                        <m:e>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𝜙</m:t>
                              </m:r>
                            </m:e>
                          </m:d>
                        </m:e>
                      </m:func>
                      <m:r>
                        <a:rPr lang="en-US" b="0" i="1" smtClean="0">
                          <a:latin typeface="Cambria Math"/>
                          <a:ea typeface="Cambria Math"/>
                        </a:rPr>
                        <m:t>−1)</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384954" y="5839208"/>
                <a:ext cx="3985013" cy="693267"/>
              </a:xfrm>
              <a:prstGeom prst="rect">
                <a:avLst/>
              </a:prstGeom>
              <a:blipFill rotWithShape="0">
                <a:blip r:embed="rId4"/>
                <a:stretch>
                  <a:fillRect/>
                </a:stretch>
              </a:blipFill>
            </p:spPr>
            <p:txBody>
              <a:bodyPr/>
              <a:lstStyle/>
              <a:p>
                <a:r>
                  <a:rPr lang="en-US">
                    <a:noFill/>
                  </a:rPr>
                  <a:t> </a:t>
                </a:r>
              </a:p>
            </p:txBody>
          </p:sp>
        </mc:Fallback>
      </mc:AlternateContent>
      <p:sp>
        <p:nvSpPr>
          <p:cNvPr id="15" name="TextBox 14"/>
          <p:cNvSpPr txBox="1"/>
          <p:nvPr/>
        </p:nvSpPr>
        <p:spPr>
          <a:xfrm>
            <a:off x="1880945" y="679550"/>
            <a:ext cx="1739579" cy="369332"/>
          </a:xfrm>
          <a:prstGeom prst="rect">
            <a:avLst/>
          </a:prstGeom>
          <a:noFill/>
        </p:spPr>
        <p:txBody>
          <a:bodyPr wrap="none" rtlCol="0">
            <a:spAutoFit/>
          </a:bodyPr>
          <a:lstStyle/>
          <a:p>
            <a:r>
              <a:rPr lang="en-US" dirty="0" smtClean="0"/>
              <a:t>Simulated Data</a:t>
            </a:r>
            <a:endParaRPr lang="en-US" dirty="0"/>
          </a:p>
        </p:txBody>
      </p:sp>
      <p:sp>
        <p:nvSpPr>
          <p:cNvPr id="20" name="TextBox 19"/>
          <p:cNvSpPr txBox="1"/>
          <p:nvPr/>
        </p:nvSpPr>
        <p:spPr>
          <a:xfrm>
            <a:off x="992158" y="3051646"/>
            <a:ext cx="3890809" cy="369332"/>
          </a:xfrm>
          <a:prstGeom prst="rect">
            <a:avLst/>
          </a:prstGeom>
          <a:noFill/>
        </p:spPr>
        <p:txBody>
          <a:bodyPr wrap="none" rtlCol="0">
            <a:spAutoFit/>
          </a:bodyPr>
          <a:lstStyle/>
          <a:p>
            <a:r>
              <a:rPr lang="en-US" dirty="0" smtClean="0"/>
              <a:t>Comparison of 2 analysis techniques</a:t>
            </a:r>
            <a:endParaRPr lang="en-US"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31" y="601948"/>
            <a:ext cx="4590477" cy="5923810"/>
          </a:xfrm>
          <a:prstGeom prst="rect">
            <a:avLst/>
          </a:prstGeom>
        </p:spPr>
      </p:pic>
      <p:sp>
        <p:nvSpPr>
          <p:cNvPr id="22"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Diameter </a:t>
            </a:r>
            <a:r>
              <a:rPr lang="en-US" kern="0" dirty="0" smtClean="0"/>
              <a:t>Correction Analysis Method</a:t>
            </a:r>
            <a:endParaRPr lang="en-US" kern="0" dirty="0"/>
          </a:p>
        </p:txBody>
      </p:sp>
      <p:sp>
        <p:nvSpPr>
          <p:cNvPr id="14" name="TextBox 13"/>
          <p:cNvSpPr txBox="1"/>
          <p:nvPr/>
        </p:nvSpPr>
        <p:spPr>
          <a:xfrm>
            <a:off x="9760683" y="6588845"/>
            <a:ext cx="237917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sp>
        <p:nvSpPr>
          <p:cNvPr id="17" name="TextBox 16"/>
          <p:cNvSpPr txBox="1"/>
          <p:nvPr/>
        </p:nvSpPr>
        <p:spPr>
          <a:xfrm>
            <a:off x="4071480"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233634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1" y="5955268"/>
            <a:ext cx="1488356" cy="369332"/>
          </a:xfrm>
          <a:prstGeom prst="rect">
            <a:avLst/>
          </a:prstGeom>
          <a:noFill/>
        </p:spPr>
        <p:txBody>
          <a:bodyPr wrap="none" rtlCol="0">
            <a:spAutoFit/>
          </a:bodyPr>
          <a:lstStyle/>
          <a:p>
            <a:r>
              <a:rPr lang="en-US" dirty="0" smtClean="0"/>
              <a:t>Discrepancy:</a:t>
            </a:r>
            <a:endParaRPr lang="en-US" dirty="0"/>
          </a:p>
        </p:txBody>
      </p:sp>
      <p:sp>
        <p:nvSpPr>
          <p:cNvPr id="8" name="TextBox 7"/>
          <p:cNvSpPr txBox="1"/>
          <p:nvPr/>
        </p:nvSpPr>
        <p:spPr>
          <a:xfrm>
            <a:off x="6389522" y="634113"/>
            <a:ext cx="4565032" cy="369332"/>
          </a:xfrm>
          <a:prstGeom prst="rect">
            <a:avLst/>
          </a:prstGeom>
          <a:noFill/>
        </p:spPr>
        <p:txBody>
          <a:bodyPr wrap="none" rtlCol="0">
            <a:spAutoFit/>
          </a:bodyPr>
          <a:lstStyle/>
          <a:p>
            <a:r>
              <a:rPr lang="en-US" dirty="0" smtClean="0"/>
              <a:t>Comparing techniques for asymmetric data</a:t>
            </a:r>
            <a:endParaRPr lang="en-US" dirty="0"/>
          </a:p>
        </p:txBody>
      </p:sp>
      <p:sp>
        <p:nvSpPr>
          <p:cNvPr id="17" name="TextBox 16"/>
          <p:cNvSpPr txBox="1"/>
          <p:nvPr/>
        </p:nvSpPr>
        <p:spPr>
          <a:xfrm>
            <a:off x="1880945" y="679550"/>
            <a:ext cx="1739579" cy="369332"/>
          </a:xfrm>
          <a:prstGeom prst="rect">
            <a:avLst/>
          </a:prstGeom>
          <a:noFill/>
        </p:spPr>
        <p:txBody>
          <a:bodyPr wrap="none" rtlCol="0">
            <a:spAutoFit/>
          </a:bodyPr>
          <a:lstStyle/>
          <a:p>
            <a:r>
              <a:rPr lang="en-US" dirty="0" smtClean="0"/>
              <a:t>Simulated Data</a:t>
            </a:r>
            <a:endParaRPr lang="en-US" dirty="0"/>
          </a:p>
        </p:txBody>
      </p:sp>
      <p:sp>
        <p:nvSpPr>
          <p:cNvPr id="18" name="TextBox 17"/>
          <p:cNvSpPr txBox="1"/>
          <p:nvPr/>
        </p:nvSpPr>
        <p:spPr>
          <a:xfrm>
            <a:off x="992158" y="3051646"/>
            <a:ext cx="3890809" cy="369332"/>
          </a:xfrm>
          <a:prstGeom prst="rect">
            <a:avLst/>
          </a:prstGeom>
          <a:noFill/>
        </p:spPr>
        <p:txBody>
          <a:bodyPr wrap="none" rtlCol="0">
            <a:spAutoFit/>
          </a:bodyPr>
          <a:lstStyle/>
          <a:p>
            <a:r>
              <a:rPr lang="en-US" dirty="0" smtClean="0"/>
              <a:t>Comparison of 2 analysis techniques</a:t>
            </a:r>
            <a:endParaRPr lang="en-US"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31" y="601948"/>
            <a:ext cx="4590477" cy="5923810"/>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626" y="794085"/>
            <a:ext cx="5010498" cy="5754149"/>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3384954" y="5839208"/>
                <a:ext cx="3985013" cy="6932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𝐷</m:t>
                              </m:r>
                              <m:r>
                                <a:rPr lang="en-US" b="0" i="1" smtClean="0">
                                  <a:latin typeface="Cambria Math"/>
                                  <a:ea typeface="Cambria Math"/>
                                </a:rPr>
                                <m:t>𝐶𝑀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𝑄</m:t>
                              </m:r>
                            </m:e>
                            <m:sub>
                              <m:r>
                                <a:rPr lang="en-US" b="0" i="1" smtClean="0">
                                  <a:latin typeface="Cambria Math"/>
                                  <a:ea typeface="Cambria Math"/>
                                </a:rPr>
                                <m:t>𝑖</m:t>
                              </m:r>
                              <m:r>
                                <a:rPr lang="en-US" b="0" i="1" smtClean="0">
                                  <a:latin typeface="Cambria Math"/>
                                  <a:ea typeface="Cambria Math"/>
                                </a:rPr>
                                <m:t>, </m:t>
                              </m:r>
                              <m:r>
                                <a:rPr lang="en-US" i="1" smtClean="0">
                                  <a:latin typeface="Cambria Math"/>
                                  <a:ea typeface="Cambria Math"/>
                                </a:rPr>
                                <m:t>𝜑</m:t>
                              </m:r>
                              <m:r>
                                <a:rPr lang="en-US" b="0" i="1" smtClean="0">
                                  <a:latin typeface="Cambria Math"/>
                                  <a:ea typeface="Cambria Math"/>
                                </a:rPr>
                                <m:t>𝑅𝑀</m:t>
                              </m:r>
                              <m:r>
                                <m:rPr>
                                  <m:nor/>
                                </m:rPr>
                                <a:rPr lang="en-US" dirty="0"/>
                                <m:t> </m:t>
                              </m:r>
                            </m:sub>
                          </m:sSub>
                        </m:den>
                      </m:f>
                      <m:r>
                        <a:rPr lang="en-US" b="0" i="1" dirty="0" smtClean="0">
                          <a:latin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𝑄</m:t>
                                  </m:r>
                                </m:e>
                              </m:acc>
                            </m:e>
                            <m:sub>
                              <m:r>
                                <a:rPr lang="en-US" i="1">
                                  <a:latin typeface="Cambria Math" panose="02040503050406030204" pitchFamily="18" charset="0"/>
                                </a:rPr>
                                <m:t>𝑒</m:t>
                              </m:r>
                            </m:sub>
                          </m:sSub>
                        </m:den>
                      </m:f>
                      <m:func>
                        <m:funcPr>
                          <m:ctrlPr>
                            <a:rPr lang="en-US" b="0" i="1" smtClean="0">
                              <a:latin typeface="Cambria Math" panose="02040503050406030204" pitchFamily="18" charset="0"/>
                              <a:ea typeface="Cambria Math"/>
                            </a:rPr>
                          </m:ctrlPr>
                        </m:funcPr>
                        <m:fName>
                          <m:r>
                            <a:rPr lang="en-US" b="0" i="0" smtClean="0">
                              <a:latin typeface="Cambria Math"/>
                              <a:ea typeface="Cambria Math"/>
                            </a:rPr>
                            <m:t>(</m:t>
                          </m:r>
                          <m:r>
                            <m:rPr>
                              <m:sty m:val="p"/>
                            </m:rPr>
                            <a:rPr lang="en-US" b="0" i="0" smtClean="0">
                              <a:latin typeface="Cambria Math"/>
                              <a:ea typeface="Cambria Math"/>
                            </a:rPr>
                            <m:t>cos</m:t>
                          </m:r>
                        </m:fName>
                        <m:e>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𝜙</m:t>
                              </m:r>
                            </m:e>
                          </m:d>
                        </m:e>
                      </m:func>
                      <m:r>
                        <a:rPr lang="en-US" b="0" i="1" smtClean="0">
                          <a:latin typeface="Cambria Math"/>
                          <a:ea typeface="Cambria Math"/>
                        </a:rPr>
                        <m:t>−1)</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384954" y="5839208"/>
                <a:ext cx="3985013" cy="693267"/>
              </a:xfrm>
              <a:prstGeom prst="rect">
                <a:avLst/>
              </a:prstGeom>
              <a:blipFill rotWithShape="0">
                <a:blip r:embed="rId5"/>
                <a:stretch>
                  <a:fillRect/>
                </a:stretch>
              </a:blipFill>
            </p:spPr>
            <p:txBody>
              <a:bodyPr/>
              <a:lstStyle/>
              <a:p>
                <a:r>
                  <a:rPr lang="en-US">
                    <a:noFill/>
                  </a:rPr>
                  <a:t> </a:t>
                </a:r>
              </a:p>
            </p:txBody>
          </p:sp>
        </mc:Fallback>
      </mc:AlternateContent>
      <p:sp>
        <p:nvSpPr>
          <p:cNvPr id="13"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Diameter </a:t>
            </a:r>
            <a:r>
              <a:rPr lang="en-US" kern="0" dirty="0" smtClean="0"/>
              <a:t>Correction Analysis Method</a:t>
            </a:r>
            <a:endParaRPr lang="en-US" kern="0" dirty="0"/>
          </a:p>
        </p:txBody>
      </p:sp>
      <p:sp>
        <p:nvSpPr>
          <p:cNvPr id="11" name="TextBox 10"/>
          <p:cNvSpPr txBox="1"/>
          <p:nvPr/>
        </p:nvSpPr>
        <p:spPr>
          <a:xfrm>
            <a:off x="9760683" y="6588845"/>
            <a:ext cx="237917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sp>
        <p:nvSpPr>
          <p:cNvPr id="14" name="TextBox 13"/>
          <p:cNvSpPr txBox="1"/>
          <p:nvPr/>
        </p:nvSpPr>
        <p:spPr>
          <a:xfrm>
            <a:off x="414848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2449612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Various Techniques to Model and Parametrize Asymmetry</a:t>
            </a:r>
            <a:endParaRPr lang="en-US" dirty="0"/>
          </a:p>
        </p:txBody>
      </p:sp>
      <p:grpSp>
        <p:nvGrpSpPr>
          <p:cNvPr id="47" name="Group 46"/>
          <p:cNvGrpSpPr/>
          <p:nvPr/>
        </p:nvGrpSpPr>
        <p:grpSpPr>
          <a:xfrm>
            <a:off x="492360" y="784308"/>
            <a:ext cx="4900836" cy="1733730"/>
            <a:chOff x="1836848" y="704670"/>
            <a:chExt cx="7770814" cy="2627313"/>
          </a:xfrm>
        </p:grpSpPr>
        <p:grpSp>
          <p:nvGrpSpPr>
            <p:cNvPr id="5" name="Group 289"/>
            <p:cNvGrpSpPr>
              <a:grpSpLocks/>
            </p:cNvGrpSpPr>
            <p:nvPr/>
          </p:nvGrpSpPr>
          <p:grpSpPr bwMode="auto">
            <a:xfrm>
              <a:off x="8110648" y="1466669"/>
              <a:ext cx="1497014" cy="1270000"/>
              <a:chOff x="7270366" y="666974"/>
              <a:chExt cx="1497118" cy="1269402"/>
            </a:xfrm>
          </p:grpSpPr>
          <p:sp>
            <p:nvSpPr>
              <p:cNvPr id="6" name="Flowchart: Direct Access Storage 5"/>
              <p:cNvSpPr/>
              <p:nvPr/>
            </p:nvSpPr>
            <p:spPr>
              <a:xfrm flipH="1">
                <a:off x="7304443" y="677731"/>
                <a:ext cx="1463041" cy="1258645"/>
              </a:xfrm>
              <a:prstGeom prst="flowChartMagneticDrum">
                <a:avLst/>
              </a:prstGeom>
              <a:solidFill>
                <a:schemeClr val="bg1"/>
              </a:solidFill>
              <a:ln>
                <a:solidFill>
                  <a:schemeClr val="tx1"/>
                </a:solidFill>
              </a:ln>
              <a:effectLst>
                <a:innerShdw blurRad="622300" dist="444500" dir="732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100"/>
              <p:cNvSpPr>
                <a:spLocks noChangeArrowheads="1"/>
              </p:cNvSpPr>
              <p:nvPr/>
            </p:nvSpPr>
            <p:spPr bwMode="auto">
              <a:xfrm>
                <a:off x="7270366" y="666974"/>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grpSp>
          <p:nvGrpSpPr>
            <p:cNvPr id="8" name="Group 293"/>
            <p:cNvGrpSpPr>
              <a:grpSpLocks/>
            </p:cNvGrpSpPr>
            <p:nvPr/>
          </p:nvGrpSpPr>
          <p:grpSpPr bwMode="auto">
            <a:xfrm>
              <a:off x="1836848" y="1465082"/>
              <a:ext cx="1497013" cy="1268412"/>
              <a:chOff x="7315189" y="2777266"/>
              <a:chExt cx="1497117" cy="1269402"/>
            </a:xfrm>
          </p:grpSpPr>
          <p:sp>
            <p:nvSpPr>
              <p:cNvPr id="9" name="Flowchart: Direct Access Storage 8"/>
              <p:cNvSpPr/>
              <p:nvPr/>
            </p:nvSpPr>
            <p:spPr>
              <a:xfrm>
                <a:off x="7315189" y="2788023"/>
                <a:ext cx="1463040" cy="1258645"/>
              </a:xfrm>
              <a:prstGeom prst="flowChartMagneticDrum">
                <a:avLst/>
              </a:prstGeom>
              <a:solidFill>
                <a:schemeClr val="bg1"/>
              </a:solidFill>
              <a:ln>
                <a:solidFill>
                  <a:schemeClr val="tx1"/>
                </a:solidFill>
              </a:ln>
              <a:effectLst>
                <a:innerShdw blurRad="622300" dist="444500" dir="360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100"/>
              <p:cNvSpPr>
                <a:spLocks noChangeArrowheads="1"/>
              </p:cNvSpPr>
              <p:nvPr/>
            </p:nvSpPr>
            <p:spPr bwMode="auto">
              <a:xfrm flipH="1">
                <a:off x="8261863" y="2777266"/>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sp>
          <p:nvSpPr>
            <p:cNvPr id="11" name="AutoShape 6"/>
            <p:cNvSpPr>
              <a:spLocks noChangeArrowheads="1"/>
            </p:cNvSpPr>
            <p:nvPr/>
          </p:nvSpPr>
          <p:spPr bwMode="auto">
            <a:xfrm flipV="1">
              <a:off x="5816710" y="3155770"/>
              <a:ext cx="169862" cy="176213"/>
            </a:xfrm>
            <a:prstGeom prst="triangle">
              <a:avLst>
                <a:gd name="adj" fmla="val 50000"/>
              </a:avLst>
            </a:prstGeom>
            <a:solidFill>
              <a:schemeClr val="bg1"/>
            </a:solidFill>
            <a:ln w="28575">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graphicFrame>
              <p:nvGraphicFramePr>
                <p:cNvPr id="12"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713" name="Equation" r:id="rId3" imgW="215713" imgH="241091" progId="Equation.3">
                        <p:embed/>
                      </p:oleObj>
                    </mc:Choice>
                    <mc:Fallback>
                      <p:oleObj name="Equation" r:id="rId3" imgW="215713" imgH="241091" progId="Equation.3">
                        <p:embed/>
                        <p:pic>
                          <p:nvPicPr>
                            <p:cNvPr id="0" name=""/>
                            <p:cNvPicPr>
                              <a:picLocks noChangeAspect="1" noChangeArrowheads="1"/>
                            </p:cNvPicPr>
                            <p:nvPr/>
                          </p:nvPicPr>
                          <p:blipFill>
                            <a:blip r:embed="rId4">
                              <a:extLst>
                                <a:ext uri="{28A0092B-C50C-407E-A947-70E740481C1C}">
                                  <a14:useLocalDpi val="0"/>
                                </a:ext>
                              </a:extLst>
                            </a:blip>
                            <a:srcRect/>
                            <a:stretch>
                              <a:fillRect/>
                            </a:stretch>
                          </p:blipFill>
                          <p:spPr bwMode="auto">
                            <a:xfrm>
                              <a:off x="3989498" y="704670"/>
                              <a:ext cx="474663" cy="5318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353" name="Equation" r:id="rId5" imgW="215713" imgH="241091" progId="Equation.3">
                        <p:embed/>
                      </p:oleObj>
                    </mc:Choice>
                    <mc:Fallback>
                      <p:oleObj name="Equation" r:id="rId5" imgW="215713" imgH="2410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498" y="704670"/>
                              <a:ext cx="4746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3"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714" name="Equation" r:id="rId7" imgW="215713" imgH="241091" progId="Equation.3">
                        <p:embed/>
                      </p:oleObj>
                    </mc:Choice>
                    <mc:Fallback>
                      <p:oleObj name="Equation" r:id="rId7" imgW="215713" imgH="241091" progId="Equation.3">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7354998" y="731657"/>
                              <a:ext cx="436563" cy="4889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3"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354" name="Equation" r:id="rId9" imgW="215713" imgH="241091" progId="Equation.3">
                        <p:embed/>
                      </p:oleObj>
                    </mc:Choice>
                    <mc:Fallback>
                      <p:oleObj name="Equation" r:id="rId9" imgW="215713"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4998" y="731657"/>
                              <a:ext cx="4365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4" name="Line 40"/>
            <p:cNvSpPr>
              <a:spLocks noChangeShapeType="1"/>
            </p:cNvSpPr>
            <p:nvPr/>
          </p:nvSpPr>
          <p:spPr bwMode="auto">
            <a:xfrm>
              <a:off x="3972035" y="1236482"/>
              <a:ext cx="342900" cy="0"/>
            </a:xfrm>
            <a:prstGeom prst="line">
              <a:avLst/>
            </a:prstGeom>
            <a:noFill/>
            <a:ln w="19050">
              <a:solidFill>
                <a:schemeClr val="tx1"/>
              </a:solidFill>
              <a:round/>
              <a:headEnd/>
              <a:tailEnd type="triangle" w="med" len="med"/>
            </a:ln>
          </p:spPr>
          <p:txBody>
            <a:bodyPr/>
            <a:lstStyle/>
            <a:p>
              <a:endParaRPr lang="en-US"/>
            </a:p>
          </p:txBody>
        </p:sp>
        <p:sp>
          <p:nvSpPr>
            <p:cNvPr id="15" name="Line 42"/>
            <p:cNvSpPr>
              <a:spLocks noChangeShapeType="1"/>
            </p:cNvSpPr>
            <p:nvPr/>
          </p:nvSpPr>
          <p:spPr bwMode="auto">
            <a:xfrm>
              <a:off x="7364522" y="1236482"/>
              <a:ext cx="342900" cy="0"/>
            </a:xfrm>
            <a:prstGeom prst="line">
              <a:avLst/>
            </a:prstGeom>
            <a:noFill/>
            <a:ln w="19050">
              <a:solidFill>
                <a:schemeClr val="tx1"/>
              </a:solidFill>
              <a:round/>
              <a:headEnd/>
              <a:tailEnd type="triangle" w="med" len="med"/>
            </a:ln>
          </p:spPr>
          <p:txBody>
            <a:bodyPr/>
            <a:lstStyle/>
            <a:p>
              <a:endParaRPr lang="en-US"/>
            </a:p>
          </p:txBody>
        </p:sp>
        <p:sp>
          <p:nvSpPr>
            <p:cNvPr id="16" name="Line 7"/>
            <p:cNvSpPr>
              <a:spLocks noChangeShapeType="1"/>
            </p:cNvSpPr>
            <p:nvPr/>
          </p:nvSpPr>
          <p:spPr bwMode="auto">
            <a:xfrm flipV="1">
              <a:off x="5602397" y="1798458"/>
              <a:ext cx="1189038" cy="1587"/>
            </a:xfrm>
            <a:prstGeom prst="line">
              <a:avLst/>
            </a:prstGeom>
            <a:noFill/>
            <a:ln w="28575">
              <a:solidFill>
                <a:schemeClr val="tx1"/>
              </a:solidFill>
              <a:round/>
              <a:headEnd/>
              <a:tailEnd/>
            </a:ln>
          </p:spPr>
          <p:txBody>
            <a:bodyPr/>
            <a:lstStyle/>
            <a:p>
              <a:endParaRPr lang="en-US"/>
            </a:p>
          </p:txBody>
        </p:sp>
        <p:sp>
          <p:nvSpPr>
            <p:cNvPr id="17" name="Line 10"/>
            <p:cNvSpPr>
              <a:spLocks noChangeShapeType="1"/>
            </p:cNvSpPr>
            <p:nvPr/>
          </p:nvSpPr>
          <p:spPr bwMode="auto">
            <a:xfrm flipV="1">
              <a:off x="4674080" y="1787344"/>
              <a:ext cx="0" cy="932656"/>
            </a:xfrm>
            <a:prstGeom prst="line">
              <a:avLst/>
            </a:prstGeom>
            <a:noFill/>
            <a:ln w="28575">
              <a:solidFill>
                <a:schemeClr val="tx1"/>
              </a:solidFill>
              <a:round/>
              <a:headEnd/>
              <a:tailEnd/>
            </a:ln>
          </p:spPr>
          <p:txBody>
            <a:bodyPr/>
            <a:lstStyle/>
            <a:p>
              <a:endParaRPr lang="en-US"/>
            </a:p>
          </p:txBody>
        </p:sp>
        <p:sp>
          <p:nvSpPr>
            <p:cNvPr id="18" name="Line 11"/>
            <p:cNvSpPr>
              <a:spLocks noChangeShapeType="1"/>
            </p:cNvSpPr>
            <p:nvPr/>
          </p:nvSpPr>
          <p:spPr bwMode="auto">
            <a:xfrm flipV="1">
              <a:off x="3821223" y="1330144"/>
              <a:ext cx="1160463" cy="0"/>
            </a:xfrm>
            <a:prstGeom prst="line">
              <a:avLst/>
            </a:prstGeom>
            <a:noFill/>
            <a:ln w="28575">
              <a:solidFill>
                <a:schemeClr val="tx1"/>
              </a:solidFill>
              <a:round/>
              <a:headEnd/>
              <a:tailEnd/>
            </a:ln>
          </p:spPr>
          <p:txBody>
            <a:bodyPr/>
            <a:lstStyle/>
            <a:p>
              <a:endParaRPr lang="en-US"/>
            </a:p>
          </p:txBody>
        </p:sp>
        <p:sp>
          <p:nvSpPr>
            <p:cNvPr id="19" name="Line 46"/>
            <p:cNvSpPr>
              <a:spLocks noChangeShapeType="1"/>
            </p:cNvSpPr>
            <p:nvPr/>
          </p:nvSpPr>
          <p:spPr bwMode="auto">
            <a:xfrm>
              <a:off x="5591286" y="1330144"/>
              <a:ext cx="2224087" cy="0"/>
            </a:xfrm>
            <a:prstGeom prst="line">
              <a:avLst/>
            </a:prstGeom>
            <a:noFill/>
            <a:ln w="28575">
              <a:solidFill>
                <a:schemeClr val="tx1"/>
              </a:solidFill>
              <a:round/>
              <a:headEnd/>
              <a:tailEnd/>
            </a:ln>
          </p:spPr>
          <p:txBody>
            <a:bodyPr/>
            <a:lstStyle/>
            <a:p>
              <a:endParaRPr lang="en-US"/>
            </a:p>
          </p:txBody>
        </p:sp>
        <p:sp>
          <p:nvSpPr>
            <p:cNvPr id="20" name="Line 55"/>
            <p:cNvSpPr>
              <a:spLocks noChangeShapeType="1"/>
            </p:cNvSpPr>
            <p:nvPr/>
          </p:nvSpPr>
          <p:spPr bwMode="auto">
            <a:xfrm flipH="1" flipV="1">
              <a:off x="5896085" y="2320744"/>
              <a:ext cx="0" cy="412750"/>
            </a:xfrm>
            <a:prstGeom prst="line">
              <a:avLst/>
            </a:prstGeom>
            <a:noFill/>
            <a:ln w="28575">
              <a:solidFill>
                <a:schemeClr val="tx1"/>
              </a:solidFill>
              <a:round/>
              <a:headEnd/>
              <a:tailEnd/>
            </a:ln>
          </p:spPr>
          <p:txBody>
            <a:bodyPr/>
            <a:lstStyle/>
            <a:p>
              <a:endParaRPr lang="en-US"/>
            </a:p>
          </p:txBody>
        </p:sp>
        <p:sp>
          <p:nvSpPr>
            <p:cNvPr id="21" name="Line 56"/>
            <p:cNvSpPr>
              <a:spLocks noChangeShapeType="1"/>
            </p:cNvSpPr>
            <p:nvPr/>
          </p:nvSpPr>
          <p:spPr bwMode="auto">
            <a:xfrm>
              <a:off x="5896085" y="1787344"/>
              <a:ext cx="0" cy="381000"/>
            </a:xfrm>
            <a:prstGeom prst="line">
              <a:avLst/>
            </a:prstGeom>
            <a:noFill/>
            <a:ln w="28575">
              <a:solidFill>
                <a:schemeClr val="tx1"/>
              </a:solidFill>
              <a:round/>
              <a:headEnd/>
              <a:tailEnd/>
            </a:ln>
          </p:spPr>
          <p:txBody>
            <a:bodyPr/>
            <a:lstStyle/>
            <a:p>
              <a:endParaRPr lang="en-US"/>
            </a:p>
          </p:txBody>
        </p:sp>
        <p:sp>
          <p:nvSpPr>
            <p:cNvPr id="22" name="Line 53"/>
            <p:cNvSpPr>
              <a:spLocks noChangeShapeType="1"/>
            </p:cNvSpPr>
            <p:nvPr/>
          </p:nvSpPr>
          <p:spPr bwMode="auto">
            <a:xfrm flipV="1">
              <a:off x="4661039" y="1787343"/>
              <a:ext cx="312708" cy="0"/>
            </a:xfrm>
            <a:prstGeom prst="line">
              <a:avLst/>
            </a:prstGeom>
            <a:noFill/>
            <a:ln w="28575">
              <a:solidFill>
                <a:schemeClr val="tx1"/>
              </a:solidFill>
              <a:round/>
              <a:headEnd/>
              <a:tailEnd/>
            </a:ln>
          </p:spPr>
          <p:txBody>
            <a:bodyPr/>
            <a:lstStyle/>
            <a:p>
              <a:endParaRPr lang="en-US"/>
            </a:p>
          </p:txBody>
        </p:sp>
        <p:sp>
          <p:nvSpPr>
            <p:cNvPr id="23" name="Line 55"/>
            <p:cNvSpPr>
              <a:spLocks noChangeShapeType="1"/>
            </p:cNvSpPr>
            <p:nvPr/>
          </p:nvSpPr>
          <p:spPr bwMode="auto">
            <a:xfrm flipH="1" flipV="1">
              <a:off x="5742097" y="2319157"/>
              <a:ext cx="323850" cy="0"/>
            </a:xfrm>
            <a:prstGeom prst="line">
              <a:avLst/>
            </a:prstGeom>
            <a:noFill/>
            <a:ln w="28575">
              <a:solidFill>
                <a:schemeClr val="tx1"/>
              </a:solidFill>
              <a:round/>
              <a:headEnd/>
              <a:tailEnd/>
            </a:ln>
          </p:spPr>
          <p:txBody>
            <a:bodyPr/>
            <a:lstStyle/>
            <a:p>
              <a:endParaRPr lang="en-US"/>
            </a:p>
          </p:txBody>
        </p:sp>
        <p:sp>
          <p:nvSpPr>
            <p:cNvPr id="24" name="Line 56"/>
            <p:cNvSpPr>
              <a:spLocks noChangeShapeType="1"/>
            </p:cNvSpPr>
            <p:nvPr/>
          </p:nvSpPr>
          <p:spPr bwMode="auto">
            <a:xfrm flipH="1" flipV="1">
              <a:off x="5743685" y="2168344"/>
              <a:ext cx="323850" cy="0"/>
            </a:xfrm>
            <a:prstGeom prst="line">
              <a:avLst/>
            </a:prstGeom>
            <a:noFill/>
            <a:ln w="28575">
              <a:solidFill>
                <a:schemeClr val="tx1"/>
              </a:solidFill>
              <a:round/>
              <a:headEnd/>
              <a:tailEnd/>
            </a:ln>
          </p:spPr>
          <p:txBody>
            <a:bodyPr/>
            <a:lstStyle/>
            <a:p>
              <a:endParaRPr lang="en-US"/>
            </a:p>
          </p:txBody>
        </p:sp>
        <p:sp>
          <p:nvSpPr>
            <p:cNvPr id="25" name="Line 58"/>
            <p:cNvSpPr>
              <a:spLocks noChangeShapeType="1"/>
            </p:cNvSpPr>
            <p:nvPr/>
          </p:nvSpPr>
          <p:spPr bwMode="auto">
            <a:xfrm flipH="1" flipV="1">
              <a:off x="2746485" y="2739300"/>
              <a:ext cx="5607050" cy="0"/>
            </a:xfrm>
            <a:prstGeom prst="line">
              <a:avLst/>
            </a:prstGeom>
            <a:noFill/>
            <a:ln w="28575">
              <a:solidFill>
                <a:schemeClr val="tx1"/>
              </a:solidFill>
              <a:round/>
              <a:headEnd/>
              <a:tailEnd/>
            </a:ln>
          </p:spPr>
          <p:txBody>
            <a:bodyPr/>
            <a:lstStyle/>
            <a:p>
              <a:endParaRPr lang="en-US"/>
            </a:p>
          </p:txBody>
        </p:sp>
        <p:sp>
          <p:nvSpPr>
            <p:cNvPr id="26" name="Text Box 64"/>
            <p:cNvSpPr txBox="1">
              <a:spLocks noChangeArrowheads="1"/>
            </p:cNvSpPr>
            <p:nvPr/>
          </p:nvSpPr>
          <p:spPr bwMode="auto">
            <a:xfrm>
              <a:off x="4469953" y="1261953"/>
              <a:ext cx="438125" cy="559690"/>
            </a:xfrm>
            <a:prstGeom prst="rect">
              <a:avLst/>
            </a:prstGeom>
            <a:noFill/>
            <a:ln w="9525">
              <a:noFill/>
              <a:miter lim="800000"/>
              <a:headEnd/>
              <a:tailEnd/>
            </a:ln>
          </p:spPr>
          <p:txBody>
            <a:bodyPr wrap="square">
              <a:spAutoFit/>
            </a:bodyPr>
            <a:lstStyle/>
            <a:p>
              <a:r>
                <a:rPr lang="en-US" dirty="0">
                  <a:latin typeface="Times New Roman" pitchFamily="18" charset="0"/>
                  <a:cs typeface="Times New Roman" pitchFamily="18" charset="0"/>
                </a:rPr>
                <a:t>M</a:t>
              </a:r>
            </a:p>
          </p:txBody>
        </p:sp>
        <p:sp>
          <p:nvSpPr>
            <p:cNvPr id="27" name="Text Box 65"/>
            <p:cNvSpPr txBox="1">
              <a:spLocks noChangeArrowheads="1"/>
            </p:cNvSpPr>
            <p:nvPr/>
          </p:nvSpPr>
          <p:spPr bwMode="auto">
            <a:xfrm>
              <a:off x="5134086" y="1728608"/>
              <a:ext cx="325437"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p>
          </p:txBody>
        </p:sp>
        <p:sp>
          <p:nvSpPr>
            <p:cNvPr id="28" name="Line 95"/>
            <p:cNvSpPr>
              <a:spLocks noChangeShapeType="1"/>
            </p:cNvSpPr>
            <p:nvPr/>
          </p:nvSpPr>
          <p:spPr bwMode="auto">
            <a:xfrm>
              <a:off x="3813285" y="1330144"/>
              <a:ext cx="0" cy="781050"/>
            </a:xfrm>
            <a:prstGeom prst="line">
              <a:avLst/>
            </a:prstGeom>
            <a:noFill/>
            <a:ln w="28575">
              <a:solidFill>
                <a:schemeClr val="tx1"/>
              </a:solidFill>
              <a:round/>
              <a:headEnd/>
              <a:tailEnd/>
            </a:ln>
          </p:spPr>
          <p:txBody>
            <a:bodyPr/>
            <a:lstStyle/>
            <a:p>
              <a:endParaRPr lang="en-US"/>
            </a:p>
          </p:txBody>
        </p:sp>
        <p:sp>
          <p:nvSpPr>
            <p:cNvPr id="29" name="Line 96"/>
            <p:cNvSpPr>
              <a:spLocks noChangeShapeType="1"/>
            </p:cNvSpPr>
            <p:nvPr/>
          </p:nvSpPr>
          <p:spPr bwMode="auto">
            <a:xfrm flipH="1" flipV="1">
              <a:off x="3078273" y="2093732"/>
              <a:ext cx="728663" cy="0"/>
            </a:xfrm>
            <a:prstGeom prst="line">
              <a:avLst/>
            </a:prstGeom>
            <a:noFill/>
            <a:ln w="28575">
              <a:solidFill>
                <a:schemeClr val="tx1"/>
              </a:solidFill>
              <a:round/>
              <a:headEnd/>
              <a:tailEnd/>
            </a:ln>
          </p:spPr>
          <p:txBody>
            <a:bodyPr/>
            <a:lstStyle/>
            <a:p>
              <a:endParaRPr lang="en-US"/>
            </a:p>
          </p:txBody>
        </p:sp>
        <p:sp>
          <p:nvSpPr>
            <p:cNvPr id="30" name="Line 103"/>
            <p:cNvSpPr>
              <a:spLocks noChangeShapeType="1"/>
            </p:cNvSpPr>
            <p:nvPr/>
          </p:nvSpPr>
          <p:spPr bwMode="auto">
            <a:xfrm>
              <a:off x="7823310" y="1330144"/>
              <a:ext cx="0" cy="762000"/>
            </a:xfrm>
            <a:prstGeom prst="line">
              <a:avLst/>
            </a:prstGeom>
            <a:noFill/>
            <a:ln w="28575">
              <a:solidFill>
                <a:schemeClr val="tx1"/>
              </a:solidFill>
              <a:round/>
              <a:headEnd/>
              <a:tailEnd/>
            </a:ln>
          </p:spPr>
          <p:txBody>
            <a:bodyPr/>
            <a:lstStyle/>
            <a:p>
              <a:endParaRPr lang="en-US"/>
            </a:p>
          </p:txBody>
        </p:sp>
        <p:sp>
          <p:nvSpPr>
            <p:cNvPr id="31" name="Line 104"/>
            <p:cNvSpPr>
              <a:spLocks noChangeShapeType="1"/>
            </p:cNvSpPr>
            <p:nvPr/>
          </p:nvSpPr>
          <p:spPr bwMode="auto">
            <a:xfrm flipV="1">
              <a:off x="7815373" y="2081032"/>
              <a:ext cx="538163" cy="0"/>
            </a:xfrm>
            <a:prstGeom prst="line">
              <a:avLst/>
            </a:prstGeom>
            <a:noFill/>
            <a:ln w="28575">
              <a:solidFill>
                <a:schemeClr val="tx1"/>
              </a:solidFill>
              <a:round/>
              <a:headEnd/>
              <a:tailEnd/>
            </a:ln>
          </p:spPr>
          <p:txBody>
            <a:bodyPr/>
            <a:lstStyle/>
            <a:p>
              <a:endParaRPr lang="en-US"/>
            </a:p>
          </p:txBody>
        </p:sp>
        <p:sp>
          <p:nvSpPr>
            <p:cNvPr id="32" name="Line 58"/>
            <p:cNvSpPr>
              <a:spLocks noChangeShapeType="1"/>
            </p:cNvSpPr>
            <p:nvPr/>
          </p:nvSpPr>
          <p:spPr bwMode="auto">
            <a:xfrm flipH="1" flipV="1">
              <a:off x="5896085" y="1330144"/>
              <a:ext cx="0" cy="152400"/>
            </a:xfrm>
            <a:prstGeom prst="line">
              <a:avLst/>
            </a:prstGeom>
            <a:noFill/>
            <a:ln w="28575">
              <a:solidFill>
                <a:schemeClr val="tx1"/>
              </a:solidFill>
              <a:round/>
              <a:headEnd/>
              <a:tailEnd/>
            </a:ln>
          </p:spPr>
          <p:txBody>
            <a:bodyPr/>
            <a:lstStyle/>
            <a:p>
              <a:endParaRPr lang="en-US"/>
            </a:p>
          </p:txBody>
        </p:sp>
        <p:sp>
          <p:nvSpPr>
            <p:cNvPr id="33" name="Line 55"/>
            <p:cNvSpPr>
              <a:spLocks noChangeShapeType="1"/>
            </p:cNvSpPr>
            <p:nvPr/>
          </p:nvSpPr>
          <p:spPr bwMode="auto">
            <a:xfrm flipH="1" flipV="1">
              <a:off x="5742097" y="1633357"/>
              <a:ext cx="323850" cy="0"/>
            </a:xfrm>
            <a:prstGeom prst="line">
              <a:avLst/>
            </a:prstGeom>
            <a:noFill/>
            <a:ln w="28575">
              <a:solidFill>
                <a:schemeClr val="tx1"/>
              </a:solidFill>
              <a:round/>
              <a:headEnd/>
              <a:tailEnd/>
            </a:ln>
          </p:spPr>
          <p:txBody>
            <a:bodyPr/>
            <a:lstStyle/>
            <a:p>
              <a:endParaRPr lang="en-US"/>
            </a:p>
          </p:txBody>
        </p:sp>
        <p:sp>
          <p:nvSpPr>
            <p:cNvPr id="34" name="Line 56"/>
            <p:cNvSpPr>
              <a:spLocks noChangeShapeType="1"/>
            </p:cNvSpPr>
            <p:nvPr/>
          </p:nvSpPr>
          <p:spPr bwMode="auto">
            <a:xfrm flipH="1" flipV="1">
              <a:off x="5743685" y="1482544"/>
              <a:ext cx="323850" cy="0"/>
            </a:xfrm>
            <a:prstGeom prst="line">
              <a:avLst/>
            </a:prstGeom>
            <a:noFill/>
            <a:ln w="28575">
              <a:solidFill>
                <a:schemeClr val="tx1"/>
              </a:solidFill>
              <a:round/>
              <a:headEnd/>
              <a:tailEnd/>
            </a:ln>
          </p:spPr>
          <p:txBody>
            <a:bodyPr/>
            <a:lstStyle/>
            <a:p>
              <a:endParaRPr lang="en-US"/>
            </a:p>
          </p:txBody>
        </p:sp>
        <p:sp>
          <p:nvSpPr>
            <p:cNvPr id="35" name="Text Box 63"/>
            <p:cNvSpPr txBox="1">
              <a:spLocks noChangeArrowheads="1"/>
            </p:cNvSpPr>
            <p:nvPr/>
          </p:nvSpPr>
          <p:spPr bwMode="auto">
            <a:xfrm>
              <a:off x="6022079" y="1248387"/>
              <a:ext cx="441324"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36" name="Line 58"/>
            <p:cNvSpPr>
              <a:spLocks noChangeShapeType="1"/>
            </p:cNvSpPr>
            <p:nvPr/>
          </p:nvSpPr>
          <p:spPr bwMode="auto">
            <a:xfrm flipH="1" flipV="1">
              <a:off x="5896085" y="1634944"/>
              <a:ext cx="0" cy="152400"/>
            </a:xfrm>
            <a:prstGeom prst="line">
              <a:avLst/>
            </a:prstGeom>
            <a:noFill/>
            <a:ln w="28575">
              <a:solidFill>
                <a:schemeClr val="tx1"/>
              </a:solidFill>
              <a:round/>
              <a:headEnd/>
              <a:tailEnd/>
            </a:ln>
          </p:spPr>
          <p:txBody>
            <a:bodyPr/>
            <a:lstStyle/>
            <a:p>
              <a:endParaRPr lang="en-US"/>
            </a:p>
          </p:txBody>
        </p:sp>
        <p:sp>
          <p:nvSpPr>
            <p:cNvPr id="37" name="Text Box 63"/>
            <p:cNvSpPr txBox="1">
              <a:spLocks noChangeArrowheads="1"/>
            </p:cNvSpPr>
            <p:nvPr/>
          </p:nvSpPr>
          <p:spPr bwMode="auto">
            <a:xfrm>
              <a:off x="5051175" y="845164"/>
              <a:ext cx="401637"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L</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38" name="Line 4"/>
            <p:cNvSpPr>
              <a:spLocks noChangeShapeType="1"/>
            </p:cNvSpPr>
            <p:nvPr/>
          </p:nvSpPr>
          <p:spPr bwMode="auto">
            <a:xfrm flipH="1">
              <a:off x="5896085" y="2728733"/>
              <a:ext cx="0" cy="427037"/>
            </a:xfrm>
            <a:prstGeom prst="line">
              <a:avLst/>
            </a:prstGeom>
            <a:noFill/>
            <a:ln w="2857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39"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715" name="Equation" r:id="rId11" imgW="177480" imgH="266400" progId="Equation.3">
                        <p:embed/>
                      </p:oleObj>
                    </mc:Choice>
                    <mc:Fallback>
                      <p:oleObj name="Equation" r:id="rId11" imgW="177480" imgH="266400" progId="Equation.3">
                        <p:embed/>
                        <p:pic>
                          <p:nvPicPr>
                            <p:cNvPr id="0" name=""/>
                            <p:cNvPicPr>
                              <a:picLocks noChangeAspect="1" noChangeArrowheads="1"/>
                            </p:cNvPicPr>
                            <p:nvPr/>
                          </p:nvPicPr>
                          <p:blipFill>
                            <a:blip r:embed="rId12"/>
                            <a:srcRect/>
                            <a:stretch>
                              <a:fillRect/>
                            </a:stretch>
                          </p:blipFill>
                          <p:spPr bwMode="auto">
                            <a:xfrm>
                              <a:off x="6118336" y="1974670"/>
                              <a:ext cx="320675" cy="474663"/>
                            </a:xfrm>
                            <a:prstGeom prst="rect">
                              <a:avLst/>
                            </a:prstGeom>
                            <a:noFill/>
                          </p:spPr>
                        </p:pic>
                      </p:oleObj>
                    </mc:Fallback>
                  </mc:AlternateContent>
                </a:graphicData>
              </a:graphic>
            </p:graphicFrame>
          </mc:Choice>
          <mc:Fallback xmlns="">
            <p:graphicFrame>
              <p:nvGraphicFramePr>
                <p:cNvPr id="39"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355" name="Equation" r:id="rId13" imgW="177480" imgH="266400" progId="Equation.3">
                        <p:embed/>
                      </p:oleObj>
                    </mc:Choice>
                    <mc:Fallback>
                      <p:oleObj name="Equation" r:id="rId13" imgW="177480" imgH="266400" progId="Equation.3">
                        <p:embed/>
                        <p:pic>
                          <p:nvPicPr>
                            <p:cNvPr id="0" name=""/>
                            <p:cNvPicPr>
                              <a:picLocks noChangeAspect="1" noChangeArrowheads="1"/>
                            </p:cNvPicPr>
                            <p:nvPr/>
                          </p:nvPicPr>
                          <p:blipFill>
                            <a:blip r:embed="rId14"/>
                            <a:srcRect/>
                            <a:stretch>
                              <a:fillRect/>
                            </a:stretch>
                          </p:blipFill>
                          <p:spPr bwMode="auto">
                            <a:xfrm>
                              <a:off x="6118336" y="1974670"/>
                              <a:ext cx="320675" cy="474663"/>
                            </a:xfrm>
                            <a:prstGeom prst="rect">
                              <a:avLst/>
                            </a:prstGeom>
                            <a:noFill/>
                          </p:spPr>
                        </p:pic>
                      </p:oleObj>
                    </mc:Fallback>
                  </mc:AlternateContent>
                </a:graphicData>
              </a:graphic>
            </p:graphicFrame>
          </mc:Fallback>
        </mc:AlternateContent>
        <p:sp>
          <p:nvSpPr>
            <p:cNvPr id="40" name="Text Box 65"/>
            <p:cNvSpPr txBox="1">
              <a:spLocks noChangeArrowheads="1"/>
            </p:cNvSpPr>
            <p:nvPr/>
          </p:nvSpPr>
          <p:spPr bwMode="auto">
            <a:xfrm>
              <a:off x="6696186" y="2027058"/>
              <a:ext cx="350837" cy="369887"/>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41" name="Oval 41"/>
            <p:cNvSpPr>
              <a:spLocks noChangeArrowheads="1"/>
            </p:cNvSpPr>
            <p:nvPr/>
          </p:nvSpPr>
          <p:spPr bwMode="auto">
            <a:xfrm>
              <a:off x="6791436" y="1752420"/>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42" name="Oval 41"/>
            <p:cNvSpPr>
              <a:spLocks noChangeArrowheads="1"/>
            </p:cNvSpPr>
            <p:nvPr/>
          </p:nvSpPr>
          <p:spPr bwMode="auto">
            <a:xfrm>
              <a:off x="6824773" y="2676345"/>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43" name="Freeform 92"/>
            <p:cNvSpPr>
              <a:spLocks/>
            </p:cNvSpPr>
            <p:nvPr/>
          </p:nvSpPr>
          <p:spPr bwMode="auto">
            <a:xfrm rot="10800000" flipV="1">
              <a:off x="4980097" y="1642882"/>
              <a:ext cx="611188" cy="150813"/>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44" name="Freeform 92"/>
            <p:cNvSpPr>
              <a:spLocks/>
            </p:cNvSpPr>
            <p:nvPr/>
          </p:nvSpPr>
          <p:spPr bwMode="auto">
            <a:xfrm rot="10800000">
              <a:off x="4974331" y="1327447"/>
              <a:ext cx="611188" cy="152400"/>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mc:AlternateContent xmlns:mc="http://schemas.openxmlformats.org/markup-compatibility/2006" xmlns:a14="http://schemas.microsoft.com/office/drawing/2010/main">
          <mc:Choice Requires="a14">
            <p:sp>
              <p:nvSpPr>
                <p:cNvPr id="45" name="TextBox 44"/>
                <p:cNvSpPr txBox="1"/>
                <p:nvPr/>
              </p:nvSpPr>
              <p:spPr>
                <a:xfrm>
                  <a:off x="1963055" y="1682718"/>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𝑏</m:t>
                            </m:r>
                          </m:sub>
                        </m:sSub>
                      </m:oMath>
                    </m:oMathPara>
                  </a14:m>
                  <a:endParaRPr lang="en-US" sz="2400" dirty="0" smtClean="0">
                    <a:latin typeface="Arial" pitchFamily="34" charset="0"/>
                    <a:cs typeface="Arial"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963055" y="1682718"/>
                  <a:ext cx="279400" cy="461665"/>
                </a:xfrm>
                <a:prstGeom prst="rect">
                  <a:avLst/>
                </a:prstGeom>
                <a:blipFill rotWithShape="0">
                  <a:blip r:embed="rId15"/>
                  <a:stretch>
                    <a:fillRect l="-10345" r="-168966" b="-5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8778639" y="1719856"/>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𝑎</m:t>
                            </m:r>
                          </m:sub>
                        </m:sSub>
                      </m:oMath>
                    </m:oMathPara>
                  </a14:m>
                  <a:endParaRPr lang="en-US" sz="2400" dirty="0" smtClean="0">
                    <a:latin typeface="Arial" pitchFamily="34" charset="0"/>
                    <a:cs typeface="Arial"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8778639" y="1719856"/>
                  <a:ext cx="279400" cy="461665"/>
                </a:xfrm>
                <a:prstGeom prst="rect">
                  <a:avLst/>
                </a:prstGeom>
                <a:blipFill rotWithShape="0">
                  <a:blip r:embed="rId16"/>
                  <a:stretch>
                    <a:fillRect l="-10345" r="-162069" b="-52000"/>
                  </a:stretch>
                </a:blipFill>
              </p:spPr>
              <p:txBody>
                <a:bodyPr/>
                <a:lstStyle/>
                <a:p>
                  <a:r>
                    <a:rPr lang="en-US">
                      <a:noFill/>
                    </a:rPr>
                    <a:t> </a:t>
                  </a:r>
                </a:p>
              </p:txBody>
            </p:sp>
          </mc:Fallback>
        </mc:AlternateContent>
      </p:grpSp>
      <p:grpSp>
        <p:nvGrpSpPr>
          <p:cNvPr id="108" name="Group 107"/>
          <p:cNvGrpSpPr/>
          <p:nvPr/>
        </p:nvGrpSpPr>
        <p:grpSpPr>
          <a:xfrm>
            <a:off x="383730" y="4682213"/>
            <a:ext cx="4900836" cy="2083378"/>
            <a:chOff x="580965" y="3182375"/>
            <a:chExt cx="4900836" cy="2083378"/>
          </a:xfrm>
        </p:grpSpPr>
        <p:grpSp>
          <p:nvGrpSpPr>
            <p:cNvPr id="48" name="Group 47"/>
            <p:cNvGrpSpPr/>
            <p:nvPr/>
          </p:nvGrpSpPr>
          <p:grpSpPr>
            <a:xfrm>
              <a:off x="580965" y="3532023"/>
              <a:ext cx="4900836" cy="1733730"/>
              <a:chOff x="1836848" y="704670"/>
              <a:chExt cx="7770814" cy="2627313"/>
            </a:xfrm>
          </p:grpSpPr>
          <p:grpSp>
            <p:nvGrpSpPr>
              <p:cNvPr id="49" name="Group 289"/>
              <p:cNvGrpSpPr>
                <a:grpSpLocks/>
              </p:cNvGrpSpPr>
              <p:nvPr/>
            </p:nvGrpSpPr>
            <p:grpSpPr bwMode="auto">
              <a:xfrm>
                <a:off x="8110648" y="1466669"/>
                <a:ext cx="1497014" cy="1270000"/>
                <a:chOff x="7270366" y="666974"/>
                <a:chExt cx="1497118" cy="1269402"/>
              </a:xfrm>
            </p:grpSpPr>
            <p:sp>
              <p:nvSpPr>
                <p:cNvPr id="89" name="Flowchart: Direct Access Storage 88"/>
                <p:cNvSpPr/>
                <p:nvPr/>
              </p:nvSpPr>
              <p:spPr>
                <a:xfrm flipH="1">
                  <a:off x="7304443" y="677731"/>
                  <a:ext cx="1463041" cy="1258645"/>
                </a:xfrm>
                <a:prstGeom prst="flowChartMagneticDrum">
                  <a:avLst/>
                </a:prstGeom>
                <a:solidFill>
                  <a:schemeClr val="bg1"/>
                </a:solidFill>
                <a:ln>
                  <a:solidFill>
                    <a:schemeClr val="tx1"/>
                  </a:solidFill>
                </a:ln>
                <a:effectLst>
                  <a:innerShdw blurRad="622300" dist="444500" dir="732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100"/>
                <p:cNvSpPr>
                  <a:spLocks noChangeArrowheads="1"/>
                </p:cNvSpPr>
                <p:nvPr/>
              </p:nvSpPr>
              <p:spPr bwMode="auto">
                <a:xfrm>
                  <a:off x="7270366" y="666974"/>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grpSp>
            <p:nvGrpSpPr>
              <p:cNvPr id="50" name="Group 293"/>
              <p:cNvGrpSpPr>
                <a:grpSpLocks/>
              </p:cNvGrpSpPr>
              <p:nvPr/>
            </p:nvGrpSpPr>
            <p:grpSpPr bwMode="auto">
              <a:xfrm>
                <a:off x="1836848" y="1465082"/>
                <a:ext cx="1497013" cy="1268412"/>
                <a:chOff x="7315189" y="2777266"/>
                <a:chExt cx="1497117" cy="1269402"/>
              </a:xfrm>
            </p:grpSpPr>
            <p:sp>
              <p:nvSpPr>
                <p:cNvPr id="87" name="Flowchart: Direct Access Storage 86"/>
                <p:cNvSpPr/>
                <p:nvPr/>
              </p:nvSpPr>
              <p:spPr>
                <a:xfrm>
                  <a:off x="7315189" y="2788023"/>
                  <a:ext cx="1463040" cy="1258645"/>
                </a:xfrm>
                <a:prstGeom prst="flowChartMagneticDrum">
                  <a:avLst/>
                </a:prstGeom>
                <a:solidFill>
                  <a:schemeClr val="bg1"/>
                </a:solidFill>
                <a:ln>
                  <a:solidFill>
                    <a:schemeClr val="tx1"/>
                  </a:solidFill>
                </a:ln>
                <a:effectLst>
                  <a:innerShdw blurRad="622300" dist="444500" dir="360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100"/>
                <p:cNvSpPr>
                  <a:spLocks noChangeArrowheads="1"/>
                </p:cNvSpPr>
                <p:nvPr/>
              </p:nvSpPr>
              <p:spPr bwMode="auto">
                <a:xfrm flipH="1">
                  <a:off x="8261863" y="2777266"/>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sp>
            <p:nvSpPr>
              <p:cNvPr id="51" name="AutoShape 6"/>
              <p:cNvSpPr>
                <a:spLocks noChangeArrowheads="1"/>
              </p:cNvSpPr>
              <p:nvPr/>
            </p:nvSpPr>
            <p:spPr bwMode="auto">
              <a:xfrm flipV="1">
                <a:off x="5816710" y="3155770"/>
                <a:ext cx="169862" cy="176213"/>
              </a:xfrm>
              <a:prstGeom prst="triangle">
                <a:avLst>
                  <a:gd name="adj" fmla="val 50000"/>
                </a:avLst>
              </a:prstGeom>
              <a:solidFill>
                <a:schemeClr val="bg1"/>
              </a:solidFill>
              <a:ln w="28575">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graphicFrame>
                <p:nvGraphicFramePr>
                  <p:cNvPr id="52"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716" name="Equation" r:id="rId17" imgW="215713" imgH="241091" progId="Equation.3">
                          <p:embed/>
                        </p:oleObj>
                      </mc:Choice>
                      <mc:Fallback>
                        <p:oleObj name="Equation" r:id="rId17" imgW="215713" imgH="241091" progId="Equation.3">
                          <p:embed/>
                          <p:pic>
                            <p:nvPicPr>
                              <p:cNvPr id="0" name=""/>
                              <p:cNvPicPr>
                                <a:picLocks noChangeAspect="1" noChangeArrowheads="1"/>
                              </p:cNvPicPr>
                              <p:nvPr/>
                            </p:nvPicPr>
                            <p:blipFill>
                              <a:blip r:embed="rId10">
                                <a:extLst>
                                  <a:ext uri="{28A0092B-C50C-407E-A947-70E740481C1C}">
                                    <a14:useLocalDpi val="0"/>
                                  </a:ext>
                                </a:extLst>
                              </a:blip>
                              <a:srcRect/>
                              <a:stretch>
                                <a:fillRect/>
                              </a:stretch>
                            </p:blipFill>
                            <p:spPr bwMode="auto">
                              <a:xfrm>
                                <a:off x="3989498" y="704670"/>
                                <a:ext cx="474663" cy="5318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52"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356" name="Equation" r:id="rId18" imgW="215713" imgH="241091" progId="Equation.3">
                          <p:embed/>
                        </p:oleObj>
                      </mc:Choice>
                      <mc:Fallback>
                        <p:oleObj name="Equation" r:id="rId18" imgW="215713" imgH="2410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498" y="704670"/>
                                <a:ext cx="4746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3"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717" name="Equation" r:id="rId19" imgW="215713" imgH="241091" progId="Equation.3">
                          <p:embed/>
                        </p:oleObj>
                      </mc:Choice>
                      <mc:Fallback>
                        <p:oleObj name="Equation" r:id="rId19" imgW="215713" imgH="241091" progId="Equation.3">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7354998" y="731657"/>
                                <a:ext cx="436563" cy="4889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53"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357" name="Equation" r:id="rId20" imgW="215713" imgH="241091" progId="Equation.3">
                          <p:embed/>
                        </p:oleObj>
                      </mc:Choice>
                      <mc:Fallback>
                        <p:oleObj name="Equation" r:id="rId20" imgW="215713"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4998" y="731657"/>
                                <a:ext cx="4365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54" name="Line 40"/>
              <p:cNvSpPr>
                <a:spLocks noChangeShapeType="1"/>
              </p:cNvSpPr>
              <p:nvPr/>
            </p:nvSpPr>
            <p:spPr bwMode="auto">
              <a:xfrm>
                <a:off x="3972035" y="1236482"/>
                <a:ext cx="342900" cy="0"/>
              </a:xfrm>
              <a:prstGeom prst="line">
                <a:avLst/>
              </a:prstGeom>
              <a:noFill/>
              <a:ln w="19050">
                <a:solidFill>
                  <a:schemeClr val="tx1"/>
                </a:solidFill>
                <a:round/>
                <a:headEnd/>
                <a:tailEnd type="triangle" w="med" len="med"/>
              </a:ln>
            </p:spPr>
            <p:txBody>
              <a:bodyPr/>
              <a:lstStyle/>
              <a:p>
                <a:endParaRPr lang="en-US"/>
              </a:p>
            </p:txBody>
          </p:sp>
          <p:sp>
            <p:nvSpPr>
              <p:cNvPr id="55" name="Line 42"/>
              <p:cNvSpPr>
                <a:spLocks noChangeShapeType="1"/>
              </p:cNvSpPr>
              <p:nvPr/>
            </p:nvSpPr>
            <p:spPr bwMode="auto">
              <a:xfrm>
                <a:off x="7364522" y="1236482"/>
                <a:ext cx="342900" cy="0"/>
              </a:xfrm>
              <a:prstGeom prst="line">
                <a:avLst/>
              </a:prstGeom>
              <a:noFill/>
              <a:ln w="19050">
                <a:solidFill>
                  <a:schemeClr val="tx1"/>
                </a:solidFill>
                <a:round/>
                <a:headEnd/>
                <a:tailEnd type="triangle" w="med" len="med"/>
              </a:ln>
            </p:spPr>
            <p:txBody>
              <a:bodyPr/>
              <a:lstStyle/>
              <a:p>
                <a:endParaRPr lang="en-US"/>
              </a:p>
            </p:txBody>
          </p:sp>
          <p:sp>
            <p:nvSpPr>
              <p:cNvPr id="56" name="Line 7"/>
              <p:cNvSpPr>
                <a:spLocks noChangeShapeType="1"/>
              </p:cNvSpPr>
              <p:nvPr/>
            </p:nvSpPr>
            <p:spPr bwMode="auto">
              <a:xfrm flipV="1">
                <a:off x="5602397" y="1798458"/>
                <a:ext cx="1189038" cy="1587"/>
              </a:xfrm>
              <a:prstGeom prst="line">
                <a:avLst/>
              </a:prstGeom>
              <a:noFill/>
              <a:ln w="28575">
                <a:solidFill>
                  <a:schemeClr val="tx1"/>
                </a:solidFill>
                <a:round/>
                <a:headEnd/>
                <a:tailEnd/>
              </a:ln>
            </p:spPr>
            <p:txBody>
              <a:bodyPr/>
              <a:lstStyle/>
              <a:p>
                <a:endParaRPr lang="en-US"/>
              </a:p>
            </p:txBody>
          </p:sp>
          <p:sp>
            <p:nvSpPr>
              <p:cNvPr id="57" name="Line 10"/>
              <p:cNvSpPr>
                <a:spLocks noChangeShapeType="1"/>
              </p:cNvSpPr>
              <p:nvPr/>
            </p:nvSpPr>
            <p:spPr bwMode="auto">
              <a:xfrm flipV="1">
                <a:off x="4674080" y="1787344"/>
                <a:ext cx="0" cy="932656"/>
              </a:xfrm>
              <a:prstGeom prst="line">
                <a:avLst/>
              </a:prstGeom>
              <a:noFill/>
              <a:ln w="28575">
                <a:solidFill>
                  <a:schemeClr val="tx1"/>
                </a:solidFill>
                <a:round/>
                <a:headEnd/>
                <a:tailEnd/>
              </a:ln>
            </p:spPr>
            <p:txBody>
              <a:bodyPr/>
              <a:lstStyle/>
              <a:p>
                <a:endParaRPr lang="en-US"/>
              </a:p>
            </p:txBody>
          </p:sp>
          <p:sp>
            <p:nvSpPr>
              <p:cNvPr id="58" name="Line 11"/>
              <p:cNvSpPr>
                <a:spLocks noChangeShapeType="1"/>
              </p:cNvSpPr>
              <p:nvPr/>
            </p:nvSpPr>
            <p:spPr bwMode="auto">
              <a:xfrm flipV="1">
                <a:off x="3821223" y="1330144"/>
                <a:ext cx="1160463" cy="0"/>
              </a:xfrm>
              <a:prstGeom prst="line">
                <a:avLst/>
              </a:prstGeom>
              <a:noFill/>
              <a:ln w="28575">
                <a:solidFill>
                  <a:schemeClr val="tx1"/>
                </a:solidFill>
                <a:round/>
                <a:headEnd/>
                <a:tailEnd/>
              </a:ln>
            </p:spPr>
            <p:txBody>
              <a:bodyPr/>
              <a:lstStyle/>
              <a:p>
                <a:endParaRPr lang="en-US"/>
              </a:p>
            </p:txBody>
          </p:sp>
          <p:sp>
            <p:nvSpPr>
              <p:cNvPr id="59" name="Line 46"/>
              <p:cNvSpPr>
                <a:spLocks noChangeShapeType="1"/>
              </p:cNvSpPr>
              <p:nvPr/>
            </p:nvSpPr>
            <p:spPr bwMode="auto">
              <a:xfrm>
                <a:off x="5591286" y="1330144"/>
                <a:ext cx="2224087" cy="0"/>
              </a:xfrm>
              <a:prstGeom prst="line">
                <a:avLst/>
              </a:prstGeom>
              <a:noFill/>
              <a:ln w="28575">
                <a:solidFill>
                  <a:schemeClr val="tx1"/>
                </a:solidFill>
                <a:round/>
                <a:headEnd/>
                <a:tailEnd/>
              </a:ln>
            </p:spPr>
            <p:txBody>
              <a:bodyPr/>
              <a:lstStyle/>
              <a:p>
                <a:endParaRPr lang="en-US"/>
              </a:p>
            </p:txBody>
          </p:sp>
          <p:sp>
            <p:nvSpPr>
              <p:cNvPr id="60" name="Line 55"/>
              <p:cNvSpPr>
                <a:spLocks noChangeShapeType="1"/>
              </p:cNvSpPr>
              <p:nvPr/>
            </p:nvSpPr>
            <p:spPr bwMode="auto">
              <a:xfrm flipH="1" flipV="1">
                <a:off x="5896085" y="2320744"/>
                <a:ext cx="0" cy="412750"/>
              </a:xfrm>
              <a:prstGeom prst="line">
                <a:avLst/>
              </a:prstGeom>
              <a:noFill/>
              <a:ln w="28575">
                <a:solidFill>
                  <a:schemeClr val="tx1"/>
                </a:solidFill>
                <a:round/>
                <a:headEnd/>
                <a:tailEnd/>
              </a:ln>
            </p:spPr>
            <p:txBody>
              <a:bodyPr/>
              <a:lstStyle/>
              <a:p>
                <a:endParaRPr lang="en-US"/>
              </a:p>
            </p:txBody>
          </p:sp>
          <p:sp>
            <p:nvSpPr>
              <p:cNvPr id="61" name="Line 56"/>
              <p:cNvSpPr>
                <a:spLocks noChangeShapeType="1"/>
              </p:cNvSpPr>
              <p:nvPr/>
            </p:nvSpPr>
            <p:spPr bwMode="auto">
              <a:xfrm>
                <a:off x="5896085" y="1787344"/>
                <a:ext cx="0" cy="381000"/>
              </a:xfrm>
              <a:prstGeom prst="line">
                <a:avLst/>
              </a:prstGeom>
              <a:noFill/>
              <a:ln w="28575">
                <a:solidFill>
                  <a:schemeClr val="tx1"/>
                </a:solidFill>
                <a:round/>
                <a:headEnd/>
                <a:tailEnd/>
              </a:ln>
            </p:spPr>
            <p:txBody>
              <a:bodyPr/>
              <a:lstStyle/>
              <a:p>
                <a:endParaRPr lang="en-US"/>
              </a:p>
            </p:txBody>
          </p:sp>
          <p:sp>
            <p:nvSpPr>
              <p:cNvPr id="62" name="Line 53"/>
              <p:cNvSpPr>
                <a:spLocks noChangeShapeType="1"/>
              </p:cNvSpPr>
              <p:nvPr/>
            </p:nvSpPr>
            <p:spPr bwMode="auto">
              <a:xfrm flipV="1">
                <a:off x="4661039" y="1787343"/>
                <a:ext cx="312708" cy="0"/>
              </a:xfrm>
              <a:prstGeom prst="line">
                <a:avLst/>
              </a:prstGeom>
              <a:noFill/>
              <a:ln w="28575">
                <a:solidFill>
                  <a:schemeClr val="tx1"/>
                </a:solidFill>
                <a:round/>
                <a:headEnd/>
                <a:tailEnd/>
              </a:ln>
            </p:spPr>
            <p:txBody>
              <a:bodyPr/>
              <a:lstStyle/>
              <a:p>
                <a:endParaRPr lang="en-US"/>
              </a:p>
            </p:txBody>
          </p:sp>
          <p:sp>
            <p:nvSpPr>
              <p:cNvPr id="63" name="Line 55"/>
              <p:cNvSpPr>
                <a:spLocks noChangeShapeType="1"/>
              </p:cNvSpPr>
              <p:nvPr/>
            </p:nvSpPr>
            <p:spPr bwMode="auto">
              <a:xfrm flipH="1" flipV="1">
                <a:off x="5742097" y="2319157"/>
                <a:ext cx="323850" cy="0"/>
              </a:xfrm>
              <a:prstGeom prst="line">
                <a:avLst/>
              </a:prstGeom>
              <a:noFill/>
              <a:ln w="28575">
                <a:solidFill>
                  <a:schemeClr val="tx1"/>
                </a:solidFill>
                <a:round/>
                <a:headEnd/>
                <a:tailEnd/>
              </a:ln>
            </p:spPr>
            <p:txBody>
              <a:bodyPr/>
              <a:lstStyle/>
              <a:p>
                <a:endParaRPr lang="en-US"/>
              </a:p>
            </p:txBody>
          </p:sp>
          <p:sp>
            <p:nvSpPr>
              <p:cNvPr id="64" name="Line 56"/>
              <p:cNvSpPr>
                <a:spLocks noChangeShapeType="1"/>
              </p:cNvSpPr>
              <p:nvPr/>
            </p:nvSpPr>
            <p:spPr bwMode="auto">
              <a:xfrm flipH="1" flipV="1">
                <a:off x="5743685" y="2168344"/>
                <a:ext cx="323850" cy="0"/>
              </a:xfrm>
              <a:prstGeom prst="line">
                <a:avLst/>
              </a:prstGeom>
              <a:noFill/>
              <a:ln w="28575">
                <a:solidFill>
                  <a:schemeClr val="tx1"/>
                </a:solidFill>
                <a:round/>
                <a:headEnd/>
                <a:tailEnd/>
              </a:ln>
            </p:spPr>
            <p:txBody>
              <a:bodyPr/>
              <a:lstStyle/>
              <a:p>
                <a:endParaRPr lang="en-US"/>
              </a:p>
            </p:txBody>
          </p:sp>
          <p:sp>
            <p:nvSpPr>
              <p:cNvPr id="65" name="Line 58"/>
              <p:cNvSpPr>
                <a:spLocks noChangeShapeType="1"/>
              </p:cNvSpPr>
              <p:nvPr/>
            </p:nvSpPr>
            <p:spPr bwMode="auto">
              <a:xfrm flipH="1" flipV="1">
                <a:off x="2746485" y="2727144"/>
                <a:ext cx="5607050" cy="0"/>
              </a:xfrm>
              <a:prstGeom prst="line">
                <a:avLst/>
              </a:prstGeom>
              <a:noFill/>
              <a:ln w="28575">
                <a:solidFill>
                  <a:schemeClr val="tx1"/>
                </a:solidFill>
                <a:round/>
                <a:headEnd/>
                <a:tailEnd/>
              </a:ln>
            </p:spPr>
            <p:txBody>
              <a:bodyPr/>
              <a:lstStyle/>
              <a:p>
                <a:endParaRPr lang="en-US"/>
              </a:p>
            </p:txBody>
          </p:sp>
          <p:sp>
            <p:nvSpPr>
              <p:cNvPr id="66" name="Text Box 64"/>
              <p:cNvSpPr txBox="1">
                <a:spLocks noChangeArrowheads="1"/>
              </p:cNvSpPr>
              <p:nvPr/>
            </p:nvSpPr>
            <p:spPr bwMode="auto">
              <a:xfrm>
                <a:off x="4469953" y="1261953"/>
                <a:ext cx="438125" cy="559690"/>
              </a:xfrm>
              <a:prstGeom prst="rect">
                <a:avLst/>
              </a:prstGeom>
              <a:noFill/>
              <a:ln w="9525">
                <a:noFill/>
                <a:miter lim="800000"/>
                <a:headEnd/>
                <a:tailEnd/>
              </a:ln>
            </p:spPr>
            <p:txBody>
              <a:bodyPr wrap="square">
                <a:spAutoFit/>
              </a:bodyPr>
              <a:lstStyle/>
              <a:p>
                <a:r>
                  <a:rPr lang="en-US" dirty="0">
                    <a:latin typeface="Times New Roman" pitchFamily="18" charset="0"/>
                    <a:cs typeface="Times New Roman" pitchFamily="18" charset="0"/>
                  </a:rPr>
                  <a:t>M</a:t>
                </a:r>
              </a:p>
            </p:txBody>
          </p:sp>
          <p:sp>
            <p:nvSpPr>
              <p:cNvPr id="67" name="Text Box 65"/>
              <p:cNvSpPr txBox="1">
                <a:spLocks noChangeArrowheads="1"/>
              </p:cNvSpPr>
              <p:nvPr/>
            </p:nvSpPr>
            <p:spPr bwMode="auto">
              <a:xfrm>
                <a:off x="5134086" y="1728608"/>
                <a:ext cx="325437"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p>
            </p:txBody>
          </p:sp>
          <p:sp>
            <p:nvSpPr>
              <p:cNvPr id="68" name="Line 95"/>
              <p:cNvSpPr>
                <a:spLocks noChangeShapeType="1"/>
              </p:cNvSpPr>
              <p:nvPr/>
            </p:nvSpPr>
            <p:spPr bwMode="auto">
              <a:xfrm>
                <a:off x="3813285" y="1330144"/>
                <a:ext cx="0" cy="781050"/>
              </a:xfrm>
              <a:prstGeom prst="line">
                <a:avLst/>
              </a:prstGeom>
              <a:noFill/>
              <a:ln w="28575">
                <a:solidFill>
                  <a:schemeClr val="tx1"/>
                </a:solidFill>
                <a:round/>
                <a:headEnd/>
                <a:tailEnd/>
              </a:ln>
            </p:spPr>
            <p:txBody>
              <a:bodyPr/>
              <a:lstStyle/>
              <a:p>
                <a:endParaRPr lang="en-US"/>
              </a:p>
            </p:txBody>
          </p:sp>
          <p:sp>
            <p:nvSpPr>
              <p:cNvPr id="69" name="Line 96"/>
              <p:cNvSpPr>
                <a:spLocks noChangeShapeType="1"/>
              </p:cNvSpPr>
              <p:nvPr/>
            </p:nvSpPr>
            <p:spPr bwMode="auto">
              <a:xfrm flipH="1" flipV="1">
                <a:off x="3078273" y="2093732"/>
                <a:ext cx="728663" cy="0"/>
              </a:xfrm>
              <a:prstGeom prst="line">
                <a:avLst/>
              </a:prstGeom>
              <a:noFill/>
              <a:ln w="28575">
                <a:solidFill>
                  <a:schemeClr val="tx1"/>
                </a:solidFill>
                <a:round/>
                <a:headEnd/>
                <a:tailEnd/>
              </a:ln>
            </p:spPr>
            <p:txBody>
              <a:bodyPr/>
              <a:lstStyle/>
              <a:p>
                <a:endParaRPr lang="en-US"/>
              </a:p>
            </p:txBody>
          </p:sp>
          <p:sp>
            <p:nvSpPr>
              <p:cNvPr id="70" name="Line 103"/>
              <p:cNvSpPr>
                <a:spLocks noChangeShapeType="1"/>
              </p:cNvSpPr>
              <p:nvPr/>
            </p:nvSpPr>
            <p:spPr bwMode="auto">
              <a:xfrm>
                <a:off x="7823310" y="1330144"/>
                <a:ext cx="0" cy="762000"/>
              </a:xfrm>
              <a:prstGeom prst="line">
                <a:avLst/>
              </a:prstGeom>
              <a:noFill/>
              <a:ln w="28575">
                <a:solidFill>
                  <a:schemeClr val="tx1"/>
                </a:solidFill>
                <a:round/>
                <a:headEnd/>
                <a:tailEnd/>
              </a:ln>
            </p:spPr>
            <p:txBody>
              <a:bodyPr/>
              <a:lstStyle/>
              <a:p>
                <a:endParaRPr lang="en-US"/>
              </a:p>
            </p:txBody>
          </p:sp>
          <p:sp>
            <p:nvSpPr>
              <p:cNvPr id="71" name="Line 104"/>
              <p:cNvSpPr>
                <a:spLocks noChangeShapeType="1"/>
              </p:cNvSpPr>
              <p:nvPr/>
            </p:nvSpPr>
            <p:spPr bwMode="auto">
              <a:xfrm flipV="1">
                <a:off x="7815373" y="2081032"/>
                <a:ext cx="538163" cy="0"/>
              </a:xfrm>
              <a:prstGeom prst="line">
                <a:avLst/>
              </a:prstGeom>
              <a:noFill/>
              <a:ln w="28575">
                <a:solidFill>
                  <a:schemeClr val="tx1"/>
                </a:solidFill>
                <a:round/>
                <a:headEnd/>
                <a:tailEnd/>
              </a:ln>
            </p:spPr>
            <p:txBody>
              <a:bodyPr/>
              <a:lstStyle/>
              <a:p>
                <a:endParaRPr lang="en-US"/>
              </a:p>
            </p:txBody>
          </p:sp>
          <p:sp>
            <p:nvSpPr>
              <p:cNvPr id="72" name="Line 58"/>
              <p:cNvSpPr>
                <a:spLocks noChangeShapeType="1"/>
              </p:cNvSpPr>
              <p:nvPr/>
            </p:nvSpPr>
            <p:spPr bwMode="auto">
              <a:xfrm flipH="1" flipV="1">
                <a:off x="5896085" y="1330144"/>
                <a:ext cx="0" cy="152400"/>
              </a:xfrm>
              <a:prstGeom prst="line">
                <a:avLst/>
              </a:prstGeom>
              <a:noFill/>
              <a:ln w="28575">
                <a:solidFill>
                  <a:schemeClr val="tx1"/>
                </a:solidFill>
                <a:round/>
                <a:headEnd/>
                <a:tailEnd/>
              </a:ln>
            </p:spPr>
            <p:txBody>
              <a:bodyPr/>
              <a:lstStyle/>
              <a:p>
                <a:endParaRPr lang="en-US"/>
              </a:p>
            </p:txBody>
          </p:sp>
          <p:sp>
            <p:nvSpPr>
              <p:cNvPr id="73" name="Line 55"/>
              <p:cNvSpPr>
                <a:spLocks noChangeShapeType="1"/>
              </p:cNvSpPr>
              <p:nvPr/>
            </p:nvSpPr>
            <p:spPr bwMode="auto">
              <a:xfrm flipH="1" flipV="1">
                <a:off x="5742097" y="1633357"/>
                <a:ext cx="323850" cy="0"/>
              </a:xfrm>
              <a:prstGeom prst="line">
                <a:avLst/>
              </a:prstGeom>
              <a:noFill/>
              <a:ln w="28575">
                <a:solidFill>
                  <a:schemeClr val="tx1"/>
                </a:solidFill>
                <a:round/>
                <a:headEnd/>
                <a:tailEnd/>
              </a:ln>
            </p:spPr>
            <p:txBody>
              <a:bodyPr/>
              <a:lstStyle/>
              <a:p>
                <a:endParaRPr lang="en-US"/>
              </a:p>
            </p:txBody>
          </p:sp>
          <p:sp>
            <p:nvSpPr>
              <p:cNvPr id="74" name="Line 56"/>
              <p:cNvSpPr>
                <a:spLocks noChangeShapeType="1"/>
              </p:cNvSpPr>
              <p:nvPr/>
            </p:nvSpPr>
            <p:spPr bwMode="auto">
              <a:xfrm flipH="1" flipV="1">
                <a:off x="5743685" y="1482544"/>
                <a:ext cx="323850" cy="0"/>
              </a:xfrm>
              <a:prstGeom prst="line">
                <a:avLst/>
              </a:prstGeom>
              <a:noFill/>
              <a:ln w="28575">
                <a:solidFill>
                  <a:schemeClr val="tx1"/>
                </a:solidFill>
                <a:round/>
                <a:headEnd/>
                <a:tailEnd/>
              </a:ln>
            </p:spPr>
            <p:txBody>
              <a:bodyPr/>
              <a:lstStyle/>
              <a:p>
                <a:endParaRPr lang="en-US"/>
              </a:p>
            </p:txBody>
          </p:sp>
          <p:sp>
            <p:nvSpPr>
              <p:cNvPr id="75" name="Text Box 63"/>
              <p:cNvSpPr txBox="1">
                <a:spLocks noChangeArrowheads="1"/>
              </p:cNvSpPr>
              <p:nvPr/>
            </p:nvSpPr>
            <p:spPr bwMode="auto">
              <a:xfrm>
                <a:off x="6022079" y="1248387"/>
                <a:ext cx="441324"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76" name="Line 58"/>
              <p:cNvSpPr>
                <a:spLocks noChangeShapeType="1"/>
              </p:cNvSpPr>
              <p:nvPr/>
            </p:nvSpPr>
            <p:spPr bwMode="auto">
              <a:xfrm flipH="1" flipV="1">
                <a:off x="5896085" y="1634944"/>
                <a:ext cx="0" cy="152400"/>
              </a:xfrm>
              <a:prstGeom prst="line">
                <a:avLst/>
              </a:prstGeom>
              <a:noFill/>
              <a:ln w="28575">
                <a:solidFill>
                  <a:schemeClr val="tx1"/>
                </a:solidFill>
                <a:round/>
                <a:headEnd/>
                <a:tailEnd/>
              </a:ln>
            </p:spPr>
            <p:txBody>
              <a:bodyPr/>
              <a:lstStyle/>
              <a:p>
                <a:endParaRPr lang="en-US"/>
              </a:p>
            </p:txBody>
          </p:sp>
          <p:sp>
            <p:nvSpPr>
              <p:cNvPr id="77" name="Text Box 63"/>
              <p:cNvSpPr txBox="1">
                <a:spLocks noChangeArrowheads="1"/>
              </p:cNvSpPr>
              <p:nvPr/>
            </p:nvSpPr>
            <p:spPr bwMode="auto">
              <a:xfrm>
                <a:off x="5051175" y="845164"/>
                <a:ext cx="401637"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L</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78" name="Line 4"/>
              <p:cNvSpPr>
                <a:spLocks noChangeShapeType="1"/>
              </p:cNvSpPr>
              <p:nvPr/>
            </p:nvSpPr>
            <p:spPr bwMode="auto">
              <a:xfrm flipH="1">
                <a:off x="5896085" y="2728733"/>
                <a:ext cx="0" cy="427037"/>
              </a:xfrm>
              <a:prstGeom prst="line">
                <a:avLst/>
              </a:prstGeom>
              <a:noFill/>
              <a:ln w="2857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79"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718" name="Equation" r:id="rId21" imgW="177480" imgH="266400" progId="Equation.3">
                          <p:embed/>
                        </p:oleObj>
                      </mc:Choice>
                      <mc:Fallback>
                        <p:oleObj name="Equation" r:id="rId21" imgW="177480" imgH="266400" progId="Equation.3">
                          <p:embed/>
                          <p:pic>
                            <p:nvPicPr>
                              <p:cNvPr id="0" name=""/>
                              <p:cNvPicPr>
                                <a:picLocks noChangeAspect="1" noChangeArrowheads="1"/>
                              </p:cNvPicPr>
                              <p:nvPr/>
                            </p:nvPicPr>
                            <p:blipFill>
                              <a:blip r:embed="rId14"/>
                              <a:srcRect/>
                              <a:stretch>
                                <a:fillRect/>
                              </a:stretch>
                            </p:blipFill>
                            <p:spPr bwMode="auto">
                              <a:xfrm>
                                <a:off x="6118336" y="1974670"/>
                                <a:ext cx="320675" cy="474663"/>
                              </a:xfrm>
                              <a:prstGeom prst="rect">
                                <a:avLst/>
                              </a:prstGeom>
                              <a:noFill/>
                            </p:spPr>
                          </p:pic>
                        </p:oleObj>
                      </mc:Fallback>
                    </mc:AlternateContent>
                  </a:graphicData>
                </a:graphic>
              </p:graphicFrame>
            </mc:Choice>
            <mc:Fallback xmlns="">
              <p:graphicFrame>
                <p:nvGraphicFramePr>
                  <p:cNvPr id="79"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358" name="Equation" r:id="rId22" imgW="177480" imgH="266400" progId="Equation.3">
                          <p:embed/>
                        </p:oleObj>
                      </mc:Choice>
                      <mc:Fallback>
                        <p:oleObj name="Equation" r:id="rId22" imgW="177480" imgH="266400" progId="Equation.3">
                          <p:embed/>
                          <p:pic>
                            <p:nvPicPr>
                              <p:cNvPr id="0" name=""/>
                              <p:cNvPicPr>
                                <a:picLocks noChangeAspect="1" noChangeArrowheads="1"/>
                              </p:cNvPicPr>
                              <p:nvPr/>
                            </p:nvPicPr>
                            <p:blipFill>
                              <a:blip r:embed="rId14"/>
                              <a:srcRect/>
                              <a:stretch>
                                <a:fillRect/>
                              </a:stretch>
                            </p:blipFill>
                            <p:spPr bwMode="auto">
                              <a:xfrm>
                                <a:off x="6118336" y="1974670"/>
                                <a:ext cx="320675" cy="474663"/>
                              </a:xfrm>
                              <a:prstGeom prst="rect">
                                <a:avLst/>
                              </a:prstGeom>
                              <a:noFill/>
                            </p:spPr>
                          </p:pic>
                        </p:oleObj>
                      </mc:Fallback>
                    </mc:AlternateContent>
                  </a:graphicData>
                </a:graphic>
              </p:graphicFrame>
            </mc:Fallback>
          </mc:AlternateContent>
          <p:sp>
            <p:nvSpPr>
              <p:cNvPr id="80" name="Text Box 65"/>
              <p:cNvSpPr txBox="1">
                <a:spLocks noChangeArrowheads="1"/>
              </p:cNvSpPr>
              <p:nvPr/>
            </p:nvSpPr>
            <p:spPr bwMode="auto">
              <a:xfrm>
                <a:off x="6696186" y="2027058"/>
                <a:ext cx="350837" cy="369887"/>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81" name="Oval 41"/>
              <p:cNvSpPr>
                <a:spLocks noChangeArrowheads="1"/>
              </p:cNvSpPr>
              <p:nvPr/>
            </p:nvSpPr>
            <p:spPr bwMode="auto">
              <a:xfrm>
                <a:off x="6791436" y="1752420"/>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82" name="Oval 81"/>
              <p:cNvSpPr>
                <a:spLocks noChangeArrowheads="1"/>
              </p:cNvSpPr>
              <p:nvPr/>
            </p:nvSpPr>
            <p:spPr bwMode="auto">
              <a:xfrm>
                <a:off x="6824773" y="2676345"/>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83" name="Freeform 92"/>
              <p:cNvSpPr>
                <a:spLocks/>
              </p:cNvSpPr>
              <p:nvPr/>
            </p:nvSpPr>
            <p:spPr bwMode="auto">
              <a:xfrm rot="10800000" flipV="1">
                <a:off x="4980097" y="1642882"/>
                <a:ext cx="611188" cy="150813"/>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84" name="Freeform 92"/>
              <p:cNvSpPr>
                <a:spLocks/>
              </p:cNvSpPr>
              <p:nvPr/>
            </p:nvSpPr>
            <p:spPr bwMode="auto">
              <a:xfrm rot="10800000">
                <a:off x="4974331" y="1327447"/>
                <a:ext cx="611188" cy="152400"/>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mc:AlternateContent xmlns:mc="http://schemas.openxmlformats.org/markup-compatibility/2006" xmlns:a14="http://schemas.microsoft.com/office/drawing/2010/main">
            <mc:Choice Requires="a14">
              <p:sp>
                <p:nvSpPr>
                  <p:cNvPr id="85" name="TextBox 84"/>
                  <p:cNvSpPr txBox="1"/>
                  <p:nvPr/>
                </p:nvSpPr>
                <p:spPr>
                  <a:xfrm>
                    <a:off x="1963055" y="1682718"/>
                    <a:ext cx="279400" cy="699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963055" y="1682718"/>
                    <a:ext cx="279400" cy="699612"/>
                  </a:xfrm>
                  <a:prstGeom prst="rect">
                    <a:avLst/>
                  </a:prstGeom>
                  <a:blipFill rotWithShape="0">
                    <a:blip r:embed="rId23"/>
                    <a:stretch>
                      <a:fillRect l="-10345" r="-162069"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8778639" y="1719856"/>
                    <a:ext cx="279400" cy="699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8778639" y="1719856"/>
                    <a:ext cx="279400" cy="699612"/>
                  </a:xfrm>
                  <a:prstGeom prst="rect">
                    <a:avLst/>
                  </a:prstGeom>
                  <a:blipFill rotWithShape="0">
                    <a:blip r:embed="rId24"/>
                    <a:stretch>
                      <a:fillRect l="-10345" r="-165517" b="-3947"/>
                    </a:stretch>
                  </a:blipFill>
                </p:spPr>
                <p:txBody>
                  <a:bodyPr/>
                  <a:lstStyle/>
                  <a:p>
                    <a:r>
                      <a:rPr lang="en-US">
                        <a:noFill/>
                      </a:rPr>
                      <a:t> </a:t>
                    </a:r>
                  </a:p>
                </p:txBody>
              </p:sp>
            </mc:Fallback>
          </mc:AlternateContent>
        </p:grpSp>
        <p:cxnSp>
          <p:nvCxnSpPr>
            <p:cNvPr id="92" name="Straight Connector 91"/>
            <p:cNvCxnSpPr/>
            <p:nvPr/>
          </p:nvCxnSpPr>
          <p:spPr>
            <a:xfrm flipV="1">
              <a:off x="3807307" y="3366050"/>
              <a:ext cx="0" cy="564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2592675" y="3231505"/>
              <a:ext cx="1060381" cy="291518"/>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p:cNvSpPr txBox="1"/>
                <p:nvPr/>
              </p:nvSpPr>
              <p:spPr>
                <a:xfrm>
                  <a:off x="2876641" y="3182375"/>
                  <a:ext cx="4524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𝐿</m:t>
                            </m:r>
                          </m:sub>
                        </m:sSub>
                      </m:oMath>
                    </m:oMathPara>
                  </a14:m>
                  <a:endParaRPr lang="en-US" sz="1600" dirty="0" smtClean="0">
                    <a:latin typeface="Arial" pitchFamily="34" charset="0"/>
                    <a:cs typeface="Arial" pitchFamily="34"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2876641" y="3182375"/>
                  <a:ext cx="452495" cy="338554"/>
                </a:xfrm>
                <a:prstGeom prst="rect">
                  <a:avLst/>
                </a:prstGeom>
                <a:blipFill rotWithShape="0">
                  <a:blip r:embed="rId25"/>
                  <a:stretch>
                    <a:fillRect/>
                  </a:stretch>
                </a:blipFill>
              </p:spPr>
              <p:txBody>
                <a:bodyPr/>
                <a:lstStyle/>
                <a:p>
                  <a:r>
                    <a:rPr lang="en-US">
                      <a:noFill/>
                    </a:rPr>
                    <a:t> </a:t>
                  </a:r>
                </a:p>
              </p:txBody>
            </p:sp>
          </mc:Fallback>
        </mc:AlternateContent>
        <p:cxnSp>
          <p:nvCxnSpPr>
            <p:cNvPr id="96" name="Straight Connector 95"/>
            <p:cNvCxnSpPr/>
            <p:nvPr/>
          </p:nvCxnSpPr>
          <p:spPr>
            <a:xfrm flipH="1">
              <a:off x="3653056" y="3381045"/>
              <a:ext cx="1542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flipH="1">
              <a:off x="2413417" y="3373594"/>
              <a:ext cx="179258" cy="564267"/>
              <a:chOff x="2216077" y="3182375"/>
              <a:chExt cx="154251" cy="564267"/>
            </a:xfrm>
          </p:grpSpPr>
          <p:cxnSp>
            <p:nvCxnSpPr>
              <p:cNvPr id="105" name="Straight Connector 104"/>
              <p:cNvCxnSpPr/>
              <p:nvPr/>
            </p:nvCxnSpPr>
            <p:spPr>
              <a:xfrm flipV="1">
                <a:off x="2370328" y="3182375"/>
                <a:ext cx="0" cy="564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216077" y="3197370"/>
                <a:ext cx="1542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16769" y="2700732"/>
            <a:ext cx="4900836" cy="1733730"/>
            <a:chOff x="416769" y="2700732"/>
            <a:chExt cx="4900836" cy="1733730"/>
          </a:xfrm>
        </p:grpSpPr>
        <p:grpSp>
          <p:nvGrpSpPr>
            <p:cNvPr id="109" name="Group 108"/>
            <p:cNvGrpSpPr/>
            <p:nvPr/>
          </p:nvGrpSpPr>
          <p:grpSpPr>
            <a:xfrm>
              <a:off x="416769" y="2700732"/>
              <a:ext cx="4900836" cy="1733730"/>
              <a:chOff x="1836848" y="704670"/>
              <a:chExt cx="7770814" cy="2627313"/>
            </a:xfrm>
          </p:grpSpPr>
          <p:grpSp>
            <p:nvGrpSpPr>
              <p:cNvPr id="110" name="Group 289"/>
              <p:cNvGrpSpPr>
                <a:grpSpLocks/>
              </p:cNvGrpSpPr>
              <p:nvPr/>
            </p:nvGrpSpPr>
            <p:grpSpPr bwMode="auto">
              <a:xfrm>
                <a:off x="8110648" y="1466669"/>
                <a:ext cx="1497014" cy="1270000"/>
                <a:chOff x="7270366" y="666974"/>
                <a:chExt cx="1497118" cy="1269402"/>
              </a:xfrm>
            </p:grpSpPr>
            <p:sp>
              <p:nvSpPr>
                <p:cNvPr id="150" name="Flowchart: Direct Access Storage 149"/>
                <p:cNvSpPr/>
                <p:nvPr/>
              </p:nvSpPr>
              <p:spPr>
                <a:xfrm flipH="1">
                  <a:off x="7304443" y="677731"/>
                  <a:ext cx="1463041" cy="1258645"/>
                </a:xfrm>
                <a:prstGeom prst="flowChartMagneticDrum">
                  <a:avLst/>
                </a:prstGeom>
                <a:solidFill>
                  <a:schemeClr val="bg1"/>
                </a:solidFill>
                <a:ln>
                  <a:solidFill>
                    <a:schemeClr val="tx1"/>
                  </a:solidFill>
                </a:ln>
                <a:effectLst>
                  <a:innerShdw blurRad="622300" dist="444500" dir="732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00"/>
                <p:cNvSpPr>
                  <a:spLocks noChangeArrowheads="1"/>
                </p:cNvSpPr>
                <p:nvPr/>
              </p:nvSpPr>
              <p:spPr bwMode="auto">
                <a:xfrm>
                  <a:off x="7270366" y="666974"/>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grpSp>
            <p:nvGrpSpPr>
              <p:cNvPr id="111" name="Group 293"/>
              <p:cNvGrpSpPr>
                <a:grpSpLocks/>
              </p:cNvGrpSpPr>
              <p:nvPr/>
            </p:nvGrpSpPr>
            <p:grpSpPr bwMode="auto">
              <a:xfrm>
                <a:off x="1836848" y="1465082"/>
                <a:ext cx="1497013" cy="1268412"/>
                <a:chOff x="7315189" y="2777266"/>
                <a:chExt cx="1497117" cy="1269402"/>
              </a:xfrm>
            </p:grpSpPr>
            <p:sp>
              <p:nvSpPr>
                <p:cNvPr id="148" name="Flowchart: Direct Access Storage 147"/>
                <p:cNvSpPr/>
                <p:nvPr/>
              </p:nvSpPr>
              <p:spPr>
                <a:xfrm>
                  <a:off x="7315189" y="2788023"/>
                  <a:ext cx="1463040" cy="1258645"/>
                </a:xfrm>
                <a:prstGeom prst="flowChartMagneticDrum">
                  <a:avLst/>
                </a:prstGeom>
                <a:solidFill>
                  <a:schemeClr val="bg1"/>
                </a:solidFill>
                <a:ln>
                  <a:solidFill>
                    <a:schemeClr val="tx1"/>
                  </a:solidFill>
                </a:ln>
                <a:effectLst>
                  <a:innerShdw blurRad="622300" dist="444500" dir="360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Oval 100"/>
                <p:cNvSpPr>
                  <a:spLocks noChangeArrowheads="1"/>
                </p:cNvSpPr>
                <p:nvPr/>
              </p:nvSpPr>
              <p:spPr bwMode="auto">
                <a:xfrm flipH="1">
                  <a:off x="8261863" y="2777266"/>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sp>
            <p:nvSpPr>
              <p:cNvPr id="112" name="AutoShape 6"/>
              <p:cNvSpPr>
                <a:spLocks noChangeArrowheads="1"/>
              </p:cNvSpPr>
              <p:nvPr/>
            </p:nvSpPr>
            <p:spPr bwMode="auto">
              <a:xfrm flipV="1">
                <a:off x="5816710" y="3155770"/>
                <a:ext cx="169862" cy="176213"/>
              </a:xfrm>
              <a:prstGeom prst="triangle">
                <a:avLst>
                  <a:gd name="adj" fmla="val 50000"/>
                </a:avLst>
              </a:prstGeom>
              <a:solidFill>
                <a:schemeClr val="bg1"/>
              </a:solidFill>
              <a:ln w="28575">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graphicFrame>
                <p:nvGraphicFramePr>
                  <p:cNvPr id="113"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719" name="Equation" r:id="rId26" imgW="215713" imgH="241091" progId="Equation.3">
                          <p:embed/>
                        </p:oleObj>
                      </mc:Choice>
                      <mc:Fallback>
                        <p:oleObj name="Equation" r:id="rId26" imgW="215713" imgH="241091" progId="Equation.3">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3989498" y="704670"/>
                                <a:ext cx="474663" cy="5318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13" name="Object 37"/>
                  <p:cNvGraphicFramePr>
                    <a:graphicFrameLocks noChangeAspect="1"/>
                  </p:cNvGraphicFramePr>
                  <p:nvPr>
                    <p:extLst>
                      <p:ext uri="{D42A27DB-BD31-4B8C-83A1-F6EECF244321}">
                        <p14:modId xmlns:p14="http://schemas.microsoft.com/office/powerpoint/2010/main" val="1621820869"/>
                      </p:ext>
                    </p:extLst>
                  </p:nvPr>
                </p:nvGraphicFramePr>
                <p:xfrm>
                  <a:off x="3989498" y="704670"/>
                  <a:ext cx="474663" cy="531813"/>
                </p:xfrm>
                <a:graphic>
                  <a:graphicData uri="http://schemas.openxmlformats.org/presentationml/2006/ole">
                    <mc:AlternateContent>
                      <mc:Choice xmlns:v="urn:schemas-microsoft-com:vml" Requires="v">
                        <p:oleObj spid="_x0000_s8359" name="Equation" r:id="rId27" imgW="215713" imgH="241091" progId="Equation.3">
                          <p:embed/>
                        </p:oleObj>
                      </mc:Choice>
                      <mc:Fallback>
                        <p:oleObj name="Equation" r:id="rId27" imgW="215713" imgH="2410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498" y="704670"/>
                                <a:ext cx="4746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14"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720" name="Equation" r:id="rId28" imgW="215713" imgH="241091" progId="Equation.3">
                          <p:embed/>
                        </p:oleObj>
                      </mc:Choice>
                      <mc:Fallback>
                        <p:oleObj name="Equation" r:id="rId28" imgW="215713" imgH="241091" progId="Equation.3">
                          <p:embed/>
                          <p:pic>
                            <p:nvPicPr>
                              <p:cNvPr id="0" name=""/>
                              <p:cNvPicPr>
                                <a:picLocks noChangeAspect="1" noChangeArrowheads="1"/>
                              </p:cNvPicPr>
                              <p:nvPr/>
                            </p:nvPicPr>
                            <p:blipFill>
                              <a:blip r:embed="rId12">
                                <a:extLst>
                                  <a:ext uri="{28A0092B-C50C-407E-A947-70E740481C1C}">
                                    <a14:useLocalDpi val="0"/>
                                  </a:ext>
                                </a:extLst>
                              </a:blip>
                              <a:srcRect/>
                              <a:stretch>
                                <a:fillRect/>
                              </a:stretch>
                            </p:blipFill>
                            <p:spPr bwMode="auto">
                              <a:xfrm>
                                <a:off x="7354998" y="731657"/>
                                <a:ext cx="436563" cy="4889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14" name="Object 38"/>
                  <p:cNvGraphicFramePr>
                    <a:graphicFrameLocks noChangeAspect="1"/>
                  </p:cNvGraphicFramePr>
                  <p:nvPr>
                    <p:extLst>
                      <p:ext uri="{D42A27DB-BD31-4B8C-83A1-F6EECF244321}">
                        <p14:modId xmlns:p14="http://schemas.microsoft.com/office/powerpoint/2010/main" val="2017664936"/>
                      </p:ext>
                    </p:extLst>
                  </p:nvPr>
                </p:nvGraphicFramePr>
                <p:xfrm>
                  <a:off x="7354998" y="731657"/>
                  <a:ext cx="436563" cy="488950"/>
                </p:xfrm>
                <a:graphic>
                  <a:graphicData uri="http://schemas.openxmlformats.org/presentationml/2006/ole">
                    <mc:AlternateContent>
                      <mc:Choice xmlns:v="urn:schemas-microsoft-com:vml" Requires="v">
                        <p:oleObj spid="_x0000_s8360" name="Equation" r:id="rId29" imgW="215713" imgH="241091" progId="Equation.3">
                          <p:embed/>
                        </p:oleObj>
                      </mc:Choice>
                      <mc:Fallback>
                        <p:oleObj name="Equation" r:id="rId29" imgW="215713"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4998" y="731657"/>
                                <a:ext cx="4365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15" name="Line 40"/>
              <p:cNvSpPr>
                <a:spLocks noChangeShapeType="1"/>
              </p:cNvSpPr>
              <p:nvPr/>
            </p:nvSpPr>
            <p:spPr bwMode="auto">
              <a:xfrm>
                <a:off x="3972035" y="1236482"/>
                <a:ext cx="342900" cy="0"/>
              </a:xfrm>
              <a:prstGeom prst="line">
                <a:avLst/>
              </a:prstGeom>
              <a:noFill/>
              <a:ln w="19050">
                <a:solidFill>
                  <a:schemeClr val="tx1"/>
                </a:solidFill>
                <a:round/>
                <a:headEnd/>
                <a:tailEnd type="triangle" w="med" len="med"/>
              </a:ln>
            </p:spPr>
            <p:txBody>
              <a:bodyPr/>
              <a:lstStyle/>
              <a:p>
                <a:endParaRPr lang="en-US"/>
              </a:p>
            </p:txBody>
          </p:sp>
          <p:sp>
            <p:nvSpPr>
              <p:cNvPr id="116" name="Line 42"/>
              <p:cNvSpPr>
                <a:spLocks noChangeShapeType="1"/>
              </p:cNvSpPr>
              <p:nvPr/>
            </p:nvSpPr>
            <p:spPr bwMode="auto">
              <a:xfrm>
                <a:off x="7364522" y="1236482"/>
                <a:ext cx="342900" cy="0"/>
              </a:xfrm>
              <a:prstGeom prst="line">
                <a:avLst/>
              </a:prstGeom>
              <a:noFill/>
              <a:ln w="19050">
                <a:solidFill>
                  <a:schemeClr val="tx1"/>
                </a:solidFill>
                <a:round/>
                <a:headEnd/>
                <a:tailEnd type="triangle" w="med" len="med"/>
              </a:ln>
            </p:spPr>
            <p:txBody>
              <a:bodyPr/>
              <a:lstStyle/>
              <a:p>
                <a:endParaRPr lang="en-US"/>
              </a:p>
            </p:txBody>
          </p:sp>
          <p:sp>
            <p:nvSpPr>
              <p:cNvPr id="117" name="Line 7"/>
              <p:cNvSpPr>
                <a:spLocks noChangeShapeType="1"/>
              </p:cNvSpPr>
              <p:nvPr/>
            </p:nvSpPr>
            <p:spPr bwMode="auto">
              <a:xfrm flipV="1">
                <a:off x="5602397" y="1798458"/>
                <a:ext cx="1189038" cy="1587"/>
              </a:xfrm>
              <a:prstGeom prst="line">
                <a:avLst/>
              </a:prstGeom>
              <a:noFill/>
              <a:ln w="28575">
                <a:solidFill>
                  <a:schemeClr val="tx1"/>
                </a:solidFill>
                <a:round/>
                <a:headEnd/>
                <a:tailEnd/>
              </a:ln>
            </p:spPr>
            <p:txBody>
              <a:bodyPr/>
              <a:lstStyle/>
              <a:p>
                <a:endParaRPr lang="en-US"/>
              </a:p>
            </p:txBody>
          </p:sp>
          <p:sp>
            <p:nvSpPr>
              <p:cNvPr id="118" name="Line 10"/>
              <p:cNvSpPr>
                <a:spLocks noChangeShapeType="1"/>
              </p:cNvSpPr>
              <p:nvPr/>
            </p:nvSpPr>
            <p:spPr bwMode="auto">
              <a:xfrm flipV="1">
                <a:off x="4674080" y="1787344"/>
                <a:ext cx="0" cy="932656"/>
              </a:xfrm>
              <a:prstGeom prst="line">
                <a:avLst/>
              </a:prstGeom>
              <a:noFill/>
              <a:ln w="28575">
                <a:solidFill>
                  <a:schemeClr val="tx1"/>
                </a:solidFill>
                <a:round/>
                <a:headEnd/>
                <a:tailEnd/>
              </a:ln>
            </p:spPr>
            <p:txBody>
              <a:bodyPr/>
              <a:lstStyle/>
              <a:p>
                <a:endParaRPr lang="en-US"/>
              </a:p>
            </p:txBody>
          </p:sp>
          <p:sp>
            <p:nvSpPr>
              <p:cNvPr id="119" name="Line 11"/>
              <p:cNvSpPr>
                <a:spLocks noChangeShapeType="1"/>
              </p:cNvSpPr>
              <p:nvPr/>
            </p:nvSpPr>
            <p:spPr bwMode="auto">
              <a:xfrm flipV="1">
                <a:off x="3821223" y="1330144"/>
                <a:ext cx="1160463" cy="0"/>
              </a:xfrm>
              <a:prstGeom prst="line">
                <a:avLst/>
              </a:prstGeom>
              <a:noFill/>
              <a:ln w="28575">
                <a:solidFill>
                  <a:schemeClr val="tx1"/>
                </a:solidFill>
                <a:round/>
                <a:headEnd/>
                <a:tailEnd/>
              </a:ln>
            </p:spPr>
            <p:txBody>
              <a:bodyPr/>
              <a:lstStyle/>
              <a:p>
                <a:endParaRPr lang="en-US"/>
              </a:p>
            </p:txBody>
          </p:sp>
          <p:sp>
            <p:nvSpPr>
              <p:cNvPr id="120" name="Line 46"/>
              <p:cNvSpPr>
                <a:spLocks noChangeShapeType="1"/>
              </p:cNvSpPr>
              <p:nvPr/>
            </p:nvSpPr>
            <p:spPr bwMode="auto">
              <a:xfrm>
                <a:off x="5591284" y="1330144"/>
                <a:ext cx="933999" cy="2697"/>
              </a:xfrm>
              <a:prstGeom prst="line">
                <a:avLst/>
              </a:prstGeom>
              <a:noFill/>
              <a:ln w="28575">
                <a:solidFill>
                  <a:schemeClr val="tx1"/>
                </a:solidFill>
                <a:round/>
                <a:headEnd/>
                <a:tailEnd/>
              </a:ln>
            </p:spPr>
            <p:txBody>
              <a:bodyPr/>
              <a:lstStyle/>
              <a:p>
                <a:endParaRPr lang="en-US"/>
              </a:p>
            </p:txBody>
          </p:sp>
          <p:sp>
            <p:nvSpPr>
              <p:cNvPr id="121" name="Line 55"/>
              <p:cNvSpPr>
                <a:spLocks noChangeShapeType="1"/>
              </p:cNvSpPr>
              <p:nvPr/>
            </p:nvSpPr>
            <p:spPr bwMode="auto">
              <a:xfrm flipH="1" flipV="1">
                <a:off x="5896085" y="2320744"/>
                <a:ext cx="0" cy="412750"/>
              </a:xfrm>
              <a:prstGeom prst="line">
                <a:avLst/>
              </a:prstGeom>
              <a:noFill/>
              <a:ln w="28575">
                <a:solidFill>
                  <a:schemeClr val="tx1"/>
                </a:solidFill>
                <a:round/>
                <a:headEnd/>
                <a:tailEnd/>
              </a:ln>
            </p:spPr>
            <p:txBody>
              <a:bodyPr/>
              <a:lstStyle/>
              <a:p>
                <a:endParaRPr lang="en-US"/>
              </a:p>
            </p:txBody>
          </p:sp>
          <p:sp>
            <p:nvSpPr>
              <p:cNvPr id="122" name="Line 56"/>
              <p:cNvSpPr>
                <a:spLocks noChangeShapeType="1"/>
              </p:cNvSpPr>
              <p:nvPr/>
            </p:nvSpPr>
            <p:spPr bwMode="auto">
              <a:xfrm>
                <a:off x="5896085" y="1787344"/>
                <a:ext cx="0" cy="381000"/>
              </a:xfrm>
              <a:prstGeom prst="line">
                <a:avLst/>
              </a:prstGeom>
              <a:noFill/>
              <a:ln w="28575">
                <a:solidFill>
                  <a:schemeClr val="tx1"/>
                </a:solidFill>
                <a:round/>
                <a:headEnd/>
                <a:tailEnd/>
              </a:ln>
            </p:spPr>
            <p:txBody>
              <a:bodyPr/>
              <a:lstStyle/>
              <a:p>
                <a:endParaRPr lang="en-US"/>
              </a:p>
            </p:txBody>
          </p:sp>
          <p:sp>
            <p:nvSpPr>
              <p:cNvPr id="123" name="Line 53"/>
              <p:cNvSpPr>
                <a:spLocks noChangeShapeType="1"/>
              </p:cNvSpPr>
              <p:nvPr/>
            </p:nvSpPr>
            <p:spPr bwMode="auto">
              <a:xfrm flipV="1">
                <a:off x="4661039" y="1787343"/>
                <a:ext cx="312708" cy="0"/>
              </a:xfrm>
              <a:prstGeom prst="line">
                <a:avLst/>
              </a:prstGeom>
              <a:noFill/>
              <a:ln w="28575">
                <a:solidFill>
                  <a:schemeClr val="tx1"/>
                </a:solidFill>
                <a:round/>
                <a:headEnd/>
                <a:tailEnd/>
              </a:ln>
            </p:spPr>
            <p:txBody>
              <a:bodyPr/>
              <a:lstStyle/>
              <a:p>
                <a:endParaRPr lang="en-US"/>
              </a:p>
            </p:txBody>
          </p:sp>
          <p:sp>
            <p:nvSpPr>
              <p:cNvPr id="124" name="Line 55"/>
              <p:cNvSpPr>
                <a:spLocks noChangeShapeType="1"/>
              </p:cNvSpPr>
              <p:nvPr/>
            </p:nvSpPr>
            <p:spPr bwMode="auto">
              <a:xfrm flipH="1" flipV="1">
                <a:off x="5742097" y="2319157"/>
                <a:ext cx="323850" cy="0"/>
              </a:xfrm>
              <a:prstGeom prst="line">
                <a:avLst/>
              </a:prstGeom>
              <a:noFill/>
              <a:ln w="28575">
                <a:solidFill>
                  <a:schemeClr val="tx1"/>
                </a:solidFill>
                <a:round/>
                <a:headEnd/>
                <a:tailEnd/>
              </a:ln>
            </p:spPr>
            <p:txBody>
              <a:bodyPr/>
              <a:lstStyle/>
              <a:p>
                <a:endParaRPr lang="en-US"/>
              </a:p>
            </p:txBody>
          </p:sp>
          <p:sp>
            <p:nvSpPr>
              <p:cNvPr id="125" name="Line 56"/>
              <p:cNvSpPr>
                <a:spLocks noChangeShapeType="1"/>
              </p:cNvSpPr>
              <p:nvPr/>
            </p:nvSpPr>
            <p:spPr bwMode="auto">
              <a:xfrm flipH="1" flipV="1">
                <a:off x="5743685" y="2168344"/>
                <a:ext cx="323850" cy="0"/>
              </a:xfrm>
              <a:prstGeom prst="line">
                <a:avLst/>
              </a:prstGeom>
              <a:noFill/>
              <a:ln w="28575">
                <a:solidFill>
                  <a:schemeClr val="tx1"/>
                </a:solidFill>
                <a:round/>
                <a:headEnd/>
                <a:tailEnd/>
              </a:ln>
            </p:spPr>
            <p:txBody>
              <a:bodyPr/>
              <a:lstStyle/>
              <a:p>
                <a:endParaRPr lang="en-US"/>
              </a:p>
            </p:txBody>
          </p:sp>
          <p:sp>
            <p:nvSpPr>
              <p:cNvPr id="126" name="Line 58"/>
              <p:cNvSpPr>
                <a:spLocks noChangeShapeType="1"/>
              </p:cNvSpPr>
              <p:nvPr/>
            </p:nvSpPr>
            <p:spPr bwMode="auto">
              <a:xfrm flipH="1" flipV="1">
                <a:off x="2746485" y="2739300"/>
                <a:ext cx="5607050" cy="0"/>
              </a:xfrm>
              <a:prstGeom prst="line">
                <a:avLst/>
              </a:prstGeom>
              <a:noFill/>
              <a:ln w="28575">
                <a:solidFill>
                  <a:schemeClr val="tx1"/>
                </a:solidFill>
                <a:round/>
                <a:headEnd/>
                <a:tailEnd/>
              </a:ln>
            </p:spPr>
            <p:txBody>
              <a:bodyPr/>
              <a:lstStyle/>
              <a:p>
                <a:endParaRPr lang="en-US"/>
              </a:p>
            </p:txBody>
          </p:sp>
          <p:sp>
            <p:nvSpPr>
              <p:cNvPr id="127" name="Text Box 64"/>
              <p:cNvSpPr txBox="1">
                <a:spLocks noChangeArrowheads="1"/>
              </p:cNvSpPr>
              <p:nvPr/>
            </p:nvSpPr>
            <p:spPr bwMode="auto">
              <a:xfrm>
                <a:off x="4469953" y="1261953"/>
                <a:ext cx="438125" cy="559690"/>
              </a:xfrm>
              <a:prstGeom prst="rect">
                <a:avLst/>
              </a:prstGeom>
              <a:noFill/>
              <a:ln w="9525">
                <a:noFill/>
                <a:miter lim="800000"/>
                <a:headEnd/>
                <a:tailEnd/>
              </a:ln>
            </p:spPr>
            <p:txBody>
              <a:bodyPr wrap="square">
                <a:spAutoFit/>
              </a:bodyPr>
              <a:lstStyle/>
              <a:p>
                <a:r>
                  <a:rPr lang="en-US" dirty="0">
                    <a:latin typeface="Times New Roman" pitchFamily="18" charset="0"/>
                    <a:cs typeface="Times New Roman" pitchFamily="18" charset="0"/>
                  </a:rPr>
                  <a:t>M</a:t>
                </a:r>
              </a:p>
            </p:txBody>
          </p:sp>
          <p:sp>
            <p:nvSpPr>
              <p:cNvPr id="128" name="Text Box 65"/>
              <p:cNvSpPr txBox="1">
                <a:spLocks noChangeArrowheads="1"/>
              </p:cNvSpPr>
              <p:nvPr/>
            </p:nvSpPr>
            <p:spPr bwMode="auto">
              <a:xfrm>
                <a:off x="5134086" y="1728608"/>
                <a:ext cx="325437"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p>
            </p:txBody>
          </p:sp>
          <p:sp>
            <p:nvSpPr>
              <p:cNvPr id="129" name="Line 95"/>
              <p:cNvSpPr>
                <a:spLocks noChangeShapeType="1"/>
              </p:cNvSpPr>
              <p:nvPr/>
            </p:nvSpPr>
            <p:spPr bwMode="auto">
              <a:xfrm>
                <a:off x="3813285" y="1330144"/>
                <a:ext cx="0" cy="781050"/>
              </a:xfrm>
              <a:prstGeom prst="line">
                <a:avLst/>
              </a:prstGeom>
              <a:noFill/>
              <a:ln w="28575">
                <a:solidFill>
                  <a:schemeClr val="tx1"/>
                </a:solidFill>
                <a:round/>
                <a:headEnd/>
                <a:tailEnd/>
              </a:ln>
            </p:spPr>
            <p:txBody>
              <a:bodyPr/>
              <a:lstStyle/>
              <a:p>
                <a:endParaRPr lang="en-US"/>
              </a:p>
            </p:txBody>
          </p:sp>
          <p:sp>
            <p:nvSpPr>
              <p:cNvPr id="130" name="Line 96"/>
              <p:cNvSpPr>
                <a:spLocks noChangeShapeType="1"/>
              </p:cNvSpPr>
              <p:nvPr/>
            </p:nvSpPr>
            <p:spPr bwMode="auto">
              <a:xfrm flipH="1" flipV="1">
                <a:off x="3078273" y="2093732"/>
                <a:ext cx="728663" cy="0"/>
              </a:xfrm>
              <a:prstGeom prst="line">
                <a:avLst/>
              </a:prstGeom>
              <a:noFill/>
              <a:ln w="28575">
                <a:solidFill>
                  <a:schemeClr val="tx1"/>
                </a:solidFill>
                <a:round/>
                <a:headEnd/>
                <a:tailEnd/>
              </a:ln>
            </p:spPr>
            <p:txBody>
              <a:bodyPr/>
              <a:lstStyle/>
              <a:p>
                <a:endParaRPr lang="en-US"/>
              </a:p>
            </p:txBody>
          </p:sp>
          <p:sp>
            <p:nvSpPr>
              <p:cNvPr id="131" name="Line 103"/>
              <p:cNvSpPr>
                <a:spLocks noChangeShapeType="1"/>
              </p:cNvSpPr>
              <p:nvPr/>
            </p:nvSpPr>
            <p:spPr bwMode="auto">
              <a:xfrm>
                <a:off x="7823310" y="1330144"/>
                <a:ext cx="0" cy="762000"/>
              </a:xfrm>
              <a:prstGeom prst="line">
                <a:avLst/>
              </a:prstGeom>
              <a:noFill/>
              <a:ln w="28575">
                <a:solidFill>
                  <a:schemeClr val="tx1"/>
                </a:solidFill>
                <a:round/>
                <a:headEnd/>
                <a:tailEnd/>
              </a:ln>
            </p:spPr>
            <p:txBody>
              <a:bodyPr/>
              <a:lstStyle/>
              <a:p>
                <a:endParaRPr lang="en-US"/>
              </a:p>
            </p:txBody>
          </p:sp>
          <p:sp>
            <p:nvSpPr>
              <p:cNvPr id="132" name="Line 104"/>
              <p:cNvSpPr>
                <a:spLocks noChangeShapeType="1"/>
              </p:cNvSpPr>
              <p:nvPr/>
            </p:nvSpPr>
            <p:spPr bwMode="auto">
              <a:xfrm flipV="1">
                <a:off x="7815373" y="2081032"/>
                <a:ext cx="538163" cy="0"/>
              </a:xfrm>
              <a:prstGeom prst="line">
                <a:avLst/>
              </a:prstGeom>
              <a:noFill/>
              <a:ln w="28575">
                <a:solidFill>
                  <a:schemeClr val="tx1"/>
                </a:solidFill>
                <a:round/>
                <a:headEnd/>
                <a:tailEnd/>
              </a:ln>
            </p:spPr>
            <p:txBody>
              <a:bodyPr/>
              <a:lstStyle/>
              <a:p>
                <a:endParaRPr lang="en-US"/>
              </a:p>
            </p:txBody>
          </p:sp>
          <p:sp>
            <p:nvSpPr>
              <p:cNvPr id="133" name="Line 58"/>
              <p:cNvSpPr>
                <a:spLocks noChangeShapeType="1"/>
              </p:cNvSpPr>
              <p:nvPr/>
            </p:nvSpPr>
            <p:spPr bwMode="auto">
              <a:xfrm flipH="1" flipV="1">
                <a:off x="5896085" y="1330144"/>
                <a:ext cx="0" cy="152400"/>
              </a:xfrm>
              <a:prstGeom prst="line">
                <a:avLst/>
              </a:prstGeom>
              <a:noFill/>
              <a:ln w="28575">
                <a:solidFill>
                  <a:schemeClr val="tx1"/>
                </a:solidFill>
                <a:round/>
                <a:headEnd/>
                <a:tailEnd/>
              </a:ln>
            </p:spPr>
            <p:txBody>
              <a:bodyPr/>
              <a:lstStyle/>
              <a:p>
                <a:endParaRPr lang="en-US"/>
              </a:p>
            </p:txBody>
          </p:sp>
          <p:sp>
            <p:nvSpPr>
              <p:cNvPr id="134" name="Line 55"/>
              <p:cNvSpPr>
                <a:spLocks noChangeShapeType="1"/>
              </p:cNvSpPr>
              <p:nvPr/>
            </p:nvSpPr>
            <p:spPr bwMode="auto">
              <a:xfrm flipH="1" flipV="1">
                <a:off x="5742097" y="1633357"/>
                <a:ext cx="323850" cy="0"/>
              </a:xfrm>
              <a:prstGeom prst="line">
                <a:avLst/>
              </a:prstGeom>
              <a:noFill/>
              <a:ln w="28575">
                <a:solidFill>
                  <a:schemeClr val="tx1"/>
                </a:solidFill>
                <a:round/>
                <a:headEnd/>
                <a:tailEnd/>
              </a:ln>
            </p:spPr>
            <p:txBody>
              <a:bodyPr/>
              <a:lstStyle/>
              <a:p>
                <a:endParaRPr lang="en-US"/>
              </a:p>
            </p:txBody>
          </p:sp>
          <p:sp>
            <p:nvSpPr>
              <p:cNvPr id="135" name="Line 56"/>
              <p:cNvSpPr>
                <a:spLocks noChangeShapeType="1"/>
              </p:cNvSpPr>
              <p:nvPr/>
            </p:nvSpPr>
            <p:spPr bwMode="auto">
              <a:xfrm flipH="1" flipV="1">
                <a:off x="5743685" y="1482544"/>
                <a:ext cx="323850" cy="0"/>
              </a:xfrm>
              <a:prstGeom prst="line">
                <a:avLst/>
              </a:prstGeom>
              <a:noFill/>
              <a:ln w="28575">
                <a:solidFill>
                  <a:schemeClr val="tx1"/>
                </a:solidFill>
                <a:round/>
                <a:headEnd/>
                <a:tailEnd/>
              </a:ln>
            </p:spPr>
            <p:txBody>
              <a:bodyPr/>
              <a:lstStyle/>
              <a:p>
                <a:endParaRPr lang="en-US"/>
              </a:p>
            </p:txBody>
          </p:sp>
          <p:sp>
            <p:nvSpPr>
              <p:cNvPr id="136" name="Text Box 63"/>
              <p:cNvSpPr txBox="1">
                <a:spLocks noChangeArrowheads="1"/>
              </p:cNvSpPr>
              <p:nvPr/>
            </p:nvSpPr>
            <p:spPr bwMode="auto">
              <a:xfrm>
                <a:off x="6022079" y="1248387"/>
                <a:ext cx="441324"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137" name="Line 58"/>
              <p:cNvSpPr>
                <a:spLocks noChangeShapeType="1"/>
              </p:cNvSpPr>
              <p:nvPr/>
            </p:nvSpPr>
            <p:spPr bwMode="auto">
              <a:xfrm flipH="1" flipV="1">
                <a:off x="5896085" y="1634944"/>
                <a:ext cx="0" cy="152400"/>
              </a:xfrm>
              <a:prstGeom prst="line">
                <a:avLst/>
              </a:prstGeom>
              <a:noFill/>
              <a:ln w="28575">
                <a:solidFill>
                  <a:schemeClr val="tx1"/>
                </a:solidFill>
                <a:round/>
                <a:headEnd/>
                <a:tailEnd/>
              </a:ln>
            </p:spPr>
            <p:txBody>
              <a:bodyPr/>
              <a:lstStyle/>
              <a:p>
                <a:endParaRPr lang="en-US"/>
              </a:p>
            </p:txBody>
          </p:sp>
          <p:sp>
            <p:nvSpPr>
              <p:cNvPr id="138" name="Text Box 63"/>
              <p:cNvSpPr txBox="1">
                <a:spLocks noChangeArrowheads="1"/>
              </p:cNvSpPr>
              <p:nvPr/>
            </p:nvSpPr>
            <p:spPr bwMode="auto">
              <a:xfrm>
                <a:off x="4973747" y="783518"/>
                <a:ext cx="401637" cy="369888"/>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L</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139" name="Line 4"/>
              <p:cNvSpPr>
                <a:spLocks noChangeShapeType="1"/>
              </p:cNvSpPr>
              <p:nvPr/>
            </p:nvSpPr>
            <p:spPr bwMode="auto">
              <a:xfrm flipH="1">
                <a:off x="5896085" y="2728733"/>
                <a:ext cx="0" cy="427037"/>
              </a:xfrm>
              <a:prstGeom prst="line">
                <a:avLst/>
              </a:prstGeom>
              <a:noFill/>
              <a:ln w="2857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140"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721" name="Equation" r:id="rId30" imgW="177480" imgH="266400" progId="Equation.3">
                          <p:embed/>
                        </p:oleObj>
                      </mc:Choice>
                      <mc:Fallback>
                        <p:oleObj name="Equation" r:id="rId30" imgW="177480" imgH="266400" progId="Equation.3">
                          <p:embed/>
                          <p:pic>
                            <p:nvPicPr>
                              <p:cNvPr id="0" name=""/>
                              <p:cNvPicPr>
                                <a:picLocks noChangeAspect="1" noChangeArrowheads="1"/>
                              </p:cNvPicPr>
                              <p:nvPr/>
                            </p:nvPicPr>
                            <p:blipFill>
                              <a:blip r:embed="rId12"/>
                              <a:srcRect/>
                              <a:stretch>
                                <a:fillRect/>
                              </a:stretch>
                            </p:blipFill>
                            <p:spPr bwMode="auto">
                              <a:xfrm>
                                <a:off x="6118336" y="1974670"/>
                                <a:ext cx="320675" cy="474663"/>
                              </a:xfrm>
                              <a:prstGeom prst="rect">
                                <a:avLst/>
                              </a:prstGeom>
                              <a:noFill/>
                            </p:spPr>
                          </p:pic>
                        </p:oleObj>
                      </mc:Fallback>
                    </mc:AlternateContent>
                  </a:graphicData>
                </a:graphic>
              </p:graphicFrame>
            </mc:Choice>
            <mc:Fallback xmlns="">
              <p:graphicFrame>
                <p:nvGraphicFramePr>
                  <p:cNvPr id="140" name="Object 10"/>
                  <p:cNvGraphicFramePr>
                    <a:graphicFrameLocks noChangeAspect="1"/>
                  </p:cNvGraphicFramePr>
                  <p:nvPr>
                    <p:extLst>
                      <p:ext uri="{D42A27DB-BD31-4B8C-83A1-F6EECF244321}">
                        <p14:modId xmlns:p14="http://schemas.microsoft.com/office/powerpoint/2010/main" val="1158913770"/>
                      </p:ext>
                    </p:extLst>
                  </p:nvPr>
                </p:nvGraphicFramePr>
                <p:xfrm>
                  <a:off x="6118336" y="1974670"/>
                  <a:ext cx="320675" cy="474663"/>
                </p:xfrm>
                <a:graphic>
                  <a:graphicData uri="http://schemas.openxmlformats.org/presentationml/2006/ole">
                    <mc:AlternateContent>
                      <mc:Choice xmlns:v="urn:schemas-microsoft-com:vml" Requires="v">
                        <p:oleObj spid="_x0000_s8361" name="Equation" r:id="rId31" imgW="177480" imgH="266400" progId="Equation.3">
                          <p:embed/>
                        </p:oleObj>
                      </mc:Choice>
                      <mc:Fallback>
                        <p:oleObj name="Equation" r:id="rId31" imgW="177480" imgH="266400" progId="Equation.3">
                          <p:embed/>
                          <p:pic>
                            <p:nvPicPr>
                              <p:cNvPr id="0" name=""/>
                              <p:cNvPicPr>
                                <a:picLocks noChangeAspect="1" noChangeArrowheads="1"/>
                              </p:cNvPicPr>
                              <p:nvPr/>
                            </p:nvPicPr>
                            <p:blipFill>
                              <a:blip r:embed="rId14"/>
                              <a:srcRect/>
                              <a:stretch>
                                <a:fillRect/>
                              </a:stretch>
                            </p:blipFill>
                            <p:spPr bwMode="auto">
                              <a:xfrm>
                                <a:off x="6118336" y="1974670"/>
                                <a:ext cx="320675" cy="474663"/>
                              </a:xfrm>
                              <a:prstGeom prst="rect">
                                <a:avLst/>
                              </a:prstGeom>
                              <a:noFill/>
                            </p:spPr>
                          </p:pic>
                        </p:oleObj>
                      </mc:Fallback>
                    </mc:AlternateContent>
                  </a:graphicData>
                </a:graphic>
              </p:graphicFrame>
            </mc:Fallback>
          </mc:AlternateContent>
          <p:sp>
            <p:nvSpPr>
              <p:cNvPr id="141" name="Text Box 65"/>
              <p:cNvSpPr txBox="1">
                <a:spLocks noChangeArrowheads="1"/>
              </p:cNvSpPr>
              <p:nvPr/>
            </p:nvSpPr>
            <p:spPr bwMode="auto">
              <a:xfrm>
                <a:off x="6696186" y="2027058"/>
                <a:ext cx="350837" cy="369887"/>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142" name="Oval 41"/>
              <p:cNvSpPr>
                <a:spLocks noChangeArrowheads="1"/>
              </p:cNvSpPr>
              <p:nvPr/>
            </p:nvSpPr>
            <p:spPr bwMode="auto">
              <a:xfrm>
                <a:off x="6791436" y="1752420"/>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143" name="Oval 142"/>
              <p:cNvSpPr>
                <a:spLocks noChangeArrowheads="1"/>
              </p:cNvSpPr>
              <p:nvPr/>
            </p:nvSpPr>
            <p:spPr bwMode="auto">
              <a:xfrm>
                <a:off x="6824773" y="2676345"/>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144" name="Freeform 92"/>
              <p:cNvSpPr>
                <a:spLocks/>
              </p:cNvSpPr>
              <p:nvPr/>
            </p:nvSpPr>
            <p:spPr bwMode="auto">
              <a:xfrm rot="10800000" flipV="1">
                <a:off x="4980097" y="1642882"/>
                <a:ext cx="611188" cy="150813"/>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145" name="Freeform 92"/>
              <p:cNvSpPr>
                <a:spLocks/>
              </p:cNvSpPr>
              <p:nvPr/>
            </p:nvSpPr>
            <p:spPr bwMode="auto">
              <a:xfrm rot="10800000">
                <a:off x="4974331" y="1327447"/>
                <a:ext cx="611188" cy="152400"/>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mc:AlternateContent xmlns:mc="http://schemas.openxmlformats.org/markup-compatibility/2006" xmlns:a14="http://schemas.microsoft.com/office/drawing/2010/main">
            <mc:Choice Requires="a14">
              <p:sp>
                <p:nvSpPr>
                  <p:cNvPr id="146" name="TextBox 145"/>
                  <p:cNvSpPr txBox="1"/>
                  <p:nvPr/>
                </p:nvSpPr>
                <p:spPr>
                  <a:xfrm>
                    <a:off x="1963055" y="1682718"/>
                    <a:ext cx="279400" cy="699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146" name="TextBox 145"/>
                  <p:cNvSpPr txBox="1">
                    <a:spLocks noRot="1" noChangeAspect="1" noMove="1" noResize="1" noEditPoints="1" noAdjustHandles="1" noChangeArrowheads="1" noChangeShapeType="1" noTextEdit="1"/>
                  </p:cNvSpPr>
                  <p:nvPr/>
                </p:nvSpPr>
                <p:spPr>
                  <a:xfrm>
                    <a:off x="1963055" y="1682718"/>
                    <a:ext cx="279400" cy="699612"/>
                  </a:xfrm>
                  <a:prstGeom prst="rect">
                    <a:avLst/>
                  </a:prstGeom>
                  <a:blipFill rotWithShape="0">
                    <a:blip r:embed="rId32"/>
                    <a:stretch>
                      <a:fillRect l="-10345" r="-165517"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p:cNvSpPr txBox="1"/>
                  <p:nvPr/>
                </p:nvSpPr>
                <p:spPr>
                  <a:xfrm>
                    <a:off x="8778639" y="1719856"/>
                    <a:ext cx="279400" cy="699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147" name="TextBox 146"/>
                  <p:cNvSpPr txBox="1">
                    <a:spLocks noRot="1" noChangeAspect="1" noMove="1" noResize="1" noEditPoints="1" noAdjustHandles="1" noChangeArrowheads="1" noChangeShapeType="1" noTextEdit="1"/>
                  </p:cNvSpPr>
                  <p:nvPr/>
                </p:nvSpPr>
                <p:spPr>
                  <a:xfrm>
                    <a:off x="8778639" y="1719856"/>
                    <a:ext cx="279400" cy="699612"/>
                  </a:xfrm>
                  <a:prstGeom prst="rect">
                    <a:avLst/>
                  </a:prstGeom>
                  <a:blipFill rotWithShape="0">
                    <a:blip r:embed="rId33"/>
                    <a:stretch>
                      <a:fillRect l="-14286" r="-171429" b="-2632"/>
                    </a:stretch>
                  </a:blipFill>
                </p:spPr>
                <p:txBody>
                  <a:bodyPr/>
                  <a:lstStyle/>
                  <a:p>
                    <a:r>
                      <a:rPr lang="en-US">
                        <a:noFill/>
                      </a:rPr>
                      <a:t> </a:t>
                    </a:r>
                  </a:p>
                </p:txBody>
              </p:sp>
            </mc:Fallback>
          </mc:AlternateContent>
        </p:grpSp>
        <p:sp>
          <p:nvSpPr>
            <p:cNvPr id="152" name="Line 46"/>
            <p:cNvSpPr>
              <a:spLocks noChangeShapeType="1"/>
            </p:cNvSpPr>
            <p:nvPr/>
          </p:nvSpPr>
          <p:spPr bwMode="auto">
            <a:xfrm>
              <a:off x="3794134" y="3109285"/>
              <a:ext cx="415651" cy="2410"/>
            </a:xfrm>
            <a:prstGeom prst="line">
              <a:avLst/>
            </a:prstGeom>
            <a:noFill/>
            <a:ln w="28575">
              <a:solidFill>
                <a:schemeClr val="tx1"/>
              </a:solidFill>
              <a:round/>
              <a:headEnd/>
              <a:tailEnd/>
            </a:ln>
          </p:spPr>
          <p:txBody>
            <a:bodyPr/>
            <a:lstStyle/>
            <a:p>
              <a:endParaRPr lang="en-US"/>
            </a:p>
          </p:txBody>
        </p:sp>
        <p:sp>
          <p:nvSpPr>
            <p:cNvPr id="153" name="Freeform 92"/>
            <p:cNvSpPr>
              <a:spLocks/>
            </p:cNvSpPr>
            <p:nvPr/>
          </p:nvSpPr>
          <p:spPr bwMode="auto">
            <a:xfrm rot="10800000">
              <a:off x="3391155" y="3096146"/>
              <a:ext cx="385459" cy="100567"/>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154" name="Text Box 63"/>
            <p:cNvSpPr txBox="1">
              <a:spLocks noChangeArrowheads="1"/>
            </p:cNvSpPr>
            <p:nvPr/>
          </p:nvSpPr>
          <p:spPr bwMode="auto">
            <a:xfrm>
              <a:off x="3391154" y="2720844"/>
              <a:ext cx="454483" cy="369332"/>
            </a:xfrm>
            <a:prstGeom prst="rect">
              <a:avLst/>
            </a:prstGeom>
            <a:noFill/>
            <a:ln w="9525">
              <a:noFill/>
              <a:miter lim="800000"/>
              <a:headEnd/>
              <a:tailEnd/>
            </a:ln>
          </p:spPr>
          <p:txBody>
            <a:bodyPr wrap="none">
              <a:spAutoFit/>
            </a:bodyPr>
            <a:lstStyle/>
            <a:p>
              <a:r>
                <a:rPr lang="en-US" dirty="0" smtClean="0">
                  <a:latin typeface="Times New Roman" pitchFamily="18" charset="0"/>
                  <a:cs typeface="Times New Roman" pitchFamily="18" charset="0"/>
                </a:rPr>
                <a:t>L</a:t>
              </a:r>
              <a:r>
                <a:rPr lang="en-US" baseline="-25000" dirty="0" smtClean="0">
                  <a:latin typeface="Times New Roman" pitchFamily="18" charset="0"/>
                  <a:cs typeface="Times New Roman" pitchFamily="18" charset="0"/>
                </a:rPr>
                <a:t>W</a:t>
              </a:r>
              <a:endParaRPr lang="en-US"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156" name="TextBox 155"/>
              <p:cNvSpPr txBox="1"/>
              <p:nvPr/>
            </p:nvSpPr>
            <p:spPr>
              <a:xfrm>
                <a:off x="6218177" y="1856318"/>
                <a:ext cx="3348865" cy="7312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e>
                                <m:sub>
                                  <m:r>
                                    <a:rPr lang="en-US" b="0" i="1" smtClean="0">
                                      <a:latin typeface="Cambria Math" panose="02040503050406030204" pitchFamily="18" charset="0"/>
                                    </a:rPr>
                                    <m:t>𝑒</m:t>
                                  </m:r>
                                </m:sub>
                              </m:sSub>
                            </m:den>
                          </m:f>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56" name="TextBox 155"/>
              <p:cNvSpPr txBox="1">
                <a:spLocks noRot="1" noChangeAspect="1" noMove="1" noResize="1" noEditPoints="1" noAdjustHandles="1" noChangeArrowheads="1" noChangeShapeType="1" noTextEdit="1"/>
              </p:cNvSpPr>
              <p:nvPr/>
            </p:nvSpPr>
            <p:spPr>
              <a:xfrm>
                <a:off x="6218177" y="1856318"/>
                <a:ext cx="3348865" cy="731290"/>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6191660" y="855442"/>
                <a:ext cx="3348865" cy="7218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𝑒</m:t>
                                  </m:r>
                                </m:sub>
                              </m:sSub>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r>
                                <a:rPr lang="en-US" b="0" i="1" smtClean="0">
                                  <a:latin typeface="Cambria Math" panose="02040503050406030204" pitchFamily="18" charset="0"/>
                                </a:rPr>
                                <m:t>𝜙</m:t>
                              </m:r>
                            </m:sup>
                          </m:sSup>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58" name="TextBox 157"/>
              <p:cNvSpPr txBox="1">
                <a:spLocks noRot="1" noChangeAspect="1" noMove="1" noResize="1" noEditPoints="1" noAdjustHandles="1" noChangeArrowheads="1" noChangeShapeType="1" noTextEdit="1"/>
              </p:cNvSpPr>
              <p:nvPr/>
            </p:nvSpPr>
            <p:spPr>
              <a:xfrm>
                <a:off x="6191660" y="855442"/>
                <a:ext cx="3348865" cy="721801"/>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6278856" y="2987455"/>
                <a:ext cx="3348865" cy="896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𝑄</m:t>
                              </m:r>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𝑒</m:t>
                                  </m:r>
                                </m:sub>
                              </m:sSub>
                            </m:den>
                          </m:f>
                          <m:d>
                            <m:dPr>
                              <m:ctrlPr>
                                <a:rPr lang="en-US" i="1">
                                  <a:latin typeface="Cambria Math" panose="02040503050406030204" pitchFamily="18" charset="0"/>
                                </a:rPr>
                              </m:ctrlPr>
                            </m:dPr>
                            <m:e>
                              <m:r>
                                <a:rPr lang="en-US" i="1">
                                  <a:latin typeface="Cambria Math" panose="02040503050406030204" pitchFamily="18" charset="0"/>
                                </a:rPr>
                                <m:t>1+2</m:t>
                              </m:r>
                              <m:r>
                                <a:rPr lang="en-US" i="1">
                                  <a:latin typeface="Cambria Math" panose="02040503050406030204" pitchFamily="18" charset="0"/>
                                </a:rPr>
                                <m:t>𝑖𝑄</m:t>
                              </m:r>
                              <m:f>
                                <m:fPr>
                                  <m:ctrlPr>
                                    <a:rPr lang="en-US" i="1">
                                      <a:latin typeface="Cambria Math" panose="02040503050406030204" pitchFamily="18" charset="0"/>
                                    </a:rPr>
                                  </m:ctrlPr>
                                </m:fPr>
                                <m:num>
                                  <m:r>
                                    <a:rPr lang="en-US" i="1">
                                      <a:latin typeface="Cambria Math" panose="02040503050406030204" pitchFamily="18" charset="0"/>
                                    </a:rPr>
                                    <m:t>𝛿𝜔</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den>
                              </m:f>
                            </m:e>
                          </m:d>
                        </m:num>
                        <m:den>
                          <m:r>
                            <a:rPr lang="en-US" i="1">
                              <a:latin typeface="Cambria Math"/>
                            </a:rPr>
                            <m:t>1+</m:t>
                          </m:r>
                          <m:r>
                            <a:rPr lang="en-US" i="1" smtClean="0">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59" name="TextBox 158"/>
              <p:cNvSpPr txBox="1">
                <a:spLocks noRot="1" noChangeAspect="1" noMove="1" noResize="1" noEditPoints="1" noAdjustHandles="1" noChangeArrowheads="1" noChangeShapeType="1" noTextEdit="1"/>
              </p:cNvSpPr>
              <p:nvPr/>
            </p:nvSpPr>
            <p:spPr>
              <a:xfrm>
                <a:off x="6278856" y="2987455"/>
                <a:ext cx="3348865" cy="896271"/>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p:cNvSpPr txBox="1"/>
              <p:nvPr/>
            </p:nvSpPr>
            <p:spPr>
              <a:xfrm>
                <a:off x="6228656" y="4312413"/>
                <a:ext cx="3593431" cy="686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Arial" pitchFamily="34" charset="0"/>
                        </a:rPr>
                        <m:t>𝜙</m:t>
                      </m:r>
                      <m:r>
                        <a:rPr lang="en-US" sz="1200" b="0" i="1" smtClean="0">
                          <a:latin typeface="Cambria Math" panose="02040503050406030204" pitchFamily="18" charset="0"/>
                          <a:cs typeface="Arial" pitchFamily="34" charset="0"/>
                        </a:rPr>
                        <m:t>=</m:t>
                      </m:r>
                      <m:func>
                        <m:funcPr>
                          <m:ctrlPr>
                            <a:rPr lang="en-US" sz="1200" b="0" i="1" smtClean="0">
                              <a:latin typeface="Cambria Math" panose="02040503050406030204" pitchFamily="18" charset="0"/>
                              <a:cs typeface="Arial" pitchFamily="34" charset="0"/>
                            </a:rPr>
                          </m:ctrlPr>
                        </m:funcPr>
                        <m:fName>
                          <m:r>
                            <m:rPr>
                              <m:sty m:val="p"/>
                            </m:rPr>
                            <a:rPr lang="en-US" sz="1200" b="0" i="0" smtClean="0">
                              <a:latin typeface="Cambria Math" panose="02040503050406030204" pitchFamily="18" charset="0"/>
                              <a:cs typeface="Arial" pitchFamily="34" charset="0"/>
                            </a:rPr>
                            <m:t>arctan</m:t>
                          </m:r>
                        </m:fName>
                        <m:e>
                          <m:d>
                            <m:dPr>
                              <m:ctrlPr>
                                <a:rPr lang="en-US" sz="1200" b="0" i="1" smtClean="0">
                                  <a:latin typeface="Cambria Math" panose="02040503050406030204" pitchFamily="18" charset="0"/>
                                  <a:cs typeface="Arial" pitchFamily="34" charset="0"/>
                                </a:rPr>
                              </m:ctrlPr>
                            </m:dPr>
                            <m:e>
                              <m:f>
                                <m:fPr>
                                  <m:ctrlPr>
                                    <a:rPr lang="en-US" sz="1200" b="0" i="1" smtClean="0">
                                      <a:latin typeface="Cambria Math" panose="02040503050406030204" pitchFamily="18" charset="0"/>
                                      <a:cs typeface="Arial" pitchFamily="34" charset="0"/>
                                    </a:rPr>
                                  </m:ctrlPr>
                                </m:fPr>
                                <m:num>
                                  <m:r>
                                    <a:rPr lang="en-US" sz="1200" b="0" i="1" smtClean="0">
                                      <a:latin typeface="Cambria Math" panose="02040503050406030204" pitchFamily="18" charset="0"/>
                                      <a:cs typeface="Arial" pitchFamily="34" charset="0"/>
                                    </a:rPr>
                                    <m:t>𝐼𝑚</m:t>
                                  </m:r>
                                  <m:d>
                                    <m:dPr>
                                      <m:begChr m:val="{"/>
                                      <m:endChr m:val="}"/>
                                      <m:ctrlPr>
                                        <a:rPr lang="en-US" sz="1200" b="0" i="1" smtClean="0">
                                          <a:latin typeface="Cambria Math" panose="02040503050406030204" pitchFamily="18" charset="0"/>
                                          <a:cs typeface="Arial" pitchFamily="34" charset="0"/>
                                        </a:rPr>
                                      </m:ctrlPr>
                                    </m:dPr>
                                    <m:e>
                                      <m:sSubSup>
                                        <m:sSubSupPr>
                                          <m:ctrlPr>
                                            <a:rPr lang="en-US" sz="1400" b="0" i="1" smtClean="0">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𝑄</m:t>
                                              </m:r>
                                            </m:e>
                                          </m:acc>
                                        </m:e>
                                        <m:sub>
                                          <m:r>
                                            <a:rPr lang="en-US" sz="1400" i="1">
                                              <a:latin typeface="Cambria Math" panose="02040503050406030204" pitchFamily="18" charset="0"/>
                                            </a:rPr>
                                            <m:t>𝑒</m:t>
                                          </m:r>
                                        </m:sub>
                                        <m:sup>
                                          <m:r>
                                            <a:rPr lang="en-US" sz="1400" b="0" i="1" smtClean="0">
                                              <a:latin typeface="Cambria Math" panose="02040503050406030204" pitchFamily="18" charset="0"/>
                                            </a:rPr>
                                            <m:t>−1</m:t>
                                          </m:r>
                                        </m:sup>
                                      </m:sSubSup>
                                    </m:e>
                                  </m:d>
                                </m:num>
                                <m:den>
                                  <m:r>
                                    <a:rPr lang="en-US" sz="1200" b="0" i="1" smtClean="0">
                                      <a:latin typeface="Cambria Math" panose="02040503050406030204" pitchFamily="18" charset="0"/>
                                      <a:cs typeface="Arial" pitchFamily="34" charset="0"/>
                                    </a:rPr>
                                    <m:t>𝑅𝑒</m:t>
                                  </m:r>
                                  <m:d>
                                    <m:dPr>
                                      <m:begChr m:val="{"/>
                                      <m:endChr m:val="}"/>
                                      <m:ctrlPr>
                                        <a:rPr lang="en-US" sz="1200" i="1">
                                          <a:latin typeface="Cambria Math" panose="02040503050406030204" pitchFamily="18" charset="0"/>
                                          <a:cs typeface="Arial" pitchFamily="34" charset="0"/>
                                        </a:rPr>
                                      </m:ctrlPr>
                                    </m:dPr>
                                    <m:e>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𝑄</m:t>
                                              </m:r>
                                            </m:e>
                                          </m:acc>
                                        </m:e>
                                        <m:sub>
                                          <m:r>
                                            <a:rPr lang="en-US" sz="1400" i="1">
                                              <a:latin typeface="Cambria Math" panose="02040503050406030204" pitchFamily="18" charset="0"/>
                                            </a:rPr>
                                            <m:t>𝑒</m:t>
                                          </m:r>
                                        </m:sub>
                                        <m:sup>
                                          <m:r>
                                            <a:rPr lang="en-US" sz="1400" i="1">
                                              <a:latin typeface="Cambria Math" panose="02040503050406030204" pitchFamily="18" charset="0"/>
                                            </a:rPr>
                                            <m:t>−1</m:t>
                                          </m:r>
                                        </m:sup>
                                      </m:sSubSup>
                                    </m:e>
                                  </m:d>
                                </m:den>
                              </m:f>
                            </m:e>
                          </m:d>
                        </m:e>
                      </m:func>
                      <m:r>
                        <a:rPr lang="en-US" sz="1200" b="0" i="1" smtClean="0">
                          <a:latin typeface="Cambria Math" panose="02040503050406030204" pitchFamily="18" charset="0"/>
                          <a:cs typeface="Arial" pitchFamily="34" charset="0"/>
                        </a:rPr>
                        <m:t>=</m:t>
                      </m:r>
                      <m:func>
                        <m:funcPr>
                          <m:ctrlPr>
                            <a:rPr lang="en-US" sz="1200" b="0" i="1" smtClean="0">
                              <a:latin typeface="Cambria Math" panose="02040503050406030204" pitchFamily="18" charset="0"/>
                              <a:cs typeface="Arial" pitchFamily="34" charset="0"/>
                            </a:rPr>
                          </m:ctrlPr>
                        </m:funcPr>
                        <m:fName>
                          <m:r>
                            <m:rPr>
                              <m:sty m:val="p"/>
                            </m:rPr>
                            <a:rPr lang="en-US" sz="1200" b="0" i="0" smtClean="0">
                              <a:latin typeface="Cambria Math" panose="02040503050406030204" pitchFamily="18" charset="0"/>
                              <a:cs typeface="Arial" pitchFamily="34" charset="0"/>
                            </a:rPr>
                            <m:t>arctan</m:t>
                          </m:r>
                        </m:fName>
                        <m:e>
                          <m:d>
                            <m:dPr>
                              <m:ctrlPr>
                                <a:rPr lang="en-US" sz="1200" b="0" i="1" smtClean="0">
                                  <a:latin typeface="Cambria Math" panose="02040503050406030204" pitchFamily="18" charset="0"/>
                                  <a:cs typeface="Arial" pitchFamily="34" charset="0"/>
                                </a:rPr>
                              </m:ctrlPr>
                            </m:dPr>
                            <m:e>
                              <m:r>
                                <a:rPr lang="en-US" sz="1200" b="0" i="1" smtClean="0">
                                  <a:latin typeface="Cambria Math" panose="02040503050406030204" pitchFamily="18" charset="0"/>
                                  <a:cs typeface="Arial" pitchFamily="34" charset="0"/>
                                </a:rPr>
                                <m:t>2</m:t>
                              </m:r>
                              <m:r>
                                <a:rPr lang="en-US" sz="1200" b="0" i="1" smtClean="0">
                                  <a:latin typeface="Cambria Math" panose="02040503050406030204" pitchFamily="18" charset="0"/>
                                  <a:cs typeface="Arial" pitchFamily="34" charset="0"/>
                                </a:rPr>
                                <m:t>𝑄</m:t>
                              </m:r>
                              <m:f>
                                <m:fPr>
                                  <m:ctrlPr>
                                    <a:rPr lang="en-US" sz="1200" b="0" i="1" smtClean="0">
                                      <a:latin typeface="Cambria Math" panose="02040503050406030204" pitchFamily="18" charset="0"/>
                                      <a:cs typeface="Arial" pitchFamily="34" charset="0"/>
                                    </a:rPr>
                                  </m:ctrlPr>
                                </m:fPr>
                                <m:num>
                                  <m:r>
                                    <a:rPr lang="en-US" sz="1200" b="0" i="1" smtClean="0">
                                      <a:latin typeface="Cambria Math" panose="02040503050406030204" pitchFamily="18" charset="0"/>
                                      <a:cs typeface="Arial" pitchFamily="34" charset="0"/>
                                    </a:rPr>
                                    <m:t>𝛿𝜔</m:t>
                                  </m:r>
                                </m:num>
                                <m:den>
                                  <m:sSub>
                                    <m:sSubPr>
                                      <m:ctrlPr>
                                        <a:rPr lang="en-US" sz="1200" b="0" i="1" smtClean="0">
                                          <a:latin typeface="Cambria Math" panose="02040503050406030204" pitchFamily="18" charset="0"/>
                                          <a:cs typeface="Arial" pitchFamily="34" charset="0"/>
                                        </a:rPr>
                                      </m:ctrlPr>
                                    </m:sSubPr>
                                    <m:e>
                                      <m:r>
                                        <a:rPr lang="en-US" sz="1200" b="0" i="1" smtClean="0">
                                          <a:latin typeface="Cambria Math" panose="02040503050406030204" pitchFamily="18" charset="0"/>
                                          <a:cs typeface="Arial" pitchFamily="34" charset="0"/>
                                        </a:rPr>
                                        <m:t>𝜔</m:t>
                                      </m:r>
                                    </m:e>
                                    <m:sub>
                                      <m:r>
                                        <a:rPr lang="en-US" sz="1200" b="0" i="1" smtClean="0">
                                          <a:latin typeface="Cambria Math" panose="02040503050406030204" pitchFamily="18" charset="0"/>
                                          <a:cs typeface="Arial" pitchFamily="34" charset="0"/>
                                        </a:rPr>
                                        <m:t>0</m:t>
                                      </m:r>
                                    </m:sub>
                                  </m:sSub>
                                </m:den>
                              </m:f>
                            </m:e>
                          </m:d>
                        </m:e>
                      </m:func>
                    </m:oMath>
                  </m:oMathPara>
                </a14:m>
                <a:endParaRPr lang="en-US" sz="1600" dirty="0" smtClean="0">
                  <a:latin typeface="Arial" pitchFamily="34" charset="0"/>
                  <a:cs typeface="Arial" pitchFamily="34" charset="0"/>
                </a:endParaRPr>
              </a:p>
            </p:txBody>
          </p:sp>
        </mc:Choice>
        <mc:Fallback xmlns="">
          <p:sp>
            <p:nvSpPr>
              <p:cNvPr id="161" name="TextBox 160"/>
              <p:cNvSpPr txBox="1">
                <a:spLocks noRot="1" noChangeAspect="1" noMove="1" noResize="1" noEditPoints="1" noAdjustHandles="1" noChangeArrowheads="1" noChangeShapeType="1" noTextEdit="1"/>
              </p:cNvSpPr>
              <p:nvPr/>
            </p:nvSpPr>
            <p:spPr>
              <a:xfrm>
                <a:off x="6228656" y="4312413"/>
                <a:ext cx="3593431" cy="686855"/>
              </a:xfrm>
              <a:prstGeom prst="rect">
                <a:avLst/>
              </a:prstGeom>
              <a:blipFill rotWithShape="0">
                <a:blip r:embed="rId37"/>
                <a:stretch>
                  <a:fillRect/>
                </a:stretch>
              </a:blipFill>
            </p:spPr>
            <p:txBody>
              <a:bodyPr/>
              <a:lstStyle/>
              <a:p>
                <a:r>
                  <a:rPr lang="en-US">
                    <a:noFill/>
                  </a:rPr>
                  <a:t> </a:t>
                </a:r>
              </a:p>
            </p:txBody>
          </p:sp>
        </mc:Fallback>
      </mc:AlternateContent>
      <p:sp>
        <p:nvSpPr>
          <p:cNvPr id="162" name="TextBox 161"/>
          <p:cNvSpPr txBox="1"/>
          <p:nvPr/>
        </p:nvSpPr>
        <p:spPr>
          <a:xfrm>
            <a:off x="6605957" y="5396605"/>
            <a:ext cx="4669685" cy="830997"/>
          </a:xfrm>
          <a:prstGeom prst="rect">
            <a:avLst/>
          </a:prstGeom>
          <a:noFill/>
        </p:spPr>
        <p:txBody>
          <a:bodyPr wrap="square" rtlCol="0">
            <a:spAutoFit/>
          </a:bodyPr>
          <a:lstStyle/>
          <a:p>
            <a:r>
              <a:rPr lang="en-US" sz="1600" dirty="0" smtClean="0">
                <a:latin typeface="Arial" pitchFamily="34" charset="0"/>
                <a:cs typeface="Arial" pitchFamily="34" charset="0"/>
              </a:rPr>
              <a:t>If you derive your own version you should simulate data with asymmetry and fit it to ensure you’re extracting the correct quality factor</a:t>
            </a:r>
          </a:p>
        </p:txBody>
      </p:sp>
      <mc:AlternateContent xmlns:mc="http://schemas.openxmlformats.org/markup-compatibility/2006" xmlns:a14="http://schemas.microsoft.com/office/drawing/2010/main">
        <mc:Choice Requires="a14">
          <p:sp>
            <p:nvSpPr>
              <p:cNvPr id="163" name="TextBox 162"/>
              <p:cNvSpPr txBox="1"/>
              <p:nvPr/>
            </p:nvSpPr>
            <p:spPr>
              <a:xfrm>
                <a:off x="10018942" y="1010029"/>
                <a:ext cx="1827230" cy="596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𝑖</m:t>
                              </m:r>
                            </m:sub>
                          </m:sSub>
                        </m:den>
                      </m:f>
                      <m:r>
                        <a:rPr lang="en-US" sz="1600" b="0" i="1" smtClean="0">
                          <a:latin typeface="Cambria Math" panose="02040503050406030204" pitchFamily="18" charset="0"/>
                          <a:cs typeface="Arial" pitchFamily="34" charset="0"/>
                        </a:rPr>
                        <m:t>=</m:t>
                      </m:r>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𝑄</m:t>
                          </m:r>
                        </m:den>
                      </m:f>
                      <m:r>
                        <a:rPr lang="en-US" sz="1600" b="0" i="1" smtClean="0">
                          <a:latin typeface="Cambria Math" panose="02040503050406030204" pitchFamily="18" charset="0"/>
                          <a:cs typeface="Arial" pitchFamily="34" charset="0"/>
                        </a:rPr>
                        <m:t>−</m:t>
                      </m:r>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sSub>
                            <m:sSubPr>
                              <m:ctrlPr>
                                <a:rPr lang="en-US" sz="1600" i="1">
                                  <a:latin typeface="Cambria Math" panose="02040503050406030204" pitchFamily="18" charset="0"/>
                                  <a:cs typeface="Arial" pitchFamily="34" charset="0"/>
                                </a:rPr>
                              </m:ctrlPr>
                            </m:sSubPr>
                            <m:e>
                              <m:r>
                                <a:rPr lang="en-US" sz="1600" i="1">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𝑒</m:t>
                              </m:r>
                            </m:sub>
                          </m:sSub>
                        </m:den>
                      </m:f>
                      <m:func>
                        <m:funcPr>
                          <m:ctrlPr>
                            <a:rPr lang="en-US" sz="1600" b="0" i="1" smtClean="0">
                              <a:latin typeface="Cambria Math" panose="02040503050406030204" pitchFamily="18" charset="0"/>
                              <a:cs typeface="Arial" pitchFamily="34" charset="0"/>
                            </a:rPr>
                          </m:ctrlPr>
                        </m:funcPr>
                        <m:fName>
                          <m:r>
                            <m:rPr>
                              <m:sty m:val="p"/>
                            </m:rPr>
                            <a:rPr lang="en-US" sz="1600" b="0" i="0" smtClean="0">
                              <a:latin typeface="Cambria Math" panose="02040503050406030204" pitchFamily="18" charset="0"/>
                              <a:cs typeface="Arial" pitchFamily="34" charset="0"/>
                            </a:rPr>
                            <m:t>cos</m:t>
                          </m:r>
                        </m:fName>
                        <m:e>
                          <m:r>
                            <a:rPr lang="en-US" sz="1600" b="0" i="1" smtClean="0">
                              <a:latin typeface="Cambria Math" panose="02040503050406030204" pitchFamily="18" charset="0"/>
                              <a:cs typeface="Arial" pitchFamily="34" charset="0"/>
                            </a:rPr>
                            <m:t>𝜙</m:t>
                          </m:r>
                        </m:e>
                      </m:func>
                    </m:oMath>
                  </m:oMathPara>
                </a14:m>
                <a:endParaRPr lang="en-US" sz="1600" dirty="0" smtClean="0">
                  <a:latin typeface="Arial" pitchFamily="34" charset="0"/>
                  <a:cs typeface="Arial" pitchFamily="34" charset="0"/>
                </a:endParaRPr>
              </a:p>
            </p:txBody>
          </p:sp>
        </mc:Choice>
        <mc:Fallback xmlns="">
          <p:sp>
            <p:nvSpPr>
              <p:cNvPr id="163" name="TextBox 162"/>
              <p:cNvSpPr txBox="1">
                <a:spLocks noRot="1" noChangeAspect="1" noMove="1" noResize="1" noEditPoints="1" noAdjustHandles="1" noChangeArrowheads="1" noChangeShapeType="1" noTextEdit="1"/>
              </p:cNvSpPr>
              <p:nvPr/>
            </p:nvSpPr>
            <p:spPr>
              <a:xfrm>
                <a:off x="10018942" y="1010029"/>
                <a:ext cx="1827230" cy="596510"/>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10049779" y="1961981"/>
                <a:ext cx="1805174" cy="641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𝑖</m:t>
                              </m:r>
                            </m:sub>
                          </m:sSub>
                        </m:den>
                      </m:f>
                      <m:r>
                        <a:rPr lang="en-US" sz="1600" b="0" i="1" smtClean="0">
                          <a:latin typeface="Cambria Math" panose="02040503050406030204" pitchFamily="18" charset="0"/>
                          <a:cs typeface="Arial" pitchFamily="34" charset="0"/>
                        </a:rPr>
                        <m:t>=</m:t>
                      </m:r>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𝑄</m:t>
                          </m:r>
                        </m:den>
                      </m:f>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𝑅𝑒</m:t>
                      </m:r>
                      <m:d>
                        <m:dPr>
                          <m:begChr m:val="{"/>
                          <m:endChr m:val="}"/>
                          <m:ctrlPr>
                            <a:rPr lang="en-US" sz="1600" b="0" i="1" smtClean="0">
                              <a:latin typeface="Cambria Math" panose="02040503050406030204" pitchFamily="18" charset="0"/>
                              <a:cs typeface="Arial" pitchFamily="34" charset="0"/>
                            </a:rPr>
                          </m:ctrlPr>
                        </m:dPr>
                        <m:e>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sSub>
                                <m:sSubPr>
                                  <m:ctrlPr>
                                    <a:rPr lang="en-US" sz="1600" i="1">
                                      <a:latin typeface="Cambria Math" panose="02040503050406030204" pitchFamily="18" charset="0"/>
                                      <a:cs typeface="Arial" pitchFamily="34" charset="0"/>
                                    </a:rPr>
                                  </m:ctrlPr>
                                </m:sSubPr>
                                <m:e>
                                  <m:r>
                                    <a:rPr lang="en-US" sz="1600" i="1">
                                      <a:latin typeface="Cambria Math" panose="02040503050406030204" pitchFamily="18" charset="0"/>
                                      <a:cs typeface="Arial" pitchFamily="34" charset="0"/>
                                    </a:rPr>
                                    <m:t>𝑄</m:t>
                                  </m:r>
                                </m:e>
                                <m:sub>
                                  <m:r>
                                    <a:rPr lang="en-US" sz="1600" i="1">
                                      <a:latin typeface="Cambria Math" panose="02040503050406030204" pitchFamily="18" charset="0"/>
                                      <a:cs typeface="Arial" pitchFamily="34" charset="0"/>
                                    </a:rPr>
                                    <m:t>𝑒</m:t>
                                  </m:r>
                                </m:sub>
                              </m:sSub>
                            </m:den>
                          </m:f>
                        </m:e>
                      </m:d>
                    </m:oMath>
                  </m:oMathPara>
                </a14:m>
                <a:endParaRPr lang="en-US" sz="1600" dirty="0" smtClean="0">
                  <a:latin typeface="Arial" pitchFamily="34" charset="0"/>
                  <a:cs typeface="Arial" pitchFamily="34" charset="0"/>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10049779" y="1961981"/>
                <a:ext cx="1805174" cy="641586"/>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10251452" y="3250061"/>
                <a:ext cx="1328056" cy="596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𝑖</m:t>
                              </m:r>
                            </m:sub>
                          </m:sSub>
                        </m:den>
                      </m:f>
                      <m:r>
                        <a:rPr lang="en-US" sz="1600" b="0" i="1" smtClean="0">
                          <a:latin typeface="Cambria Math" panose="02040503050406030204" pitchFamily="18" charset="0"/>
                          <a:cs typeface="Arial" pitchFamily="34" charset="0"/>
                        </a:rPr>
                        <m:t>=</m:t>
                      </m:r>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𝑄</m:t>
                          </m:r>
                        </m:den>
                      </m:f>
                      <m:r>
                        <a:rPr lang="en-US" sz="1600" b="0" i="1" smtClean="0">
                          <a:latin typeface="Cambria Math" panose="02040503050406030204" pitchFamily="18" charset="0"/>
                          <a:cs typeface="Arial" pitchFamily="34" charset="0"/>
                        </a:rPr>
                        <m:t>−</m:t>
                      </m:r>
                      <m:f>
                        <m:fPr>
                          <m:ctrlPr>
                            <a:rPr lang="en-US" sz="1600" i="1">
                              <a:latin typeface="Cambria Math" panose="02040503050406030204" pitchFamily="18" charset="0"/>
                              <a:cs typeface="Arial" pitchFamily="34" charset="0"/>
                            </a:rPr>
                          </m:ctrlPr>
                        </m:fPr>
                        <m:num>
                          <m:r>
                            <a:rPr lang="en-US" sz="1600" i="1">
                              <a:latin typeface="Cambria Math" panose="02040503050406030204" pitchFamily="18" charset="0"/>
                              <a:cs typeface="Arial" pitchFamily="34" charset="0"/>
                            </a:rPr>
                            <m:t>1</m:t>
                          </m:r>
                        </m:num>
                        <m:den>
                          <m:sSub>
                            <m:sSubPr>
                              <m:ctrlPr>
                                <a:rPr lang="en-US" sz="1600" i="1">
                                  <a:latin typeface="Cambria Math" panose="02040503050406030204" pitchFamily="18" charset="0"/>
                                  <a:cs typeface="Arial" pitchFamily="34" charset="0"/>
                                </a:rPr>
                              </m:ctrlPr>
                            </m:sSubPr>
                            <m:e>
                              <m:r>
                                <a:rPr lang="en-US" sz="1600" i="1">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𝑒</m:t>
                              </m:r>
                            </m:sub>
                          </m:sSub>
                        </m:den>
                      </m:f>
                    </m:oMath>
                  </m:oMathPara>
                </a14:m>
                <a:endParaRPr lang="en-US" sz="1600" dirty="0" smtClean="0">
                  <a:latin typeface="Arial" pitchFamily="34" charset="0"/>
                  <a:cs typeface="Arial" pitchFamily="34" charset="0"/>
                </a:endParaRPr>
              </a:p>
            </p:txBody>
          </p:sp>
        </mc:Choice>
        <mc:Fallback xmlns="">
          <p:sp>
            <p:nvSpPr>
              <p:cNvPr id="165" name="TextBox 164"/>
              <p:cNvSpPr txBox="1">
                <a:spLocks noRot="1" noChangeAspect="1" noMove="1" noResize="1" noEditPoints="1" noAdjustHandles="1" noChangeArrowheads="1" noChangeShapeType="1" noTextEdit="1"/>
              </p:cNvSpPr>
              <p:nvPr/>
            </p:nvSpPr>
            <p:spPr>
              <a:xfrm>
                <a:off x="10251452" y="3250061"/>
                <a:ext cx="1328056" cy="596510"/>
              </a:xfrm>
              <a:prstGeom prst="rect">
                <a:avLst/>
              </a:prstGeom>
              <a:blipFill rotWithShape="0">
                <a:blip r:embed="rId40"/>
                <a:stretch>
                  <a:fillRect/>
                </a:stretch>
              </a:blipFill>
            </p:spPr>
            <p:txBody>
              <a:bodyPr/>
              <a:lstStyle/>
              <a:p>
                <a:r>
                  <a:rPr lang="en-US">
                    <a:noFill/>
                  </a:rPr>
                  <a:t> </a:t>
                </a:r>
              </a:p>
            </p:txBody>
          </p:sp>
        </mc:Fallback>
      </mc:AlternateContent>
      <p:sp>
        <p:nvSpPr>
          <p:cNvPr id="157" name="TextBox 156"/>
          <p:cNvSpPr txBox="1"/>
          <p:nvPr/>
        </p:nvSpPr>
        <p:spPr>
          <a:xfrm>
            <a:off x="9558524" y="2687105"/>
            <a:ext cx="2379177" cy="261610"/>
          </a:xfrm>
          <a:prstGeom prst="rect">
            <a:avLst/>
          </a:prstGeom>
          <a:noFill/>
        </p:spPr>
        <p:txBody>
          <a:bodyPr wrap="none" rtlCol="0">
            <a:spAutoFit/>
          </a:bodyPr>
          <a:lstStyle/>
          <a:p>
            <a:pPr algn="r"/>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sp>
        <p:nvSpPr>
          <p:cNvPr id="160" name="TextBox 159"/>
          <p:cNvSpPr txBox="1"/>
          <p:nvPr/>
        </p:nvSpPr>
        <p:spPr>
          <a:xfrm>
            <a:off x="9330897" y="3969139"/>
            <a:ext cx="2606804" cy="261610"/>
          </a:xfrm>
          <a:prstGeom prst="rect">
            <a:avLst/>
          </a:prstGeom>
          <a:noFill/>
        </p:spPr>
        <p:txBody>
          <a:bodyPr wrap="none" rtlCol="0">
            <a:spAutoFit/>
          </a:bodyPr>
          <a:lstStyle/>
          <a:p>
            <a:pPr algn="r"/>
            <a:r>
              <a:rPr lang="en-US" sz="1100" dirty="0" err="1" smtClean="0">
                <a:latin typeface="Times New Roman" panose="02020603050405020304" pitchFamily="18" charset="0"/>
                <a:cs typeface="Times New Roman" panose="02020603050405020304" pitchFamily="18" charset="0"/>
              </a:rPr>
              <a:t>Geerlings</a:t>
            </a:r>
            <a:r>
              <a:rPr lang="en-US" sz="1100" dirty="0" smtClean="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APL</a:t>
            </a:r>
            <a:r>
              <a:rPr lang="en-US" sz="1100" b="1" dirty="0" smtClean="0">
                <a:latin typeface="Times New Roman" panose="02020603050405020304" pitchFamily="18" charset="0"/>
                <a:cs typeface="Times New Roman" panose="02020603050405020304" pitchFamily="18" charset="0"/>
              </a:rPr>
              <a:t> 100</a:t>
            </a:r>
            <a:r>
              <a:rPr lang="en-US" sz="1100" dirty="0" smtClean="0">
                <a:latin typeface="Times New Roman" panose="02020603050405020304" pitchFamily="18" charset="0"/>
                <a:cs typeface="Times New Roman" panose="02020603050405020304" pitchFamily="18" charset="0"/>
              </a:rPr>
              <a:t>, 192601 </a:t>
            </a:r>
            <a:r>
              <a:rPr lang="en-US" sz="1100" dirty="0">
                <a:latin typeface="Times New Roman" panose="02020603050405020304" pitchFamily="18" charset="0"/>
                <a:cs typeface="Times New Roman" panose="02020603050405020304" pitchFamily="18" charset="0"/>
              </a:rPr>
              <a:t>(2012)</a:t>
            </a:r>
          </a:p>
        </p:txBody>
      </p:sp>
      <mc:AlternateContent xmlns:mc="http://schemas.openxmlformats.org/markup-compatibility/2006" xmlns:a14="http://schemas.microsoft.com/office/drawing/2010/main">
        <mc:Choice Requires="a14">
          <p:sp>
            <p:nvSpPr>
              <p:cNvPr id="166" name="TextBox 165"/>
              <p:cNvSpPr txBox="1"/>
              <p:nvPr/>
            </p:nvSpPr>
            <p:spPr>
              <a:xfrm>
                <a:off x="10238390" y="1632508"/>
                <a:ext cx="1699311" cy="261610"/>
              </a:xfrm>
              <a:prstGeom prst="rect">
                <a:avLst/>
              </a:prstGeom>
              <a:noFill/>
            </p:spPr>
            <p:txBody>
              <a:bodyPr wrap="none" rtlCol="0">
                <a:spAutoFit/>
              </a:bodyPr>
              <a:lstStyle/>
              <a:p>
                <a:pPr algn="r"/>
                <a:r>
                  <a:rPr lang="en-US" sz="1100" dirty="0" smtClean="0">
                    <a:latin typeface="Times New Roman" panose="02020603050405020304" pitchFamily="18" charset="0"/>
                    <a:cs typeface="Times New Roman" panose="02020603050405020304" pitchFamily="18" charset="0"/>
                  </a:rPr>
                  <a:t>Correct </a:t>
                </a:r>
                <a14:m>
                  <m:oMath xmlns:m="http://schemas.openxmlformats.org/officeDocument/2006/math">
                    <m:r>
                      <a:rPr lang="en-US" sz="1100" b="0" i="1" smtClean="0">
                        <a:latin typeface="Cambria Math" panose="02040503050406030204" pitchFamily="18" charset="0"/>
                        <a:cs typeface="Times New Roman" panose="02020603050405020304" pitchFamily="18" charset="0"/>
                      </a:rPr>
                      <m:t>𝜙</m:t>
                    </m:r>
                    <m:r>
                      <a:rPr lang="en-US" sz="1100" b="0" i="0" smtClean="0">
                        <a:latin typeface="Cambria Math" panose="02040503050406030204" pitchFamily="18" charset="0"/>
                        <a:cs typeface="Times New Roman" panose="02020603050405020304" pitchFamily="18" charset="0"/>
                      </a:rPr>
                      <m:t> </m:t>
                    </m:r>
                  </m:oMath>
                </a14:m>
                <a:r>
                  <a:rPr lang="en-US" sz="1100" dirty="0" smtClean="0">
                    <a:latin typeface="Times New Roman" panose="02020603050405020304" pitchFamily="18" charset="0"/>
                    <a:cs typeface="Times New Roman" panose="02020603050405020304" pitchFamily="18" charset="0"/>
                  </a:rPr>
                  <a:t>rotation method</a:t>
                </a:r>
                <a:endParaRPr lang="en-US" sz="1100" dirty="0">
                  <a:latin typeface="Times New Roman" panose="02020603050405020304" pitchFamily="18" charset="0"/>
                  <a:cs typeface="Times New Roman" panose="02020603050405020304" pitchFamily="18"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10238390" y="1632508"/>
                <a:ext cx="1699311" cy="261610"/>
              </a:xfrm>
              <a:prstGeom prst="rect">
                <a:avLst/>
              </a:prstGeom>
              <a:blipFill rotWithShape="0">
                <a:blip r:embed="rId41"/>
                <a:stretch>
                  <a:fillRect b="-16279"/>
                </a:stretch>
              </a:blipFill>
            </p:spPr>
            <p:txBody>
              <a:bodyPr/>
              <a:lstStyle/>
              <a:p>
                <a:r>
                  <a:rPr lang="en-US">
                    <a:noFill/>
                  </a:rPr>
                  <a:t> </a:t>
                </a:r>
              </a:p>
            </p:txBody>
          </p:sp>
        </mc:Fallback>
      </mc:AlternateContent>
      <p:sp>
        <p:nvSpPr>
          <p:cNvPr id="167" name="TextBox 166"/>
          <p:cNvSpPr txBox="1"/>
          <p:nvPr/>
        </p:nvSpPr>
        <p:spPr>
          <a:xfrm>
            <a:off x="412923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58928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498" y="815340"/>
            <a:ext cx="11327733" cy="5847730"/>
          </a:xfrm>
        </p:spPr>
        <p:txBody>
          <a:bodyPr>
            <a:normAutofit/>
          </a:bodyPr>
          <a:lstStyle/>
          <a:p>
            <a:r>
              <a:rPr lang="en-US" dirty="0" smtClean="0"/>
              <a:t>Two-level system (TLS) defects</a:t>
            </a:r>
          </a:p>
          <a:p>
            <a:r>
              <a:rPr lang="en-US" dirty="0" smtClean="0"/>
              <a:t>Measurement apparatus</a:t>
            </a:r>
          </a:p>
          <a:p>
            <a:r>
              <a:rPr lang="en-US" dirty="0" smtClean="0"/>
              <a:t>Resonator circuit analysis</a:t>
            </a:r>
          </a:p>
          <a:p>
            <a:r>
              <a:rPr lang="en-US" dirty="0" smtClean="0"/>
              <a:t>Modeling and accounting for asymmetric (</a:t>
            </a:r>
            <a:r>
              <a:rPr lang="en-US" dirty="0" err="1" smtClean="0"/>
              <a:t>Fano</a:t>
            </a:r>
            <a:r>
              <a:rPr lang="en-US" dirty="0" smtClean="0"/>
              <a:t>) resonance line shapes</a:t>
            </a:r>
          </a:p>
          <a:p>
            <a:r>
              <a:rPr lang="en-US" dirty="0" smtClean="0"/>
              <a:t>Optimizing measurement point spacing</a:t>
            </a: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5" name="TextBox 4"/>
          <p:cNvSpPr txBox="1"/>
          <p:nvPr/>
        </p:nvSpPr>
        <p:spPr>
          <a:xfrm>
            <a:off x="3936726"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2187348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800" y="1122947"/>
            <a:ext cx="5706519" cy="5628373"/>
          </a:xfrm>
        </p:spPr>
        <p:txBody>
          <a:bodyPr>
            <a:normAutofit/>
          </a:bodyPr>
          <a:lstStyle/>
          <a:p>
            <a:r>
              <a:rPr lang="en-US" dirty="0" smtClean="0"/>
              <a:t>Taking data uses resources and has a real cost</a:t>
            </a:r>
          </a:p>
          <a:p>
            <a:r>
              <a:rPr lang="en-US" dirty="0" smtClean="0"/>
              <a:t>There’s a tradeoff between optimizing time and accuracy</a:t>
            </a:r>
          </a:p>
          <a:p>
            <a:r>
              <a:rPr lang="en-US" dirty="0" smtClean="0"/>
              <a:t>Often it</a:t>
            </a:r>
            <a:r>
              <a:rPr lang="en-US" dirty="0"/>
              <a:t> </a:t>
            </a:r>
            <a:r>
              <a:rPr lang="en-US" dirty="0" smtClean="0"/>
              <a:t>is more efficient to measure multiple devices and acquire statistics than to measure fewer devices more accurately</a:t>
            </a:r>
          </a:p>
          <a:p>
            <a:r>
              <a:rPr lang="en-US" dirty="0" smtClean="0"/>
              <a:t>One approach is to establish the desired error in the measurement and then minimize the time it takes to achieve that error</a:t>
            </a:r>
          </a:p>
          <a:p>
            <a:r>
              <a:rPr lang="en-US" dirty="0" smtClean="0"/>
              <a:t>Optimizing frequency spacing of data points is useful in that respect</a:t>
            </a:r>
            <a:endParaRPr lang="en-US" dirty="0">
              <a:solidFill>
                <a:srgbClr val="ED0134"/>
              </a:solidFill>
            </a:endParaRPr>
          </a:p>
        </p:txBody>
      </p:sp>
      <p:sp>
        <p:nvSpPr>
          <p:cNvPr id="3" name="Title 2"/>
          <p:cNvSpPr>
            <a:spLocks noGrp="1"/>
          </p:cNvSpPr>
          <p:nvPr>
            <p:ph type="title"/>
          </p:nvPr>
        </p:nvSpPr>
        <p:spPr/>
        <p:txBody>
          <a:bodyPr/>
          <a:lstStyle/>
          <a:p>
            <a:r>
              <a:rPr lang="en-US" dirty="0" smtClean="0"/>
              <a:t>Taking Data as Efficiently as Possible</a:t>
            </a:r>
            <a:endParaRPr lang="en-US" dirty="0"/>
          </a:p>
        </p:txBody>
      </p:sp>
      <p:grpSp>
        <p:nvGrpSpPr>
          <p:cNvPr id="16" name="Group 15"/>
          <p:cNvGrpSpPr/>
          <p:nvPr/>
        </p:nvGrpSpPr>
        <p:grpSpPr>
          <a:xfrm>
            <a:off x="6489030" y="1211182"/>
            <a:ext cx="5462337" cy="3473013"/>
            <a:chOff x="7209410" y="2590800"/>
            <a:chExt cx="4581538" cy="2851279"/>
          </a:xfrm>
        </p:grpSpPr>
        <p:grpSp>
          <p:nvGrpSpPr>
            <p:cNvPr id="4" name="Group 15"/>
            <p:cNvGrpSpPr>
              <a:grpSpLocks/>
            </p:cNvGrpSpPr>
            <p:nvPr/>
          </p:nvGrpSpPr>
          <p:grpSpPr bwMode="auto">
            <a:xfrm>
              <a:off x="7315200" y="2590800"/>
              <a:ext cx="4475748" cy="2650957"/>
              <a:chOff x="24688800" y="6248400"/>
              <a:chExt cx="10810875" cy="6705600"/>
            </a:xfrm>
          </p:grpSpPr>
          <p:grpSp>
            <p:nvGrpSpPr>
              <p:cNvPr id="5" name="Group 281"/>
              <p:cNvGrpSpPr>
                <a:grpSpLocks/>
              </p:cNvGrpSpPr>
              <p:nvPr/>
            </p:nvGrpSpPr>
            <p:grpSpPr bwMode="auto">
              <a:xfrm>
                <a:off x="24688800" y="6248400"/>
                <a:ext cx="10810875" cy="6705600"/>
                <a:chOff x="24079200" y="6400800"/>
                <a:chExt cx="10810875" cy="6705600"/>
              </a:xfrm>
            </p:grpSpPr>
            <p:pic>
              <p:nvPicPr>
                <p:cNvPr id="10" name="Picture 26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79200" y="6400800"/>
                  <a:ext cx="10810875" cy="665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1" name="Rectangle 278"/>
                <p:cNvSpPr>
                  <a:spLocks noChangeArrowheads="1"/>
                </p:cNvSpPr>
                <p:nvPr/>
              </p:nvSpPr>
              <p:spPr bwMode="auto">
                <a:xfrm>
                  <a:off x="32918400" y="12573000"/>
                  <a:ext cx="1066800" cy="533400"/>
                </a:xfrm>
                <a:prstGeom prst="rect">
                  <a:avLst/>
                </a:prstGeom>
                <a:solidFill>
                  <a:schemeClr val="bg1"/>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endParaRPr lang="en-US"/>
                </a:p>
              </p:txBody>
            </p:sp>
            <p:sp>
              <p:nvSpPr>
                <p:cNvPr id="12" name="Rectangle 279"/>
                <p:cNvSpPr>
                  <a:spLocks noChangeArrowheads="1"/>
                </p:cNvSpPr>
                <p:nvPr/>
              </p:nvSpPr>
              <p:spPr bwMode="auto">
                <a:xfrm>
                  <a:off x="29108400" y="12573000"/>
                  <a:ext cx="1066800" cy="457200"/>
                </a:xfrm>
                <a:prstGeom prst="rect">
                  <a:avLst/>
                </a:prstGeom>
                <a:solidFill>
                  <a:schemeClr val="bg1"/>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endParaRPr lang="en-US"/>
                </a:p>
              </p:txBody>
            </p:sp>
            <p:sp>
              <p:nvSpPr>
                <p:cNvPr id="13" name="Rectangle 280"/>
                <p:cNvSpPr>
                  <a:spLocks noChangeArrowheads="1"/>
                </p:cNvSpPr>
                <p:nvPr/>
              </p:nvSpPr>
              <p:spPr bwMode="auto">
                <a:xfrm>
                  <a:off x="24460200" y="9067800"/>
                  <a:ext cx="457200" cy="990600"/>
                </a:xfrm>
                <a:prstGeom prst="rect">
                  <a:avLst/>
                </a:prstGeom>
                <a:solidFill>
                  <a:schemeClr val="bg1"/>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endParaRPr lang="en-US"/>
                </a:p>
              </p:txBody>
            </p:sp>
          </p:grpSp>
          <p:sp>
            <p:nvSpPr>
              <p:cNvPr id="6" name="Rectangle 276"/>
              <p:cNvSpPr>
                <a:spLocks noChangeArrowheads="1"/>
              </p:cNvSpPr>
              <p:nvPr/>
            </p:nvSpPr>
            <p:spPr bwMode="auto">
              <a:xfrm>
                <a:off x="26670000" y="11319224"/>
                <a:ext cx="2286001" cy="381001"/>
              </a:xfrm>
              <a:prstGeom prst="rect">
                <a:avLst/>
              </a:prstGeom>
              <a:solidFill>
                <a:schemeClr val="bg1"/>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endParaRPr lang="en-US"/>
              </a:p>
            </p:txBody>
          </p:sp>
          <p:sp>
            <p:nvSpPr>
              <p:cNvPr id="7" name="TextBox 275"/>
              <p:cNvSpPr txBox="1">
                <a:spLocks noChangeArrowheads="1"/>
              </p:cNvSpPr>
              <p:nvPr/>
            </p:nvSpPr>
            <p:spPr bwMode="auto">
              <a:xfrm>
                <a:off x="26739558" y="11178282"/>
                <a:ext cx="926170" cy="77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sz="1400" dirty="0">
                    <a:latin typeface="Times New Roman" charset="0"/>
                    <a:cs typeface="Times New Roman" charset="0"/>
                  </a:rPr>
                  <a:t>Fit</a:t>
                </a:r>
              </a:p>
            </p:txBody>
          </p:sp>
          <p:sp>
            <p:nvSpPr>
              <p:cNvPr id="8" name="Rectangle 276"/>
              <p:cNvSpPr>
                <a:spLocks noChangeArrowheads="1"/>
              </p:cNvSpPr>
              <p:nvPr/>
            </p:nvSpPr>
            <p:spPr bwMode="auto">
              <a:xfrm>
                <a:off x="26662638" y="10930917"/>
                <a:ext cx="3407001" cy="381000"/>
              </a:xfrm>
              <a:prstGeom prst="rect">
                <a:avLst/>
              </a:prstGeom>
              <a:solidFill>
                <a:schemeClr val="bg1"/>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endParaRPr lang="en-US"/>
              </a:p>
            </p:txBody>
          </p:sp>
          <p:sp>
            <p:nvSpPr>
              <p:cNvPr id="9" name="TextBox 275"/>
              <p:cNvSpPr txBox="1">
                <a:spLocks noChangeArrowheads="1"/>
              </p:cNvSpPr>
              <p:nvPr/>
            </p:nvSpPr>
            <p:spPr bwMode="auto">
              <a:xfrm>
                <a:off x="26720184" y="10755224"/>
                <a:ext cx="1266903" cy="77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sz="1400" dirty="0" smtClean="0">
                    <a:latin typeface="Times New Roman" charset="0"/>
                    <a:cs typeface="Times New Roman" charset="0"/>
                  </a:rPr>
                  <a:t>Data</a:t>
                </a:r>
                <a:endParaRPr lang="en-US" sz="1400" dirty="0">
                  <a:latin typeface="Times New Roman" charset="0"/>
                  <a:cs typeface="Times New Roman" charset="0"/>
                </a:endParaRPr>
              </a:p>
            </p:txBody>
          </p:sp>
        </p:grpSp>
        <p:sp>
          <p:nvSpPr>
            <p:cNvPr id="14" name="Text Box 180"/>
            <p:cNvSpPr txBox="1">
              <a:spLocks noChangeArrowheads="1"/>
            </p:cNvSpPr>
            <p:nvPr/>
          </p:nvSpPr>
          <p:spPr bwMode="auto">
            <a:xfrm>
              <a:off x="9397310" y="5072763"/>
              <a:ext cx="840262"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defTabSz="4387850" eaLnBrk="0" hangingPunct="0">
                <a:defRPr>
                  <a:solidFill>
                    <a:schemeClr val="tx1"/>
                  </a:solidFill>
                  <a:latin typeface="Calibri" charset="0"/>
                  <a:cs typeface="Arial" charset="0"/>
                </a:defRPr>
              </a:lvl1pPr>
              <a:lvl2pPr marL="742950" indent="-285750" defTabSz="4387850" eaLnBrk="0" hangingPunct="0">
                <a:defRPr>
                  <a:solidFill>
                    <a:schemeClr val="tx1"/>
                  </a:solidFill>
                  <a:latin typeface="Calibri" charset="0"/>
                  <a:cs typeface="Arial" charset="0"/>
                </a:defRPr>
              </a:lvl2pPr>
              <a:lvl3pPr marL="1143000" indent="-228600" defTabSz="4387850" eaLnBrk="0" hangingPunct="0">
                <a:defRPr>
                  <a:solidFill>
                    <a:schemeClr val="tx1"/>
                  </a:solidFill>
                  <a:latin typeface="Calibri" charset="0"/>
                  <a:cs typeface="Arial" charset="0"/>
                </a:defRPr>
              </a:lvl3pPr>
              <a:lvl4pPr marL="1600200" indent="-228600" defTabSz="4387850" eaLnBrk="0" hangingPunct="0">
                <a:defRPr>
                  <a:solidFill>
                    <a:schemeClr val="tx1"/>
                  </a:solidFill>
                  <a:latin typeface="Calibri" charset="0"/>
                  <a:cs typeface="Arial" charset="0"/>
                </a:defRPr>
              </a:lvl4pPr>
              <a:lvl5pPr marL="2057400" indent="-228600" defTabSz="4387850" eaLnBrk="0" hangingPunct="0">
                <a:defRPr>
                  <a:solidFill>
                    <a:schemeClr val="tx1"/>
                  </a:solidFill>
                  <a:latin typeface="Calibri" charset="0"/>
                  <a:cs typeface="Arial" charset="0"/>
                </a:defRPr>
              </a:lvl5pPr>
              <a:lvl6pPr marL="2514600" indent="-228600" defTabSz="4387850" eaLnBrk="0" fontAlgn="base" hangingPunct="0">
                <a:spcBef>
                  <a:spcPct val="0"/>
                </a:spcBef>
                <a:spcAft>
                  <a:spcPct val="0"/>
                </a:spcAft>
                <a:defRPr>
                  <a:solidFill>
                    <a:schemeClr val="tx1"/>
                  </a:solidFill>
                  <a:latin typeface="Calibri" charset="0"/>
                  <a:cs typeface="Arial" charset="0"/>
                </a:defRPr>
              </a:lvl6pPr>
              <a:lvl7pPr marL="2971800" indent="-228600" defTabSz="4387850" eaLnBrk="0" fontAlgn="base" hangingPunct="0">
                <a:spcBef>
                  <a:spcPct val="0"/>
                </a:spcBef>
                <a:spcAft>
                  <a:spcPct val="0"/>
                </a:spcAft>
                <a:defRPr>
                  <a:solidFill>
                    <a:schemeClr val="tx1"/>
                  </a:solidFill>
                  <a:latin typeface="Calibri" charset="0"/>
                  <a:cs typeface="Arial" charset="0"/>
                </a:defRPr>
              </a:lvl7pPr>
              <a:lvl8pPr marL="3429000" indent="-228600" defTabSz="4387850" eaLnBrk="0" fontAlgn="base" hangingPunct="0">
                <a:spcBef>
                  <a:spcPct val="0"/>
                </a:spcBef>
                <a:spcAft>
                  <a:spcPct val="0"/>
                </a:spcAft>
                <a:defRPr>
                  <a:solidFill>
                    <a:schemeClr val="tx1"/>
                  </a:solidFill>
                  <a:latin typeface="Calibri" charset="0"/>
                  <a:cs typeface="Arial" charset="0"/>
                </a:defRPr>
              </a:lvl8pPr>
              <a:lvl9pPr marL="3886200" indent="-228600" defTabSz="4387850" eaLnBrk="0" fontAlgn="base" hangingPunct="0">
                <a:spcBef>
                  <a:spcPct val="0"/>
                </a:spcBef>
                <a:spcAft>
                  <a:spcPct val="0"/>
                </a:spcAft>
                <a:defRPr>
                  <a:solidFill>
                    <a:schemeClr val="tx1"/>
                  </a:solidFill>
                  <a:latin typeface="Calibri" charset="0"/>
                  <a:cs typeface="Arial" charset="0"/>
                </a:defRPr>
              </a:lvl9pPr>
            </a:lstStyle>
            <a:p>
              <a:pPr eaLnBrk="1" hangingPunct="1"/>
              <a:r>
                <a:rPr lang="en-US" b="1" dirty="0"/>
                <a:t>f(GHz) </a:t>
              </a:r>
            </a:p>
          </p:txBody>
        </p:sp>
        <p:sp>
          <p:nvSpPr>
            <p:cNvPr id="15" name="Text Box 182"/>
            <p:cNvSpPr txBox="1">
              <a:spLocks noChangeArrowheads="1"/>
            </p:cNvSpPr>
            <p:nvPr/>
          </p:nvSpPr>
          <p:spPr bwMode="auto">
            <a:xfrm rot="16200000">
              <a:off x="6883687" y="3460500"/>
              <a:ext cx="1020762"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defTabSz="4387850" eaLnBrk="0" hangingPunct="0">
                <a:defRPr>
                  <a:solidFill>
                    <a:schemeClr val="tx1"/>
                  </a:solidFill>
                  <a:latin typeface="Calibri" charset="0"/>
                  <a:cs typeface="Arial" charset="0"/>
                </a:defRPr>
              </a:lvl1pPr>
              <a:lvl2pPr marL="742950" indent="-285750" defTabSz="4387850" eaLnBrk="0" hangingPunct="0">
                <a:defRPr>
                  <a:solidFill>
                    <a:schemeClr val="tx1"/>
                  </a:solidFill>
                  <a:latin typeface="Calibri" charset="0"/>
                  <a:cs typeface="Arial" charset="0"/>
                </a:defRPr>
              </a:lvl2pPr>
              <a:lvl3pPr marL="1143000" indent="-228600" defTabSz="4387850" eaLnBrk="0" hangingPunct="0">
                <a:defRPr>
                  <a:solidFill>
                    <a:schemeClr val="tx1"/>
                  </a:solidFill>
                  <a:latin typeface="Calibri" charset="0"/>
                  <a:cs typeface="Arial" charset="0"/>
                </a:defRPr>
              </a:lvl3pPr>
              <a:lvl4pPr marL="1600200" indent="-228600" defTabSz="4387850" eaLnBrk="0" hangingPunct="0">
                <a:defRPr>
                  <a:solidFill>
                    <a:schemeClr val="tx1"/>
                  </a:solidFill>
                  <a:latin typeface="Calibri" charset="0"/>
                  <a:cs typeface="Arial" charset="0"/>
                </a:defRPr>
              </a:lvl4pPr>
              <a:lvl5pPr marL="2057400" indent="-228600" defTabSz="4387850" eaLnBrk="0" hangingPunct="0">
                <a:defRPr>
                  <a:solidFill>
                    <a:schemeClr val="tx1"/>
                  </a:solidFill>
                  <a:latin typeface="Calibri" charset="0"/>
                  <a:cs typeface="Arial" charset="0"/>
                </a:defRPr>
              </a:lvl5pPr>
              <a:lvl6pPr marL="2514600" indent="-228600" defTabSz="4387850" eaLnBrk="0" fontAlgn="base" hangingPunct="0">
                <a:spcBef>
                  <a:spcPct val="0"/>
                </a:spcBef>
                <a:spcAft>
                  <a:spcPct val="0"/>
                </a:spcAft>
                <a:defRPr>
                  <a:solidFill>
                    <a:schemeClr val="tx1"/>
                  </a:solidFill>
                  <a:latin typeface="Calibri" charset="0"/>
                  <a:cs typeface="Arial" charset="0"/>
                </a:defRPr>
              </a:lvl6pPr>
              <a:lvl7pPr marL="2971800" indent="-228600" defTabSz="4387850" eaLnBrk="0" fontAlgn="base" hangingPunct="0">
                <a:spcBef>
                  <a:spcPct val="0"/>
                </a:spcBef>
                <a:spcAft>
                  <a:spcPct val="0"/>
                </a:spcAft>
                <a:defRPr>
                  <a:solidFill>
                    <a:schemeClr val="tx1"/>
                  </a:solidFill>
                  <a:latin typeface="Calibri" charset="0"/>
                  <a:cs typeface="Arial" charset="0"/>
                </a:defRPr>
              </a:lvl7pPr>
              <a:lvl8pPr marL="3429000" indent="-228600" defTabSz="4387850" eaLnBrk="0" fontAlgn="base" hangingPunct="0">
                <a:spcBef>
                  <a:spcPct val="0"/>
                </a:spcBef>
                <a:spcAft>
                  <a:spcPct val="0"/>
                </a:spcAft>
                <a:defRPr>
                  <a:solidFill>
                    <a:schemeClr val="tx1"/>
                  </a:solidFill>
                  <a:latin typeface="Calibri" charset="0"/>
                  <a:cs typeface="Arial" charset="0"/>
                </a:defRPr>
              </a:lvl8pPr>
              <a:lvl9pPr marL="3886200" indent="-228600" defTabSz="4387850" eaLnBrk="0" fontAlgn="base" hangingPunct="0">
                <a:spcBef>
                  <a:spcPct val="0"/>
                </a:spcBef>
                <a:spcAft>
                  <a:spcPct val="0"/>
                </a:spcAft>
                <a:defRPr>
                  <a:solidFill>
                    <a:schemeClr val="tx1"/>
                  </a:solidFill>
                  <a:latin typeface="Calibri" charset="0"/>
                  <a:cs typeface="Arial" charset="0"/>
                </a:defRPr>
              </a:lvl9pPr>
            </a:lstStyle>
            <a:p>
              <a:pPr eaLnBrk="1" hangingPunct="1"/>
              <a:r>
                <a:rPr lang="en-US" b="1" dirty="0" smtClean="0"/>
                <a:t>|S21|</a:t>
              </a:r>
              <a:endParaRPr lang="en-US" b="1" dirty="0"/>
            </a:p>
          </p:txBody>
        </p:sp>
      </p:grpSp>
      <p:sp>
        <p:nvSpPr>
          <p:cNvPr id="18" name="TextBox 17"/>
          <p:cNvSpPr txBox="1"/>
          <p:nvPr/>
        </p:nvSpPr>
        <p:spPr>
          <a:xfrm>
            <a:off x="7513568" y="5080906"/>
            <a:ext cx="3839553" cy="1077218"/>
          </a:xfrm>
          <a:prstGeom prst="rect">
            <a:avLst/>
          </a:prstGeom>
          <a:noFill/>
        </p:spPr>
        <p:txBody>
          <a:bodyPr wrap="square" rtlCol="0">
            <a:spAutoFit/>
          </a:bodyPr>
          <a:lstStyle/>
          <a:p>
            <a:r>
              <a:rPr lang="en-US" sz="1600" dirty="0" smtClean="0">
                <a:latin typeface="Arial" pitchFamily="34" charset="0"/>
                <a:cs typeface="Arial" pitchFamily="34" charset="0"/>
              </a:rPr>
              <a:t>Real measurements are noisy and require averaging. There’s no reason to spend as much time taking data at the edge of the resonator as in the middle</a:t>
            </a:r>
          </a:p>
        </p:txBody>
      </p:sp>
      <p:sp>
        <p:nvSpPr>
          <p:cNvPr id="19" name="TextBox 18"/>
          <p:cNvSpPr txBox="1"/>
          <p:nvPr/>
        </p:nvSpPr>
        <p:spPr>
          <a:xfrm>
            <a:off x="412923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757590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331495"/>
            <a:ext cx="5600700" cy="4756484"/>
          </a:xfrm>
        </p:spPr>
        <p:txBody>
          <a:bodyPr/>
          <a:lstStyle/>
          <a:p>
            <a:pPr marL="0" indent="0">
              <a:buNone/>
            </a:pPr>
            <a:r>
              <a:rPr lang="en-US" dirty="0"/>
              <a:t>Block diagram</a:t>
            </a:r>
            <a:r>
              <a:rPr lang="en-US" dirty="0" smtClean="0"/>
              <a:t>:</a:t>
            </a:r>
            <a:endParaRPr lang="en-US" dirty="0"/>
          </a:p>
          <a:p>
            <a:pPr marL="342900" indent="-342900">
              <a:buFont typeface="+mj-lt"/>
              <a:buAutoNum type="arabicPeriod"/>
            </a:pPr>
            <a:r>
              <a:rPr lang="en-US" dirty="0"/>
              <a:t>Generate initial point distribution from a large set of candidate </a:t>
            </a:r>
            <a:r>
              <a:rPr lang="en-US" dirty="0" smtClean="0"/>
              <a:t>points</a:t>
            </a:r>
            <a:endParaRPr lang="en-US" dirty="0"/>
          </a:p>
        </p:txBody>
      </p:sp>
      <p:sp>
        <p:nvSpPr>
          <p:cNvPr id="4" name="Title 3"/>
          <p:cNvSpPr>
            <a:spLocks noGrp="1"/>
          </p:cNvSpPr>
          <p:nvPr>
            <p:ph type="title"/>
          </p:nvPr>
        </p:nvSpPr>
        <p:spPr/>
        <p:txBody>
          <a:bodyPr/>
          <a:lstStyle/>
          <a:p>
            <a:r>
              <a:rPr lang="en-US" dirty="0" smtClean="0"/>
              <a:t>Procedure to Optimize Frequency Points</a:t>
            </a:r>
            <a:endParaRPr lang="en-US" dirty="0"/>
          </a:p>
        </p:txBody>
      </p:sp>
      <p:sp>
        <p:nvSpPr>
          <p:cNvPr id="17" name="Oval 16"/>
          <p:cNvSpPr/>
          <p:nvPr/>
        </p:nvSpPr>
        <p:spPr>
          <a:xfrm>
            <a:off x="6180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13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47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80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14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847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380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914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447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981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1514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7522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86472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331495"/>
            <a:ext cx="5600700" cy="4756484"/>
          </a:xfrm>
        </p:spPr>
        <p:txBody>
          <a:bodyPr/>
          <a:lstStyle/>
          <a:p>
            <a:pPr marL="0" indent="0">
              <a:buNone/>
            </a:pPr>
            <a:r>
              <a:rPr lang="en-US" dirty="0"/>
              <a:t>Block diagram</a:t>
            </a:r>
            <a:r>
              <a:rPr lang="en-US" dirty="0" smtClean="0"/>
              <a:t>:</a:t>
            </a:r>
            <a:endParaRPr lang="en-US" dirty="0"/>
          </a:p>
          <a:p>
            <a:pPr marL="342900" indent="-342900">
              <a:buFont typeface="+mj-lt"/>
              <a:buAutoNum type="arabicPeriod"/>
            </a:pPr>
            <a:r>
              <a:rPr lang="en-US" dirty="0"/>
              <a:t>Generate initial point distribution from a large set of candidate points</a:t>
            </a:r>
          </a:p>
          <a:p>
            <a:pPr marL="342900" indent="-342900">
              <a:buFont typeface="+mj-lt"/>
              <a:buAutoNum type="arabicPeriod"/>
            </a:pPr>
            <a:r>
              <a:rPr lang="en-US" dirty="0"/>
              <a:t>Adjust one point one </a:t>
            </a:r>
            <a:r>
              <a:rPr lang="en-US" dirty="0" smtClean="0"/>
              <a:t>step</a:t>
            </a:r>
            <a:endParaRPr lang="en-US" dirty="0"/>
          </a:p>
        </p:txBody>
      </p:sp>
      <p:sp>
        <p:nvSpPr>
          <p:cNvPr id="4" name="Title 3"/>
          <p:cNvSpPr>
            <a:spLocks noGrp="1"/>
          </p:cNvSpPr>
          <p:nvPr>
            <p:ph type="title"/>
          </p:nvPr>
        </p:nvSpPr>
        <p:spPr/>
        <p:txBody>
          <a:bodyPr/>
          <a:lstStyle/>
          <a:p>
            <a:r>
              <a:rPr lang="en-US" dirty="0" smtClean="0"/>
              <a:t>Procedure to Optimize Frequency Points</a:t>
            </a:r>
            <a:endParaRPr lang="en-US" dirty="0"/>
          </a:p>
        </p:txBody>
      </p:sp>
      <p:sp>
        <p:nvSpPr>
          <p:cNvPr id="17" name="Oval 16"/>
          <p:cNvSpPr/>
          <p:nvPr/>
        </p:nvSpPr>
        <p:spPr>
          <a:xfrm>
            <a:off x="6180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13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47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80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14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847522" y="222275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380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914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447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981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1514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314121" y="2630904"/>
            <a:ext cx="228600" cy="228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380921" y="2630904"/>
            <a:ext cx="228600" cy="228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8628969" y="2747296"/>
            <a:ext cx="6858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86986"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49766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331495"/>
            <a:ext cx="5600700" cy="4756484"/>
          </a:xfrm>
        </p:spPr>
        <p:txBody>
          <a:bodyPr/>
          <a:lstStyle/>
          <a:p>
            <a:pPr marL="0" indent="0">
              <a:buNone/>
            </a:pPr>
            <a:r>
              <a:rPr lang="en-US" dirty="0"/>
              <a:t>Block diagram</a:t>
            </a:r>
            <a:r>
              <a:rPr lang="en-US" dirty="0" smtClean="0"/>
              <a:t>:</a:t>
            </a:r>
            <a:endParaRPr lang="en-US" dirty="0"/>
          </a:p>
          <a:p>
            <a:pPr marL="342900" indent="-342900">
              <a:buFont typeface="+mj-lt"/>
              <a:buAutoNum type="arabicPeriod"/>
            </a:pPr>
            <a:r>
              <a:rPr lang="en-US" dirty="0"/>
              <a:t>Generate initial point distribution from a large set of candidate points</a:t>
            </a:r>
          </a:p>
          <a:p>
            <a:pPr marL="342900" indent="-342900">
              <a:buFont typeface="+mj-lt"/>
              <a:buAutoNum type="arabicPeriod"/>
            </a:pPr>
            <a:r>
              <a:rPr lang="en-US" dirty="0"/>
              <a:t>Adjust one point one step</a:t>
            </a:r>
          </a:p>
          <a:p>
            <a:pPr marL="342900" indent="-342900">
              <a:buFont typeface="+mj-lt"/>
              <a:buAutoNum type="arabicPeriod"/>
            </a:pPr>
            <a:r>
              <a:rPr lang="en-US" dirty="0"/>
              <a:t>Calculate new figure of </a:t>
            </a:r>
            <a:r>
              <a:rPr lang="en-US" dirty="0" smtClean="0"/>
              <a:t>merit</a:t>
            </a:r>
            <a:endParaRPr lang="en-US" dirty="0"/>
          </a:p>
        </p:txBody>
      </p:sp>
      <p:sp>
        <p:nvSpPr>
          <p:cNvPr id="4" name="Title 3"/>
          <p:cNvSpPr>
            <a:spLocks noGrp="1"/>
          </p:cNvSpPr>
          <p:nvPr>
            <p:ph type="title"/>
          </p:nvPr>
        </p:nvSpPr>
        <p:spPr/>
        <p:txBody>
          <a:bodyPr/>
          <a:lstStyle/>
          <a:p>
            <a:r>
              <a:rPr lang="en-US" dirty="0" smtClean="0"/>
              <a:t>Procedure to Optimize Frequency Points</a:t>
            </a:r>
            <a:endParaRPr lang="en-US" dirty="0"/>
          </a:p>
        </p:txBody>
      </p:sp>
      <mc:AlternateContent xmlns:mc="http://schemas.openxmlformats.org/markup-compatibility/2006" xmlns:a14="http://schemas.microsoft.com/office/drawing/2010/main">
        <mc:Choice Requires="a14">
          <p:sp>
            <p:nvSpPr>
              <p:cNvPr id="38" name="TextBox 37"/>
              <p:cNvSpPr txBox="1"/>
              <p:nvPr/>
            </p:nvSpPr>
            <p:spPr>
              <a:xfrm>
                <a:off x="7467913" y="3373751"/>
                <a:ext cx="2926379" cy="476284"/>
              </a:xfrm>
              <a:prstGeom prst="rect">
                <a:avLst/>
              </a:prstGeom>
              <a:noFill/>
            </p:spPr>
            <p:txBody>
              <a:bodyPr wrap="none" lIns="0" tIns="0" rIns="0" bIns="0" rtlCol="0">
                <a:spAutoFit/>
              </a:bodyPr>
              <a:lstStyle/>
              <a:p>
                <a:r>
                  <a:rPr lang="en-US" sz="2000" dirty="0" smtClean="0">
                    <a:ea typeface="Cambria Math" panose="02040503050406030204" pitchFamily="18" charset="0"/>
                    <a:cs typeface="Arial" pitchFamily="34" charset="0"/>
                  </a:rPr>
                  <a:t>Figure of merit: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ℱ</m:t>
                    </m:r>
                    <m:r>
                      <a:rPr lang="en-US" sz="2000" b="0" i="1" smtClean="0">
                        <a:latin typeface="Cambria Math" panose="02040503050406030204" pitchFamily="18" charset="0"/>
                        <a:ea typeface="Cambria Math" panose="02040503050406030204" pitchFamily="18" charset="0"/>
                        <a:cs typeface="Arial" pitchFamily="34" charset="0"/>
                      </a:rPr>
                      <m:t>=</m:t>
                    </m:r>
                    <m:f>
                      <m:fPr>
                        <m:type m:val="skw"/>
                        <m:ctrlPr>
                          <a:rPr lang="en-US" sz="2000" b="0" i="1" smtClean="0">
                            <a:latin typeface="Cambria Math" panose="02040503050406030204" pitchFamily="18" charset="0"/>
                            <a:ea typeface="Cambria Math" panose="02040503050406030204" pitchFamily="18" charset="0"/>
                            <a:cs typeface="Arial" pitchFamily="34" charset="0"/>
                          </a:rPr>
                        </m:ctrlPr>
                      </m:fPr>
                      <m:num>
                        <m:sSubSup>
                          <m:sSubSupPr>
                            <m:ctrlPr>
                              <a:rPr lang="en-US" sz="2000" b="1" i="1" smtClean="0">
                                <a:latin typeface="Cambria Math" panose="02040503050406030204" pitchFamily="18" charset="0"/>
                                <a:ea typeface="Cambria Math" panose="02040503050406030204" pitchFamily="18" charset="0"/>
                                <a:cs typeface="Arial" pitchFamily="34" charset="0"/>
                              </a:rPr>
                            </m:ctrlPr>
                          </m:sSubSupPr>
                          <m:e>
                            <m:r>
                              <a:rPr lang="en-US" sz="2000" b="1" i="1" smtClean="0">
                                <a:latin typeface="Cambria Math" panose="02040503050406030204" pitchFamily="18" charset="0"/>
                                <a:ea typeface="Cambria Math" panose="02040503050406030204" pitchFamily="18" charset="0"/>
                                <a:cs typeface="Arial" pitchFamily="34" charset="0"/>
                              </a:rPr>
                              <m:t>𝝈</m:t>
                            </m:r>
                          </m:e>
                          <m:sub>
                            <m:r>
                              <a:rPr lang="en-US" sz="2000" b="1" i="1" smtClean="0">
                                <a:latin typeface="Cambria Math" panose="02040503050406030204" pitchFamily="18" charset="0"/>
                                <a:ea typeface="Cambria Math" panose="02040503050406030204" pitchFamily="18" charset="0"/>
                                <a:cs typeface="Arial" pitchFamily="34" charset="0"/>
                              </a:rPr>
                              <m:t>𝜷</m:t>
                            </m:r>
                          </m:sub>
                          <m:sup>
                            <m:r>
                              <a:rPr lang="en-US" sz="2000" b="1" i="1" smtClean="0">
                                <a:latin typeface="Cambria Math" panose="02040503050406030204" pitchFamily="18" charset="0"/>
                                <a:ea typeface="Cambria Math" panose="02040503050406030204" pitchFamily="18" charset="0"/>
                                <a:cs typeface="Arial" pitchFamily="34" charset="0"/>
                              </a:rPr>
                              <m:t>𝟐</m:t>
                            </m:r>
                          </m:sup>
                        </m:sSubSup>
                      </m:num>
                      <m:den>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𝜎</m:t>
                            </m:r>
                          </m:e>
                          <m:sup>
                            <m:r>
                              <a:rPr lang="en-US" sz="2000" b="0" i="1" smtClean="0">
                                <a:latin typeface="Cambria Math" panose="02040503050406030204" pitchFamily="18" charset="0"/>
                                <a:ea typeface="Cambria Math" panose="02040503050406030204" pitchFamily="18" charset="0"/>
                                <a:cs typeface="Arial" pitchFamily="34" charset="0"/>
                              </a:rPr>
                              <m:t>2</m:t>
                            </m:r>
                          </m:sup>
                        </m:sSup>
                      </m:den>
                    </m:f>
                  </m:oMath>
                </a14:m>
                <a:endParaRPr lang="en-US" sz="2000" dirty="0" smtClean="0">
                  <a:latin typeface="Arial" pitchFamily="34" charset="0"/>
                  <a:cs typeface="Arial"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467913" y="3373751"/>
                <a:ext cx="2926379" cy="476284"/>
              </a:xfrm>
              <a:prstGeom prst="rect">
                <a:avLst/>
              </a:prstGeom>
              <a:blipFill rotWithShape="0">
                <a:blip r:embed="rId2"/>
                <a:stretch>
                  <a:fillRect l="-5208" b="-24051"/>
                </a:stretch>
              </a:blipFill>
            </p:spPr>
            <p:txBody>
              <a:bodyPr/>
              <a:lstStyle/>
              <a:p>
                <a:r>
                  <a:rPr lang="en-US">
                    <a:noFill/>
                  </a:rPr>
                  <a:t> </a:t>
                </a:r>
              </a:p>
            </p:txBody>
          </p:sp>
        </mc:Fallback>
      </mc:AlternateContent>
      <p:sp>
        <p:nvSpPr>
          <p:cNvPr id="17" name="Oval 16"/>
          <p:cNvSpPr/>
          <p:nvPr/>
        </p:nvSpPr>
        <p:spPr>
          <a:xfrm>
            <a:off x="6180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13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47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80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14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380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914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447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981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1514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55018" y="222275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25486"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63008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331495"/>
            <a:ext cx="5600700" cy="4756484"/>
          </a:xfrm>
        </p:spPr>
        <p:txBody>
          <a:bodyPr/>
          <a:lstStyle/>
          <a:p>
            <a:pPr marL="0" indent="0">
              <a:buNone/>
            </a:pPr>
            <a:r>
              <a:rPr lang="en-US" dirty="0"/>
              <a:t>Block diagram</a:t>
            </a:r>
            <a:r>
              <a:rPr lang="en-US" dirty="0" smtClean="0"/>
              <a:t>:</a:t>
            </a:r>
            <a:endParaRPr lang="en-US" dirty="0"/>
          </a:p>
          <a:p>
            <a:pPr marL="342900" indent="-342900">
              <a:buFont typeface="+mj-lt"/>
              <a:buAutoNum type="arabicPeriod"/>
            </a:pPr>
            <a:r>
              <a:rPr lang="en-US" dirty="0"/>
              <a:t>Generate initial point distribution from a large set of candidate points</a:t>
            </a:r>
          </a:p>
          <a:p>
            <a:pPr marL="342900" indent="-342900">
              <a:buFont typeface="+mj-lt"/>
              <a:buAutoNum type="arabicPeriod"/>
            </a:pPr>
            <a:r>
              <a:rPr lang="en-US" dirty="0"/>
              <a:t>Adjust one point one step</a:t>
            </a:r>
          </a:p>
          <a:p>
            <a:pPr marL="342900" indent="-342900">
              <a:buFont typeface="+mj-lt"/>
              <a:buAutoNum type="arabicPeriod"/>
            </a:pPr>
            <a:r>
              <a:rPr lang="en-US" dirty="0"/>
              <a:t>Calculate new figure of merit</a:t>
            </a:r>
          </a:p>
          <a:p>
            <a:pPr marL="342900" indent="-342900">
              <a:buFont typeface="+mj-lt"/>
              <a:buAutoNum type="arabicPeriod"/>
            </a:pPr>
            <a:r>
              <a:rPr lang="en-US" dirty="0"/>
              <a:t>If figure of merit is better keep change, otherwise </a:t>
            </a:r>
            <a:r>
              <a:rPr lang="en-US" dirty="0" smtClean="0"/>
              <a:t>discard</a:t>
            </a:r>
          </a:p>
        </p:txBody>
      </p:sp>
      <p:sp>
        <p:nvSpPr>
          <p:cNvPr id="4" name="Title 3"/>
          <p:cNvSpPr>
            <a:spLocks noGrp="1"/>
          </p:cNvSpPr>
          <p:nvPr>
            <p:ph type="title"/>
          </p:nvPr>
        </p:nvSpPr>
        <p:spPr/>
        <p:txBody>
          <a:bodyPr/>
          <a:lstStyle/>
          <a:p>
            <a:r>
              <a:rPr lang="en-US" dirty="0" smtClean="0"/>
              <a:t>Procedure to Optimize Frequency Points</a:t>
            </a:r>
            <a:endParaRPr lang="en-US" dirty="0"/>
          </a:p>
        </p:txBody>
      </p:sp>
      <p:sp>
        <p:nvSpPr>
          <p:cNvPr id="60" name="Oval 59"/>
          <p:cNvSpPr/>
          <p:nvPr/>
        </p:nvSpPr>
        <p:spPr>
          <a:xfrm>
            <a:off x="6180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713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247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780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314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8655018" y="222275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93809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9143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04477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9811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1514522" y="2222750"/>
            <a:ext cx="228600" cy="2286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p:cNvSpPr txBox="1"/>
              <p:nvPr/>
            </p:nvSpPr>
            <p:spPr>
              <a:xfrm>
                <a:off x="7467913" y="3373751"/>
                <a:ext cx="2926379" cy="476284"/>
              </a:xfrm>
              <a:prstGeom prst="rect">
                <a:avLst/>
              </a:prstGeom>
              <a:noFill/>
            </p:spPr>
            <p:txBody>
              <a:bodyPr wrap="none" lIns="0" tIns="0" rIns="0" bIns="0" rtlCol="0">
                <a:spAutoFit/>
              </a:bodyPr>
              <a:lstStyle/>
              <a:p>
                <a:r>
                  <a:rPr lang="en-US" sz="2000" dirty="0" smtClean="0">
                    <a:ea typeface="Cambria Math" panose="02040503050406030204" pitchFamily="18" charset="0"/>
                    <a:cs typeface="Arial" pitchFamily="34" charset="0"/>
                  </a:rPr>
                  <a:t>Figure of merit: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ℱ</m:t>
                    </m:r>
                    <m:r>
                      <a:rPr lang="en-US" sz="2000" b="0" i="1" smtClean="0">
                        <a:latin typeface="Cambria Math" panose="02040503050406030204" pitchFamily="18" charset="0"/>
                        <a:ea typeface="Cambria Math" panose="02040503050406030204" pitchFamily="18" charset="0"/>
                        <a:cs typeface="Arial" pitchFamily="34" charset="0"/>
                      </a:rPr>
                      <m:t>=</m:t>
                    </m:r>
                    <m:f>
                      <m:fPr>
                        <m:type m:val="skw"/>
                        <m:ctrlPr>
                          <a:rPr lang="en-US" sz="2000" b="0" i="1" smtClean="0">
                            <a:latin typeface="Cambria Math" panose="02040503050406030204" pitchFamily="18" charset="0"/>
                            <a:ea typeface="Cambria Math" panose="02040503050406030204" pitchFamily="18" charset="0"/>
                            <a:cs typeface="Arial" pitchFamily="34" charset="0"/>
                          </a:rPr>
                        </m:ctrlPr>
                      </m:fPr>
                      <m:num>
                        <m:sSubSup>
                          <m:sSubSupPr>
                            <m:ctrlPr>
                              <a:rPr lang="en-US" sz="2000" b="1" i="1" smtClean="0">
                                <a:latin typeface="Cambria Math" panose="02040503050406030204" pitchFamily="18" charset="0"/>
                                <a:ea typeface="Cambria Math" panose="02040503050406030204" pitchFamily="18" charset="0"/>
                                <a:cs typeface="Arial" pitchFamily="34" charset="0"/>
                              </a:rPr>
                            </m:ctrlPr>
                          </m:sSubSupPr>
                          <m:e>
                            <m:r>
                              <a:rPr lang="en-US" sz="2000" b="1" i="1" smtClean="0">
                                <a:latin typeface="Cambria Math" panose="02040503050406030204" pitchFamily="18" charset="0"/>
                                <a:ea typeface="Cambria Math" panose="02040503050406030204" pitchFamily="18" charset="0"/>
                                <a:cs typeface="Arial" pitchFamily="34" charset="0"/>
                              </a:rPr>
                              <m:t>𝝈</m:t>
                            </m:r>
                          </m:e>
                          <m:sub>
                            <m:r>
                              <a:rPr lang="en-US" sz="2000" b="1" i="1" smtClean="0">
                                <a:latin typeface="Cambria Math" panose="02040503050406030204" pitchFamily="18" charset="0"/>
                                <a:ea typeface="Cambria Math" panose="02040503050406030204" pitchFamily="18" charset="0"/>
                                <a:cs typeface="Arial" pitchFamily="34" charset="0"/>
                              </a:rPr>
                              <m:t>𝜷</m:t>
                            </m:r>
                          </m:sub>
                          <m:sup>
                            <m:r>
                              <a:rPr lang="en-US" sz="2000" b="1" i="1" smtClean="0">
                                <a:latin typeface="Cambria Math" panose="02040503050406030204" pitchFamily="18" charset="0"/>
                                <a:ea typeface="Cambria Math" panose="02040503050406030204" pitchFamily="18" charset="0"/>
                                <a:cs typeface="Arial" pitchFamily="34" charset="0"/>
                              </a:rPr>
                              <m:t>𝟐</m:t>
                            </m:r>
                          </m:sup>
                        </m:sSubSup>
                      </m:num>
                      <m:den>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𝜎</m:t>
                            </m:r>
                          </m:e>
                          <m:sup>
                            <m:r>
                              <a:rPr lang="en-US" sz="2000" b="0" i="1" smtClean="0">
                                <a:latin typeface="Cambria Math" panose="02040503050406030204" pitchFamily="18" charset="0"/>
                                <a:ea typeface="Cambria Math" panose="02040503050406030204" pitchFamily="18" charset="0"/>
                                <a:cs typeface="Arial" pitchFamily="34" charset="0"/>
                              </a:rPr>
                              <m:t>2</m:t>
                            </m:r>
                          </m:sup>
                        </m:sSup>
                      </m:den>
                    </m:f>
                  </m:oMath>
                </a14:m>
                <a:endParaRPr lang="en-US" sz="2000" dirty="0" smtClean="0">
                  <a:latin typeface="Arial" pitchFamily="34" charset="0"/>
                  <a:cs typeface="Arial" pitchFamily="34"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7467913" y="3373751"/>
                <a:ext cx="2926379" cy="476284"/>
              </a:xfrm>
              <a:prstGeom prst="rect">
                <a:avLst/>
              </a:prstGeom>
              <a:blipFill rotWithShape="0">
                <a:blip r:embed="rId2"/>
                <a:stretch>
                  <a:fillRect l="-5208" b="-24051"/>
                </a:stretch>
              </a:blipFill>
            </p:spPr>
            <p:txBody>
              <a:bodyPr/>
              <a:lstStyle/>
              <a:p>
                <a:r>
                  <a:rPr lang="en-US">
                    <a:noFill/>
                  </a:rPr>
                  <a:t> </a:t>
                </a:r>
              </a:p>
            </p:txBody>
          </p:sp>
        </mc:Fallback>
      </mc:AlternateContent>
      <p:sp>
        <p:nvSpPr>
          <p:cNvPr id="16" name="TextBox 15"/>
          <p:cNvSpPr txBox="1"/>
          <p:nvPr/>
        </p:nvSpPr>
        <p:spPr>
          <a:xfrm>
            <a:off x="4244736"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540048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331495"/>
            <a:ext cx="5600700" cy="4756484"/>
          </a:xfrm>
        </p:spPr>
        <p:txBody>
          <a:bodyPr/>
          <a:lstStyle/>
          <a:p>
            <a:pPr marL="0" indent="0">
              <a:buNone/>
            </a:pPr>
            <a:r>
              <a:rPr lang="en-US" dirty="0"/>
              <a:t>Block diagram</a:t>
            </a:r>
            <a:r>
              <a:rPr lang="en-US" dirty="0" smtClean="0"/>
              <a:t>:</a:t>
            </a:r>
            <a:endParaRPr lang="en-US" dirty="0"/>
          </a:p>
          <a:p>
            <a:pPr marL="342900" indent="-342900">
              <a:buFont typeface="+mj-lt"/>
              <a:buAutoNum type="arabicPeriod"/>
            </a:pPr>
            <a:r>
              <a:rPr lang="en-US" dirty="0"/>
              <a:t>Generate initial point distribution from a large set of candidate points</a:t>
            </a:r>
          </a:p>
          <a:p>
            <a:pPr marL="342900" indent="-342900">
              <a:buFont typeface="+mj-lt"/>
              <a:buAutoNum type="arabicPeriod"/>
            </a:pPr>
            <a:r>
              <a:rPr lang="en-US" dirty="0"/>
              <a:t>Adjust one point one step</a:t>
            </a:r>
          </a:p>
          <a:p>
            <a:pPr marL="342900" indent="-342900">
              <a:buFont typeface="+mj-lt"/>
              <a:buAutoNum type="arabicPeriod"/>
            </a:pPr>
            <a:r>
              <a:rPr lang="en-US" dirty="0"/>
              <a:t>Calculate new figure of merit</a:t>
            </a:r>
          </a:p>
          <a:p>
            <a:pPr marL="342900" indent="-342900">
              <a:buFont typeface="+mj-lt"/>
              <a:buAutoNum type="arabicPeriod"/>
            </a:pPr>
            <a:r>
              <a:rPr lang="en-US" dirty="0"/>
              <a:t>If figure of merit is better keep change, otherwise </a:t>
            </a:r>
            <a:r>
              <a:rPr lang="en-US" dirty="0" smtClean="0"/>
              <a:t>discard</a:t>
            </a:r>
          </a:p>
          <a:p>
            <a:pPr marL="342900" indent="-342900">
              <a:buFont typeface="+mj-lt"/>
              <a:buAutoNum type="arabicPeriod"/>
            </a:pPr>
            <a:r>
              <a:rPr lang="en-US" dirty="0"/>
              <a:t>If all points have been tested and no improvement detected, </a:t>
            </a:r>
            <a:r>
              <a:rPr lang="en-US" dirty="0" smtClean="0"/>
              <a:t>exit</a:t>
            </a:r>
            <a:endParaRPr lang="en-US" dirty="0"/>
          </a:p>
        </p:txBody>
      </p:sp>
      <p:sp>
        <p:nvSpPr>
          <p:cNvPr id="4" name="Title 3"/>
          <p:cNvSpPr>
            <a:spLocks noGrp="1"/>
          </p:cNvSpPr>
          <p:nvPr>
            <p:ph type="title"/>
          </p:nvPr>
        </p:nvSpPr>
        <p:spPr/>
        <p:txBody>
          <a:bodyPr/>
          <a:lstStyle/>
          <a:p>
            <a:r>
              <a:rPr lang="en-US" dirty="0" smtClean="0"/>
              <a:t>Procedure to Optimize Frequency Points</a:t>
            </a:r>
            <a:endParaRPr lang="en-US" dirty="0"/>
          </a:p>
        </p:txBody>
      </p:sp>
      <p:sp>
        <p:nvSpPr>
          <p:cNvPr id="41" name="Oval 40"/>
          <p:cNvSpPr/>
          <p:nvPr/>
        </p:nvSpPr>
        <p:spPr>
          <a:xfrm>
            <a:off x="61805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906426"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2473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7807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562773"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983879"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93809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9721818"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311365"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9811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1514522" y="222861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130716" y="1319633"/>
            <a:ext cx="3629827" cy="461665"/>
          </a:xfrm>
          <a:prstGeom prst="rect">
            <a:avLst/>
          </a:prstGeom>
          <a:noFill/>
        </p:spPr>
        <p:txBody>
          <a:bodyPr wrap="square" rtlCol="0">
            <a:spAutoFit/>
          </a:bodyPr>
          <a:lstStyle/>
          <a:p>
            <a:pPr algn="ctr"/>
            <a:r>
              <a:rPr lang="en-US" sz="2400" dirty="0" smtClean="0">
                <a:latin typeface="Arial" pitchFamily="34" charset="0"/>
                <a:cs typeface="Arial" pitchFamily="34" charset="0"/>
              </a:rPr>
              <a:t>Final Point </a:t>
            </a:r>
            <a:r>
              <a:rPr lang="en-US" sz="2400" dirty="0">
                <a:latin typeface="Arial" pitchFamily="34" charset="0"/>
                <a:cs typeface="Arial" pitchFamily="34" charset="0"/>
              </a:rPr>
              <a:t>D</a:t>
            </a:r>
            <a:r>
              <a:rPr lang="en-US" sz="2400" dirty="0" smtClean="0">
                <a:latin typeface="Arial" pitchFamily="34" charset="0"/>
                <a:cs typeface="Arial" pitchFamily="34" charset="0"/>
              </a:rPr>
              <a:t>istribution</a:t>
            </a:r>
          </a:p>
        </p:txBody>
      </p:sp>
      <mc:AlternateContent xmlns:mc="http://schemas.openxmlformats.org/markup-compatibility/2006" xmlns:a14="http://schemas.microsoft.com/office/drawing/2010/main">
        <mc:Choice Requires="a14">
          <p:sp>
            <p:nvSpPr>
              <p:cNvPr id="53" name="TextBox 52"/>
              <p:cNvSpPr txBox="1"/>
              <p:nvPr/>
            </p:nvSpPr>
            <p:spPr>
              <a:xfrm>
                <a:off x="7467913" y="3373751"/>
                <a:ext cx="2926379" cy="476284"/>
              </a:xfrm>
              <a:prstGeom prst="rect">
                <a:avLst/>
              </a:prstGeom>
              <a:noFill/>
            </p:spPr>
            <p:txBody>
              <a:bodyPr wrap="none" lIns="0" tIns="0" rIns="0" bIns="0" rtlCol="0">
                <a:spAutoFit/>
              </a:bodyPr>
              <a:lstStyle/>
              <a:p>
                <a:r>
                  <a:rPr lang="en-US" sz="2000" dirty="0" smtClean="0">
                    <a:ea typeface="Cambria Math" panose="02040503050406030204" pitchFamily="18" charset="0"/>
                    <a:cs typeface="Arial" pitchFamily="34" charset="0"/>
                  </a:rPr>
                  <a:t>Figure of merit: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ℱ</m:t>
                    </m:r>
                    <m:r>
                      <a:rPr lang="en-US" sz="2000" b="0" i="1" smtClean="0">
                        <a:latin typeface="Cambria Math" panose="02040503050406030204" pitchFamily="18" charset="0"/>
                        <a:ea typeface="Cambria Math" panose="02040503050406030204" pitchFamily="18" charset="0"/>
                        <a:cs typeface="Arial" pitchFamily="34" charset="0"/>
                      </a:rPr>
                      <m:t>=</m:t>
                    </m:r>
                    <m:f>
                      <m:fPr>
                        <m:type m:val="skw"/>
                        <m:ctrlPr>
                          <a:rPr lang="en-US" sz="2000" b="0" i="1" smtClean="0">
                            <a:latin typeface="Cambria Math" panose="02040503050406030204" pitchFamily="18" charset="0"/>
                            <a:ea typeface="Cambria Math" panose="02040503050406030204" pitchFamily="18" charset="0"/>
                            <a:cs typeface="Arial" pitchFamily="34" charset="0"/>
                          </a:rPr>
                        </m:ctrlPr>
                      </m:fPr>
                      <m:num>
                        <m:sSubSup>
                          <m:sSubSupPr>
                            <m:ctrlPr>
                              <a:rPr lang="en-US" sz="2000" b="1" i="1" smtClean="0">
                                <a:latin typeface="Cambria Math" panose="02040503050406030204" pitchFamily="18" charset="0"/>
                                <a:ea typeface="Cambria Math" panose="02040503050406030204" pitchFamily="18" charset="0"/>
                                <a:cs typeface="Arial" pitchFamily="34" charset="0"/>
                              </a:rPr>
                            </m:ctrlPr>
                          </m:sSubSupPr>
                          <m:e>
                            <m:r>
                              <a:rPr lang="en-US" sz="2000" b="1" i="1" smtClean="0">
                                <a:latin typeface="Cambria Math" panose="02040503050406030204" pitchFamily="18" charset="0"/>
                                <a:ea typeface="Cambria Math" panose="02040503050406030204" pitchFamily="18" charset="0"/>
                                <a:cs typeface="Arial" pitchFamily="34" charset="0"/>
                              </a:rPr>
                              <m:t>𝝈</m:t>
                            </m:r>
                          </m:e>
                          <m:sub>
                            <m:r>
                              <a:rPr lang="en-US" sz="2000" b="1" i="1" smtClean="0">
                                <a:latin typeface="Cambria Math" panose="02040503050406030204" pitchFamily="18" charset="0"/>
                                <a:ea typeface="Cambria Math" panose="02040503050406030204" pitchFamily="18" charset="0"/>
                                <a:cs typeface="Arial" pitchFamily="34" charset="0"/>
                              </a:rPr>
                              <m:t>𝜷</m:t>
                            </m:r>
                          </m:sub>
                          <m:sup>
                            <m:r>
                              <a:rPr lang="en-US" sz="2000" b="1" i="1" smtClean="0">
                                <a:latin typeface="Cambria Math" panose="02040503050406030204" pitchFamily="18" charset="0"/>
                                <a:ea typeface="Cambria Math" panose="02040503050406030204" pitchFamily="18" charset="0"/>
                                <a:cs typeface="Arial" pitchFamily="34" charset="0"/>
                              </a:rPr>
                              <m:t>𝟐</m:t>
                            </m:r>
                          </m:sup>
                        </m:sSubSup>
                      </m:num>
                      <m:den>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𝜎</m:t>
                            </m:r>
                          </m:e>
                          <m:sup>
                            <m:r>
                              <a:rPr lang="en-US" sz="2000" b="0" i="1" smtClean="0">
                                <a:latin typeface="Cambria Math" panose="02040503050406030204" pitchFamily="18" charset="0"/>
                                <a:ea typeface="Cambria Math" panose="02040503050406030204" pitchFamily="18" charset="0"/>
                                <a:cs typeface="Arial" pitchFamily="34" charset="0"/>
                              </a:rPr>
                              <m:t>2</m:t>
                            </m:r>
                          </m:sup>
                        </m:sSup>
                      </m:den>
                    </m:f>
                  </m:oMath>
                </a14:m>
                <a:endParaRPr lang="en-US" sz="2000" dirty="0" smtClean="0">
                  <a:latin typeface="Arial" pitchFamily="34" charset="0"/>
                  <a:cs typeface="Arial"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467913" y="3373751"/>
                <a:ext cx="2926379" cy="476284"/>
              </a:xfrm>
              <a:prstGeom prst="rect">
                <a:avLst/>
              </a:prstGeom>
              <a:blipFill rotWithShape="0">
                <a:blip r:embed="rId2"/>
                <a:stretch>
                  <a:fillRect l="-5208" b="-24051"/>
                </a:stretch>
              </a:blipFill>
            </p:spPr>
            <p:txBody>
              <a:bodyPr/>
              <a:lstStyle/>
              <a:p>
                <a:r>
                  <a:rPr lang="en-US">
                    <a:noFill/>
                  </a:rPr>
                  <a:t> </a:t>
                </a:r>
              </a:p>
            </p:txBody>
          </p:sp>
        </mc:Fallback>
      </mc:AlternateContent>
      <p:sp>
        <p:nvSpPr>
          <p:cNvPr id="17" name="TextBox 16"/>
          <p:cNvSpPr txBox="1"/>
          <p:nvPr/>
        </p:nvSpPr>
        <p:spPr>
          <a:xfrm>
            <a:off x="445649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26684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1" y="0"/>
            <a:ext cx="9545054" cy="638318"/>
          </a:xfrm>
        </p:spPr>
        <p:txBody>
          <a:bodyPr/>
          <a:lstStyle/>
          <a:p>
            <a:pPr eaLnBrk="1" hangingPunct="1"/>
            <a:r>
              <a:rPr lang="en-US" dirty="0" smtClean="0"/>
              <a:t>The Second Derivative is a </a:t>
            </a:r>
            <a:r>
              <a:rPr lang="en-US" dirty="0"/>
              <a:t>G</a:t>
            </a:r>
            <a:r>
              <a:rPr lang="en-US" dirty="0" smtClean="0"/>
              <a:t>ood </a:t>
            </a:r>
            <a:r>
              <a:rPr lang="en-US" dirty="0"/>
              <a:t>P</a:t>
            </a:r>
            <a:r>
              <a:rPr lang="en-US" dirty="0" smtClean="0"/>
              <a:t>roxy for Optimizing </a:t>
            </a:r>
            <a:r>
              <a:rPr lang="en-US" dirty="0"/>
              <a:t>P</a:t>
            </a:r>
            <a:r>
              <a:rPr lang="en-US" dirty="0" smtClean="0"/>
              <a:t>oint </a:t>
            </a:r>
            <a:r>
              <a:rPr lang="en-US" dirty="0"/>
              <a:t>S</a:t>
            </a:r>
            <a:r>
              <a:rPr lang="en-US" dirty="0" smtClean="0"/>
              <a:t>pacing </a:t>
            </a:r>
          </a:p>
        </p:txBody>
      </p:sp>
      <p:pic>
        <p:nvPicPr>
          <p:cNvPr id="4" name="Picture 3" descr="DesignComparison10k10k.emf"/>
          <p:cNvPicPr>
            <a:picLocks noChangeAspect="1"/>
          </p:cNvPicPr>
          <p:nvPr/>
        </p:nvPicPr>
        <p:blipFill>
          <a:blip r:embed="rId3" cstate="print"/>
          <a:stretch>
            <a:fillRect/>
          </a:stretch>
        </p:blipFill>
        <p:spPr>
          <a:xfrm>
            <a:off x="1181373" y="1226820"/>
            <a:ext cx="4271448" cy="3204226"/>
          </a:xfrm>
          <a:prstGeom prst="rect">
            <a:avLst/>
          </a:prstGeom>
        </p:spPr>
      </p:pic>
      <p:pic>
        <p:nvPicPr>
          <p:cNvPr id="5" name="Picture 4" descr="DesignComparison100k10k.emf"/>
          <p:cNvPicPr>
            <a:picLocks noChangeAspect="1"/>
          </p:cNvPicPr>
          <p:nvPr/>
        </p:nvPicPr>
        <p:blipFill>
          <a:blip r:embed="rId4" cstate="print"/>
          <a:stretch>
            <a:fillRect/>
          </a:stretch>
        </p:blipFill>
        <p:spPr>
          <a:xfrm>
            <a:off x="6622938" y="1234569"/>
            <a:ext cx="4271448" cy="3204226"/>
          </a:xfrm>
          <a:prstGeom prst="rect">
            <a:avLst/>
          </a:prstGeom>
        </p:spPr>
      </p:pic>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0125" y="4698048"/>
            <a:ext cx="1793419"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0464" y="4672459"/>
            <a:ext cx="250472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50125" y="5044440"/>
            <a:ext cx="2225357" cy="338554"/>
          </a:xfrm>
          <a:prstGeom prst="rect">
            <a:avLst/>
          </a:prstGeom>
          <a:noFill/>
        </p:spPr>
        <p:txBody>
          <a:bodyPr wrap="square" rtlCol="0">
            <a:spAutoFit/>
          </a:bodyPr>
          <a:lstStyle/>
          <a:p>
            <a:r>
              <a:rPr lang="en-US" sz="1600" dirty="0">
                <a:latin typeface="Arial" pitchFamily="34" charset="0"/>
                <a:cs typeface="Arial" pitchFamily="34" charset="0"/>
              </a:rPr>
              <a:t>Improvement: 25.6%</a:t>
            </a:r>
          </a:p>
        </p:txBody>
      </p:sp>
      <p:sp>
        <p:nvSpPr>
          <p:cNvPr id="9" name="TextBox 8"/>
          <p:cNvSpPr txBox="1"/>
          <p:nvPr/>
        </p:nvSpPr>
        <p:spPr>
          <a:xfrm>
            <a:off x="7140464" y="5063083"/>
            <a:ext cx="2225357" cy="338554"/>
          </a:xfrm>
          <a:prstGeom prst="rect">
            <a:avLst/>
          </a:prstGeom>
          <a:noFill/>
        </p:spPr>
        <p:txBody>
          <a:bodyPr wrap="square" rtlCol="0">
            <a:spAutoFit/>
          </a:bodyPr>
          <a:lstStyle/>
          <a:p>
            <a:r>
              <a:rPr lang="en-US" sz="1600" dirty="0">
                <a:latin typeface="Arial" pitchFamily="34" charset="0"/>
                <a:cs typeface="Arial" pitchFamily="34" charset="0"/>
              </a:rPr>
              <a:t>Improvement: 49.0%</a:t>
            </a:r>
          </a:p>
        </p:txBody>
      </p:sp>
      <p:sp>
        <p:nvSpPr>
          <p:cNvPr id="10" name="TextBox 9"/>
          <p:cNvSpPr txBox="1"/>
          <p:nvPr/>
        </p:nvSpPr>
        <p:spPr>
          <a:xfrm>
            <a:off x="3118485" y="5811722"/>
            <a:ext cx="56388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Consistent, significant improvement calculated</a:t>
            </a:r>
          </a:p>
        </p:txBody>
      </p:sp>
      <mc:AlternateContent xmlns:mc="http://schemas.openxmlformats.org/markup-compatibility/2006" xmlns:a14="http://schemas.microsoft.com/office/drawing/2010/main">
        <mc:Choice Requires="a14">
          <p:sp>
            <p:nvSpPr>
              <p:cNvPr id="3" name="TextBox 2"/>
              <p:cNvSpPr txBox="1"/>
              <p:nvPr/>
            </p:nvSpPr>
            <p:spPr>
              <a:xfrm>
                <a:off x="3118485" y="6135040"/>
                <a:ext cx="541776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Magnitude of improvement depends 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err="1">
                            <a:latin typeface="Cambria Math" panose="02040503050406030204" pitchFamily="18" charset="0"/>
                          </a:rPr>
                          <m:t>𝑄</m:t>
                        </m:r>
                      </m:e>
                      <m:sub>
                        <m:r>
                          <a:rPr lang="en-US" i="1" dirty="0">
                            <a:latin typeface="Cambria Math" panose="02040503050406030204" pitchFamily="18" charset="0"/>
                          </a:rPr>
                          <m:t>𝑒</m:t>
                        </m:r>
                      </m:sub>
                    </m:sSub>
                  </m:oMath>
                </a14:m>
                <a:r>
                  <a:rPr lang="en-US" dirty="0" smtClean="0">
                    <a:latin typeface="Arial" pitchFamily="34" charset="0"/>
                    <a:cs typeface="Arial" pitchFamily="34" charset="0"/>
                  </a:rPr>
                  <a:t> ratio</a:t>
                </a:r>
              </a:p>
            </p:txBody>
          </p:sp>
        </mc:Choice>
        <mc:Fallback xmlns="">
          <p:sp>
            <p:nvSpPr>
              <p:cNvPr id="3" name="TextBox 2"/>
              <p:cNvSpPr txBox="1">
                <a:spLocks noRot="1" noChangeAspect="1" noMove="1" noResize="1" noEditPoints="1" noAdjustHandles="1" noChangeArrowheads="1" noChangeShapeType="1" noTextEdit="1"/>
              </p:cNvSpPr>
              <p:nvPr/>
            </p:nvSpPr>
            <p:spPr>
              <a:xfrm>
                <a:off x="3118485" y="6135040"/>
                <a:ext cx="5417765" cy="369332"/>
              </a:xfrm>
              <a:prstGeom prst="rect">
                <a:avLst/>
              </a:prstGeom>
              <a:blipFill rotWithShape="0">
                <a:blip r:embed="rId7"/>
                <a:stretch>
                  <a:fillRect l="-1014" t="-8197" b="-24590"/>
                </a:stretch>
              </a:blipFill>
            </p:spPr>
            <p:txBody>
              <a:bodyPr/>
              <a:lstStyle/>
              <a:p>
                <a:r>
                  <a:rPr lang="en-US">
                    <a:noFill/>
                  </a:rPr>
                  <a:t> </a:t>
                </a:r>
              </a:p>
            </p:txBody>
          </p:sp>
        </mc:Fallback>
      </mc:AlternateContent>
      <p:sp>
        <p:nvSpPr>
          <p:cNvPr id="11" name="TextBox 10"/>
          <p:cNvSpPr txBox="1"/>
          <p:nvPr/>
        </p:nvSpPr>
        <p:spPr>
          <a:xfrm>
            <a:off x="3936726"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2323244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464" y="5947041"/>
            <a:ext cx="706404"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85" y="861472"/>
            <a:ext cx="5980027" cy="4485916"/>
          </a:xfrm>
          <a:prstGeom prst="rect">
            <a:avLst/>
          </a:prstGeom>
        </p:spPr>
      </p:pic>
      <p:sp>
        <p:nvSpPr>
          <p:cNvPr id="7171" name="Rectangle 24"/>
          <p:cNvSpPr>
            <a:spLocks noGrp="1" noChangeArrowheads="1"/>
          </p:cNvSpPr>
          <p:nvPr>
            <p:ph type="title"/>
          </p:nvPr>
        </p:nvSpPr>
        <p:spPr/>
        <p:txBody>
          <a:bodyPr/>
          <a:lstStyle/>
          <a:p>
            <a:pPr eaLnBrk="1" hangingPunct="1"/>
            <a:r>
              <a:rPr lang="en-US" dirty="0" smtClean="0"/>
              <a:t>Improvement Verified Experimentally</a:t>
            </a:r>
          </a:p>
        </p:txBody>
      </p:sp>
      <p:sp>
        <p:nvSpPr>
          <p:cNvPr id="6" name="TextBox 5"/>
          <p:cNvSpPr txBox="1"/>
          <p:nvPr/>
        </p:nvSpPr>
        <p:spPr>
          <a:xfrm>
            <a:off x="7459980" y="794486"/>
            <a:ext cx="3276600" cy="2862322"/>
          </a:xfrm>
          <a:prstGeom prst="rect">
            <a:avLst/>
          </a:prstGeom>
          <a:noFill/>
        </p:spPr>
        <p:txBody>
          <a:bodyPr wrap="square" rtlCol="0">
            <a:spAutoFit/>
          </a:bodyPr>
          <a:lstStyle/>
          <a:p>
            <a:r>
              <a:rPr lang="en-US" u="sng" dirty="0" smtClean="0">
                <a:latin typeface="Arial" panose="020B0604020202020204" pitchFamily="34" charset="0"/>
                <a:cs typeface="Arial" panose="020B0604020202020204" pitchFamily="34" charset="0"/>
              </a:rPr>
              <a:t>Linear parameters: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Mean:                       6.0622e6</a:t>
            </a:r>
          </a:p>
          <a:p>
            <a:r>
              <a:rPr lang="en-US" dirty="0" smtClean="0">
                <a:latin typeface="Arial" panose="020B0604020202020204" pitchFamily="34" charset="0"/>
                <a:cs typeface="Arial" panose="020B0604020202020204" pitchFamily="34" charset="0"/>
              </a:rPr>
              <a:t>Variance:                  1.215e12</a:t>
            </a:r>
          </a:p>
          <a:p>
            <a:r>
              <a:rPr lang="en-US" dirty="0" err="1">
                <a:latin typeface="Arial" panose="020B0604020202020204" pitchFamily="34" charset="0"/>
                <a:cs typeface="Arial" panose="020B0604020202020204" pitchFamily="34" charset="0"/>
              </a:rPr>
              <a:t>Std</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1.1021e6</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Mean of variance </a:t>
            </a:r>
          </a:p>
          <a:p>
            <a:r>
              <a:rPr lang="en-US" dirty="0" smtClean="0">
                <a:latin typeface="Arial" panose="020B0604020202020204" pitchFamily="34" charset="0"/>
                <a:cs typeface="Arial" panose="020B0604020202020204" pitchFamily="34" charset="0"/>
              </a:rPr>
              <a:t>  estimates:               3.027e12</a:t>
            </a:r>
          </a:p>
          <a:p>
            <a:r>
              <a:rPr lang="en-US" dirty="0" smtClean="0">
                <a:latin typeface="Arial" panose="020B0604020202020204" pitchFamily="34" charset="0"/>
                <a:cs typeface="Arial" panose="020B0604020202020204" pitchFamily="34" charset="0"/>
              </a:rPr>
              <a:t>Variance from </a:t>
            </a:r>
          </a:p>
          <a:p>
            <a:r>
              <a:rPr lang="en-US" dirty="0" smtClean="0">
                <a:latin typeface="Arial" panose="020B0604020202020204" pitchFamily="34" charset="0"/>
                <a:cs typeface="Arial" panose="020B0604020202020204" pitchFamily="34" charset="0"/>
              </a:rPr>
              <a:t>  mean parameters:  2.348e12</a:t>
            </a:r>
          </a:p>
        </p:txBody>
      </p:sp>
      <p:sp>
        <p:nvSpPr>
          <p:cNvPr id="8" name="TextBox 7"/>
          <p:cNvSpPr txBox="1"/>
          <p:nvPr/>
        </p:nvSpPr>
        <p:spPr>
          <a:xfrm>
            <a:off x="7414260" y="3829525"/>
            <a:ext cx="3505200" cy="2862322"/>
          </a:xfrm>
          <a:prstGeom prst="rect">
            <a:avLst/>
          </a:prstGeom>
          <a:noFill/>
        </p:spPr>
        <p:txBody>
          <a:bodyPr wrap="square" rtlCol="0">
            <a:spAutoFit/>
          </a:bodyPr>
          <a:lstStyle/>
          <a:p>
            <a:r>
              <a:rPr lang="en-US" u="sng" dirty="0" smtClean="0"/>
              <a:t>Second Derivative parameters:</a:t>
            </a:r>
          </a:p>
          <a:p>
            <a:endParaRPr lang="en-US" dirty="0" smtClean="0"/>
          </a:p>
          <a:p>
            <a:r>
              <a:rPr lang="en-US" dirty="0" smtClean="0"/>
              <a:t>Mean:                     6.2648e6</a:t>
            </a:r>
          </a:p>
          <a:p>
            <a:r>
              <a:rPr lang="en-US" dirty="0" smtClean="0"/>
              <a:t>Variance:                 5.384e11</a:t>
            </a:r>
          </a:p>
          <a:p>
            <a:r>
              <a:rPr lang="en-US" dirty="0" err="1"/>
              <a:t>Std</a:t>
            </a:r>
            <a:r>
              <a:rPr lang="en-US" dirty="0"/>
              <a:t>:                        7.35254e5</a:t>
            </a:r>
          </a:p>
          <a:p>
            <a:endParaRPr lang="en-US" dirty="0" smtClean="0"/>
          </a:p>
          <a:p>
            <a:r>
              <a:rPr lang="en-US" dirty="0" smtClean="0"/>
              <a:t>Mean of variance </a:t>
            </a:r>
          </a:p>
          <a:p>
            <a:r>
              <a:rPr lang="en-US" dirty="0" smtClean="0"/>
              <a:t>  estimates:              8.117e11</a:t>
            </a:r>
          </a:p>
          <a:p>
            <a:r>
              <a:rPr lang="en-US" dirty="0" smtClean="0"/>
              <a:t>Variance from </a:t>
            </a:r>
          </a:p>
          <a:p>
            <a:r>
              <a:rPr lang="en-US" dirty="0" smtClean="0"/>
              <a:t>  mean parameters:  3.853e11</a:t>
            </a:r>
          </a:p>
        </p:txBody>
      </p:sp>
      <p:sp>
        <p:nvSpPr>
          <p:cNvPr id="9" name="TextBox 8"/>
          <p:cNvSpPr txBox="1"/>
          <p:nvPr/>
        </p:nvSpPr>
        <p:spPr>
          <a:xfrm>
            <a:off x="726992" y="5606558"/>
            <a:ext cx="5504612"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Measured improvement:                                  55.5%</a:t>
            </a:r>
          </a:p>
          <a:p>
            <a:r>
              <a:rPr lang="en-US" dirty="0" smtClean="0">
                <a:latin typeface="Arial" panose="020B0604020202020204" pitchFamily="34" charset="0"/>
                <a:cs typeface="Arial" panose="020B0604020202020204" pitchFamily="34" charset="0"/>
              </a:rPr>
              <a:t>Estimated improvement for           = 56, 3BW: 68.8% </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3850099"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10448513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4"/>
          <p:cNvSpPr>
            <a:spLocks noGrp="1" noChangeArrowheads="1"/>
          </p:cNvSpPr>
          <p:nvPr>
            <p:ph type="title"/>
          </p:nvPr>
        </p:nvSpPr>
        <p:spPr>
          <a:xfrm>
            <a:off x="0" y="0"/>
            <a:ext cx="8940800" cy="638318"/>
          </a:xfrm>
        </p:spPr>
        <p:txBody>
          <a:bodyPr/>
          <a:lstStyle/>
          <a:p>
            <a:pPr eaLnBrk="1" hangingPunct="1"/>
            <a:r>
              <a:rPr lang="en-US" dirty="0" smtClean="0"/>
              <a:t>Improvement Verified Experimentally</a:t>
            </a:r>
          </a:p>
        </p:txBody>
      </p:sp>
      <p:grpSp>
        <p:nvGrpSpPr>
          <p:cNvPr id="2" name="Group 1"/>
          <p:cNvGrpSpPr/>
          <p:nvPr/>
        </p:nvGrpSpPr>
        <p:grpSpPr>
          <a:xfrm>
            <a:off x="750215" y="1201153"/>
            <a:ext cx="6407171" cy="4796821"/>
            <a:chOff x="750215" y="1201153"/>
            <a:chExt cx="6407171" cy="4796821"/>
          </a:xfrm>
        </p:grpSpPr>
        <p:pic>
          <p:nvPicPr>
            <p:cNvPr id="5" name="Picture 4" descr="MartinisR10.emf"/>
            <p:cNvPicPr>
              <a:picLocks noChangeAspect="1"/>
            </p:cNvPicPr>
            <p:nvPr/>
          </p:nvPicPr>
          <p:blipFill>
            <a:blip r:embed="rId3" cstate="print"/>
            <a:stretch>
              <a:fillRect/>
            </a:stretch>
          </p:blipFill>
          <p:spPr>
            <a:xfrm>
              <a:off x="750215" y="1201153"/>
              <a:ext cx="6407171" cy="4796821"/>
            </a:xfrm>
            <a:prstGeom prst="rect">
              <a:avLst/>
            </a:prstGeom>
          </p:spPr>
        </p:pic>
        <p:sp>
          <p:nvSpPr>
            <p:cNvPr id="8" name="Rectangle 7"/>
            <p:cNvSpPr/>
            <p:nvPr/>
          </p:nvSpPr>
          <p:spPr>
            <a:xfrm>
              <a:off x="1565146" y="1201153"/>
              <a:ext cx="720854" cy="301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2006304" y="3511216"/>
              <a:ext cx="440117" cy="301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749504" y="2492542"/>
              <a:ext cx="440117" cy="301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065941" y="4701504"/>
              <a:ext cx="440117" cy="301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4749504" y="4932947"/>
              <a:ext cx="239591" cy="283794"/>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4656741" y="4701504"/>
              <a:ext cx="440117" cy="178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3" name="TextBox 12"/>
          <p:cNvSpPr txBox="1"/>
          <p:nvPr/>
        </p:nvSpPr>
        <p:spPr>
          <a:xfrm>
            <a:off x="4235111"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1138363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rtinisR10.emf"/>
          <p:cNvPicPr>
            <a:picLocks noChangeAspect="1"/>
          </p:cNvPicPr>
          <p:nvPr/>
        </p:nvPicPr>
        <p:blipFill>
          <a:blip r:embed="rId3" cstate="print"/>
          <a:stretch>
            <a:fillRect/>
          </a:stretch>
        </p:blipFill>
        <p:spPr>
          <a:xfrm>
            <a:off x="750215" y="1201153"/>
            <a:ext cx="6407171" cy="4796821"/>
          </a:xfrm>
          <a:prstGeom prst="rect">
            <a:avLst/>
          </a:prstGeom>
        </p:spPr>
      </p:pic>
      <p:sp>
        <p:nvSpPr>
          <p:cNvPr id="7" name="Rectangle 24"/>
          <p:cNvSpPr>
            <a:spLocks noGrp="1" noChangeArrowheads="1"/>
          </p:cNvSpPr>
          <p:nvPr>
            <p:ph type="title"/>
          </p:nvPr>
        </p:nvSpPr>
        <p:spPr>
          <a:xfrm>
            <a:off x="0" y="0"/>
            <a:ext cx="8940800" cy="638318"/>
          </a:xfrm>
        </p:spPr>
        <p:txBody>
          <a:bodyPr/>
          <a:lstStyle/>
          <a:p>
            <a:pPr eaLnBrk="1" hangingPunct="1"/>
            <a:r>
              <a:rPr lang="en-US" dirty="0" smtClean="0"/>
              <a:t>Improvement Verified Experimentally</a:t>
            </a:r>
          </a:p>
        </p:txBody>
      </p:sp>
      <p:sp>
        <p:nvSpPr>
          <p:cNvPr id="8" name="Rectangle 7"/>
          <p:cNvSpPr/>
          <p:nvPr/>
        </p:nvSpPr>
        <p:spPr>
          <a:xfrm>
            <a:off x="1565146" y="1201153"/>
            <a:ext cx="720854" cy="3018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Content Placeholder 2"/>
          <p:cNvSpPr>
            <a:spLocks noGrp="1"/>
          </p:cNvSpPr>
          <p:nvPr>
            <p:ph sz="half" idx="4294967295"/>
          </p:nvPr>
        </p:nvSpPr>
        <p:spPr>
          <a:xfrm>
            <a:off x="7943449" y="2790497"/>
            <a:ext cx="2978484" cy="1409584"/>
          </a:xfrm>
          <a:prstGeom prst="rect">
            <a:avLst/>
          </a:prstGeom>
        </p:spPr>
        <p:txBody>
          <a:bodyPr>
            <a:normAutofit/>
          </a:bodyPr>
          <a:lstStyle/>
          <a:p>
            <a:pPr marL="0" indent="0">
              <a:buNone/>
            </a:pPr>
            <a:r>
              <a:rPr lang="en-US" dirty="0" smtClean="0"/>
              <a:t>Measured standard deviations qualitatively agree with theoretical predictions </a:t>
            </a:r>
            <a:endParaRPr lang="en-US" dirty="0"/>
          </a:p>
        </p:txBody>
      </p:sp>
      <p:sp>
        <p:nvSpPr>
          <p:cNvPr id="6" name="TextBox 5"/>
          <p:cNvSpPr txBox="1"/>
          <p:nvPr/>
        </p:nvSpPr>
        <p:spPr>
          <a:xfrm>
            <a:off x="435061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41467978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14364" y="1008160"/>
            <a:ext cx="4953000" cy="4780920"/>
            <a:chOff x="2776" y="788"/>
            <a:chExt cx="2984" cy="2680"/>
          </a:xfrm>
        </p:grpSpPr>
        <p:pic>
          <p:nvPicPr>
            <p:cNvPr id="26642" name="Picture 5" descr="losstaninpaper"/>
            <p:cNvPicPr>
              <a:picLocks noChangeAspect="1" noChangeArrowheads="1"/>
            </p:cNvPicPr>
            <p:nvPr/>
          </p:nvPicPr>
          <p:blipFill>
            <a:blip r:embed="rId4" cstate="print"/>
            <a:srcRect/>
            <a:stretch>
              <a:fillRect/>
            </a:stretch>
          </p:blipFill>
          <p:spPr bwMode="auto">
            <a:xfrm>
              <a:off x="2776" y="939"/>
              <a:ext cx="2984" cy="2529"/>
            </a:xfrm>
            <a:prstGeom prst="rect">
              <a:avLst/>
            </a:prstGeom>
            <a:solidFill>
              <a:schemeClr val="bg1"/>
            </a:solidFill>
            <a:ln w="9525">
              <a:noFill/>
              <a:miter lim="800000"/>
              <a:headEnd/>
              <a:tailEnd/>
            </a:ln>
          </p:spPr>
        </p:pic>
        <p:sp>
          <p:nvSpPr>
            <p:cNvPr id="26643" name="Text Box 6"/>
            <p:cNvSpPr txBox="1">
              <a:spLocks noChangeArrowheads="1"/>
            </p:cNvSpPr>
            <p:nvPr/>
          </p:nvSpPr>
          <p:spPr bwMode="auto">
            <a:xfrm>
              <a:off x="3672" y="788"/>
              <a:ext cx="1582" cy="207"/>
            </a:xfrm>
            <a:prstGeom prst="rect">
              <a:avLst/>
            </a:prstGeom>
            <a:noFill/>
            <a:ln w="9525">
              <a:noFill/>
              <a:miter lim="800000"/>
              <a:headEnd/>
              <a:tailEnd/>
            </a:ln>
          </p:spPr>
          <p:txBody>
            <a:bodyPr wrap="none">
              <a:spAutoFit/>
            </a:bodyPr>
            <a:lstStyle/>
            <a:p>
              <a:r>
                <a:rPr lang="en-US" dirty="0"/>
                <a:t>Dielectric Loss (</a:t>
              </a:r>
              <a:r>
                <a:rPr lang="en-US" dirty="0">
                  <a:latin typeface="Symbol" pitchFamily="18" charset="2"/>
                </a:rPr>
                <a:t>d</a:t>
              </a:r>
              <a:r>
                <a:rPr lang="en-US" dirty="0"/>
                <a:t>=1/Q</a:t>
              </a:r>
              <a:r>
                <a:rPr lang="en-US" baseline="-25000" dirty="0"/>
                <a:t>0</a:t>
              </a:r>
              <a:r>
                <a:rPr lang="en-US" dirty="0"/>
                <a:t>)</a:t>
              </a:r>
            </a:p>
          </p:txBody>
        </p:sp>
      </p:grpSp>
      <p:sp>
        <p:nvSpPr>
          <p:cNvPr id="26627" name="Text Box 3"/>
          <p:cNvSpPr txBox="1">
            <a:spLocks noChangeArrowheads="1"/>
          </p:cNvSpPr>
          <p:nvPr/>
        </p:nvSpPr>
        <p:spPr bwMode="auto">
          <a:xfrm>
            <a:off x="3684589" y="6334441"/>
            <a:ext cx="184150" cy="366712"/>
          </a:xfrm>
          <a:prstGeom prst="rect">
            <a:avLst/>
          </a:prstGeom>
          <a:noFill/>
          <a:ln w="9525">
            <a:noFill/>
            <a:miter lim="800000"/>
            <a:headEnd/>
            <a:tailEnd/>
          </a:ln>
        </p:spPr>
        <p:txBody>
          <a:bodyPr wrap="none">
            <a:spAutoFit/>
          </a:bodyPr>
          <a:lstStyle/>
          <a:p>
            <a:endParaRPr lang="en-US"/>
          </a:p>
        </p:txBody>
      </p:sp>
      <p:sp>
        <p:nvSpPr>
          <p:cNvPr id="26629" name="Text Box 7"/>
          <p:cNvSpPr txBox="1">
            <a:spLocks noChangeArrowheads="1"/>
          </p:cNvSpPr>
          <p:nvPr/>
        </p:nvSpPr>
        <p:spPr bwMode="auto">
          <a:xfrm>
            <a:off x="80784" y="6596390"/>
            <a:ext cx="2362039" cy="261610"/>
          </a:xfrm>
          <a:prstGeom prst="rect">
            <a:avLst/>
          </a:prstGeom>
          <a:noFill/>
          <a:ln w="15875">
            <a:noFill/>
            <a:miter lim="800000"/>
            <a:headEnd/>
            <a:tailEnd/>
          </a:ln>
        </p:spPr>
        <p:txBody>
          <a:bodyPr wrap="square">
            <a:spAutoFit/>
          </a:bodyPr>
          <a:lstStyle/>
          <a:p>
            <a:pPr eaLnBrk="0" hangingPunct="0"/>
            <a:r>
              <a:rPr lang="en-US" sz="1100" dirty="0">
                <a:latin typeface="Times New Roman" pitchFamily="18" charset="0"/>
                <a:cs typeface="Arial" pitchFamily="34" charset="0"/>
              </a:rPr>
              <a:t>Martinis </a:t>
            </a:r>
            <a:r>
              <a:rPr lang="en-US" sz="1100" i="1" dirty="0">
                <a:latin typeface="Times New Roman" pitchFamily="18" charset="0"/>
                <a:cs typeface="Arial" pitchFamily="34" charset="0"/>
              </a:rPr>
              <a:t>et al. </a:t>
            </a:r>
            <a:r>
              <a:rPr lang="en-US" sz="1100" dirty="0">
                <a:latin typeface="Times New Roman" pitchFamily="18" charset="0"/>
                <a:cs typeface="Arial" pitchFamily="34" charset="0"/>
              </a:rPr>
              <a:t>PRL </a:t>
            </a:r>
            <a:r>
              <a:rPr lang="en-US" sz="1100" b="1" dirty="0">
                <a:latin typeface="Times New Roman" pitchFamily="18" charset="0"/>
                <a:cs typeface="Arial" pitchFamily="34" charset="0"/>
              </a:rPr>
              <a:t>95</a:t>
            </a:r>
            <a:r>
              <a:rPr lang="en-US" sz="1100" dirty="0">
                <a:latin typeface="Times New Roman" pitchFamily="18" charset="0"/>
                <a:cs typeface="Arial" pitchFamily="34" charset="0"/>
              </a:rPr>
              <a:t>, 210503 (2005)</a:t>
            </a:r>
          </a:p>
        </p:txBody>
      </p:sp>
      <p:sp>
        <p:nvSpPr>
          <p:cNvPr id="26630" name="Text Box 8"/>
          <p:cNvSpPr txBox="1">
            <a:spLocks noChangeArrowheads="1"/>
          </p:cNvSpPr>
          <p:nvPr/>
        </p:nvSpPr>
        <p:spPr bwMode="auto">
          <a:xfrm>
            <a:off x="9134640" y="5050153"/>
            <a:ext cx="1746250" cy="366713"/>
          </a:xfrm>
          <a:prstGeom prst="rect">
            <a:avLst/>
          </a:prstGeom>
          <a:noFill/>
          <a:ln w="25400">
            <a:noFill/>
            <a:miter lim="800000"/>
            <a:headEnd/>
            <a:tailEnd/>
          </a:ln>
        </p:spPr>
        <p:txBody>
          <a:bodyPr wrap="none">
            <a:spAutoFit/>
          </a:bodyPr>
          <a:lstStyle/>
          <a:p>
            <a:r>
              <a:rPr lang="en-US"/>
              <a:t>Bosonic Modes</a:t>
            </a:r>
          </a:p>
        </p:txBody>
      </p:sp>
      <p:sp>
        <p:nvSpPr>
          <p:cNvPr id="26631" name="Text Box 9"/>
          <p:cNvSpPr txBox="1">
            <a:spLocks noChangeArrowheads="1"/>
          </p:cNvSpPr>
          <p:nvPr/>
        </p:nvSpPr>
        <p:spPr bwMode="auto">
          <a:xfrm>
            <a:off x="9037803" y="5970903"/>
            <a:ext cx="1371600" cy="366713"/>
          </a:xfrm>
          <a:prstGeom prst="rect">
            <a:avLst/>
          </a:prstGeom>
          <a:noFill/>
          <a:ln w="9525">
            <a:noFill/>
            <a:miter lim="800000"/>
            <a:headEnd/>
            <a:tailEnd/>
          </a:ln>
        </p:spPr>
        <p:txBody>
          <a:bodyPr>
            <a:spAutoFit/>
          </a:bodyPr>
          <a:lstStyle/>
          <a:p>
            <a:pPr eaLnBrk="0" hangingPunct="0">
              <a:spcBef>
                <a:spcPct val="50000"/>
              </a:spcBef>
            </a:pPr>
            <a:r>
              <a:rPr lang="en-US">
                <a:solidFill>
                  <a:srgbClr val="000000"/>
                </a:solidFill>
                <a:latin typeface="Helvetica" pitchFamily="34" charset="0"/>
                <a:cs typeface="Arial" pitchFamily="34" charset="0"/>
              </a:rPr>
              <a:t>Time (ns)</a:t>
            </a:r>
          </a:p>
        </p:txBody>
      </p:sp>
      <p:sp>
        <p:nvSpPr>
          <p:cNvPr id="26632" name="Text Box 10"/>
          <p:cNvSpPr txBox="1">
            <a:spLocks noChangeArrowheads="1"/>
          </p:cNvSpPr>
          <p:nvPr/>
        </p:nvSpPr>
        <p:spPr bwMode="auto">
          <a:xfrm>
            <a:off x="7864640" y="868678"/>
            <a:ext cx="2901950" cy="366713"/>
          </a:xfrm>
          <a:prstGeom prst="rect">
            <a:avLst/>
          </a:prstGeom>
          <a:noFill/>
          <a:ln w="9525">
            <a:noFill/>
            <a:miter lim="800000"/>
            <a:headEnd/>
            <a:tailEnd/>
          </a:ln>
        </p:spPr>
        <p:txBody>
          <a:bodyPr wrap="none">
            <a:spAutoFit/>
          </a:bodyPr>
          <a:lstStyle/>
          <a:p>
            <a:r>
              <a:rPr lang="en-US"/>
              <a:t>Improved Rabi Oscillations</a:t>
            </a:r>
          </a:p>
        </p:txBody>
      </p:sp>
      <p:sp>
        <p:nvSpPr>
          <p:cNvPr id="26633" name="Rectangle 11"/>
          <p:cNvSpPr>
            <a:spLocks noChangeArrowheads="1"/>
          </p:cNvSpPr>
          <p:nvPr/>
        </p:nvSpPr>
        <p:spPr bwMode="auto">
          <a:xfrm>
            <a:off x="6950241" y="952815"/>
            <a:ext cx="4137025" cy="5656262"/>
          </a:xfrm>
          <a:prstGeom prst="rect">
            <a:avLst/>
          </a:prstGeom>
          <a:solidFill>
            <a:schemeClr val="bg1"/>
          </a:solidFill>
          <a:ln w="25400">
            <a:noFill/>
            <a:miter lim="800000"/>
            <a:headEnd/>
            <a:tailEnd/>
          </a:ln>
        </p:spPr>
        <p:txBody>
          <a:bodyPr wrap="none" anchor="ctr"/>
          <a:lstStyle/>
          <a:p>
            <a:endParaRPr lang="en-US"/>
          </a:p>
        </p:txBody>
      </p:sp>
      <p:pic>
        <p:nvPicPr>
          <p:cNvPr id="26634" name="Picture 12" descr="sidebysiderabis"/>
          <p:cNvPicPr>
            <a:picLocks noChangeAspect="1" noChangeArrowheads="1"/>
          </p:cNvPicPr>
          <p:nvPr/>
        </p:nvPicPr>
        <p:blipFill>
          <a:blip r:embed="rId5" cstate="print">
            <a:clrChange>
              <a:clrFrom>
                <a:srgbClr val="0B84C7"/>
              </a:clrFrom>
              <a:clrTo>
                <a:srgbClr val="0B84C7">
                  <a:alpha val="0"/>
                </a:srgbClr>
              </a:clrTo>
            </a:clrChange>
          </a:blip>
          <a:srcRect r="3429"/>
          <a:stretch>
            <a:fillRect/>
          </a:stretch>
        </p:blipFill>
        <p:spPr bwMode="auto">
          <a:xfrm>
            <a:off x="6598192" y="973452"/>
            <a:ext cx="4611688" cy="5245100"/>
          </a:xfrm>
          <a:prstGeom prst="rect">
            <a:avLst/>
          </a:prstGeom>
          <a:noFill/>
          <a:ln w="9525">
            <a:noFill/>
            <a:miter lim="800000"/>
            <a:headEnd/>
            <a:tailEnd/>
          </a:ln>
        </p:spPr>
      </p:pic>
      <p:sp>
        <p:nvSpPr>
          <p:cNvPr id="26635" name="Text Box 13"/>
          <p:cNvSpPr txBox="1">
            <a:spLocks noChangeArrowheads="1"/>
          </p:cNvSpPr>
          <p:nvPr/>
        </p:nvSpPr>
        <p:spPr bwMode="auto">
          <a:xfrm>
            <a:off x="8462780" y="5851840"/>
            <a:ext cx="1262063" cy="366712"/>
          </a:xfrm>
          <a:prstGeom prst="rect">
            <a:avLst/>
          </a:prstGeom>
          <a:noFill/>
          <a:ln w="9525">
            <a:noFill/>
            <a:miter lim="800000"/>
            <a:headEnd/>
            <a:tailEnd/>
          </a:ln>
        </p:spPr>
        <p:txBody>
          <a:bodyPr>
            <a:spAutoFit/>
          </a:bodyPr>
          <a:lstStyle/>
          <a:p>
            <a:pPr eaLnBrk="0" hangingPunct="0">
              <a:spcBef>
                <a:spcPct val="50000"/>
              </a:spcBef>
            </a:pPr>
            <a:r>
              <a:rPr lang="en-US" dirty="0">
                <a:solidFill>
                  <a:srgbClr val="000000"/>
                </a:solidFill>
                <a:latin typeface="Helvetica" pitchFamily="34" charset="0"/>
                <a:cs typeface="Arial" pitchFamily="34" charset="0"/>
              </a:rPr>
              <a:t>Time (ns)</a:t>
            </a:r>
          </a:p>
        </p:txBody>
      </p:sp>
      <p:sp>
        <p:nvSpPr>
          <p:cNvPr id="26636" name="Text Box 14"/>
          <p:cNvSpPr txBox="1">
            <a:spLocks noChangeArrowheads="1"/>
          </p:cNvSpPr>
          <p:nvPr/>
        </p:nvSpPr>
        <p:spPr bwMode="auto">
          <a:xfrm>
            <a:off x="8037678" y="889315"/>
            <a:ext cx="2495550" cy="366712"/>
          </a:xfrm>
          <a:prstGeom prst="rect">
            <a:avLst/>
          </a:prstGeom>
          <a:noFill/>
          <a:ln w="9525">
            <a:noFill/>
            <a:miter lim="800000"/>
            <a:headEnd/>
            <a:tailEnd/>
          </a:ln>
        </p:spPr>
        <p:txBody>
          <a:bodyPr wrap="none">
            <a:spAutoFit/>
          </a:bodyPr>
          <a:lstStyle/>
          <a:p>
            <a:r>
              <a:rPr lang="en-US" dirty="0"/>
              <a:t>Qubit Rabi Oscillations</a:t>
            </a:r>
          </a:p>
        </p:txBody>
      </p:sp>
      <p:sp>
        <p:nvSpPr>
          <p:cNvPr id="26637" name="Text Box 15"/>
          <p:cNvSpPr txBox="1">
            <a:spLocks noChangeArrowheads="1"/>
          </p:cNvSpPr>
          <p:nvPr/>
        </p:nvSpPr>
        <p:spPr bwMode="auto">
          <a:xfrm>
            <a:off x="8377404" y="1743390"/>
            <a:ext cx="3152775" cy="366712"/>
          </a:xfrm>
          <a:prstGeom prst="rect">
            <a:avLst/>
          </a:prstGeom>
          <a:noFill/>
          <a:ln w="9525">
            <a:noFill/>
            <a:miter lim="800000"/>
            <a:headEnd/>
            <a:tailEnd/>
          </a:ln>
        </p:spPr>
        <p:txBody>
          <a:bodyPr>
            <a:spAutoFit/>
          </a:bodyPr>
          <a:lstStyle/>
          <a:p>
            <a:pPr eaLnBrk="0" hangingPunct="0">
              <a:spcBef>
                <a:spcPct val="50000"/>
              </a:spcBef>
            </a:pPr>
            <a:r>
              <a:rPr lang="en-US" dirty="0">
                <a:solidFill>
                  <a:srgbClr val="FF3300"/>
                </a:solidFill>
                <a:latin typeface="Tahoma" pitchFamily="34" charset="0"/>
                <a:cs typeface="Arial" pitchFamily="34" charset="0"/>
              </a:rPr>
              <a:t>Large </a:t>
            </a:r>
            <a:r>
              <a:rPr lang="en-US" dirty="0" err="1">
                <a:solidFill>
                  <a:srgbClr val="FF3300"/>
                </a:solidFill>
                <a:latin typeface="Tahoma" pitchFamily="34" charset="0"/>
                <a:cs typeface="Arial" pitchFamily="34" charset="0"/>
              </a:rPr>
              <a:t>C</a:t>
            </a:r>
            <a:r>
              <a:rPr lang="en-US" baseline="-25000" dirty="0" err="1">
                <a:solidFill>
                  <a:srgbClr val="FF3300"/>
                </a:solidFill>
                <a:latin typeface="Tahoma" pitchFamily="34" charset="0"/>
                <a:cs typeface="Arial" pitchFamily="34" charset="0"/>
              </a:rPr>
              <a:t>stray</a:t>
            </a:r>
            <a:r>
              <a:rPr lang="en-US" baseline="-25000" dirty="0">
                <a:solidFill>
                  <a:srgbClr val="FF3300"/>
                </a:solidFill>
                <a:latin typeface="Tahoma" pitchFamily="34" charset="0"/>
                <a:cs typeface="Arial" pitchFamily="34" charset="0"/>
              </a:rPr>
              <a:t> </a:t>
            </a:r>
            <a:r>
              <a:rPr lang="en-US" dirty="0">
                <a:solidFill>
                  <a:srgbClr val="FF3300"/>
                </a:solidFill>
                <a:latin typeface="Tahoma" pitchFamily="34" charset="0"/>
                <a:cs typeface="Arial" pitchFamily="34" charset="0"/>
              </a:rPr>
              <a:t>, SiO</a:t>
            </a:r>
            <a:r>
              <a:rPr lang="en-US" baseline="-25000" dirty="0">
                <a:solidFill>
                  <a:srgbClr val="FF3300"/>
                </a:solidFill>
                <a:latin typeface="Tahoma" pitchFamily="34" charset="0"/>
                <a:cs typeface="Arial" pitchFamily="34" charset="0"/>
              </a:rPr>
              <a:t>2 </a:t>
            </a:r>
            <a:endParaRPr lang="en-US" dirty="0">
              <a:solidFill>
                <a:srgbClr val="FF3300"/>
              </a:solidFill>
              <a:latin typeface="Tahoma" pitchFamily="34" charset="0"/>
              <a:cs typeface="Arial" pitchFamily="34" charset="0"/>
            </a:endParaRPr>
          </a:p>
        </p:txBody>
      </p:sp>
      <p:sp>
        <p:nvSpPr>
          <p:cNvPr id="26638" name="Text Box 16"/>
          <p:cNvSpPr txBox="1">
            <a:spLocks noChangeArrowheads="1"/>
          </p:cNvSpPr>
          <p:nvPr/>
        </p:nvSpPr>
        <p:spPr bwMode="auto">
          <a:xfrm>
            <a:off x="8377404" y="2495865"/>
            <a:ext cx="3152775" cy="366712"/>
          </a:xfrm>
          <a:prstGeom prst="rect">
            <a:avLst/>
          </a:prstGeom>
          <a:noFill/>
          <a:ln w="9525">
            <a:noFill/>
            <a:miter lim="800000"/>
            <a:headEnd/>
            <a:tailEnd/>
          </a:ln>
        </p:spPr>
        <p:txBody>
          <a:bodyPr>
            <a:spAutoFit/>
          </a:bodyPr>
          <a:lstStyle/>
          <a:p>
            <a:pPr eaLnBrk="0" hangingPunct="0">
              <a:spcBef>
                <a:spcPct val="50000"/>
              </a:spcBef>
            </a:pPr>
            <a:r>
              <a:rPr lang="en-US">
                <a:solidFill>
                  <a:srgbClr val="3333FF"/>
                </a:solidFill>
                <a:latin typeface="Tahoma" pitchFamily="34" charset="0"/>
                <a:cs typeface="Arial" pitchFamily="34" charset="0"/>
              </a:rPr>
              <a:t>Small C</a:t>
            </a:r>
            <a:r>
              <a:rPr lang="en-US" baseline="-25000">
                <a:solidFill>
                  <a:srgbClr val="3333FF"/>
                </a:solidFill>
                <a:latin typeface="Tahoma" pitchFamily="34" charset="0"/>
                <a:cs typeface="Arial" pitchFamily="34" charset="0"/>
              </a:rPr>
              <a:t>stray </a:t>
            </a:r>
            <a:r>
              <a:rPr lang="en-US">
                <a:solidFill>
                  <a:srgbClr val="3333FF"/>
                </a:solidFill>
                <a:latin typeface="Tahoma" pitchFamily="34" charset="0"/>
                <a:cs typeface="Arial" pitchFamily="34" charset="0"/>
              </a:rPr>
              <a:t>, SiO</a:t>
            </a:r>
            <a:r>
              <a:rPr lang="en-US" baseline="-25000">
                <a:solidFill>
                  <a:srgbClr val="3333FF"/>
                </a:solidFill>
                <a:latin typeface="Tahoma" pitchFamily="34" charset="0"/>
                <a:cs typeface="Arial" pitchFamily="34" charset="0"/>
              </a:rPr>
              <a:t>2 </a:t>
            </a:r>
          </a:p>
        </p:txBody>
      </p:sp>
      <p:sp>
        <p:nvSpPr>
          <p:cNvPr id="26639" name="Text Box 17"/>
          <p:cNvSpPr txBox="1">
            <a:spLocks noChangeArrowheads="1"/>
          </p:cNvSpPr>
          <p:nvPr/>
        </p:nvSpPr>
        <p:spPr bwMode="auto">
          <a:xfrm>
            <a:off x="8377404" y="3442015"/>
            <a:ext cx="3152775" cy="366712"/>
          </a:xfrm>
          <a:prstGeom prst="rect">
            <a:avLst/>
          </a:prstGeom>
          <a:noFill/>
          <a:ln w="9525">
            <a:noFill/>
            <a:miter lim="800000"/>
            <a:headEnd/>
            <a:tailEnd/>
          </a:ln>
        </p:spPr>
        <p:txBody>
          <a:bodyPr>
            <a:spAutoFit/>
          </a:bodyPr>
          <a:lstStyle/>
          <a:p>
            <a:pPr eaLnBrk="0" hangingPunct="0">
              <a:spcBef>
                <a:spcPct val="50000"/>
              </a:spcBef>
            </a:pPr>
            <a:r>
              <a:rPr lang="en-US" dirty="0">
                <a:solidFill>
                  <a:srgbClr val="008000"/>
                </a:solidFill>
                <a:latin typeface="Tahoma" pitchFamily="34" charset="0"/>
                <a:cs typeface="Arial" pitchFamily="34" charset="0"/>
              </a:rPr>
              <a:t>Small </a:t>
            </a:r>
            <a:r>
              <a:rPr lang="en-US" dirty="0" err="1">
                <a:solidFill>
                  <a:srgbClr val="008000"/>
                </a:solidFill>
                <a:latin typeface="Tahoma" pitchFamily="34" charset="0"/>
                <a:cs typeface="Arial" pitchFamily="34" charset="0"/>
              </a:rPr>
              <a:t>C</a:t>
            </a:r>
            <a:r>
              <a:rPr lang="en-US" baseline="-25000" dirty="0" err="1">
                <a:solidFill>
                  <a:srgbClr val="008000"/>
                </a:solidFill>
                <a:latin typeface="Tahoma" pitchFamily="34" charset="0"/>
                <a:cs typeface="Arial" pitchFamily="34" charset="0"/>
              </a:rPr>
              <a:t>stray</a:t>
            </a:r>
            <a:r>
              <a:rPr lang="en-US" baseline="-25000" dirty="0">
                <a:solidFill>
                  <a:srgbClr val="008000"/>
                </a:solidFill>
                <a:latin typeface="Tahoma" pitchFamily="34" charset="0"/>
                <a:cs typeface="Arial" pitchFamily="34" charset="0"/>
              </a:rPr>
              <a:t> </a:t>
            </a:r>
            <a:r>
              <a:rPr lang="en-US" dirty="0">
                <a:solidFill>
                  <a:srgbClr val="008000"/>
                </a:solidFill>
                <a:latin typeface="Tahoma" pitchFamily="34" charset="0"/>
                <a:cs typeface="Arial" pitchFamily="34" charset="0"/>
              </a:rPr>
              <a:t>, </a:t>
            </a:r>
            <a:r>
              <a:rPr lang="en-US" dirty="0" err="1">
                <a:solidFill>
                  <a:srgbClr val="008000"/>
                </a:solidFill>
                <a:latin typeface="Tahoma" pitchFamily="34" charset="0"/>
                <a:cs typeface="Arial" pitchFamily="34" charset="0"/>
              </a:rPr>
              <a:t>SiN</a:t>
            </a:r>
            <a:r>
              <a:rPr lang="en-US" baseline="-25000" dirty="0" err="1">
                <a:solidFill>
                  <a:srgbClr val="008000"/>
                </a:solidFill>
                <a:latin typeface="Tahoma" pitchFamily="34" charset="0"/>
                <a:cs typeface="Arial" pitchFamily="34" charset="0"/>
              </a:rPr>
              <a:t>x</a:t>
            </a:r>
            <a:r>
              <a:rPr lang="en-US" baseline="-25000" dirty="0">
                <a:solidFill>
                  <a:srgbClr val="008000"/>
                </a:solidFill>
                <a:latin typeface="Tahoma" pitchFamily="34" charset="0"/>
                <a:cs typeface="Arial" pitchFamily="34" charset="0"/>
              </a:rPr>
              <a:t> </a:t>
            </a:r>
            <a:r>
              <a:rPr lang="en-US" dirty="0">
                <a:solidFill>
                  <a:srgbClr val="008000"/>
                </a:solidFill>
                <a:latin typeface="Tahoma" pitchFamily="34" charset="0"/>
                <a:cs typeface="Arial" pitchFamily="34" charset="0"/>
              </a:rPr>
              <a:t>1</a:t>
            </a:r>
          </a:p>
        </p:txBody>
      </p:sp>
      <p:sp>
        <p:nvSpPr>
          <p:cNvPr id="26640" name="Text Box 18"/>
          <p:cNvSpPr txBox="1">
            <a:spLocks noChangeArrowheads="1"/>
          </p:cNvSpPr>
          <p:nvPr/>
        </p:nvSpPr>
        <p:spPr bwMode="auto">
          <a:xfrm>
            <a:off x="8377404" y="4226240"/>
            <a:ext cx="3152775" cy="366712"/>
          </a:xfrm>
          <a:prstGeom prst="rect">
            <a:avLst/>
          </a:prstGeom>
          <a:noFill/>
          <a:ln w="9525">
            <a:noFill/>
            <a:miter lim="800000"/>
            <a:headEnd/>
            <a:tailEnd/>
          </a:ln>
        </p:spPr>
        <p:txBody>
          <a:bodyPr>
            <a:spAutoFit/>
          </a:bodyPr>
          <a:lstStyle/>
          <a:p>
            <a:pPr eaLnBrk="0" hangingPunct="0">
              <a:spcBef>
                <a:spcPct val="50000"/>
              </a:spcBef>
            </a:pPr>
            <a:r>
              <a:rPr lang="en-US" dirty="0">
                <a:solidFill>
                  <a:srgbClr val="6600CC"/>
                </a:solidFill>
                <a:latin typeface="Tahoma" pitchFamily="34" charset="0"/>
                <a:cs typeface="Arial" pitchFamily="34" charset="0"/>
              </a:rPr>
              <a:t>Small </a:t>
            </a:r>
            <a:r>
              <a:rPr lang="en-US" dirty="0" err="1">
                <a:solidFill>
                  <a:srgbClr val="6600CC"/>
                </a:solidFill>
                <a:latin typeface="Tahoma" pitchFamily="34" charset="0"/>
                <a:cs typeface="Arial" pitchFamily="34" charset="0"/>
              </a:rPr>
              <a:t>C</a:t>
            </a:r>
            <a:r>
              <a:rPr lang="en-US" baseline="-25000" dirty="0" err="1">
                <a:solidFill>
                  <a:srgbClr val="6600CC"/>
                </a:solidFill>
                <a:latin typeface="Tahoma" pitchFamily="34" charset="0"/>
                <a:cs typeface="Arial" pitchFamily="34" charset="0"/>
              </a:rPr>
              <a:t>stray</a:t>
            </a:r>
            <a:r>
              <a:rPr lang="en-US" baseline="-25000" dirty="0">
                <a:solidFill>
                  <a:srgbClr val="6600CC"/>
                </a:solidFill>
                <a:latin typeface="Tahoma" pitchFamily="34" charset="0"/>
                <a:cs typeface="Arial" pitchFamily="34" charset="0"/>
              </a:rPr>
              <a:t> </a:t>
            </a:r>
            <a:r>
              <a:rPr lang="en-US" dirty="0">
                <a:solidFill>
                  <a:srgbClr val="6600CC"/>
                </a:solidFill>
                <a:latin typeface="Tahoma" pitchFamily="34" charset="0"/>
                <a:cs typeface="Arial" pitchFamily="34" charset="0"/>
              </a:rPr>
              <a:t>, </a:t>
            </a:r>
            <a:r>
              <a:rPr lang="en-US" dirty="0" err="1">
                <a:solidFill>
                  <a:srgbClr val="6600CC"/>
                </a:solidFill>
                <a:latin typeface="Tahoma" pitchFamily="34" charset="0"/>
                <a:cs typeface="Arial" pitchFamily="34" charset="0"/>
              </a:rPr>
              <a:t>SiN</a:t>
            </a:r>
            <a:r>
              <a:rPr lang="en-US" baseline="-25000" dirty="0" err="1">
                <a:solidFill>
                  <a:srgbClr val="6600CC"/>
                </a:solidFill>
                <a:latin typeface="Tahoma" pitchFamily="34" charset="0"/>
                <a:cs typeface="Arial" pitchFamily="34" charset="0"/>
              </a:rPr>
              <a:t>x</a:t>
            </a:r>
            <a:r>
              <a:rPr lang="en-US" baseline="-25000" dirty="0">
                <a:solidFill>
                  <a:srgbClr val="6600CC"/>
                </a:solidFill>
                <a:latin typeface="Tahoma" pitchFamily="34" charset="0"/>
                <a:cs typeface="Arial" pitchFamily="34" charset="0"/>
              </a:rPr>
              <a:t> </a:t>
            </a:r>
            <a:r>
              <a:rPr lang="en-US" dirty="0">
                <a:solidFill>
                  <a:srgbClr val="6600CC"/>
                </a:solidFill>
                <a:latin typeface="Tahoma" pitchFamily="34" charset="0"/>
                <a:cs typeface="Arial" pitchFamily="34" charset="0"/>
              </a:rPr>
              <a:t>2</a:t>
            </a:r>
          </a:p>
        </p:txBody>
      </p:sp>
      <mc:AlternateContent xmlns:mc="http://schemas.openxmlformats.org/markup-compatibility/2006" xmlns:a14="http://schemas.microsoft.com/office/drawing/2010/main">
        <mc:Choice Requires="a14">
          <p:sp>
            <p:nvSpPr>
              <p:cNvPr id="3" name="TextBox 2"/>
              <p:cNvSpPr txBox="1"/>
              <p:nvPr/>
            </p:nvSpPr>
            <p:spPr>
              <a:xfrm>
                <a:off x="956750" y="5807013"/>
                <a:ext cx="4833759" cy="764440"/>
              </a:xfrm>
              <a:prstGeom prst="rect">
                <a:avLst/>
              </a:prstGeom>
              <a:noFill/>
              <a:ln w="12700">
                <a:solidFill>
                  <a:schemeClr val="tx2">
                    <a:lumMod val="60000"/>
                    <a:lumOff val="4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tan</m:t>
                          </m:r>
                        </m:fName>
                        <m:e>
                          <m:r>
                            <a:rPr lang="en-US" b="0" i="1" smtClean="0">
                              <a:latin typeface="Cambria Math"/>
                            </a:rPr>
                            <m:t>𝛿</m:t>
                          </m:r>
                          <m:r>
                            <a:rPr lang="en-US" b="0" i="1" smtClean="0">
                              <a:latin typeface="Cambria Math"/>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a:rPr>
                                    <m:t>tan</m:t>
                                  </m:r>
                                </m:fName>
                                <m:e>
                                  <m:sSub>
                                    <m:sSubPr>
                                      <m:ctrlPr>
                                        <a:rPr lang="en-US" b="0" i="1" smtClean="0">
                                          <a:latin typeface="Cambria Math" panose="02040503050406030204" pitchFamily="18" charset="0"/>
                                        </a:rPr>
                                      </m:ctrlPr>
                                    </m:sSubPr>
                                    <m:e>
                                      <m:r>
                                        <a:rPr lang="en-US" b="0" i="1" smtClean="0">
                                          <a:latin typeface="Cambria Math"/>
                                        </a:rPr>
                                        <m:t>𝛿</m:t>
                                      </m:r>
                                    </m:e>
                                    <m:sub>
                                      <m:r>
                                        <a:rPr lang="en-US" b="0" i="1" smtClean="0">
                                          <a:latin typeface="Cambria Math"/>
                                        </a:rPr>
                                        <m:t>0</m:t>
                                      </m:r>
                                    </m:sub>
                                  </m:sSub>
                                </m:e>
                              </m:func>
                            </m:num>
                            <m:den>
                              <m:rad>
                                <m:radPr>
                                  <m:degHide m:val="on"/>
                                  <m:ctrlPr>
                                    <a:rPr lang="en-US" b="0" i="1" smtClean="0">
                                      <a:latin typeface="Cambria Math" panose="02040503050406030204" pitchFamily="18" charset="0"/>
                                    </a:rPr>
                                  </m:ctrlPr>
                                </m:radPr>
                                <m:deg/>
                                <m:e>
                                  <m:r>
                                    <a:rPr lang="en-US" b="0" i="1" smtClean="0">
                                      <a:latin typeface="Cambria Math"/>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rPr>
                                                <m:t>𝐸</m:t>
                                              </m:r>
                                            </m:num>
                                            <m:den>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𝑐</m:t>
                                                  </m:r>
                                                </m:sub>
                                              </m:sSub>
                                            </m:den>
                                          </m:f>
                                        </m:e>
                                      </m:d>
                                    </m:e>
                                    <m:sup>
                                      <m:r>
                                        <a:rPr lang="en-US" b="0" i="1" smtClean="0">
                                          <a:latin typeface="Cambria Math"/>
                                        </a:rPr>
                                        <m:t>2</m:t>
                                      </m:r>
                                    </m:sup>
                                  </m:sSup>
                                </m:e>
                              </m:rad>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𝜋</m:t>
                              </m:r>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0</m:t>
                                  </m:r>
                                </m:sub>
                              </m:sSub>
                              <m:sSup>
                                <m:sSupPr>
                                  <m:ctrlPr>
                                    <a:rPr lang="en-US" b="0" i="1" smtClean="0">
                                      <a:latin typeface="Cambria Math" panose="02040503050406030204" pitchFamily="18" charset="0"/>
                                    </a:rPr>
                                  </m:ctrlPr>
                                </m:sSupPr>
                                <m:e>
                                  <m:r>
                                    <a:rPr lang="en-US" b="0" i="1" smtClean="0">
                                      <a:latin typeface="Cambria Math"/>
                                    </a:rPr>
                                    <m:t>𝑝</m:t>
                                  </m:r>
                                </m:e>
                                <m:sup>
                                  <m:r>
                                    <a:rPr lang="en-US" b="0" i="1" smtClean="0">
                                      <a:latin typeface="Cambria Math"/>
                                    </a:rPr>
                                    <m:t>2</m:t>
                                  </m:r>
                                </m:sup>
                              </m:sSup>
                            </m:num>
                            <m:den>
                              <m:r>
                                <a:rPr lang="en-US" b="0" i="1" smtClean="0">
                                  <a:latin typeface="Cambria Math"/>
                                </a:rPr>
                                <m:t>3</m:t>
                              </m:r>
                              <m:r>
                                <a:rPr lang="en-US" b="0" i="1" smtClean="0">
                                  <a:latin typeface="Cambria Math"/>
                                </a:rPr>
                                <m:t>𝜖</m:t>
                              </m:r>
                            </m:den>
                          </m:f>
                          <m:f>
                            <m:fPr>
                              <m:ctrlPr>
                                <a:rPr lang="en-US" i="1">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a:rPr>
                                    <m:t>tanh</m:t>
                                  </m:r>
                                </m:fName>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rPr>
                                            <m:t>ℏ</m:t>
                                          </m:r>
                                          <m:r>
                                            <a:rPr lang="en-US" b="0" i="1" smtClean="0">
                                              <a:latin typeface="Cambria Math"/>
                                            </a:rPr>
                                            <m:t>𝜔</m:t>
                                          </m:r>
                                        </m:num>
                                        <m:den>
                                          <m:r>
                                            <a:rPr lang="en-US" b="0" i="1" smtClean="0">
                                              <a:latin typeface="Cambria Math"/>
                                            </a:rPr>
                                            <m:t>2</m:t>
                                          </m:r>
                                          <m:r>
                                            <a:rPr lang="en-US" b="0" i="1" smtClean="0">
                                              <a:latin typeface="Cambria Math"/>
                                            </a:rPr>
                                            <m:t>𝑘𝑇</m:t>
                                          </m:r>
                                        </m:den>
                                      </m:f>
                                    </m:e>
                                  </m:d>
                                </m:e>
                              </m:func>
                            </m:num>
                            <m:den>
                              <m:rad>
                                <m:radPr>
                                  <m:degHide m:val="on"/>
                                  <m:ctrlPr>
                                    <a:rPr lang="en-US" i="1">
                                      <a:latin typeface="Cambria Math" panose="02040503050406030204" pitchFamily="18" charset="0"/>
                                    </a:rPr>
                                  </m:ctrlPr>
                                </m:radPr>
                                <m:deg/>
                                <m:e>
                                  <m:r>
                                    <a:rPr lang="en-US" i="1">
                                      <a:latin typeface="Cambria Math"/>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a:rPr>
                                                <m:t>𝐸</m:t>
                                              </m:r>
                                            </m:num>
                                            <m:den>
                                              <m:sSub>
                                                <m:sSubPr>
                                                  <m:ctrlPr>
                                                    <a:rPr lang="en-US" i="1">
                                                      <a:latin typeface="Cambria Math" panose="02040503050406030204" pitchFamily="18" charset="0"/>
                                                    </a:rPr>
                                                  </m:ctrlPr>
                                                </m:sSubPr>
                                                <m:e>
                                                  <m:r>
                                                    <a:rPr lang="en-US" i="1">
                                                      <a:latin typeface="Cambria Math"/>
                                                    </a:rPr>
                                                    <m:t>𝐸</m:t>
                                                  </m:r>
                                                </m:e>
                                                <m:sub>
                                                  <m:r>
                                                    <a:rPr lang="en-US" i="1">
                                                      <a:latin typeface="Cambria Math"/>
                                                    </a:rPr>
                                                    <m:t>𝑐</m:t>
                                                  </m:r>
                                                </m:sub>
                                              </m:sSub>
                                            </m:den>
                                          </m:f>
                                        </m:e>
                                      </m:d>
                                    </m:e>
                                    <m:sup>
                                      <m:r>
                                        <a:rPr lang="en-US" i="1">
                                          <a:latin typeface="Cambria Math"/>
                                        </a:rPr>
                                        <m:t>2</m:t>
                                      </m:r>
                                    </m:sup>
                                  </m:sSup>
                                </m:e>
                              </m:rad>
                            </m:den>
                          </m:f>
                        </m:e>
                      </m:func>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56750" y="5807013"/>
                <a:ext cx="4833759" cy="764440"/>
              </a:xfrm>
              <a:prstGeom prst="rect">
                <a:avLst/>
              </a:prstGeom>
              <a:blipFill rotWithShape="0">
                <a:blip r:embed="rId6"/>
                <a:stretch>
                  <a:fillRect/>
                </a:stretch>
              </a:blipFill>
              <a:ln w="12700">
                <a:solidFill>
                  <a:schemeClr val="tx2">
                    <a:lumMod val="60000"/>
                    <a:lumOff val="40000"/>
                  </a:schemeClr>
                </a:solidFill>
              </a:ln>
            </p:spPr>
            <p:txBody>
              <a:bodyPr/>
              <a:lstStyle/>
              <a:p>
                <a:r>
                  <a:rPr lang="en-US">
                    <a:noFill/>
                  </a:rPr>
                  <a:t> </a:t>
                </a:r>
              </a:p>
            </p:txBody>
          </p:sp>
        </mc:Fallback>
      </mc:AlternateContent>
      <p:sp>
        <p:nvSpPr>
          <p:cNvPr id="24"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Resonators are </a:t>
            </a:r>
            <a:r>
              <a:rPr lang="en-US" kern="0" dirty="0" smtClean="0"/>
              <a:t>Useful </a:t>
            </a:r>
            <a:r>
              <a:rPr lang="en-US" kern="0" dirty="0"/>
              <a:t>for </a:t>
            </a:r>
            <a:r>
              <a:rPr lang="en-US" kern="0" dirty="0" smtClean="0"/>
              <a:t>Qubit Diagnosis</a:t>
            </a:r>
          </a:p>
        </p:txBody>
      </p:sp>
      <p:sp>
        <p:nvSpPr>
          <p:cNvPr id="4" name="Rectangle 3"/>
          <p:cNvSpPr/>
          <p:nvPr/>
        </p:nvSpPr>
        <p:spPr>
          <a:xfrm>
            <a:off x="11202131" y="805912"/>
            <a:ext cx="304801" cy="54126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Arrow Connector 5"/>
          <p:cNvCxnSpPr/>
          <p:nvPr/>
        </p:nvCxnSpPr>
        <p:spPr>
          <a:xfrm>
            <a:off x="4768664" y="4477715"/>
            <a:ext cx="2270502" cy="337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753166" y="4126055"/>
            <a:ext cx="2286000" cy="3516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217145" y="3116122"/>
            <a:ext cx="1822021" cy="370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217145" y="2110102"/>
            <a:ext cx="1845407" cy="13762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 Box 14"/>
          <p:cNvSpPr txBox="1">
            <a:spLocks noChangeArrowheads="1"/>
          </p:cNvSpPr>
          <p:nvPr/>
        </p:nvSpPr>
        <p:spPr bwMode="auto">
          <a:xfrm>
            <a:off x="1930953" y="693794"/>
            <a:ext cx="2968313" cy="369332"/>
          </a:xfrm>
          <a:prstGeom prst="rect">
            <a:avLst/>
          </a:prstGeom>
          <a:noFill/>
          <a:ln w="9525">
            <a:noFill/>
            <a:miter lim="800000"/>
            <a:headEnd/>
            <a:tailEnd/>
          </a:ln>
        </p:spPr>
        <p:txBody>
          <a:bodyPr wrap="none">
            <a:spAutoFit/>
          </a:bodyPr>
          <a:lstStyle/>
          <a:p>
            <a:r>
              <a:rPr lang="en-US" dirty="0" smtClean="0"/>
              <a:t>LC Resonator Power Sweep</a:t>
            </a:r>
            <a:endParaRPr lang="en-US" dirty="0"/>
          </a:p>
        </p:txBody>
      </p:sp>
      <p:sp>
        <p:nvSpPr>
          <p:cNvPr id="19" name="Rounded Rectangle 18"/>
          <p:cNvSpPr/>
          <p:nvPr/>
        </p:nvSpPr>
        <p:spPr>
          <a:xfrm>
            <a:off x="6804380" y="6281730"/>
            <a:ext cx="4501634" cy="450229"/>
          </a:xfrm>
          <a:prstGeom prst="roundRect">
            <a:avLst/>
          </a:prstGeom>
          <a:solidFill>
            <a:srgbClr val="0070C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rPr>
              <a:t>Dielectric Loss Causes </a:t>
            </a:r>
            <a:r>
              <a:rPr lang="en-US" dirty="0" err="1" smtClean="0">
                <a:solidFill>
                  <a:schemeClr val="bg1"/>
                </a:solidFill>
              </a:rPr>
              <a:t>Decoherence</a:t>
            </a:r>
            <a:endParaRPr lang="en-US" dirty="0">
              <a:solidFill>
                <a:schemeClr val="bg1"/>
              </a:solidFill>
            </a:endParaRPr>
          </a:p>
        </p:txBody>
      </p:sp>
      <p:sp>
        <p:nvSpPr>
          <p:cNvPr id="27" name="TextBox 26"/>
          <p:cNvSpPr txBox="1"/>
          <p:nvPr/>
        </p:nvSpPr>
        <p:spPr>
          <a:xfrm>
            <a:off x="3801972" y="6660679"/>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74834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pPr marL="0" indent="0">
                  <a:buNone/>
                </a:pPr>
                <a:r>
                  <a:rPr lang="en-US" u="sng" dirty="0" smtClean="0"/>
                  <a:t>Resonance </a:t>
                </a:r>
                <a:r>
                  <a:rPr lang="en-US" u="sng" dirty="0" err="1" smtClean="0"/>
                  <a:t>Lineshape</a:t>
                </a:r>
                <a:r>
                  <a:rPr lang="en-US" u="sng" dirty="0" smtClean="0"/>
                  <a:t> Fitting</a:t>
                </a:r>
              </a:p>
              <a:p>
                <a:r>
                  <a:rPr lang="en-US" dirty="0" smtClean="0"/>
                  <a:t>Non-idealities in the device or the measurement apparatus can result in an asymmetric (</a:t>
                </a:r>
                <a:r>
                  <a:rPr lang="en-US" dirty="0" err="1" smtClean="0"/>
                  <a:t>Fano</a:t>
                </a:r>
                <a:r>
                  <a:rPr lang="en-US" dirty="0" smtClean="0"/>
                  <a:t>) line shape</a:t>
                </a:r>
              </a:p>
              <a:p>
                <a:r>
                  <a:rPr lang="en-US" dirty="0" smtClean="0"/>
                  <a:t>Several mechanisms can manifest as an asymmetry but all can generally be modeled and accounted for in the same way</a:t>
                </a:r>
              </a:p>
              <a:p>
                <a:r>
                  <a:rPr lang="en-US" dirty="0" smtClean="0"/>
                  <a:t>While there are several approaches to parametrize the asymmetry, they are all effectively equivalent</a:t>
                </a:r>
              </a:p>
              <a:p>
                <a:r>
                  <a:rPr lang="en-US" dirty="0" smtClean="0"/>
                  <a:t>If you are using your own functional form, you should convince yourself that it can be analytically transformed into one of the known equations or instead simulate data with asymmetry and ensure you can extract the accurate quality factor</a:t>
                </a:r>
              </a:p>
              <a:p>
                <a:pPr marL="0" indent="0">
                  <a:buNone/>
                </a:pPr>
                <a:r>
                  <a:rPr lang="en-US" u="sng" dirty="0" smtClean="0"/>
                  <a:t>Measurement Optimization</a:t>
                </a:r>
              </a:p>
              <a:p>
                <a:r>
                  <a:rPr lang="en-US" dirty="0" smtClean="0"/>
                  <a:t>Linearly spaced points in frequency are not the most efficient strategy for taking data</a:t>
                </a:r>
              </a:p>
              <a:p>
                <a:r>
                  <a:rPr lang="en-US" dirty="0" smtClean="0"/>
                  <a:t>We found point density that </a:t>
                </a:r>
                <a:r>
                  <a:rPr lang="en-US" dirty="0"/>
                  <a:t>i</a:t>
                </a:r>
                <a:r>
                  <a:rPr lang="en-US" dirty="0" smtClean="0"/>
                  <a:t>s proportional to the second derivative of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21</m:t>
                            </m:r>
                          </m:sub>
                        </m:sSub>
                      </m:e>
                    </m:d>
                  </m:oMath>
                </a14:m>
                <a:r>
                  <a:rPr lang="en-US" dirty="0" smtClean="0"/>
                  <a:t> to show a significant improvement</a:t>
                </a:r>
              </a:p>
              <a:p>
                <a:r>
                  <a:rPr lang="en-US" dirty="0" smtClean="0"/>
                  <a:t>You can use the fit from the previous measurement to calculate the frequency points for the following measurement</a:t>
                </a:r>
              </a:p>
              <a:p>
                <a:r>
                  <a:rPr lang="en-US" dirty="0" smtClean="0"/>
                  <a:t>A truly optimal solution has only been found numerically and is in general costly to generate</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308" t="-716"/>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Conclusion</a:t>
            </a:r>
          </a:p>
        </p:txBody>
      </p:sp>
      <p:sp>
        <p:nvSpPr>
          <p:cNvPr id="4" name="TextBox 3"/>
          <p:cNvSpPr txBox="1"/>
          <p:nvPr/>
        </p:nvSpPr>
        <p:spPr>
          <a:xfrm>
            <a:off x="4119607"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5010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275" b="46469"/>
          <a:stretch/>
        </p:blipFill>
        <p:spPr>
          <a:xfrm>
            <a:off x="522391" y="1334534"/>
            <a:ext cx="5471160" cy="1153378"/>
          </a:xfrm>
          <a:prstGeom prst="rect">
            <a:avLst/>
          </a:prstGeom>
        </p:spPr>
      </p:pic>
      <p:pic>
        <p:nvPicPr>
          <p:cNvPr id="3" name="Picture 2"/>
          <p:cNvPicPr>
            <a:picLocks noChangeAspect="1"/>
          </p:cNvPicPr>
          <p:nvPr/>
        </p:nvPicPr>
        <p:blipFill rotWithShape="1">
          <a:blip r:embed="rId3"/>
          <a:srcRect t="10915" b="6114"/>
          <a:stretch/>
        </p:blipFill>
        <p:spPr>
          <a:xfrm>
            <a:off x="1709206" y="2629715"/>
            <a:ext cx="3097530" cy="1185448"/>
          </a:xfrm>
          <a:prstGeom prst="rect">
            <a:avLst/>
          </a:prstGeom>
        </p:spPr>
      </p:pic>
      <p:pic>
        <p:nvPicPr>
          <p:cNvPr id="7" name="Picture 6"/>
          <p:cNvPicPr>
            <a:picLocks noChangeAspect="1"/>
          </p:cNvPicPr>
          <p:nvPr/>
        </p:nvPicPr>
        <p:blipFill rotWithShape="1">
          <a:blip r:embed="rId4"/>
          <a:srcRect b="48399"/>
          <a:stretch/>
        </p:blipFill>
        <p:spPr>
          <a:xfrm>
            <a:off x="6786308" y="1295816"/>
            <a:ext cx="5017860" cy="1248660"/>
          </a:xfrm>
          <a:prstGeom prst="rect">
            <a:avLst/>
          </a:prstGeom>
        </p:spPr>
      </p:pic>
      <p:pic>
        <p:nvPicPr>
          <p:cNvPr id="9" name="Picture 8"/>
          <p:cNvPicPr>
            <a:picLocks noChangeAspect="1"/>
          </p:cNvPicPr>
          <p:nvPr/>
        </p:nvPicPr>
        <p:blipFill>
          <a:blip r:embed="rId5"/>
          <a:stretch>
            <a:fillRect/>
          </a:stretch>
        </p:blipFill>
        <p:spPr>
          <a:xfrm>
            <a:off x="6589180" y="2554301"/>
            <a:ext cx="5412116" cy="1274045"/>
          </a:xfrm>
          <a:prstGeom prst="rect">
            <a:avLst/>
          </a:prstGeom>
        </p:spPr>
      </p:pic>
      <p:sp>
        <p:nvSpPr>
          <p:cNvPr id="5" name="Title 4"/>
          <p:cNvSpPr>
            <a:spLocks noGrp="1"/>
          </p:cNvSpPr>
          <p:nvPr>
            <p:ph type="title"/>
          </p:nvPr>
        </p:nvSpPr>
        <p:spPr/>
        <p:txBody>
          <a:bodyPr/>
          <a:lstStyle/>
          <a:p>
            <a:r>
              <a:rPr lang="en-US" sz="2300" dirty="0"/>
              <a:t>Resonators are also </a:t>
            </a:r>
            <a:r>
              <a:rPr lang="en-US" sz="2300" dirty="0" smtClean="0"/>
              <a:t>Used </a:t>
            </a:r>
            <a:r>
              <a:rPr lang="en-US" sz="2300" dirty="0"/>
              <a:t>to </a:t>
            </a:r>
            <a:r>
              <a:rPr lang="en-US" sz="2300" dirty="0" smtClean="0"/>
              <a:t>Optimize Surface Loss </a:t>
            </a:r>
            <a:r>
              <a:rPr lang="en-US" sz="2300" dirty="0"/>
              <a:t>in </a:t>
            </a:r>
            <a:r>
              <a:rPr lang="en-US" sz="2300" dirty="0" smtClean="0"/>
              <a:t>Coplanar Devices</a:t>
            </a:r>
            <a:endParaRPr lang="en-US" sz="2300" dirty="0"/>
          </a:p>
        </p:txBody>
      </p:sp>
      <p:sp>
        <p:nvSpPr>
          <p:cNvPr id="12" name="Content Placeholder 11"/>
          <p:cNvSpPr>
            <a:spLocks noGrp="1"/>
          </p:cNvSpPr>
          <p:nvPr>
            <p:ph sz="half" idx="12"/>
          </p:nvPr>
        </p:nvSpPr>
        <p:spPr>
          <a:xfrm>
            <a:off x="659057" y="3899895"/>
            <a:ext cx="4804095" cy="2872488"/>
          </a:xfrm>
        </p:spPr>
        <p:txBody>
          <a:bodyPr/>
          <a:lstStyle/>
          <a:p>
            <a:r>
              <a:rPr lang="en-US" dirty="0"/>
              <a:t>Key </a:t>
            </a:r>
            <a:r>
              <a:rPr lang="en-US" dirty="0" smtClean="0"/>
              <a:t>Developments:</a:t>
            </a:r>
            <a:endParaRPr lang="en-US" dirty="0"/>
          </a:p>
          <a:p>
            <a:pPr marL="285750" indent="-285750">
              <a:buFont typeface="Arial" panose="020B0604020202020204" pitchFamily="34" charset="0"/>
              <a:buChar char="•"/>
            </a:pPr>
            <a:r>
              <a:rPr lang="en-US" dirty="0" smtClean="0"/>
              <a:t>Contributed to </a:t>
            </a:r>
            <a:r>
              <a:rPr lang="en-US" dirty="0"/>
              <a:t>X-mon qubit design</a:t>
            </a:r>
          </a:p>
          <a:p>
            <a:pPr marL="285750" indent="-285750">
              <a:buFont typeface="Arial" panose="020B0604020202020204" pitchFamily="34" charset="0"/>
              <a:buChar char="•"/>
            </a:pPr>
            <a:r>
              <a:rPr lang="en-US" dirty="0" smtClean="0"/>
              <a:t>First major published study of loss at circuit interfaces</a:t>
            </a:r>
            <a:endParaRPr lang="en-US" dirty="0"/>
          </a:p>
        </p:txBody>
      </p:sp>
      <p:sp>
        <p:nvSpPr>
          <p:cNvPr id="15" name="Content Placeholder 11"/>
          <p:cNvSpPr>
            <a:spLocks noGrp="1"/>
          </p:cNvSpPr>
          <p:nvPr>
            <p:ph sz="half" idx="12"/>
          </p:nvPr>
        </p:nvSpPr>
        <p:spPr>
          <a:xfrm>
            <a:off x="7025721" y="3899895"/>
            <a:ext cx="4804095" cy="2872488"/>
          </a:xfrm>
        </p:spPr>
        <p:txBody>
          <a:bodyPr/>
          <a:lstStyle/>
          <a:p>
            <a:r>
              <a:rPr lang="en-US" dirty="0"/>
              <a:t>Key </a:t>
            </a:r>
            <a:r>
              <a:rPr lang="en-US" dirty="0" smtClean="0"/>
              <a:t>Developments:</a:t>
            </a:r>
            <a:endParaRPr lang="en-US" dirty="0"/>
          </a:p>
          <a:p>
            <a:pPr marL="285750" indent="-285750">
              <a:buFont typeface="Arial" panose="020B0604020202020204" pitchFamily="34" charset="0"/>
              <a:buChar char="•"/>
            </a:pPr>
            <a:r>
              <a:rPr lang="en-US" dirty="0" smtClean="0"/>
              <a:t>First successful loss matrix inversion experiment</a:t>
            </a:r>
            <a:endParaRPr lang="en-US" dirty="0"/>
          </a:p>
          <a:p>
            <a:pPr marL="285750" indent="-285750">
              <a:buFont typeface="Arial" panose="020B0604020202020204" pitchFamily="34" charset="0"/>
              <a:buChar char="•"/>
            </a:pPr>
            <a:r>
              <a:rPr lang="en-US" dirty="0" smtClean="0"/>
              <a:t>Silicon Q measured to be ~ 4 million</a:t>
            </a:r>
          </a:p>
        </p:txBody>
      </p:sp>
      <p:sp>
        <p:nvSpPr>
          <p:cNvPr id="10" name="TextBox 9"/>
          <p:cNvSpPr txBox="1"/>
          <p:nvPr/>
        </p:nvSpPr>
        <p:spPr>
          <a:xfrm>
            <a:off x="4186983"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490221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5602288" y="685800"/>
            <a:ext cx="502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r>
              <a:rPr lang="en-US" dirty="0"/>
              <a:t>Transmission Measurement (bias lines not shown)</a:t>
            </a:r>
          </a:p>
        </p:txBody>
      </p:sp>
      <p:sp>
        <p:nvSpPr>
          <p:cNvPr id="21507" name="Text Box 4"/>
          <p:cNvSpPr txBox="1">
            <a:spLocks noChangeArrowheads="1"/>
          </p:cNvSpPr>
          <p:nvPr/>
        </p:nvSpPr>
        <p:spPr bwMode="auto">
          <a:xfrm>
            <a:off x="7718253" y="1143000"/>
            <a:ext cx="1902252" cy="3693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smtClean="0"/>
              <a:t>Network Analyzer</a:t>
            </a:r>
            <a:endParaRPr lang="en-US" dirty="0"/>
          </a:p>
        </p:txBody>
      </p:sp>
      <p:sp>
        <p:nvSpPr>
          <p:cNvPr id="21509" name="Line 6"/>
          <p:cNvSpPr>
            <a:spLocks noChangeShapeType="1"/>
          </p:cNvSpPr>
          <p:nvPr/>
        </p:nvSpPr>
        <p:spPr bwMode="auto">
          <a:xfrm>
            <a:off x="7902574" y="2330608"/>
            <a:ext cx="1" cy="6219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Rectangle 8"/>
          <p:cNvSpPr>
            <a:spLocks noChangeArrowheads="1"/>
          </p:cNvSpPr>
          <p:nvPr/>
        </p:nvSpPr>
        <p:spPr bwMode="auto">
          <a:xfrm>
            <a:off x="8305801" y="5963475"/>
            <a:ext cx="766763" cy="746126"/>
          </a:xfrm>
          <a:prstGeom prst="rect">
            <a:avLst/>
          </a:prstGeom>
          <a:solidFill>
            <a:schemeClr val="accent1"/>
          </a:solidFill>
          <a:ln w="25400">
            <a:solidFill>
              <a:schemeClr val="tx1"/>
            </a:solidFill>
            <a:miter lim="800000"/>
            <a:headEnd/>
            <a:tailEnd/>
          </a:ln>
          <a:extLst/>
        </p:spPr>
        <p:txBody>
          <a:bodyPr wrap="none" anchor="ctr"/>
          <a:lstStyle/>
          <a:p>
            <a:endParaRPr lang="en-US"/>
          </a:p>
        </p:txBody>
      </p:sp>
      <p:sp>
        <p:nvSpPr>
          <p:cNvPr id="21512" name="Line 9"/>
          <p:cNvSpPr>
            <a:spLocks noChangeShapeType="1"/>
          </p:cNvSpPr>
          <p:nvPr/>
        </p:nvSpPr>
        <p:spPr bwMode="auto">
          <a:xfrm>
            <a:off x="7864476" y="3265316"/>
            <a:ext cx="8563" cy="195791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Line 11"/>
          <p:cNvSpPr>
            <a:spLocks noChangeShapeType="1"/>
          </p:cNvSpPr>
          <p:nvPr/>
        </p:nvSpPr>
        <p:spPr bwMode="auto">
          <a:xfrm>
            <a:off x="7875588" y="6252399"/>
            <a:ext cx="4302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Line 12"/>
          <p:cNvSpPr>
            <a:spLocks noChangeShapeType="1"/>
          </p:cNvSpPr>
          <p:nvPr/>
        </p:nvSpPr>
        <p:spPr bwMode="auto">
          <a:xfrm>
            <a:off x="7875588" y="5620574"/>
            <a:ext cx="0"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3"/>
          <p:cNvSpPr>
            <a:spLocks noChangeShapeType="1"/>
          </p:cNvSpPr>
          <p:nvPr/>
        </p:nvSpPr>
        <p:spPr bwMode="auto">
          <a:xfrm>
            <a:off x="9191625" y="6230174"/>
            <a:ext cx="2936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8" name="Group 15"/>
          <p:cNvGrpSpPr>
            <a:grpSpLocks/>
          </p:cNvGrpSpPr>
          <p:nvPr/>
        </p:nvGrpSpPr>
        <p:grpSpPr bwMode="auto">
          <a:xfrm>
            <a:off x="9264650" y="2939878"/>
            <a:ext cx="457200" cy="457200"/>
            <a:chOff x="4859" y="2380"/>
            <a:chExt cx="288" cy="288"/>
          </a:xfrm>
        </p:grpSpPr>
        <p:sp>
          <p:nvSpPr>
            <p:cNvPr id="21602" name="Oval 16"/>
            <p:cNvSpPr>
              <a:spLocks noChangeArrowheads="1"/>
            </p:cNvSpPr>
            <p:nvPr/>
          </p:nvSpPr>
          <p:spPr bwMode="auto">
            <a:xfrm>
              <a:off x="4859" y="2380"/>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3" name="Oval 17"/>
            <p:cNvSpPr>
              <a:spLocks noChangeArrowheads="1"/>
            </p:cNvSpPr>
            <p:nvPr/>
          </p:nvSpPr>
          <p:spPr bwMode="auto">
            <a:xfrm>
              <a:off x="4921" y="2449"/>
              <a:ext cx="157" cy="15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4" name="Rectangle 18"/>
            <p:cNvSpPr>
              <a:spLocks noChangeArrowheads="1"/>
            </p:cNvSpPr>
            <p:nvPr/>
          </p:nvSpPr>
          <p:spPr bwMode="auto">
            <a:xfrm>
              <a:off x="5006" y="2517"/>
              <a:ext cx="89" cy="1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605" name="Line 19"/>
            <p:cNvSpPr>
              <a:spLocks noChangeShapeType="1"/>
            </p:cNvSpPr>
            <p:nvPr/>
          </p:nvSpPr>
          <p:spPr bwMode="auto">
            <a:xfrm>
              <a:off x="5068" y="2503"/>
              <a:ext cx="0" cy="4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1520" name="Line 21"/>
          <p:cNvSpPr>
            <a:spLocks noChangeShapeType="1"/>
          </p:cNvSpPr>
          <p:nvPr/>
        </p:nvSpPr>
        <p:spPr bwMode="auto">
          <a:xfrm>
            <a:off x="9477375" y="1524160"/>
            <a:ext cx="20638" cy="14284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22"/>
          <p:cNvSpPr>
            <a:spLocks noChangeShapeType="1"/>
          </p:cNvSpPr>
          <p:nvPr/>
        </p:nvSpPr>
        <p:spPr bwMode="auto">
          <a:xfrm>
            <a:off x="6046788" y="4457441"/>
            <a:ext cx="419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23"/>
          <p:cNvSpPr>
            <a:spLocks noChangeShapeType="1"/>
          </p:cNvSpPr>
          <p:nvPr/>
        </p:nvSpPr>
        <p:spPr bwMode="auto">
          <a:xfrm>
            <a:off x="6059488" y="3814918"/>
            <a:ext cx="419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24"/>
          <p:cNvSpPr>
            <a:spLocks noChangeShapeType="1"/>
          </p:cNvSpPr>
          <p:nvPr/>
        </p:nvSpPr>
        <p:spPr bwMode="auto">
          <a:xfrm>
            <a:off x="6021388" y="2400376"/>
            <a:ext cx="419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Text Box 25"/>
          <p:cNvSpPr txBox="1">
            <a:spLocks noChangeArrowheads="1"/>
          </p:cNvSpPr>
          <p:nvPr/>
        </p:nvSpPr>
        <p:spPr bwMode="auto">
          <a:xfrm>
            <a:off x="6059488" y="1986121"/>
            <a:ext cx="6559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smtClean="0"/>
              <a:t>300K</a:t>
            </a:r>
            <a:endParaRPr lang="en-US" dirty="0"/>
          </a:p>
        </p:txBody>
      </p:sp>
      <p:sp>
        <p:nvSpPr>
          <p:cNvPr id="21525" name="Text Box 26"/>
          <p:cNvSpPr txBox="1">
            <a:spLocks noChangeArrowheads="1"/>
          </p:cNvSpPr>
          <p:nvPr/>
        </p:nvSpPr>
        <p:spPr bwMode="auto">
          <a:xfrm>
            <a:off x="6263235" y="2716805"/>
            <a:ext cx="4748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smtClean="0"/>
              <a:t>3 K</a:t>
            </a:r>
            <a:endParaRPr lang="en-US" dirty="0"/>
          </a:p>
        </p:txBody>
      </p:sp>
      <p:sp>
        <p:nvSpPr>
          <p:cNvPr id="21527" name="Text Box 28"/>
          <p:cNvSpPr txBox="1">
            <a:spLocks noChangeArrowheads="1"/>
          </p:cNvSpPr>
          <p:nvPr/>
        </p:nvSpPr>
        <p:spPr bwMode="auto">
          <a:xfrm>
            <a:off x="6359525" y="4928152"/>
            <a:ext cx="776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smtClean="0"/>
              <a:t>20 </a:t>
            </a:r>
            <a:r>
              <a:rPr lang="en-US" dirty="0" err="1" smtClean="0"/>
              <a:t>mK</a:t>
            </a:r>
            <a:endParaRPr lang="en-US" dirty="0"/>
          </a:p>
        </p:txBody>
      </p:sp>
      <p:sp>
        <p:nvSpPr>
          <p:cNvPr id="21528" name="Line 29"/>
          <p:cNvSpPr>
            <a:spLocks noChangeShapeType="1"/>
          </p:cNvSpPr>
          <p:nvPr/>
        </p:nvSpPr>
        <p:spPr bwMode="auto">
          <a:xfrm>
            <a:off x="9721850" y="3168478"/>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Text Box 30"/>
          <p:cNvSpPr txBox="1">
            <a:spLocks noChangeArrowheads="1"/>
          </p:cNvSpPr>
          <p:nvPr/>
        </p:nvSpPr>
        <p:spPr bwMode="auto">
          <a:xfrm>
            <a:off x="10026650" y="3201816"/>
            <a:ext cx="349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sz="1600"/>
              <a:t>Z</a:t>
            </a:r>
            <a:r>
              <a:rPr lang="en-US" sz="1600" baseline="-25000"/>
              <a:t>0</a:t>
            </a:r>
            <a:endParaRPr lang="en-US" sz="1600"/>
          </a:p>
        </p:txBody>
      </p:sp>
      <p:grpSp>
        <p:nvGrpSpPr>
          <p:cNvPr id="21530" name="Group 31"/>
          <p:cNvGrpSpPr>
            <a:grpSpLocks/>
          </p:cNvGrpSpPr>
          <p:nvPr/>
        </p:nvGrpSpPr>
        <p:grpSpPr bwMode="auto">
          <a:xfrm>
            <a:off x="9867901" y="3166891"/>
            <a:ext cx="176213" cy="411162"/>
            <a:chOff x="5279" y="2444"/>
            <a:chExt cx="111" cy="259"/>
          </a:xfrm>
        </p:grpSpPr>
        <p:grpSp>
          <p:nvGrpSpPr>
            <p:cNvPr id="21586" name="Group 32"/>
            <p:cNvGrpSpPr>
              <a:grpSpLocks/>
            </p:cNvGrpSpPr>
            <p:nvPr/>
          </p:nvGrpSpPr>
          <p:grpSpPr bwMode="auto">
            <a:xfrm>
              <a:off x="5284" y="2444"/>
              <a:ext cx="102" cy="259"/>
              <a:chOff x="1584" y="2456"/>
              <a:chExt cx="192" cy="1037"/>
            </a:xfrm>
          </p:grpSpPr>
          <p:sp>
            <p:nvSpPr>
              <p:cNvPr id="21594" name="Line 33"/>
              <p:cNvSpPr>
                <a:spLocks noChangeShapeType="1"/>
              </p:cNvSpPr>
              <p:nvPr/>
            </p:nvSpPr>
            <p:spPr bwMode="auto">
              <a:xfrm flipV="1">
                <a:off x="1584" y="2544"/>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5" name="Line 34"/>
              <p:cNvSpPr>
                <a:spLocks noChangeShapeType="1"/>
              </p:cNvSpPr>
              <p:nvPr/>
            </p:nvSpPr>
            <p:spPr bwMode="auto">
              <a:xfrm>
                <a:off x="1584" y="2688"/>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6" name="Line 35"/>
              <p:cNvSpPr>
                <a:spLocks noChangeShapeType="1"/>
              </p:cNvSpPr>
              <p:nvPr/>
            </p:nvSpPr>
            <p:spPr bwMode="auto">
              <a:xfrm flipV="1">
                <a:off x="1584" y="3120"/>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7" name="Line 36"/>
              <p:cNvSpPr>
                <a:spLocks noChangeShapeType="1"/>
              </p:cNvSpPr>
              <p:nvPr/>
            </p:nvSpPr>
            <p:spPr bwMode="auto">
              <a:xfrm flipV="1">
                <a:off x="1584" y="2832"/>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8" name="Line 37"/>
              <p:cNvSpPr>
                <a:spLocks noChangeShapeType="1"/>
              </p:cNvSpPr>
              <p:nvPr/>
            </p:nvSpPr>
            <p:spPr bwMode="auto">
              <a:xfrm>
                <a:off x="1584" y="2976"/>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9" name="Line 38"/>
              <p:cNvSpPr>
                <a:spLocks noChangeShapeType="1"/>
              </p:cNvSpPr>
              <p:nvPr/>
            </p:nvSpPr>
            <p:spPr bwMode="auto">
              <a:xfrm>
                <a:off x="1584" y="3264"/>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0" name="Line 39"/>
              <p:cNvSpPr>
                <a:spLocks noChangeShapeType="1"/>
              </p:cNvSpPr>
              <p:nvPr/>
            </p:nvSpPr>
            <p:spPr bwMode="auto">
              <a:xfrm>
                <a:off x="1662" y="2456"/>
                <a:ext cx="106" cy="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1" name="Line 40"/>
              <p:cNvSpPr>
                <a:spLocks noChangeShapeType="1"/>
              </p:cNvSpPr>
              <p:nvPr/>
            </p:nvSpPr>
            <p:spPr bwMode="auto">
              <a:xfrm flipV="1">
                <a:off x="1668" y="3410"/>
                <a:ext cx="98" cy="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87" name="Oval 41"/>
            <p:cNvSpPr>
              <a:spLocks noChangeArrowheads="1"/>
            </p:cNvSpPr>
            <p:nvPr/>
          </p:nvSpPr>
          <p:spPr bwMode="auto">
            <a:xfrm>
              <a:off x="5377" y="2678"/>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88" name="Oval 42"/>
            <p:cNvSpPr>
              <a:spLocks noChangeArrowheads="1"/>
            </p:cNvSpPr>
            <p:nvPr/>
          </p:nvSpPr>
          <p:spPr bwMode="auto">
            <a:xfrm>
              <a:off x="5281" y="2642"/>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89" name="Oval 43"/>
            <p:cNvSpPr>
              <a:spLocks noChangeArrowheads="1"/>
            </p:cNvSpPr>
            <p:nvPr/>
          </p:nvSpPr>
          <p:spPr bwMode="auto">
            <a:xfrm>
              <a:off x="5381" y="2606"/>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90" name="Oval 44"/>
            <p:cNvSpPr>
              <a:spLocks noChangeArrowheads="1"/>
            </p:cNvSpPr>
            <p:nvPr/>
          </p:nvSpPr>
          <p:spPr bwMode="auto">
            <a:xfrm>
              <a:off x="5279" y="2570"/>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91" name="Oval 45"/>
            <p:cNvSpPr>
              <a:spLocks noChangeArrowheads="1"/>
            </p:cNvSpPr>
            <p:nvPr/>
          </p:nvSpPr>
          <p:spPr bwMode="auto">
            <a:xfrm>
              <a:off x="5381" y="2536"/>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92" name="Oval 46"/>
            <p:cNvSpPr>
              <a:spLocks noChangeArrowheads="1"/>
            </p:cNvSpPr>
            <p:nvPr/>
          </p:nvSpPr>
          <p:spPr bwMode="auto">
            <a:xfrm>
              <a:off x="5279" y="2500"/>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93" name="Oval 47"/>
            <p:cNvSpPr>
              <a:spLocks noChangeArrowheads="1"/>
            </p:cNvSpPr>
            <p:nvPr/>
          </p:nvSpPr>
          <p:spPr bwMode="auto">
            <a:xfrm>
              <a:off x="5381" y="2462"/>
              <a:ext cx="9" cy="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1531" name="Line 48"/>
          <p:cNvSpPr>
            <a:spLocks noChangeShapeType="1"/>
          </p:cNvSpPr>
          <p:nvPr/>
        </p:nvSpPr>
        <p:spPr bwMode="auto">
          <a:xfrm>
            <a:off x="9950450" y="3568528"/>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AutoShape 49"/>
          <p:cNvSpPr>
            <a:spLocks noChangeArrowheads="1"/>
          </p:cNvSpPr>
          <p:nvPr/>
        </p:nvSpPr>
        <p:spPr bwMode="auto">
          <a:xfrm flipV="1">
            <a:off x="9893301" y="3649492"/>
            <a:ext cx="119063" cy="109537"/>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Line 50"/>
          <p:cNvSpPr>
            <a:spLocks noChangeShapeType="1"/>
          </p:cNvSpPr>
          <p:nvPr/>
        </p:nvSpPr>
        <p:spPr bwMode="auto">
          <a:xfrm flipH="1" flipV="1">
            <a:off x="9477375" y="5963474"/>
            <a:ext cx="0" cy="2714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Text Box 51"/>
          <p:cNvSpPr txBox="1">
            <a:spLocks noChangeArrowheads="1"/>
          </p:cNvSpPr>
          <p:nvPr/>
        </p:nvSpPr>
        <p:spPr bwMode="auto">
          <a:xfrm>
            <a:off x="1828800" y="609601"/>
            <a:ext cx="21023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a:t>Dilution Refrigerator</a:t>
            </a:r>
          </a:p>
        </p:txBody>
      </p:sp>
      <p:sp>
        <p:nvSpPr>
          <p:cNvPr id="21535" name="Text Box 52"/>
          <p:cNvSpPr txBox="1">
            <a:spLocks noChangeArrowheads="1"/>
          </p:cNvSpPr>
          <p:nvPr/>
        </p:nvSpPr>
        <p:spPr bwMode="auto">
          <a:xfrm>
            <a:off x="7806531" y="6198266"/>
            <a:ext cx="43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a:t>V</a:t>
            </a:r>
            <a:r>
              <a:rPr lang="en-US" baseline="-25000" dirty="0"/>
              <a:t>in</a:t>
            </a:r>
          </a:p>
        </p:txBody>
      </p:sp>
      <p:sp>
        <p:nvSpPr>
          <p:cNvPr id="21536" name="Text Box 53"/>
          <p:cNvSpPr txBox="1">
            <a:spLocks noChangeArrowheads="1"/>
          </p:cNvSpPr>
          <p:nvPr/>
        </p:nvSpPr>
        <p:spPr bwMode="auto">
          <a:xfrm>
            <a:off x="9170988" y="6233349"/>
            <a:ext cx="519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a:t>V</a:t>
            </a:r>
            <a:r>
              <a:rPr lang="en-US" baseline="-25000"/>
              <a:t>out</a:t>
            </a:r>
          </a:p>
        </p:txBody>
      </p:sp>
      <p:sp>
        <p:nvSpPr>
          <p:cNvPr id="21537" name="Line 54"/>
          <p:cNvSpPr>
            <a:spLocks noChangeShapeType="1"/>
          </p:cNvSpPr>
          <p:nvPr/>
        </p:nvSpPr>
        <p:spPr bwMode="auto">
          <a:xfrm flipV="1">
            <a:off x="9072564" y="6235020"/>
            <a:ext cx="4270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1538" name="Picture 55" descr="GoodDRShot"/>
          <p:cNvPicPr>
            <a:picLocks noChangeAspect="1" noChangeArrowheads="1"/>
          </p:cNvPicPr>
          <p:nvPr/>
        </p:nvPicPr>
        <p:blipFill>
          <a:blip r:embed="rId4">
            <a:extLst>
              <a:ext uri="{28A0092B-C50C-407E-A947-70E740481C1C}">
                <a14:useLocalDpi xmlns:a14="http://schemas.microsoft.com/office/drawing/2010/main" val="0"/>
              </a:ext>
            </a:extLst>
          </a:blip>
          <a:srcRect l="25000" r="32500" b="3751"/>
          <a:stretch>
            <a:fillRect/>
          </a:stretch>
        </p:blipFill>
        <p:spPr bwMode="auto">
          <a:xfrm>
            <a:off x="1882776" y="984251"/>
            <a:ext cx="219684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46" name="Group 15"/>
          <p:cNvGrpSpPr>
            <a:grpSpLocks/>
          </p:cNvGrpSpPr>
          <p:nvPr/>
        </p:nvGrpSpPr>
        <p:grpSpPr bwMode="auto">
          <a:xfrm>
            <a:off x="9266238" y="5019498"/>
            <a:ext cx="457200" cy="457200"/>
            <a:chOff x="4859" y="2380"/>
            <a:chExt cx="288" cy="288"/>
          </a:xfrm>
        </p:grpSpPr>
        <p:sp>
          <p:nvSpPr>
            <p:cNvPr id="21582" name="Oval 16"/>
            <p:cNvSpPr>
              <a:spLocks noChangeArrowheads="1"/>
            </p:cNvSpPr>
            <p:nvPr/>
          </p:nvSpPr>
          <p:spPr bwMode="auto">
            <a:xfrm>
              <a:off x="4859" y="2380"/>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83" name="Oval 17"/>
            <p:cNvSpPr>
              <a:spLocks noChangeArrowheads="1"/>
            </p:cNvSpPr>
            <p:nvPr/>
          </p:nvSpPr>
          <p:spPr bwMode="auto">
            <a:xfrm>
              <a:off x="4921" y="2449"/>
              <a:ext cx="157" cy="15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84" name="Rectangle 18"/>
            <p:cNvSpPr>
              <a:spLocks noChangeArrowheads="1"/>
            </p:cNvSpPr>
            <p:nvPr/>
          </p:nvSpPr>
          <p:spPr bwMode="auto">
            <a:xfrm>
              <a:off x="5006" y="2517"/>
              <a:ext cx="89" cy="1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85" name="Line 19"/>
            <p:cNvSpPr>
              <a:spLocks noChangeShapeType="1"/>
            </p:cNvSpPr>
            <p:nvPr/>
          </p:nvSpPr>
          <p:spPr bwMode="auto">
            <a:xfrm>
              <a:off x="5068" y="2503"/>
              <a:ext cx="0" cy="4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1547" name="Line 29"/>
          <p:cNvSpPr>
            <a:spLocks noChangeShapeType="1"/>
          </p:cNvSpPr>
          <p:nvPr/>
        </p:nvSpPr>
        <p:spPr bwMode="auto">
          <a:xfrm>
            <a:off x="9723438" y="5248098"/>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Text Box 30"/>
          <p:cNvSpPr txBox="1">
            <a:spLocks noChangeArrowheads="1"/>
          </p:cNvSpPr>
          <p:nvPr/>
        </p:nvSpPr>
        <p:spPr bwMode="auto">
          <a:xfrm>
            <a:off x="10028238" y="5281436"/>
            <a:ext cx="349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sz="1600"/>
              <a:t>Z</a:t>
            </a:r>
            <a:r>
              <a:rPr lang="en-US" sz="1600" baseline="-25000"/>
              <a:t>0</a:t>
            </a:r>
            <a:endParaRPr lang="en-US" sz="1600"/>
          </a:p>
        </p:txBody>
      </p:sp>
      <p:grpSp>
        <p:nvGrpSpPr>
          <p:cNvPr id="21549" name="Group 31"/>
          <p:cNvGrpSpPr>
            <a:grpSpLocks/>
          </p:cNvGrpSpPr>
          <p:nvPr/>
        </p:nvGrpSpPr>
        <p:grpSpPr bwMode="auto">
          <a:xfrm>
            <a:off x="9869488" y="5246511"/>
            <a:ext cx="176212" cy="411162"/>
            <a:chOff x="5279" y="2444"/>
            <a:chExt cx="111" cy="259"/>
          </a:xfrm>
        </p:grpSpPr>
        <p:grpSp>
          <p:nvGrpSpPr>
            <p:cNvPr id="21566" name="Group 32"/>
            <p:cNvGrpSpPr>
              <a:grpSpLocks/>
            </p:cNvGrpSpPr>
            <p:nvPr/>
          </p:nvGrpSpPr>
          <p:grpSpPr bwMode="auto">
            <a:xfrm>
              <a:off x="5284" y="2444"/>
              <a:ext cx="102" cy="259"/>
              <a:chOff x="1584" y="2456"/>
              <a:chExt cx="192" cy="1037"/>
            </a:xfrm>
          </p:grpSpPr>
          <p:sp>
            <p:nvSpPr>
              <p:cNvPr id="21574" name="Line 33"/>
              <p:cNvSpPr>
                <a:spLocks noChangeShapeType="1"/>
              </p:cNvSpPr>
              <p:nvPr/>
            </p:nvSpPr>
            <p:spPr bwMode="auto">
              <a:xfrm flipV="1">
                <a:off x="1584" y="2544"/>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5" name="Line 34"/>
              <p:cNvSpPr>
                <a:spLocks noChangeShapeType="1"/>
              </p:cNvSpPr>
              <p:nvPr/>
            </p:nvSpPr>
            <p:spPr bwMode="auto">
              <a:xfrm>
                <a:off x="1584" y="2688"/>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6" name="Line 35"/>
              <p:cNvSpPr>
                <a:spLocks noChangeShapeType="1"/>
              </p:cNvSpPr>
              <p:nvPr/>
            </p:nvSpPr>
            <p:spPr bwMode="auto">
              <a:xfrm flipV="1">
                <a:off x="1584" y="3120"/>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7" name="Line 36"/>
              <p:cNvSpPr>
                <a:spLocks noChangeShapeType="1"/>
              </p:cNvSpPr>
              <p:nvPr/>
            </p:nvSpPr>
            <p:spPr bwMode="auto">
              <a:xfrm flipV="1">
                <a:off x="1584" y="2832"/>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8" name="Line 37"/>
              <p:cNvSpPr>
                <a:spLocks noChangeShapeType="1"/>
              </p:cNvSpPr>
              <p:nvPr/>
            </p:nvSpPr>
            <p:spPr bwMode="auto">
              <a:xfrm>
                <a:off x="1584" y="2976"/>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9" name="Line 38"/>
              <p:cNvSpPr>
                <a:spLocks noChangeShapeType="1"/>
              </p:cNvSpPr>
              <p:nvPr/>
            </p:nvSpPr>
            <p:spPr bwMode="auto">
              <a:xfrm>
                <a:off x="1584" y="3264"/>
                <a:ext cx="192"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0" name="Line 39"/>
              <p:cNvSpPr>
                <a:spLocks noChangeShapeType="1"/>
              </p:cNvSpPr>
              <p:nvPr/>
            </p:nvSpPr>
            <p:spPr bwMode="auto">
              <a:xfrm>
                <a:off x="1662" y="2456"/>
                <a:ext cx="106" cy="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1" name="Line 40"/>
              <p:cNvSpPr>
                <a:spLocks noChangeShapeType="1"/>
              </p:cNvSpPr>
              <p:nvPr/>
            </p:nvSpPr>
            <p:spPr bwMode="auto">
              <a:xfrm flipV="1">
                <a:off x="1668" y="3410"/>
                <a:ext cx="98" cy="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67" name="Oval 41"/>
            <p:cNvSpPr>
              <a:spLocks noChangeArrowheads="1"/>
            </p:cNvSpPr>
            <p:nvPr/>
          </p:nvSpPr>
          <p:spPr bwMode="auto">
            <a:xfrm>
              <a:off x="5377" y="2678"/>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68" name="Oval 42"/>
            <p:cNvSpPr>
              <a:spLocks noChangeArrowheads="1"/>
            </p:cNvSpPr>
            <p:nvPr/>
          </p:nvSpPr>
          <p:spPr bwMode="auto">
            <a:xfrm>
              <a:off x="5281" y="2642"/>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69" name="Oval 43"/>
            <p:cNvSpPr>
              <a:spLocks noChangeArrowheads="1"/>
            </p:cNvSpPr>
            <p:nvPr/>
          </p:nvSpPr>
          <p:spPr bwMode="auto">
            <a:xfrm>
              <a:off x="5381" y="2606"/>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70" name="Oval 44"/>
            <p:cNvSpPr>
              <a:spLocks noChangeArrowheads="1"/>
            </p:cNvSpPr>
            <p:nvPr/>
          </p:nvSpPr>
          <p:spPr bwMode="auto">
            <a:xfrm>
              <a:off x="5279" y="2570"/>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71" name="Oval 45"/>
            <p:cNvSpPr>
              <a:spLocks noChangeArrowheads="1"/>
            </p:cNvSpPr>
            <p:nvPr/>
          </p:nvSpPr>
          <p:spPr bwMode="auto">
            <a:xfrm>
              <a:off x="5381" y="2536"/>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72" name="Oval 46"/>
            <p:cNvSpPr>
              <a:spLocks noChangeArrowheads="1"/>
            </p:cNvSpPr>
            <p:nvPr/>
          </p:nvSpPr>
          <p:spPr bwMode="auto">
            <a:xfrm>
              <a:off x="5279" y="2500"/>
              <a:ext cx="9" cy="6"/>
            </a:xfrm>
            <a:prstGeom prst="ellipse">
              <a:avLst/>
            </a:prstGeom>
            <a:solidFill>
              <a:schemeClr val="tx1"/>
            </a:solidFill>
            <a:ln w="9525">
              <a:solidFill>
                <a:schemeClr val="tx1"/>
              </a:solidFill>
              <a:round/>
              <a:headEnd/>
              <a:tailEnd/>
            </a:ln>
          </p:spPr>
          <p:txBody>
            <a:bodyPr wrap="none" anchor="ctr"/>
            <a:lstStyle/>
            <a:p>
              <a:endParaRPr lang="en-US"/>
            </a:p>
          </p:txBody>
        </p:sp>
        <p:sp>
          <p:nvSpPr>
            <p:cNvPr id="21573" name="Oval 47"/>
            <p:cNvSpPr>
              <a:spLocks noChangeArrowheads="1"/>
            </p:cNvSpPr>
            <p:nvPr/>
          </p:nvSpPr>
          <p:spPr bwMode="auto">
            <a:xfrm>
              <a:off x="5381" y="2462"/>
              <a:ext cx="9" cy="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1550" name="Line 48"/>
          <p:cNvSpPr>
            <a:spLocks noChangeShapeType="1"/>
          </p:cNvSpPr>
          <p:nvPr/>
        </p:nvSpPr>
        <p:spPr bwMode="auto">
          <a:xfrm>
            <a:off x="9952038" y="5648148"/>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AutoShape 49"/>
          <p:cNvSpPr>
            <a:spLocks noChangeArrowheads="1"/>
          </p:cNvSpPr>
          <p:nvPr/>
        </p:nvSpPr>
        <p:spPr bwMode="auto">
          <a:xfrm flipV="1">
            <a:off x="9894888" y="5729112"/>
            <a:ext cx="119062" cy="109537"/>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2" name="Line 20"/>
          <p:cNvSpPr>
            <a:spLocks noChangeShapeType="1"/>
          </p:cNvSpPr>
          <p:nvPr/>
        </p:nvSpPr>
        <p:spPr bwMode="auto">
          <a:xfrm>
            <a:off x="9496680" y="3395492"/>
            <a:ext cx="2921" cy="1635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TextBox 89"/>
          <p:cNvSpPr txBox="1">
            <a:spLocks noChangeArrowheads="1"/>
          </p:cNvSpPr>
          <p:nvPr/>
        </p:nvSpPr>
        <p:spPr bwMode="auto">
          <a:xfrm>
            <a:off x="8268202" y="5643051"/>
            <a:ext cx="811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a:t>Device</a:t>
            </a:r>
          </a:p>
        </p:txBody>
      </p:sp>
      <p:sp>
        <p:nvSpPr>
          <p:cNvPr id="21556" name="Text Box 52"/>
          <p:cNvSpPr txBox="1">
            <a:spLocks noChangeArrowheads="1"/>
          </p:cNvSpPr>
          <p:nvPr/>
        </p:nvSpPr>
        <p:spPr bwMode="auto">
          <a:xfrm>
            <a:off x="7864476" y="1486058"/>
            <a:ext cx="715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a:t>V</a:t>
            </a:r>
            <a:r>
              <a:rPr lang="en-US" baseline="-25000"/>
              <a:t>source</a:t>
            </a:r>
          </a:p>
        </p:txBody>
      </p:sp>
      <p:sp>
        <p:nvSpPr>
          <p:cNvPr id="21557" name="Text Box 7"/>
          <p:cNvSpPr txBox="1">
            <a:spLocks noChangeArrowheads="1"/>
          </p:cNvSpPr>
          <p:nvPr/>
        </p:nvSpPr>
        <p:spPr bwMode="auto">
          <a:xfrm>
            <a:off x="7480300" y="1938497"/>
            <a:ext cx="914400" cy="3698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en-US" dirty="0" smtClean="0"/>
              <a:t>-20 </a:t>
            </a:r>
            <a:r>
              <a:rPr lang="en-US" dirty="0"/>
              <a:t>dB</a:t>
            </a:r>
          </a:p>
        </p:txBody>
      </p:sp>
      <p:sp>
        <p:nvSpPr>
          <p:cNvPr id="21558" name="Line 6"/>
          <p:cNvSpPr>
            <a:spLocks noChangeShapeType="1"/>
          </p:cNvSpPr>
          <p:nvPr/>
        </p:nvSpPr>
        <p:spPr bwMode="auto">
          <a:xfrm>
            <a:off x="7902575" y="1524159"/>
            <a:ext cx="0" cy="4222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9" name="Text Box 52"/>
          <p:cNvSpPr txBox="1">
            <a:spLocks noChangeArrowheads="1"/>
          </p:cNvSpPr>
          <p:nvPr/>
        </p:nvSpPr>
        <p:spPr bwMode="auto">
          <a:xfrm>
            <a:off x="9515475" y="1600358"/>
            <a:ext cx="846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a:t>V</a:t>
            </a:r>
            <a:r>
              <a:rPr lang="en-US" baseline="-25000"/>
              <a:t>measure</a:t>
            </a:r>
          </a:p>
        </p:txBody>
      </p:sp>
      <p:sp>
        <p:nvSpPr>
          <p:cNvPr id="21560" name="TextBox 100"/>
          <p:cNvSpPr txBox="1">
            <a:spLocks noChangeArrowheads="1"/>
          </p:cNvSpPr>
          <p:nvPr/>
        </p:nvSpPr>
        <p:spPr bwMode="auto">
          <a:xfrm>
            <a:off x="8802689" y="5089348"/>
            <a:ext cx="422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a:t>2X</a:t>
            </a:r>
          </a:p>
        </p:txBody>
      </p:sp>
      <p:sp>
        <p:nvSpPr>
          <p:cNvPr id="21564" name="AutoShape 14"/>
          <p:cNvSpPr>
            <a:spLocks noChangeArrowheads="1"/>
          </p:cNvSpPr>
          <p:nvPr/>
        </p:nvSpPr>
        <p:spPr bwMode="auto">
          <a:xfrm>
            <a:off x="9291721" y="1774903"/>
            <a:ext cx="381000" cy="369887"/>
          </a:xfrm>
          <a:prstGeom prst="triangle">
            <a:avLst>
              <a:gd name="adj" fmla="val 50000"/>
            </a:avLst>
          </a:prstGeom>
          <a:solidFill>
            <a:schemeClr val="bg1"/>
          </a:solidFill>
          <a:ln w="25400">
            <a:solidFill>
              <a:schemeClr val="tx1"/>
            </a:solidFill>
            <a:miter lim="800000"/>
            <a:headEnd/>
            <a:tailEnd/>
          </a:ln>
        </p:spPr>
        <p:txBody>
          <a:bodyPr wrap="none" anchor="ctr"/>
          <a:lstStyle/>
          <a:p>
            <a:endParaRPr lang="en-US"/>
          </a:p>
        </p:txBody>
      </p:sp>
      <p:graphicFrame>
        <p:nvGraphicFramePr>
          <p:cNvPr id="21565" name="Object 7"/>
          <p:cNvGraphicFramePr>
            <a:graphicFrameLocks noChangeAspect="1"/>
          </p:cNvGraphicFramePr>
          <p:nvPr>
            <p:extLst/>
          </p:nvPr>
        </p:nvGraphicFramePr>
        <p:xfrm>
          <a:off x="6038850" y="3121183"/>
          <a:ext cx="114300" cy="215900"/>
        </p:xfrm>
        <a:graphic>
          <a:graphicData uri="http://schemas.openxmlformats.org/presentationml/2006/ole">
            <mc:AlternateContent xmlns:mc="http://schemas.openxmlformats.org/markup-compatibility/2006">
              <mc:Choice xmlns:v="urn:schemas-microsoft-com:vml" Requires="v">
                <p:oleObj spid="_x0000_s2134"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3121183"/>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 Box 7"/>
          <p:cNvSpPr txBox="1">
            <a:spLocks noChangeArrowheads="1"/>
          </p:cNvSpPr>
          <p:nvPr/>
        </p:nvSpPr>
        <p:spPr bwMode="auto">
          <a:xfrm>
            <a:off x="7451725" y="2922167"/>
            <a:ext cx="914400" cy="369332"/>
          </a:xfrm>
          <a:prstGeom prst="rect">
            <a:avLst/>
          </a:prstGeom>
          <a:solidFill>
            <a:schemeClr val="bg1"/>
          </a:solidFill>
          <a:ln w="25400">
            <a:solidFill>
              <a:schemeClr val="tx1"/>
            </a:solidFill>
            <a:miter lim="800000"/>
            <a:headEnd/>
            <a:tailEnd/>
          </a:ln>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en-US" dirty="0" smtClean="0"/>
              <a:t>-20 </a:t>
            </a:r>
            <a:r>
              <a:rPr lang="en-US" dirty="0"/>
              <a:t>dB</a:t>
            </a:r>
          </a:p>
        </p:txBody>
      </p:sp>
      <p:sp>
        <p:nvSpPr>
          <p:cNvPr id="107" name="Text Box 7"/>
          <p:cNvSpPr txBox="1">
            <a:spLocks noChangeArrowheads="1"/>
          </p:cNvSpPr>
          <p:nvPr/>
        </p:nvSpPr>
        <p:spPr bwMode="auto">
          <a:xfrm>
            <a:off x="7407276" y="5237234"/>
            <a:ext cx="914400" cy="369332"/>
          </a:xfrm>
          <a:prstGeom prst="rect">
            <a:avLst/>
          </a:prstGeom>
          <a:solidFill>
            <a:schemeClr val="bg1"/>
          </a:solidFill>
          <a:ln w="25400">
            <a:solidFill>
              <a:schemeClr val="tx1"/>
            </a:solidFill>
            <a:miter lim="800000"/>
            <a:headEnd/>
            <a:tailEnd/>
          </a:ln>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en-US" dirty="0" smtClean="0"/>
              <a:t>-30 </a:t>
            </a:r>
            <a:r>
              <a:rPr lang="en-US" dirty="0"/>
              <a:t>dB</a:t>
            </a:r>
          </a:p>
        </p:txBody>
      </p:sp>
      <p:sp>
        <p:nvSpPr>
          <p:cNvPr id="21517" name="AutoShape 14"/>
          <p:cNvSpPr>
            <a:spLocks noChangeArrowheads="1"/>
          </p:cNvSpPr>
          <p:nvPr/>
        </p:nvSpPr>
        <p:spPr bwMode="auto">
          <a:xfrm>
            <a:off x="9298155" y="2466385"/>
            <a:ext cx="381000" cy="369887"/>
          </a:xfrm>
          <a:prstGeom prst="triangle">
            <a:avLst>
              <a:gd name="adj" fmla="val 50000"/>
            </a:avLst>
          </a:prstGeom>
          <a:solidFill>
            <a:schemeClr val="bg1"/>
          </a:solidFill>
          <a:ln w="25400">
            <a:solidFill>
              <a:schemeClr val="tx1"/>
            </a:solidFill>
            <a:miter lim="800000"/>
            <a:headEnd/>
            <a:tailEnd/>
          </a:ln>
          <a:extLst/>
        </p:spPr>
        <p:txBody>
          <a:bodyPr wrap="none" anchor="ctr"/>
          <a:lstStyle/>
          <a:p>
            <a:endParaRPr lang="en-US"/>
          </a:p>
        </p:txBody>
      </p:sp>
      <p:sp>
        <p:nvSpPr>
          <p:cNvPr id="109" name="Text Box 26"/>
          <p:cNvSpPr txBox="1">
            <a:spLocks noChangeArrowheads="1"/>
          </p:cNvSpPr>
          <p:nvPr/>
        </p:nvSpPr>
        <p:spPr bwMode="auto">
          <a:xfrm>
            <a:off x="6027593" y="3911967"/>
            <a:ext cx="89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en-US" dirty="0" smtClean="0"/>
              <a:t>800 </a:t>
            </a:r>
            <a:r>
              <a:rPr lang="en-US" dirty="0" err="1" smtClean="0"/>
              <a:t>mK</a:t>
            </a:r>
            <a:endParaRPr lang="en-US" dirty="0"/>
          </a:p>
        </p:txBody>
      </p:sp>
      <p:sp>
        <p:nvSpPr>
          <p:cNvPr id="111" name="Text Box 7"/>
          <p:cNvSpPr txBox="1">
            <a:spLocks noChangeArrowheads="1"/>
          </p:cNvSpPr>
          <p:nvPr/>
        </p:nvSpPr>
        <p:spPr bwMode="auto">
          <a:xfrm>
            <a:off x="7451725" y="3931206"/>
            <a:ext cx="914400" cy="369332"/>
          </a:xfrm>
          <a:prstGeom prst="rect">
            <a:avLst/>
          </a:prstGeom>
          <a:solidFill>
            <a:schemeClr val="bg1"/>
          </a:solidFill>
          <a:ln w="25400">
            <a:solidFill>
              <a:schemeClr val="tx1"/>
            </a:solidFill>
            <a:miter lim="800000"/>
            <a:headEnd/>
            <a:tailEnd/>
          </a:ln>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en-US" dirty="0" smtClean="0"/>
              <a:t>-10 </a:t>
            </a:r>
            <a:r>
              <a:rPr lang="en-US" dirty="0"/>
              <a:t>dB</a:t>
            </a:r>
          </a:p>
        </p:txBody>
      </p:sp>
      <p:pic>
        <p:nvPicPr>
          <p:cNvPr id="6" name="Picture 5"/>
          <p:cNvPicPr>
            <a:picLocks noChangeAspect="1"/>
          </p:cNvPicPr>
          <p:nvPr/>
        </p:nvPicPr>
        <p:blipFill>
          <a:blip r:embed="rId7"/>
          <a:stretch>
            <a:fillRect/>
          </a:stretch>
        </p:blipFill>
        <p:spPr>
          <a:xfrm rot="16200000">
            <a:off x="9387713" y="5727364"/>
            <a:ext cx="226622" cy="442811"/>
          </a:xfrm>
          <a:prstGeom prst="rect">
            <a:avLst/>
          </a:prstGeom>
        </p:spPr>
      </p:pic>
      <p:pic>
        <p:nvPicPr>
          <p:cNvPr id="7" name="Picture 6"/>
          <p:cNvPicPr>
            <a:picLocks noChangeAspect="1"/>
          </p:cNvPicPr>
          <p:nvPr/>
        </p:nvPicPr>
        <p:blipFill>
          <a:blip r:embed="rId8"/>
          <a:stretch>
            <a:fillRect/>
          </a:stretch>
        </p:blipFill>
        <p:spPr>
          <a:xfrm rot="16200000">
            <a:off x="9391293" y="5454294"/>
            <a:ext cx="230444" cy="412757"/>
          </a:xfrm>
          <a:prstGeom prst="rect">
            <a:avLst/>
          </a:prstGeom>
        </p:spPr>
      </p:pic>
      <p:sp>
        <p:nvSpPr>
          <p:cNvPr id="116" name="Line 50"/>
          <p:cNvSpPr>
            <a:spLocks noChangeShapeType="1"/>
          </p:cNvSpPr>
          <p:nvPr/>
        </p:nvSpPr>
        <p:spPr bwMode="auto">
          <a:xfrm flipH="1" flipV="1">
            <a:off x="9502107" y="5741717"/>
            <a:ext cx="1" cy="1188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50"/>
          <p:cNvSpPr>
            <a:spLocks noChangeShapeType="1"/>
          </p:cNvSpPr>
          <p:nvPr/>
        </p:nvSpPr>
        <p:spPr bwMode="auto">
          <a:xfrm flipH="1" flipV="1">
            <a:off x="9508600" y="5462728"/>
            <a:ext cx="1" cy="914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smtClean="0"/>
              <a:t>Measurement Apparatus </a:t>
            </a:r>
          </a:p>
        </p:txBody>
      </p:sp>
      <p:sp>
        <p:nvSpPr>
          <p:cNvPr id="100" name="TextBox 99"/>
          <p:cNvSpPr txBox="1"/>
          <p:nvPr/>
        </p:nvSpPr>
        <p:spPr>
          <a:xfrm>
            <a:off x="4417990"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73121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AutoShape 81"/>
          <p:cNvSpPr>
            <a:spLocks noChangeArrowheads="1"/>
          </p:cNvSpPr>
          <p:nvPr/>
        </p:nvSpPr>
        <p:spPr bwMode="auto">
          <a:xfrm rot="11486678">
            <a:off x="4958637" y="4984713"/>
            <a:ext cx="1430989" cy="276225"/>
          </a:xfrm>
          <a:prstGeom prst="leftArrow">
            <a:avLst>
              <a:gd name="adj1" fmla="val 50000"/>
              <a:gd name="adj2" fmla="val 56034"/>
            </a:avLst>
          </a:prstGeom>
          <a:solidFill>
            <a:srgbClr val="3366FF"/>
          </a:solidFill>
          <a:ln w="25400">
            <a:solidFill>
              <a:schemeClr val="tx1"/>
            </a:solidFill>
            <a:miter lim="800000"/>
            <a:headEnd/>
            <a:tailEnd/>
          </a:ln>
        </p:spPr>
        <p:txBody>
          <a:bodyPr rot="10800000" wrap="none" anchor="ctr"/>
          <a:lstStyle/>
          <a:p>
            <a:endParaRPr lang="en-US">
              <a:latin typeface="Calibri" pitchFamily="34" charset="0"/>
            </a:endParaRPr>
          </a:p>
        </p:txBody>
      </p:sp>
      <p:sp>
        <p:nvSpPr>
          <p:cNvPr id="8222" name="Text Box 89"/>
          <p:cNvSpPr txBox="1">
            <a:spLocks noChangeArrowheads="1"/>
          </p:cNvSpPr>
          <p:nvPr/>
        </p:nvSpPr>
        <p:spPr bwMode="auto">
          <a:xfrm>
            <a:off x="6790752" y="5147388"/>
            <a:ext cx="3248005" cy="43088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200" b="1" u="sng" dirty="0">
                <a:solidFill>
                  <a:srgbClr val="00B0F0"/>
                </a:solidFill>
                <a:latin typeface="+mj-lt"/>
                <a:cs typeface="Times New Roman" pitchFamily="18" charset="0"/>
              </a:rPr>
              <a:t>Resonance </a:t>
            </a:r>
            <a:r>
              <a:rPr lang="en-US" sz="2200" b="1" u="sng" dirty="0" err="1">
                <a:solidFill>
                  <a:srgbClr val="00B0F0"/>
                </a:solidFill>
                <a:latin typeface="+mj-lt"/>
                <a:cs typeface="Times New Roman" pitchFamily="18" charset="0"/>
              </a:rPr>
              <a:t>L</a:t>
            </a:r>
            <a:r>
              <a:rPr lang="en-US" sz="2200" b="1" u="sng" dirty="0" err="1" smtClean="0">
                <a:solidFill>
                  <a:srgbClr val="00B0F0"/>
                </a:solidFill>
                <a:latin typeface="+mj-lt"/>
                <a:cs typeface="Times New Roman" pitchFamily="18" charset="0"/>
              </a:rPr>
              <a:t>ineshape</a:t>
            </a:r>
            <a:endParaRPr lang="en-US" sz="2200" b="1" u="sng" dirty="0">
              <a:solidFill>
                <a:srgbClr val="00B0F0"/>
              </a:solidFill>
              <a:latin typeface="+mj-lt"/>
              <a:cs typeface="Times New Roman" pitchFamily="18" charset="0"/>
            </a:endParaRPr>
          </a:p>
        </p:txBody>
      </p:sp>
      <p:sp>
        <p:nvSpPr>
          <p:cNvPr id="8267" name="Text Box 19"/>
          <p:cNvSpPr txBox="1">
            <a:spLocks noChangeArrowheads="1"/>
          </p:cNvSpPr>
          <p:nvPr/>
        </p:nvSpPr>
        <p:spPr bwMode="auto">
          <a:xfrm>
            <a:off x="1157548" y="3856793"/>
            <a:ext cx="2755883" cy="430887"/>
          </a:xfrm>
          <a:prstGeom prst="rect">
            <a:avLst/>
          </a:prstGeom>
          <a:noFill/>
          <a:ln w="31750">
            <a:noFill/>
            <a:miter lim="800000"/>
            <a:headEnd/>
            <a:tailEnd/>
          </a:ln>
        </p:spPr>
        <p:txBody>
          <a:bodyPr wrap="none">
            <a:spAutoFit/>
          </a:bodyPr>
          <a:lstStyle/>
          <a:p>
            <a:pPr fontAlgn="auto">
              <a:spcBef>
                <a:spcPts val="0"/>
              </a:spcBef>
              <a:spcAft>
                <a:spcPts val="0"/>
              </a:spcAft>
              <a:defRPr/>
            </a:pPr>
            <a:r>
              <a:rPr lang="en-US" sz="2200" b="1" u="sng" dirty="0">
                <a:solidFill>
                  <a:srgbClr val="00B0F0"/>
                </a:solidFill>
                <a:latin typeface="+mj-lt"/>
                <a:cs typeface="Times New Roman" pitchFamily="18" charset="0"/>
              </a:rPr>
              <a:t>Norton </a:t>
            </a:r>
            <a:r>
              <a:rPr lang="en-US" sz="2200" b="1" u="sng" dirty="0" smtClean="0">
                <a:solidFill>
                  <a:srgbClr val="00B0F0"/>
                </a:solidFill>
                <a:latin typeface="+mj-lt"/>
                <a:cs typeface="Times New Roman" pitchFamily="18" charset="0"/>
              </a:rPr>
              <a:t>Equivalent</a:t>
            </a:r>
            <a:endParaRPr lang="en-US" sz="2200" b="1" u="sng" dirty="0">
              <a:solidFill>
                <a:srgbClr val="00B0F0"/>
              </a:solidFill>
              <a:latin typeface="+mj-lt"/>
              <a:cs typeface="Times New Roman" pitchFamily="18" charset="0"/>
            </a:endParaRPr>
          </a:p>
        </p:txBody>
      </p:sp>
      <p:sp>
        <p:nvSpPr>
          <p:cNvPr id="3155" name="AutoShape 81"/>
          <p:cNvSpPr>
            <a:spLocks noChangeArrowheads="1"/>
          </p:cNvSpPr>
          <p:nvPr/>
        </p:nvSpPr>
        <p:spPr bwMode="auto">
          <a:xfrm rot="19133988">
            <a:off x="3816698" y="3513576"/>
            <a:ext cx="756541" cy="276225"/>
          </a:xfrm>
          <a:prstGeom prst="leftArrow">
            <a:avLst>
              <a:gd name="adj1" fmla="val 50000"/>
              <a:gd name="adj2" fmla="val 56063"/>
            </a:avLst>
          </a:prstGeom>
          <a:solidFill>
            <a:srgbClr val="3366FF"/>
          </a:solidFill>
          <a:ln w="25400">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6234189" y="5681439"/>
                <a:ext cx="4361130" cy="7279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𝑜</m:t>
                              </m:r>
                            </m:sub>
                          </m:sSub>
                        </m:num>
                        <m:den>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den>
                      </m:f>
                      <m:r>
                        <a:rPr lang="en-US" b="0" i="1" smtClean="0">
                          <a:latin typeface="Cambria Math"/>
                        </a:rPr>
                        <m:t>=</m:t>
                      </m:r>
                      <m:r>
                        <a:rPr lang="en-US" b="0" i="1" smtClean="0">
                          <a:latin typeface="Cambria Math"/>
                        </a:rPr>
                        <m:t>𝑐</m:t>
                      </m:r>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r>
                                    <a:rPr lang="en-US" b="0" i="1" smtClean="0">
                                      <a:latin typeface="Cambria Math"/>
                                    </a:rPr>
                                    <m:t>𝑄</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𝑒</m:t>
                                      </m:r>
                                    </m:sub>
                                  </m:sSub>
                                </m:den>
                              </m:f>
                            </m:num>
                            <m:den>
                              <m:r>
                                <a:rPr lang="en-US" b="0" i="1" smtClean="0">
                                  <a:latin typeface="Cambria Math"/>
                                </a:rPr>
                                <m:t>1+</m:t>
                              </m:r>
                              <m:r>
                                <a:rPr lang="en-US" b="0" i="1" smtClean="0">
                                  <a:latin typeface="Cambria Math"/>
                                </a:rPr>
                                <m:t>𝑖</m:t>
                              </m:r>
                              <m:r>
                                <a:rPr lang="en-US" b="0" i="1" smtClean="0">
                                  <a:latin typeface="Cambria Math"/>
                                </a:rPr>
                                <m:t>2</m:t>
                              </m:r>
                              <m:r>
                                <a:rPr lang="en-US" b="0" i="1" smtClean="0">
                                  <a:latin typeface="Cambria Math"/>
                                </a:rPr>
                                <m:t>𝑄</m:t>
                              </m:r>
                              <m:r>
                                <a:rPr lang="en-US" b="0" i="1" smtClean="0">
                                  <a:latin typeface="Cambria Math"/>
                                </a:rPr>
                                <m:t>(</m:t>
                              </m:r>
                              <m:r>
                                <a:rPr lang="en-US" b="0" i="1" smtClean="0">
                                  <a:latin typeface="Cambria Math"/>
                                </a:rPr>
                                <m:t>𝜔</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𝜔</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𝜔</m:t>
                                  </m:r>
                                </m:e>
                                <m:sub>
                                  <m:r>
                                    <a:rPr lang="en-US" b="0" i="1" smtClean="0">
                                      <a:latin typeface="Cambria Math"/>
                                    </a:rPr>
                                    <m:t>0</m:t>
                                  </m:r>
                                </m:sub>
                              </m:sSub>
                            </m:den>
                          </m:f>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234189" y="5681439"/>
                <a:ext cx="4361130" cy="727956"/>
              </a:xfrm>
              <a:prstGeom prst="rect">
                <a:avLst/>
              </a:prstGeom>
              <a:blipFill rotWithShape="0">
                <a:blip r:embed="rId4"/>
                <a:stretch>
                  <a:fillRect/>
                </a:stretch>
              </a:blipFill>
            </p:spPr>
            <p:txBody>
              <a:bodyPr/>
              <a:lstStyle/>
              <a:p>
                <a:r>
                  <a:rPr lang="en-US">
                    <a:noFill/>
                  </a:rPr>
                  <a:t> </a:t>
                </a:r>
              </a:p>
            </p:txBody>
          </p:sp>
        </mc:Fallback>
      </mc:AlternateContent>
      <p:sp>
        <p:nvSpPr>
          <p:cNvPr id="91" name="TextBox 90"/>
          <p:cNvSpPr txBox="1"/>
          <p:nvPr/>
        </p:nvSpPr>
        <p:spPr>
          <a:xfrm>
            <a:off x="9760683" y="6588845"/>
            <a:ext cx="237917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Khalil, </a:t>
            </a:r>
            <a:r>
              <a:rPr lang="en-US" sz="1100" i="1" dirty="0">
                <a:latin typeface="Times New Roman" panose="02020603050405020304" pitchFamily="18" charset="0"/>
                <a:cs typeface="Times New Roman" panose="02020603050405020304" pitchFamily="18" charset="0"/>
              </a:rPr>
              <a:t>et. al.</a:t>
            </a:r>
            <a:r>
              <a:rPr lang="en-US" sz="1100" dirty="0">
                <a:latin typeface="Times New Roman" panose="02020603050405020304" pitchFamily="18" charset="0"/>
                <a:cs typeface="Times New Roman" panose="02020603050405020304" pitchFamily="18" charset="0"/>
              </a:rPr>
              <a:t>, JAP</a:t>
            </a:r>
            <a:r>
              <a:rPr lang="en-US" sz="1100" b="1" dirty="0">
                <a:latin typeface="Times New Roman" panose="02020603050405020304" pitchFamily="18" charset="0"/>
                <a:cs typeface="Times New Roman" panose="02020603050405020304" pitchFamily="18" charset="0"/>
              </a:rPr>
              <a:t> 111</a:t>
            </a:r>
            <a:r>
              <a:rPr lang="en-US" sz="1100" dirty="0">
                <a:latin typeface="Times New Roman" panose="02020603050405020304" pitchFamily="18" charset="0"/>
                <a:cs typeface="Times New Roman" panose="02020603050405020304" pitchFamily="18" charset="0"/>
              </a:rPr>
              <a:t>, 054510 (2012)</a:t>
            </a:r>
          </a:p>
        </p:txBody>
      </p:sp>
      <p:grpSp>
        <p:nvGrpSpPr>
          <p:cNvPr id="7" name="Group 6"/>
          <p:cNvGrpSpPr/>
          <p:nvPr/>
        </p:nvGrpSpPr>
        <p:grpSpPr>
          <a:xfrm>
            <a:off x="2210594" y="704670"/>
            <a:ext cx="7770813" cy="2379345"/>
            <a:chOff x="1836848" y="704670"/>
            <a:chExt cx="7770813" cy="2379345"/>
          </a:xfrm>
        </p:grpSpPr>
        <p:grpSp>
          <p:nvGrpSpPr>
            <p:cNvPr id="2" name="Group 289"/>
            <p:cNvGrpSpPr>
              <a:grpSpLocks/>
            </p:cNvGrpSpPr>
            <p:nvPr/>
          </p:nvGrpSpPr>
          <p:grpSpPr bwMode="auto">
            <a:xfrm>
              <a:off x="8110648" y="1466669"/>
              <a:ext cx="1497013" cy="1270000"/>
              <a:chOff x="7270366" y="666974"/>
              <a:chExt cx="1497117" cy="1269402"/>
            </a:xfrm>
          </p:grpSpPr>
          <p:sp>
            <p:nvSpPr>
              <p:cNvPr id="153" name="Flowchart: Direct Access Storage 152"/>
              <p:cNvSpPr/>
              <p:nvPr/>
            </p:nvSpPr>
            <p:spPr>
              <a:xfrm flipH="1">
                <a:off x="7304443" y="677731"/>
                <a:ext cx="1463040" cy="1258645"/>
              </a:xfrm>
              <a:prstGeom prst="flowChartMagneticDrum">
                <a:avLst/>
              </a:prstGeom>
              <a:solidFill>
                <a:schemeClr val="bg1"/>
              </a:solidFill>
              <a:ln>
                <a:solidFill>
                  <a:schemeClr val="tx1"/>
                </a:solidFill>
              </a:ln>
              <a:effectLst>
                <a:innerShdw blurRad="622300" dist="444500" dir="732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62" name="Oval 100"/>
              <p:cNvSpPr>
                <a:spLocks noChangeArrowheads="1"/>
              </p:cNvSpPr>
              <p:nvPr/>
            </p:nvSpPr>
            <p:spPr bwMode="auto">
              <a:xfrm>
                <a:off x="7270366" y="666974"/>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grpSp>
          <p:nvGrpSpPr>
            <p:cNvPr id="3" name="Group 293"/>
            <p:cNvGrpSpPr>
              <a:grpSpLocks/>
            </p:cNvGrpSpPr>
            <p:nvPr/>
          </p:nvGrpSpPr>
          <p:grpSpPr bwMode="auto">
            <a:xfrm>
              <a:off x="1836848" y="1465082"/>
              <a:ext cx="1497013" cy="1268412"/>
              <a:chOff x="7315189" y="2777266"/>
              <a:chExt cx="1497117" cy="1269402"/>
            </a:xfrm>
          </p:grpSpPr>
          <p:sp>
            <p:nvSpPr>
              <p:cNvPr id="142" name="Flowchart: Direct Access Storage 141"/>
              <p:cNvSpPr/>
              <p:nvPr/>
            </p:nvSpPr>
            <p:spPr>
              <a:xfrm>
                <a:off x="7315189" y="2788023"/>
                <a:ext cx="1463040" cy="1258645"/>
              </a:xfrm>
              <a:prstGeom prst="flowChartMagneticDrum">
                <a:avLst/>
              </a:prstGeom>
              <a:solidFill>
                <a:schemeClr val="bg1"/>
              </a:solidFill>
              <a:ln>
                <a:solidFill>
                  <a:schemeClr val="tx1"/>
                </a:solidFill>
              </a:ln>
              <a:effectLst>
                <a:innerShdw blurRad="622300" dist="444500" dir="3600000">
                  <a:prstClr val="black">
                    <a:alpha val="50000"/>
                  </a:prstClr>
                </a:inn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60" name="Oval 100"/>
              <p:cNvSpPr>
                <a:spLocks noChangeArrowheads="1"/>
              </p:cNvSpPr>
              <p:nvPr/>
            </p:nvSpPr>
            <p:spPr bwMode="auto">
              <a:xfrm flipH="1">
                <a:off x="8261863" y="2777266"/>
                <a:ext cx="550443" cy="1253898"/>
              </a:xfrm>
              <a:prstGeom prst="ellipse">
                <a:avLst/>
              </a:prstGeom>
              <a:solidFill>
                <a:schemeClr val="bg1"/>
              </a:solidFill>
              <a:ln w="28575">
                <a:solidFill>
                  <a:schemeClr val="tx1"/>
                </a:solidFill>
                <a:round/>
                <a:headEnd/>
                <a:tailEnd/>
              </a:ln>
            </p:spPr>
            <p:txBody>
              <a:bodyPr wrap="none" anchor="ctr"/>
              <a:lstStyle/>
              <a:p>
                <a:endParaRPr lang="en-US"/>
              </a:p>
            </p:txBody>
          </p:sp>
        </p:grpSp>
        <p:sp>
          <p:nvSpPr>
            <p:cNvPr id="3091" name="AutoShape 6"/>
            <p:cNvSpPr>
              <a:spLocks noChangeArrowheads="1"/>
            </p:cNvSpPr>
            <p:nvPr/>
          </p:nvSpPr>
          <p:spPr bwMode="auto">
            <a:xfrm flipV="1">
              <a:off x="5816710" y="2907802"/>
              <a:ext cx="169862" cy="176213"/>
            </a:xfrm>
            <a:prstGeom prst="triangle">
              <a:avLst>
                <a:gd name="adj" fmla="val 50000"/>
              </a:avLst>
            </a:prstGeom>
            <a:solidFill>
              <a:schemeClr val="bg1"/>
            </a:solidFill>
            <a:ln w="28575">
              <a:solidFill>
                <a:schemeClr val="tx1"/>
              </a:solidFill>
              <a:miter lim="800000"/>
              <a:headEnd/>
              <a:tailEnd/>
            </a:ln>
          </p:spPr>
          <p:txBody>
            <a:bodyPr rot="10800000"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graphicFrame>
              <p:nvGraphicFramePr>
                <p:cNvPr id="3076" name="Object 37"/>
                <p:cNvGraphicFramePr>
                  <a:graphicFrameLocks noChangeAspect="1"/>
                </p:cNvGraphicFramePr>
                <p:nvPr>
                  <p:extLst>
                    <p:ext uri="{D42A27DB-BD31-4B8C-83A1-F6EECF244321}">
                      <p14:modId xmlns:p14="http://schemas.microsoft.com/office/powerpoint/2010/main" val="528401508"/>
                    </p:ext>
                  </p:extLst>
                </p:nvPr>
              </p:nvGraphicFramePr>
              <p:xfrm>
                <a:off x="3989498" y="704670"/>
                <a:ext cx="474663" cy="531813"/>
              </p:xfrm>
              <a:graphic>
                <a:graphicData uri="http://schemas.openxmlformats.org/presentationml/2006/ole">
                  <mc:AlternateContent>
                    <mc:Choice xmlns:v="urn:schemas-microsoft-com:vml" Requires="v">
                      <p:oleObj spid="_x0000_s3509" name="Equation" r:id="rId5" imgW="215713" imgH="241091" progId="Equation.3">
                        <p:embed/>
                      </p:oleObj>
                    </mc:Choice>
                    <mc:Fallback>
                      <p:oleObj name="Equation" r:id="rId5" imgW="215713" imgH="241091" progId="Equation.3">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3989498" y="704670"/>
                              <a:ext cx="474663" cy="5318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76" name="Object 37"/>
                <p:cNvGraphicFramePr>
                  <a:graphicFrameLocks noChangeAspect="1"/>
                </p:cNvGraphicFramePr>
                <p:nvPr>
                  <p:extLst>
                    <p:ext uri="{D42A27DB-BD31-4B8C-83A1-F6EECF244321}">
                      <p14:modId xmlns:p14="http://schemas.microsoft.com/office/powerpoint/2010/main" val="528401508"/>
                    </p:ext>
                  </p:extLst>
                </p:nvPr>
              </p:nvGraphicFramePr>
              <p:xfrm>
                <a:off x="3989498" y="704670"/>
                <a:ext cx="474663" cy="531813"/>
              </p:xfrm>
              <a:graphic>
                <a:graphicData uri="http://schemas.openxmlformats.org/presentationml/2006/ole">
                  <mc:AlternateContent>
                    <mc:Choice xmlns:v="urn:schemas-microsoft-com:vml" Requires="v">
                      <p:oleObj spid="_x0000_s3389" name="Equation" r:id="rId7" imgW="215713" imgH="241091" progId="Equation.3">
                        <p:embed/>
                      </p:oleObj>
                    </mc:Choice>
                    <mc:Fallback>
                      <p:oleObj name="Equation" r:id="rId7" imgW="215713"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9498" y="704670"/>
                              <a:ext cx="4746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077" name="Object 38"/>
                <p:cNvGraphicFramePr>
                  <a:graphicFrameLocks noChangeAspect="1"/>
                </p:cNvGraphicFramePr>
                <p:nvPr>
                  <p:extLst>
                    <p:ext uri="{D42A27DB-BD31-4B8C-83A1-F6EECF244321}">
                      <p14:modId xmlns:p14="http://schemas.microsoft.com/office/powerpoint/2010/main" val="3738313953"/>
                    </p:ext>
                  </p:extLst>
                </p:nvPr>
              </p:nvGraphicFramePr>
              <p:xfrm>
                <a:off x="7354998" y="731657"/>
                <a:ext cx="436563" cy="488950"/>
              </p:xfrm>
              <a:graphic>
                <a:graphicData uri="http://schemas.openxmlformats.org/presentationml/2006/ole">
                  <mc:AlternateContent>
                    <mc:Choice xmlns:v="urn:schemas-microsoft-com:vml" Requires="v">
                      <p:oleObj spid="_x0000_s3510" name="Equation" r:id="rId9" imgW="215713" imgH="241091" progId="Equation.3">
                        <p:embed/>
                      </p:oleObj>
                    </mc:Choice>
                    <mc:Fallback>
                      <p:oleObj name="Equation" r:id="rId9" imgW="215713" imgH="241091" progId="Equation.3">
                        <p:embed/>
                        <p:pic>
                          <p:nvPicPr>
                            <p:cNvPr id="0" name=""/>
                            <p:cNvPicPr>
                              <a:picLocks noChangeAspect="1" noChangeArrowheads="1"/>
                            </p:cNvPicPr>
                            <p:nvPr/>
                          </p:nvPicPr>
                          <p:blipFill>
                            <a:blip r:embed="rId10">
                              <a:extLst>
                                <a:ext uri="{28A0092B-C50C-407E-A947-70E740481C1C}">
                                  <a14:useLocalDpi val="0"/>
                                </a:ext>
                              </a:extLst>
                            </a:blip>
                            <a:srcRect/>
                            <a:stretch>
                              <a:fillRect/>
                            </a:stretch>
                          </p:blipFill>
                          <p:spPr bwMode="auto">
                            <a:xfrm>
                              <a:off x="7354998" y="731657"/>
                              <a:ext cx="436563" cy="4889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77" name="Object 38"/>
                <p:cNvGraphicFramePr>
                  <a:graphicFrameLocks noChangeAspect="1"/>
                </p:cNvGraphicFramePr>
                <p:nvPr>
                  <p:extLst>
                    <p:ext uri="{D42A27DB-BD31-4B8C-83A1-F6EECF244321}">
                      <p14:modId xmlns:p14="http://schemas.microsoft.com/office/powerpoint/2010/main" val="3738313953"/>
                    </p:ext>
                  </p:extLst>
                </p:nvPr>
              </p:nvGraphicFramePr>
              <p:xfrm>
                <a:off x="7354998" y="731657"/>
                <a:ext cx="436563" cy="488950"/>
              </p:xfrm>
              <a:graphic>
                <a:graphicData uri="http://schemas.openxmlformats.org/presentationml/2006/ole">
                  <mc:AlternateContent>
                    <mc:Choice xmlns:v="urn:schemas-microsoft-com:vml" Requires="v">
                      <p:oleObj spid="_x0000_s3390" name="Equation" r:id="rId11" imgW="215713" imgH="241091" progId="Equation.3">
                        <p:embed/>
                      </p:oleObj>
                    </mc:Choice>
                    <mc:Fallback>
                      <p:oleObj name="Equation" r:id="rId11" imgW="215713" imgH="24109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54998" y="731657"/>
                              <a:ext cx="4365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3092" name="Line 40"/>
            <p:cNvSpPr>
              <a:spLocks noChangeShapeType="1"/>
            </p:cNvSpPr>
            <p:nvPr/>
          </p:nvSpPr>
          <p:spPr bwMode="auto">
            <a:xfrm>
              <a:off x="3972035" y="1236482"/>
              <a:ext cx="342900" cy="0"/>
            </a:xfrm>
            <a:prstGeom prst="line">
              <a:avLst/>
            </a:prstGeom>
            <a:noFill/>
            <a:ln w="19050">
              <a:solidFill>
                <a:schemeClr val="tx1"/>
              </a:solidFill>
              <a:round/>
              <a:headEnd/>
              <a:tailEnd type="triangle" w="med" len="med"/>
            </a:ln>
          </p:spPr>
          <p:txBody>
            <a:bodyPr/>
            <a:lstStyle/>
            <a:p>
              <a:endParaRPr lang="en-US"/>
            </a:p>
          </p:txBody>
        </p:sp>
        <p:sp>
          <p:nvSpPr>
            <p:cNvPr id="3093" name="Line 42"/>
            <p:cNvSpPr>
              <a:spLocks noChangeShapeType="1"/>
            </p:cNvSpPr>
            <p:nvPr/>
          </p:nvSpPr>
          <p:spPr bwMode="auto">
            <a:xfrm>
              <a:off x="7364522" y="1236482"/>
              <a:ext cx="342900" cy="0"/>
            </a:xfrm>
            <a:prstGeom prst="line">
              <a:avLst/>
            </a:prstGeom>
            <a:noFill/>
            <a:ln w="19050">
              <a:solidFill>
                <a:schemeClr val="tx1"/>
              </a:solidFill>
              <a:round/>
              <a:headEnd/>
              <a:tailEnd type="triangle" w="med" len="med"/>
            </a:ln>
          </p:spPr>
          <p:txBody>
            <a:bodyPr/>
            <a:lstStyle/>
            <a:p>
              <a:endParaRPr lang="en-US"/>
            </a:p>
          </p:txBody>
        </p:sp>
        <p:sp>
          <p:nvSpPr>
            <p:cNvPr id="3097" name="Line 7"/>
            <p:cNvSpPr>
              <a:spLocks noChangeShapeType="1"/>
            </p:cNvSpPr>
            <p:nvPr/>
          </p:nvSpPr>
          <p:spPr bwMode="auto">
            <a:xfrm flipV="1">
              <a:off x="5602397" y="1798458"/>
              <a:ext cx="1189038" cy="1587"/>
            </a:xfrm>
            <a:prstGeom prst="line">
              <a:avLst/>
            </a:prstGeom>
            <a:noFill/>
            <a:ln w="28575">
              <a:solidFill>
                <a:schemeClr val="tx1"/>
              </a:solidFill>
              <a:round/>
              <a:headEnd/>
              <a:tailEnd/>
            </a:ln>
          </p:spPr>
          <p:txBody>
            <a:bodyPr/>
            <a:lstStyle/>
            <a:p>
              <a:endParaRPr lang="en-US"/>
            </a:p>
          </p:txBody>
        </p:sp>
        <p:sp>
          <p:nvSpPr>
            <p:cNvPr id="3098" name="Line 10"/>
            <p:cNvSpPr>
              <a:spLocks noChangeShapeType="1"/>
            </p:cNvSpPr>
            <p:nvPr/>
          </p:nvSpPr>
          <p:spPr bwMode="auto">
            <a:xfrm flipV="1">
              <a:off x="4674080" y="1787344"/>
              <a:ext cx="0" cy="932656"/>
            </a:xfrm>
            <a:prstGeom prst="line">
              <a:avLst/>
            </a:prstGeom>
            <a:noFill/>
            <a:ln w="28575">
              <a:solidFill>
                <a:schemeClr val="tx1"/>
              </a:solidFill>
              <a:round/>
              <a:headEnd/>
              <a:tailEnd/>
            </a:ln>
          </p:spPr>
          <p:txBody>
            <a:bodyPr/>
            <a:lstStyle/>
            <a:p>
              <a:endParaRPr lang="en-US"/>
            </a:p>
          </p:txBody>
        </p:sp>
        <p:sp>
          <p:nvSpPr>
            <p:cNvPr id="3099" name="Line 11"/>
            <p:cNvSpPr>
              <a:spLocks noChangeShapeType="1"/>
            </p:cNvSpPr>
            <p:nvPr/>
          </p:nvSpPr>
          <p:spPr bwMode="auto">
            <a:xfrm flipV="1">
              <a:off x="3821223" y="1330144"/>
              <a:ext cx="1160463" cy="0"/>
            </a:xfrm>
            <a:prstGeom prst="line">
              <a:avLst/>
            </a:prstGeom>
            <a:noFill/>
            <a:ln w="28575">
              <a:solidFill>
                <a:schemeClr val="tx1"/>
              </a:solidFill>
              <a:round/>
              <a:headEnd/>
              <a:tailEnd/>
            </a:ln>
          </p:spPr>
          <p:txBody>
            <a:bodyPr/>
            <a:lstStyle/>
            <a:p>
              <a:endParaRPr lang="en-US"/>
            </a:p>
          </p:txBody>
        </p:sp>
        <p:sp>
          <p:nvSpPr>
            <p:cNvPr id="3100" name="Line 46"/>
            <p:cNvSpPr>
              <a:spLocks noChangeShapeType="1"/>
            </p:cNvSpPr>
            <p:nvPr/>
          </p:nvSpPr>
          <p:spPr bwMode="auto">
            <a:xfrm>
              <a:off x="5591286" y="1330144"/>
              <a:ext cx="2224087" cy="0"/>
            </a:xfrm>
            <a:prstGeom prst="line">
              <a:avLst/>
            </a:prstGeom>
            <a:noFill/>
            <a:ln w="28575">
              <a:solidFill>
                <a:schemeClr val="tx1"/>
              </a:solidFill>
              <a:round/>
              <a:headEnd/>
              <a:tailEnd/>
            </a:ln>
          </p:spPr>
          <p:txBody>
            <a:bodyPr/>
            <a:lstStyle/>
            <a:p>
              <a:endParaRPr lang="en-US"/>
            </a:p>
          </p:txBody>
        </p:sp>
        <p:sp>
          <p:nvSpPr>
            <p:cNvPr id="3101" name="Line 55"/>
            <p:cNvSpPr>
              <a:spLocks noChangeShapeType="1"/>
            </p:cNvSpPr>
            <p:nvPr/>
          </p:nvSpPr>
          <p:spPr bwMode="auto">
            <a:xfrm flipH="1" flipV="1">
              <a:off x="5896085" y="2320744"/>
              <a:ext cx="0" cy="412750"/>
            </a:xfrm>
            <a:prstGeom prst="line">
              <a:avLst/>
            </a:prstGeom>
            <a:noFill/>
            <a:ln w="28575">
              <a:solidFill>
                <a:schemeClr val="tx1"/>
              </a:solidFill>
              <a:round/>
              <a:headEnd/>
              <a:tailEnd/>
            </a:ln>
          </p:spPr>
          <p:txBody>
            <a:bodyPr/>
            <a:lstStyle/>
            <a:p>
              <a:endParaRPr lang="en-US"/>
            </a:p>
          </p:txBody>
        </p:sp>
        <p:sp>
          <p:nvSpPr>
            <p:cNvPr id="3102" name="Line 56"/>
            <p:cNvSpPr>
              <a:spLocks noChangeShapeType="1"/>
            </p:cNvSpPr>
            <p:nvPr/>
          </p:nvSpPr>
          <p:spPr bwMode="auto">
            <a:xfrm>
              <a:off x="5896085" y="1787344"/>
              <a:ext cx="0" cy="381000"/>
            </a:xfrm>
            <a:prstGeom prst="line">
              <a:avLst/>
            </a:prstGeom>
            <a:noFill/>
            <a:ln w="28575">
              <a:solidFill>
                <a:schemeClr val="tx1"/>
              </a:solidFill>
              <a:round/>
              <a:headEnd/>
              <a:tailEnd/>
            </a:ln>
          </p:spPr>
          <p:txBody>
            <a:bodyPr/>
            <a:lstStyle/>
            <a:p>
              <a:endParaRPr lang="en-US"/>
            </a:p>
          </p:txBody>
        </p:sp>
        <p:sp>
          <p:nvSpPr>
            <p:cNvPr id="3103" name="Line 53"/>
            <p:cNvSpPr>
              <a:spLocks noChangeShapeType="1"/>
            </p:cNvSpPr>
            <p:nvPr/>
          </p:nvSpPr>
          <p:spPr bwMode="auto">
            <a:xfrm flipV="1">
              <a:off x="4661039" y="1787343"/>
              <a:ext cx="312708" cy="0"/>
            </a:xfrm>
            <a:prstGeom prst="line">
              <a:avLst/>
            </a:prstGeom>
            <a:noFill/>
            <a:ln w="28575">
              <a:solidFill>
                <a:schemeClr val="tx1"/>
              </a:solidFill>
              <a:round/>
              <a:headEnd/>
              <a:tailEnd/>
            </a:ln>
          </p:spPr>
          <p:txBody>
            <a:bodyPr/>
            <a:lstStyle/>
            <a:p>
              <a:endParaRPr lang="en-US"/>
            </a:p>
          </p:txBody>
        </p:sp>
        <p:sp>
          <p:nvSpPr>
            <p:cNvPr id="3104" name="Line 55"/>
            <p:cNvSpPr>
              <a:spLocks noChangeShapeType="1"/>
            </p:cNvSpPr>
            <p:nvPr/>
          </p:nvSpPr>
          <p:spPr bwMode="auto">
            <a:xfrm flipH="1" flipV="1">
              <a:off x="5742097" y="2319157"/>
              <a:ext cx="323850" cy="0"/>
            </a:xfrm>
            <a:prstGeom prst="line">
              <a:avLst/>
            </a:prstGeom>
            <a:noFill/>
            <a:ln w="28575">
              <a:solidFill>
                <a:schemeClr val="tx1"/>
              </a:solidFill>
              <a:round/>
              <a:headEnd/>
              <a:tailEnd/>
            </a:ln>
          </p:spPr>
          <p:txBody>
            <a:bodyPr/>
            <a:lstStyle/>
            <a:p>
              <a:endParaRPr lang="en-US"/>
            </a:p>
          </p:txBody>
        </p:sp>
        <p:sp>
          <p:nvSpPr>
            <p:cNvPr id="3105" name="Line 56"/>
            <p:cNvSpPr>
              <a:spLocks noChangeShapeType="1"/>
            </p:cNvSpPr>
            <p:nvPr/>
          </p:nvSpPr>
          <p:spPr bwMode="auto">
            <a:xfrm flipH="1" flipV="1">
              <a:off x="5743685" y="2168344"/>
              <a:ext cx="323850" cy="0"/>
            </a:xfrm>
            <a:prstGeom prst="line">
              <a:avLst/>
            </a:prstGeom>
            <a:noFill/>
            <a:ln w="28575">
              <a:solidFill>
                <a:schemeClr val="tx1"/>
              </a:solidFill>
              <a:round/>
              <a:headEnd/>
              <a:tailEnd/>
            </a:ln>
          </p:spPr>
          <p:txBody>
            <a:bodyPr/>
            <a:lstStyle/>
            <a:p>
              <a:endParaRPr lang="en-US"/>
            </a:p>
          </p:txBody>
        </p:sp>
        <p:sp>
          <p:nvSpPr>
            <p:cNvPr id="3106" name="Line 58"/>
            <p:cNvSpPr>
              <a:spLocks noChangeShapeType="1"/>
            </p:cNvSpPr>
            <p:nvPr/>
          </p:nvSpPr>
          <p:spPr bwMode="auto">
            <a:xfrm flipH="1" flipV="1">
              <a:off x="2746485" y="2735165"/>
              <a:ext cx="5607050" cy="0"/>
            </a:xfrm>
            <a:prstGeom prst="line">
              <a:avLst/>
            </a:prstGeom>
            <a:noFill/>
            <a:ln w="28575">
              <a:solidFill>
                <a:schemeClr val="tx1"/>
              </a:solidFill>
              <a:round/>
              <a:headEnd/>
              <a:tailEnd/>
            </a:ln>
          </p:spPr>
          <p:txBody>
            <a:bodyPr/>
            <a:lstStyle/>
            <a:p>
              <a:endParaRPr lang="en-US"/>
            </a:p>
          </p:txBody>
        </p:sp>
        <p:sp>
          <p:nvSpPr>
            <p:cNvPr id="3107" name="Text Box 64"/>
            <p:cNvSpPr txBox="1">
              <a:spLocks noChangeArrowheads="1"/>
            </p:cNvSpPr>
            <p:nvPr/>
          </p:nvSpPr>
          <p:spPr bwMode="auto">
            <a:xfrm>
              <a:off x="4600686" y="1406344"/>
              <a:ext cx="390525"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M</a:t>
              </a:r>
            </a:p>
          </p:txBody>
        </p:sp>
        <p:sp>
          <p:nvSpPr>
            <p:cNvPr id="3108" name="Text Box 65"/>
            <p:cNvSpPr txBox="1">
              <a:spLocks noChangeArrowheads="1"/>
            </p:cNvSpPr>
            <p:nvPr/>
          </p:nvSpPr>
          <p:spPr bwMode="auto">
            <a:xfrm>
              <a:off x="5134086" y="1728608"/>
              <a:ext cx="325437"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p>
          </p:txBody>
        </p:sp>
        <p:sp>
          <p:nvSpPr>
            <p:cNvPr id="3114" name="Line 95"/>
            <p:cNvSpPr>
              <a:spLocks noChangeShapeType="1"/>
            </p:cNvSpPr>
            <p:nvPr/>
          </p:nvSpPr>
          <p:spPr bwMode="auto">
            <a:xfrm>
              <a:off x="3813285" y="1330144"/>
              <a:ext cx="0" cy="781050"/>
            </a:xfrm>
            <a:prstGeom prst="line">
              <a:avLst/>
            </a:prstGeom>
            <a:noFill/>
            <a:ln w="28575">
              <a:solidFill>
                <a:schemeClr val="tx1"/>
              </a:solidFill>
              <a:round/>
              <a:headEnd/>
              <a:tailEnd/>
            </a:ln>
          </p:spPr>
          <p:txBody>
            <a:bodyPr/>
            <a:lstStyle/>
            <a:p>
              <a:endParaRPr lang="en-US"/>
            </a:p>
          </p:txBody>
        </p:sp>
        <p:sp>
          <p:nvSpPr>
            <p:cNvPr id="3115" name="Line 96"/>
            <p:cNvSpPr>
              <a:spLocks noChangeShapeType="1"/>
            </p:cNvSpPr>
            <p:nvPr/>
          </p:nvSpPr>
          <p:spPr bwMode="auto">
            <a:xfrm flipH="1" flipV="1">
              <a:off x="3078273" y="2093732"/>
              <a:ext cx="728663" cy="0"/>
            </a:xfrm>
            <a:prstGeom prst="line">
              <a:avLst/>
            </a:prstGeom>
            <a:noFill/>
            <a:ln w="28575">
              <a:solidFill>
                <a:schemeClr val="tx1"/>
              </a:solidFill>
              <a:round/>
              <a:headEnd/>
              <a:tailEnd/>
            </a:ln>
          </p:spPr>
          <p:txBody>
            <a:bodyPr/>
            <a:lstStyle/>
            <a:p>
              <a:endParaRPr lang="en-US"/>
            </a:p>
          </p:txBody>
        </p:sp>
        <p:sp>
          <p:nvSpPr>
            <p:cNvPr id="3116" name="Line 103"/>
            <p:cNvSpPr>
              <a:spLocks noChangeShapeType="1"/>
            </p:cNvSpPr>
            <p:nvPr/>
          </p:nvSpPr>
          <p:spPr bwMode="auto">
            <a:xfrm>
              <a:off x="7823310" y="1330144"/>
              <a:ext cx="0" cy="762000"/>
            </a:xfrm>
            <a:prstGeom prst="line">
              <a:avLst/>
            </a:prstGeom>
            <a:noFill/>
            <a:ln w="28575">
              <a:solidFill>
                <a:schemeClr val="tx1"/>
              </a:solidFill>
              <a:round/>
              <a:headEnd/>
              <a:tailEnd/>
            </a:ln>
          </p:spPr>
          <p:txBody>
            <a:bodyPr/>
            <a:lstStyle/>
            <a:p>
              <a:endParaRPr lang="en-US"/>
            </a:p>
          </p:txBody>
        </p:sp>
        <p:sp>
          <p:nvSpPr>
            <p:cNvPr id="3117" name="Line 104"/>
            <p:cNvSpPr>
              <a:spLocks noChangeShapeType="1"/>
            </p:cNvSpPr>
            <p:nvPr/>
          </p:nvSpPr>
          <p:spPr bwMode="auto">
            <a:xfrm flipV="1">
              <a:off x="7815373" y="2081032"/>
              <a:ext cx="538163" cy="0"/>
            </a:xfrm>
            <a:prstGeom prst="line">
              <a:avLst/>
            </a:prstGeom>
            <a:noFill/>
            <a:ln w="28575">
              <a:solidFill>
                <a:schemeClr val="tx1"/>
              </a:solidFill>
              <a:round/>
              <a:headEnd/>
              <a:tailEnd/>
            </a:ln>
          </p:spPr>
          <p:txBody>
            <a:bodyPr/>
            <a:lstStyle/>
            <a:p>
              <a:endParaRPr lang="en-US"/>
            </a:p>
          </p:txBody>
        </p:sp>
        <p:sp>
          <p:nvSpPr>
            <p:cNvPr id="3118" name="Line 58"/>
            <p:cNvSpPr>
              <a:spLocks noChangeShapeType="1"/>
            </p:cNvSpPr>
            <p:nvPr/>
          </p:nvSpPr>
          <p:spPr bwMode="auto">
            <a:xfrm flipH="1" flipV="1">
              <a:off x="5896085" y="1330144"/>
              <a:ext cx="0" cy="152400"/>
            </a:xfrm>
            <a:prstGeom prst="line">
              <a:avLst/>
            </a:prstGeom>
            <a:noFill/>
            <a:ln w="28575">
              <a:solidFill>
                <a:schemeClr val="tx1"/>
              </a:solidFill>
              <a:round/>
              <a:headEnd/>
              <a:tailEnd/>
            </a:ln>
          </p:spPr>
          <p:txBody>
            <a:bodyPr/>
            <a:lstStyle/>
            <a:p>
              <a:endParaRPr lang="en-US"/>
            </a:p>
          </p:txBody>
        </p:sp>
        <p:sp>
          <p:nvSpPr>
            <p:cNvPr id="3119" name="Line 55"/>
            <p:cNvSpPr>
              <a:spLocks noChangeShapeType="1"/>
            </p:cNvSpPr>
            <p:nvPr/>
          </p:nvSpPr>
          <p:spPr bwMode="auto">
            <a:xfrm flipH="1" flipV="1">
              <a:off x="5742097" y="1633357"/>
              <a:ext cx="323850" cy="0"/>
            </a:xfrm>
            <a:prstGeom prst="line">
              <a:avLst/>
            </a:prstGeom>
            <a:noFill/>
            <a:ln w="28575">
              <a:solidFill>
                <a:schemeClr val="tx1"/>
              </a:solidFill>
              <a:round/>
              <a:headEnd/>
              <a:tailEnd/>
            </a:ln>
          </p:spPr>
          <p:txBody>
            <a:bodyPr/>
            <a:lstStyle/>
            <a:p>
              <a:endParaRPr lang="en-US"/>
            </a:p>
          </p:txBody>
        </p:sp>
        <p:sp>
          <p:nvSpPr>
            <p:cNvPr id="3120" name="Line 56"/>
            <p:cNvSpPr>
              <a:spLocks noChangeShapeType="1"/>
            </p:cNvSpPr>
            <p:nvPr/>
          </p:nvSpPr>
          <p:spPr bwMode="auto">
            <a:xfrm flipH="1" flipV="1">
              <a:off x="5743685" y="1482544"/>
              <a:ext cx="323850" cy="0"/>
            </a:xfrm>
            <a:prstGeom prst="line">
              <a:avLst/>
            </a:prstGeom>
            <a:noFill/>
            <a:ln w="28575">
              <a:solidFill>
                <a:schemeClr val="tx1"/>
              </a:solidFill>
              <a:round/>
              <a:headEnd/>
              <a:tailEnd/>
            </a:ln>
          </p:spPr>
          <p:txBody>
            <a:bodyPr/>
            <a:lstStyle/>
            <a:p>
              <a:endParaRPr lang="en-US"/>
            </a:p>
          </p:txBody>
        </p:sp>
        <p:sp>
          <p:nvSpPr>
            <p:cNvPr id="3121" name="Text Box 63"/>
            <p:cNvSpPr txBox="1">
              <a:spLocks noChangeArrowheads="1"/>
            </p:cNvSpPr>
            <p:nvPr/>
          </p:nvSpPr>
          <p:spPr bwMode="auto">
            <a:xfrm>
              <a:off x="6058011" y="1406344"/>
              <a:ext cx="441325"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a:t>
              </a:r>
              <a:r>
                <a:rPr lang="en-US" baseline="-25000">
                  <a:latin typeface="Times New Roman" pitchFamily="18" charset="0"/>
                  <a:cs typeface="Times New Roman" pitchFamily="18" charset="0"/>
                </a:rPr>
                <a:t>C</a:t>
              </a:r>
              <a:endParaRPr lang="en-US">
                <a:latin typeface="Times New Roman" pitchFamily="18" charset="0"/>
                <a:cs typeface="Times New Roman" pitchFamily="18" charset="0"/>
              </a:endParaRPr>
            </a:p>
          </p:txBody>
        </p:sp>
        <p:sp>
          <p:nvSpPr>
            <p:cNvPr id="3122" name="Line 58"/>
            <p:cNvSpPr>
              <a:spLocks noChangeShapeType="1"/>
            </p:cNvSpPr>
            <p:nvPr/>
          </p:nvSpPr>
          <p:spPr bwMode="auto">
            <a:xfrm flipH="1" flipV="1">
              <a:off x="5896085" y="1634944"/>
              <a:ext cx="0" cy="152400"/>
            </a:xfrm>
            <a:prstGeom prst="line">
              <a:avLst/>
            </a:prstGeom>
            <a:noFill/>
            <a:ln w="28575">
              <a:solidFill>
                <a:schemeClr val="tx1"/>
              </a:solidFill>
              <a:round/>
              <a:headEnd/>
              <a:tailEnd/>
            </a:ln>
          </p:spPr>
          <p:txBody>
            <a:bodyPr/>
            <a:lstStyle/>
            <a:p>
              <a:endParaRPr lang="en-US"/>
            </a:p>
          </p:txBody>
        </p:sp>
        <p:sp>
          <p:nvSpPr>
            <p:cNvPr id="3123" name="Text Box 63"/>
            <p:cNvSpPr txBox="1">
              <a:spLocks noChangeArrowheads="1"/>
            </p:cNvSpPr>
            <p:nvPr/>
          </p:nvSpPr>
          <p:spPr bwMode="auto">
            <a:xfrm>
              <a:off x="5111861" y="968194"/>
              <a:ext cx="401637"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a:t>
              </a:r>
              <a:r>
                <a:rPr lang="en-US" baseline="-25000">
                  <a:latin typeface="Times New Roman" pitchFamily="18" charset="0"/>
                  <a:cs typeface="Times New Roman" pitchFamily="18" charset="0"/>
                </a:rPr>
                <a:t>1</a:t>
              </a:r>
              <a:endParaRPr lang="en-US">
                <a:latin typeface="Times New Roman" pitchFamily="18" charset="0"/>
                <a:cs typeface="Times New Roman" pitchFamily="18" charset="0"/>
              </a:endParaRPr>
            </a:p>
          </p:txBody>
        </p:sp>
        <p:sp>
          <p:nvSpPr>
            <p:cNvPr id="3126" name="Line 4"/>
            <p:cNvSpPr>
              <a:spLocks noChangeShapeType="1"/>
            </p:cNvSpPr>
            <p:nvPr/>
          </p:nvSpPr>
          <p:spPr bwMode="auto">
            <a:xfrm flipH="1">
              <a:off x="5896085" y="2728733"/>
              <a:ext cx="0" cy="182880"/>
            </a:xfrm>
            <a:prstGeom prst="line">
              <a:avLst/>
            </a:prstGeom>
            <a:noFill/>
            <a:ln w="2857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3081" name="Object 10"/>
                <p:cNvGraphicFramePr>
                  <a:graphicFrameLocks noChangeAspect="1"/>
                </p:cNvGraphicFramePr>
                <p:nvPr>
                  <p:extLst>
                    <p:ext uri="{D42A27DB-BD31-4B8C-83A1-F6EECF244321}">
                      <p14:modId xmlns:p14="http://schemas.microsoft.com/office/powerpoint/2010/main" val="3774760758"/>
                    </p:ext>
                  </p:extLst>
                </p:nvPr>
              </p:nvGraphicFramePr>
              <p:xfrm>
                <a:off x="6118336" y="1974670"/>
                <a:ext cx="320675" cy="474663"/>
              </p:xfrm>
              <a:graphic>
                <a:graphicData uri="http://schemas.openxmlformats.org/presentationml/2006/ole">
                  <mc:AlternateContent>
                    <mc:Choice xmlns:v="urn:schemas-microsoft-com:vml" Requires="v">
                      <p:oleObj spid="_x0000_s3511" name="Equation" r:id="rId13" imgW="177480" imgH="266400" progId="Equation.3">
                        <p:embed/>
                      </p:oleObj>
                    </mc:Choice>
                    <mc:Fallback>
                      <p:oleObj name="Equation" r:id="rId13" imgW="177480" imgH="266400" progId="Equation.3">
                        <p:embed/>
                        <p:pic>
                          <p:nvPicPr>
                            <p:cNvPr id="0" name=""/>
                            <p:cNvPicPr>
                              <a:picLocks noChangeAspect="1" noChangeArrowheads="1"/>
                            </p:cNvPicPr>
                            <p:nvPr/>
                          </p:nvPicPr>
                          <p:blipFill>
                            <a:blip r:embed="rId14"/>
                            <a:srcRect/>
                            <a:stretch>
                              <a:fillRect/>
                            </a:stretch>
                          </p:blipFill>
                          <p:spPr bwMode="auto">
                            <a:xfrm>
                              <a:off x="6118336" y="1974670"/>
                              <a:ext cx="320675" cy="474663"/>
                            </a:xfrm>
                            <a:prstGeom prst="rect">
                              <a:avLst/>
                            </a:prstGeom>
                            <a:noFill/>
                          </p:spPr>
                        </p:pic>
                      </p:oleObj>
                    </mc:Fallback>
                  </mc:AlternateContent>
                </a:graphicData>
              </a:graphic>
            </p:graphicFrame>
          </mc:Choice>
          <mc:Fallback xmlns="">
            <p:graphicFrame>
              <p:nvGraphicFramePr>
                <p:cNvPr id="3081" name="Object 10"/>
                <p:cNvGraphicFramePr>
                  <a:graphicFrameLocks noChangeAspect="1"/>
                </p:cNvGraphicFramePr>
                <p:nvPr>
                  <p:extLst>
                    <p:ext uri="{D42A27DB-BD31-4B8C-83A1-F6EECF244321}">
                      <p14:modId xmlns:p14="http://schemas.microsoft.com/office/powerpoint/2010/main" val="3774760758"/>
                    </p:ext>
                  </p:extLst>
                </p:nvPr>
              </p:nvGraphicFramePr>
              <p:xfrm>
                <a:off x="6118336" y="1974670"/>
                <a:ext cx="320675" cy="474663"/>
              </p:xfrm>
              <a:graphic>
                <a:graphicData uri="http://schemas.openxmlformats.org/presentationml/2006/ole">
                  <mc:AlternateContent>
                    <mc:Choice xmlns:v="urn:schemas-microsoft-com:vml" Requires="v">
                      <p:oleObj spid="_x0000_s3391" name="Equation" r:id="rId15" imgW="177480" imgH="266400" progId="Equation.3">
                        <p:embed/>
                      </p:oleObj>
                    </mc:Choice>
                    <mc:Fallback>
                      <p:oleObj name="Equation" r:id="rId15" imgW="177480" imgH="266400" progId="Equation.3">
                        <p:embed/>
                        <p:pic>
                          <p:nvPicPr>
                            <p:cNvPr id="0" name=""/>
                            <p:cNvPicPr>
                              <a:picLocks noChangeAspect="1" noChangeArrowheads="1"/>
                            </p:cNvPicPr>
                            <p:nvPr/>
                          </p:nvPicPr>
                          <p:blipFill>
                            <a:blip r:embed="rId16"/>
                            <a:srcRect/>
                            <a:stretch>
                              <a:fillRect/>
                            </a:stretch>
                          </p:blipFill>
                          <p:spPr bwMode="auto">
                            <a:xfrm>
                              <a:off x="6118336" y="1974670"/>
                              <a:ext cx="320675" cy="474663"/>
                            </a:xfrm>
                            <a:prstGeom prst="rect">
                              <a:avLst/>
                            </a:prstGeom>
                            <a:noFill/>
                          </p:spPr>
                        </p:pic>
                      </p:oleObj>
                    </mc:Fallback>
                  </mc:AlternateContent>
                </a:graphicData>
              </a:graphic>
            </p:graphicFrame>
          </mc:Fallback>
        </mc:AlternateContent>
        <p:sp>
          <p:nvSpPr>
            <p:cNvPr id="3127" name="Text Box 65"/>
            <p:cNvSpPr txBox="1">
              <a:spLocks noChangeArrowheads="1"/>
            </p:cNvSpPr>
            <p:nvPr/>
          </p:nvSpPr>
          <p:spPr bwMode="auto">
            <a:xfrm>
              <a:off x="6696186" y="2027058"/>
              <a:ext cx="350837" cy="369887"/>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V</a:t>
              </a:r>
            </a:p>
          </p:txBody>
        </p:sp>
        <p:sp>
          <p:nvSpPr>
            <p:cNvPr id="3150" name="Oval 41"/>
            <p:cNvSpPr>
              <a:spLocks noChangeArrowheads="1"/>
            </p:cNvSpPr>
            <p:nvPr/>
          </p:nvSpPr>
          <p:spPr bwMode="auto">
            <a:xfrm>
              <a:off x="6791436" y="1752420"/>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3151" name="Oval 41"/>
            <p:cNvSpPr>
              <a:spLocks noChangeArrowheads="1"/>
            </p:cNvSpPr>
            <p:nvPr/>
          </p:nvSpPr>
          <p:spPr bwMode="auto">
            <a:xfrm>
              <a:off x="6824773" y="2676345"/>
              <a:ext cx="85725" cy="87313"/>
            </a:xfrm>
            <a:prstGeom prst="ellipse">
              <a:avLst/>
            </a:prstGeom>
            <a:solidFill>
              <a:schemeClr val="bg1"/>
            </a:solidFill>
            <a:ln w="28575">
              <a:solidFill>
                <a:schemeClr val="tx1"/>
              </a:solidFill>
              <a:round/>
              <a:headEnd/>
              <a:tailEnd/>
            </a:ln>
          </p:spPr>
          <p:txBody>
            <a:bodyPr wrap="none" anchor="ctr"/>
            <a:lstStyle/>
            <a:p>
              <a:endParaRPr lang="en-US">
                <a:latin typeface="Calibri" pitchFamily="34" charset="0"/>
              </a:endParaRPr>
            </a:p>
          </p:txBody>
        </p:sp>
        <p:sp>
          <p:nvSpPr>
            <p:cNvPr id="3156" name="Freeform 92"/>
            <p:cNvSpPr>
              <a:spLocks/>
            </p:cNvSpPr>
            <p:nvPr/>
          </p:nvSpPr>
          <p:spPr bwMode="auto">
            <a:xfrm rot="10800000" flipV="1">
              <a:off x="4980097" y="1642882"/>
              <a:ext cx="611188" cy="150813"/>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3157" name="Freeform 92"/>
            <p:cNvSpPr>
              <a:spLocks/>
            </p:cNvSpPr>
            <p:nvPr/>
          </p:nvSpPr>
          <p:spPr bwMode="auto">
            <a:xfrm rot="10800000">
              <a:off x="4974331" y="1327447"/>
              <a:ext cx="611188" cy="152400"/>
            </a:xfrm>
            <a:custGeom>
              <a:avLst/>
              <a:gdLst>
                <a:gd name="T0" fmla="*/ 1967007804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115913" y="1787343"/>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15913" y="1787343"/>
                  <a:ext cx="279400" cy="461665"/>
                </a:xfrm>
                <a:prstGeom prst="rect">
                  <a:avLst/>
                </a:prstGeom>
                <a:blipFill rotWithShape="0">
                  <a:blip r:embed="rId17"/>
                  <a:stretch>
                    <a:fillRect l="-4348" r="-67391"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8778638" y="1853562"/>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𝑍</m:t>
                            </m:r>
                          </m:e>
                          <m:sub>
                            <m:r>
                              <a:rPr lang="en-US" sz="2400" b="0" i="1" smtClean="0">
                                <a:latin typeface="Cambria Math" panose="02040503050406030204" pitchFamily="18" charset="0"/>
                                <a:cs typeface="Arial" pitchFamily="34" charset="0"/>
                              </a:rPr>
                              <m:t>0</m:t>
                            </m:r>
                          </m:sub>
                        </m:sSub>
                      </m:oMath>
                    </m:oMathPara>
                  </a14:m>
                  <a:endParaRPr lang="en-US" sz="2400" dirty="0" smtClean="0">
                    <a:latin typeface="Arial" pitchFamily="34" charset="0"/>
                    <a:cs typeface="Arial" pitchFamily="34"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778638" y="1853562"/>
                  <a:ext cx="279400" cy="461665"/>
                </a:xfrm>
                <a:prstGeom prst="rect">
                  <a:avLst/>
                </a:prstGeom>
                <a:blipFill rotWithShape="0">
                  <a:blip r:embed="rId18"/>
                  <a:stretch>
                    <a:fillRect l="-4348" r="-67391" b="-3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4" name="TextBox 83"/>
              <p:cNvSpPr txBox="1"/>
              <p:nvPr/>
            </p:nvSpPr>
            <p:spPr>
              <a:xfrm>
                <a:off x="700508" y="5460072"/>
                <a:ext cx="3857004" cy="937757"/>
              </a:xfrm>
              <a:prstGeom prst="rect">
                <a:avLst/>
              </a:prstGeom>
              <a:noFill/>
            </p:spPr>
            <p:txBody>
              <a:bodyPr wrap="square" rtlCol="0">
                <a:spAutoFit/>
              </a:bodyPr>
              <a:lstStyle/>
              <a:p>
                <a:r>
                  <a:rPr lang="en-US" dirty="0" smtClean="0"/>
                  <a:t>Obtain internal quality factor with fit parameters </a:t>
                </a: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𝑄</m:t>
                          </m:r>
                        </m:e>
                        <m:sub>
                          <m:r>
                            <a:rPr lang="en-US" i="1">
                              <a:latin typeface="Cambria Math"/>
                            </a:rPr>
                            <m:t>𝑖</m:t>
                          </m:r>
                        </m:sub>
                        <m:sup>
                          <m:r>
                            <a:rPr lang="en-US" i="1">
                              <a:latin typeface="Cambria Math" panose="02040503050406030204" pitchFamily="18" charset="0"/>
                            </a:rPr>
                            <m:t>−1</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−1</m:t>
                          </m:r>
                        </m:sup>
                      </m:sSup>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a:rPr>
                            <m:t>𝑒</m:t>
                          </m:r>
                        </m:sub>
                        <m:sup>
                          <m:r>
                            <a:rPr lang="en-US" b="0" i="1" smtClean="0">
                              <a:latin typeface="Cambria Math"/>
                            </a:rPr>
                            <m:t>−1</m:t>
                          </m:r>
                        </m:sup>
                      </m:sSubSup>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700508" y="5460072"/>
                <a:ext cx="3857004" cy="937757"/>
              </a:xfrm>
              <a:prstGeom prst="rect">
                <a:avLst/>
              </a:prstGeom>
              <a:blipFill rotWithShape="0">
                <a:blip r:embed="rId19"/>
                <a:stretch>
                  <a:fillRect l="-1422" t="-3896" r="-2528" b="-3247"/>
                </a:stretch>
              </a:blipFill>
            </p:spPr>
            <p:txBody>
              <a:bodyPr/>
              <a:lstStyle/>
              <a:p>
                <a:r>
                  <a:rPr lang="en-US">
                    <a:noFill/>
                  </a:rPr>
                  <a:t> </a:t>
                </a:r>
              </a:p>
            </p:txBody>
          </p:sp>
        </mc:Fallback>
      </mc:AlternateContent>
      <p:grpSp>
        <p:nvGrpSpPr>
          <p:cNvPr id="5" name="Group 4"/>
          <p:cNvGrpSpPr/>
          <p:nvPr/>
        </p:nvGrpSpPr>
        <p:grpSpPr>
          <a:xfrm>
            <a:off x="471739" y="4309230"/>
            <a:ext cx="4127500" cy="1011237"/>
            <a:chOff x="1197085" y="3916182"/>
            <a:chExt cx="4127500" cy="1011237"/>
          </a:xfrm>
        </p:grpSpPr>
        <p:sp>
          <p:nvSpPr>
            <p:cNvPr id="3109" name="Oval 20"/>
            <p:cNvSpPr>
              <a:spLocks noChangeArrowheads="1"/>
            </p:cNvSpPr>
            <p:nvPr/>
          </p:nvSpPr>
          <p:spPr bwMode="auto">
            <a:xfrm>
              <a:off x="1589198" y="4340044"/>
              <a:ext cx="314325" cy="304800"/>
            </a:xfrm>
            <a:prstGeom prst="ellipse">
              <a:avLst/>
            </a:prstGeom>
            <a:noFill/>
            <a:ln w="31750">
              <a:solidFill>
                <a:schemeClr val="tx1"/>
              </a:solidFill>
              <a:round/>
              <a:headEnd/>
              <a:tailEnd/>
            </a:ln>
          </p:spPr>
          <p:txBody>
            <a:bodyPr wrap="none" anchor="ctr"/>
            <a:lstStyle/>
            <a:p>
              <a:endParaRPr lang="en-US">
                <a:latin typeface="Calibri" pitchFamily="34" charset="0"/>
              </a:endParaRPr>
            </a:p>
          </p:txBody>
        </p:sp>
        <p:sp>
          <p:nvSpPr>
            <p:cNvPr id="3110" name="Line 22"/>
            <p:cNvSpPr>
              <a:spLocks noChangeShapeType="1"/>
            </p:cNvSpPr>
            <p:nvPr/>
          </p:nvSpPr>
          <p:spPr bwMode="auto">
            <a:xfrm flipV="1">
              <a:off x="1762235" y="4651195"/>
              <a:ext cx="0" cy="219075"/>
            </a:xfrm>
            <a:prstGeom prst="line">
              <a:avLst/>
            </a:prstGeom>
            <a:noFill/>
            <a:ln w="31750">
              <a:solidFill>
                <a:schemeClr val="tx1"/>
              </a:solidFill>
              <a:round/>
              <a:headEnd/>
              <a:tailEnd/>
            </a:ln>
          </p:spPr>
          <p:txBody>
            <a:bodyPr/>
            <a:lstStyle/>
            <a:p>
              <a:endParaRPr lang="en-US"/>
            </a:p>
          </p:txBody>
        </p:sp>
        <p:sp>
          <p:nvSpPr>
            <p:cNvPr id="3111" name="Line 23"/>
            <p:cNvSpPr>
              <a:spLocks noChangeShapeType="1"/>
            </p:cNvSpPr>
            <p:nvPr/>
          </p:nvSpPr>
          <p:spPr bwMode="auto">
            <a:xfrm>
              <a:off x="1751122" y="3959044"/>
              <a:ext cx="3352800" cy="0"/>
            </a:xfrm>
            <a:prstGeom prst="line">
              <a:avLst/>
            </a:prstGeom>
            <a:noFill/>
            <a:ln w="31750">
              <a:solidFill>
                <a:schemeClr val="tx1"/>
              </a:solidFill>
              <a:round/>
              <a:headEnd/>
              <a:tailEnd/>
            </a:ln>
          </p:spPr>
          <p:txBody>
            <a:bodyPr/>
            <a:lstStyle/>
            <a:p>
              <a:endParaRPr lang="en-US"/>
            </a:p>
          </p:txBody>
        </p:sp>
        <p:sp>
          <p:nvSpPr>
            <p:cNvPr id="3112" name="Line 24"/>
            <p:cNvSpPr>
              <a:spLocks noChangeShapeType="1"/>
            </p:cNvSpPr>
            <p:nvPr/>
          </p:nvSpPr>
          <p:spPr bwMode="auto">
            <a:xfrm>
              <a:off x="2360722" y="4644844"/>
              <a:ext cx="0" cy="228600"/>
            </a:xfrm>
            <a:prstGeom prst="line">
              <a:avLst/>
            </a:prstGeom>
            <a:noFill/>
            <a:ln w="31750">
              <a:solidFill>
                <a:schemeClr val="tx1"/>
              </a:solidFill>
              <a:round/>
              <a:headEnd/>
              <a:tailEnd/>
            </a:ln>
          </p:spPr>
          <p:txBody>
            <a:bodyPr/>
            <a:lstStyle/>
            <a:p>
              <a:endParaRPr lang="en-US"/>
            </a:p>
          </p:txBody>
        </p:sp>
        <p:sp>
          <p:nvSpPr>
            <p:cNvPr id="3124" name="Line 22"/>
            <p:cNvSpPr>
              <a:spLocks noChangeShapeType="1"/>
            </p:cNvSpPr>
            <p:nvPr/>
          </p:nvSpPr>
          <p:spPr bwMode="auto">
            <a:xfrm flipV="1">
              <a:off x="1760647" y="3959045"/>
              <a:ext cx="0" cy="219075"/>
            </a:xfrm>
            <a:prstGeom prst="line">
              <a:avLst/>
            </a:prstGeom>
            <a:noFill/>
            <a:ln w="31750">
              <a:solidFill>
                <a:schemeClr val="tx1"/>
              </a:solidFill>
              <a:round/>
              <a:headEnd/>
              <a:tailEnd/>
            </a:ln>
          </p:spPr>
          <p:txBody>
            <a:bodyPr/>
            <a:lstStyle/>
            <a:p>
              <a:endParaRPr lang="en-US"/>
            </a:p>
          </p:txBody>
        </p:sp>
        <p:sp>
          <p:nvSpPr>
            <p:cNvPr id="3125" name="Oval 20"/>
            <p:cNvSpPr>
              <a:spLocks noChangeArrowheads="1"/>
            </p:cNvSpPr>
            <p:nvPr/>
          </p:nvSpPr>
          <p:spPr bwMode="auto">
            <a:xfrm>
              <a:off x="1597219" y="4165503"/>
              <a:ext cx="314325" cy="304800"/>
            </a:xfrm>
            <a:prstGeom prst="ellipse">
              <a:avLst/>
            </a:prstGeom>
            <a:noFill/>
            <a:ln w="31750">
              <a:solidFill>
                <a:schemeClr val="tx1"/>
              </a:solidFill>
              <a:round/>
              <a:headEnd/>
              <a:tailEnd/>
            </a:ln>
          </p:spPr>
          <p:txBody>
            <a:bodyPr wrap="none" anchor="ctr"/>
            <a:lstStyle/>
            <a:p>
              <a:endParaRPr lang="en-US">
                <a:latin typeface="Calibri" pitchFamily="34" charset="0"/>
              </a:endParaRPr>
            </a:p>
          </p:txBody>
        </p:sp>
        <p:sp>
          <p:nvSpPr>
            <p:cNvPr id="3128" name="Line 23"/>
            <p:cNvSpPr>
              <a:spLocks noChangeShapeType="1"/>
            </p:cNvSpPr>
            <p:nvPr/>
          </p:nvSpPr>
          <p:spPr bwMode="auto">
            <a:xfrm>
              <a:off x="1751122" y="4873444"/>
              <a:ext cx="3352800" cy="0"/>
            </a:xfrm>
            <a:prstGeom prst="line">
              <a:avLst/>
            </a:prstGeom>
            <a:noFill/>
            <a:ln w="31750">
              <a:solidFill>
                <a:schemeClr val="tx1"/>
              </a:solidFill>
              <a:round/>
              <a:headEnd/>
              <a:tailEnd/>
            </a:ln>
          </p:spPr>
          <p:txBody>
            <a:bodyPr/>
            <a:lstStyle/>
            <a:p>
              <a:endParaRPr lang="en-US"/>
            </a:p>
          </p:txBody>
        </p:sp>
        <p:sp>
          <p:nvSpPr>
            <p:cNvPr id="3129" name="Line 24"/>
            <p:cNvSpPr>
              <a:spLocks noChangeShapeType="1"/>
            </p:cNvSpPr>
            <p:nvPr/>
          </p:nvSpPr>
          <p:spPr bwMode="auto">
            <a:xfrm>
              <a:off x="2360722" y="3959044"/>
              <a:ext cx="0" cy="228600"/>
            </a:xfrm>
            <a:prstGeom prst="line">
              <a:avLst/>
            </a:prstGeom>
            <a:noFill/>
            <a:ln w="31750">
              <a:solidFill>
                <a:schemeClr val="tx1"/>
              </a:solidFill>
              <a:round/>
              <a:headEnd/>
              <a:tailEnd/>
            </a:ln>
          </p:spPr>
          <p:txBody>
            <a:bodyPr/>
            <a:lstStyle/>
            <a:p>
              <a:endParaRPr lang="en-US"/>
            </a:p>
          </p:txBody>
        </p:sp>
        <p:sp>
          <p:nvSpPr>
            <p:cNvPr id="3130" name="Line 55"/>
            <p:cNvSpPr>
              <a:spLocks noChangeShapeType="1"/>
            </p:cNvSpPr>
            <p:nvPr/>
          </p:nvSpPr>
          <p:spPr bwMode="auto">
            <a:xfrm flipH="1" flipV="1">
              <a:off x="2770297" y="4490857"/>
              <a:ext cx="323850" cy="0"/>
            </a:xfrm>
            <a:prstGeom prst="line">
              <a:avLst/>
            </a:prstGeom>
            <a:noFill/>
            <a:ln w="31750">
              <a:solidFill>
                <a:schemeClr val="tx1"/>
              </a:solidFill>
              <a:round/>
              <a:headEnd/>
              <a:tailEnd/>
            </a:ln>
          </p:spPr>
          <p:txBody>
            <a:bodyPr/>
            <a:lstStyle/>
            <a:p>
              <a:endParaRPr lang="en-US"/>
            </a:p>
          </p:txBody>
        </p:sp>
        <p:sp>
          <p:nvSpPr>
            <p:cNvPr id="3131" name="Line 56"/>
            <p:cNvSpPr>
              <a:spLocks noChangeShapeType="1"/>
            </p:cNvSpPr>
            <p:nvPr/>
          </p:nvSpPr>
          <p:spPr bwMode="auto">
            <a:xfrm flipH="1" flipV="1">
              <a:off x="2771885" y="4340044"/>
              <a:ext cx="323850" cy="0"/>
            </a:xfrm>
            <a:prstGeom prst="line">
              <a:avLst/>
            </a:prstGeom>
            <a:noFill/>
            <a:ln w="31750">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graphicFrame>
              <p:nvGraphicFramePr>
                <p:cNvPr id="3082" name="Object 11"/>
                <p:cNvGraphicFramePr>
                  <a:graphicFrameLocks noChangeAspect="1"/>
                </p:cNvGraphicFramePr>
                <p:nvPr>
                  <p:extLst>
                    <p:ext uri="{D42A27DB-BD31-4B8C-83A1-F6EECF244321}">
                      <p14:modId xmlns:p14="http://schemas.microsoft.com/office/powerpoint/2010/main" val="1011249172"/>
                    </p:ext>
                  </p:extLst>
                </p:nvPr>
              </p:nvGraphicFramePr>
              <p:xfrm>
                <a:off x="3103672" y="4217808"/>
                <a:ext cx="274638" cy="384175"/>
              </p:xfrm>
              <a:graphic>
                <a:graphicData uri="http://schemas.openxmlformats.org/presentationml/2006/ole">
                  <mc:AlternateContent>
                    <mc:Choice xmlns:v="urn:schemas-microsoft-com:vml" Requires="v">
                      <p:oleObj spid="_x0000_s3512" name="Equation" r:id="rId20" imgW="152268" imgH="215713" progId="Equation.3">
                        <p:embed/>
                      </p:oleObj>
                    </mc:Choice>
                    <mc:Fallback>
                      <p:oleObj name="Equation" r:id="rId20" imgW="152268" imgH="215713" progId="Equation.3">
                        <p:embed/>
                        <p:pic>
                          <p:nvPicPr>
                            <p:cNvPr id="0" name=""/>
                            <p:cNvPicPr>
                              <a:picLocks noChangeAspect="1" noChangeArrowheads="1"/>
                            </p:cNvPicPr>
                            <p:nvPr/>
                          </p:nvPicPr>
                          <p:blipFill>
                            <a:blip r:embed="rId21">
                              <a:extLst>
                                <a:ext uri="{28A0092B-C50C-407E-A947-70E740481C1C}">
                                  <a14:useLocalDpi val="0"/>
                                </a:ext>
                              </a:extLst>
                            </a:blip>
                            <a:srcRect/>
                            <a:stretch>
                              <a:fillRect/>
                            </a:stretch>
                          </p:blipFill>
                          <p:spPr bwMode="auto">
                            <a:xfrm>
                              <a:off x="3103672" y="4217808"/>
                              <a:ext cx="274638" cy="3841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82" name="Object 11"/>
                <p:cNvGraphicFramePr>
                  <a:graphicFrameLocks noChangeAspect="1"/>
                </p:cNvGraphicFramePr>
                <p:nvPr>
                  <p:extLst>
                    <p:ext uri="{D42A27DB-BD31-4B8C-83A1-F6EECF244321}">
                      <p14:modId xmlns:p14="http://schemas.microsoft.com/office/powerpoint/2010/main" val="1011249172"/>
                    </p:ext>
                  </p:extLst>
                </p:nvPr>
              </p:nvGraphicFramePr>
              <p:xfrm>
                <a:off x="3103672" y="4217808"/>
                <a:ext cx="274638" cy="384175"/>
              </p:xfrm>
              <a:graphic>
                <a:graphicData uri="http://schemas.openxmlformats.org/presentationml/2006/ole">
                  <mc:AlternateContent>
                    <mc:Choice xmlns:v="urn:schemas-microsoft-com:vml" Requires="v">
                      <p:oleObj spid="_x0000_s3392" name="Equation" r:id="rId22" imgW="152268" imgH="215713" progId="Equation.3">
                        <p:embed/>
                      </p:oleObj>
                    </mc:Choice>
                    <mc:Fallback>
                      <p:oleObj name="Equation" r:id="rId22" imgW="152268" imgH="21571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03672" y="4217808"/>
                              <a:ext cx="27463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3132" name="Line 24"/>
            <p:cNvSpPr>
              <a:spLocks noChangeShapeType="1"/>
            </p:cNvSpPr>
            <p:nvPr/>
          </p:nvSpPr>
          <p:spPr bwMode="auto">
            <a:xfrm>
              <a:off x="2924285" y="3959044"/>
              <a:ext cx="0" cy="381000"/>
            </a:xfrm>
            <a:prstGeom prst="line">
              <a:avLst/>
            </a:prstGeom>
            <a:noFill/>
            <a:ln w="31750">
              <a:solidFill>
                <a:schemeClr val="tx1"/>
              </a:solidFill>
              <a:round/>
              <a:headEnd/>
              <a:tailEnd/>
            </a:ln>
          </p:spPr>
          <p:txBody>
            <a:bodyPr/>
            <a:lstStyle/>
            <a:p>
              <a:endParaRPr lang="en-US"/>
            </a:p>
          </p:txBody>
        </p:sp>
        <p:sp>
          <p:nvSpPr>
            <p:cNvPr id="3133" name="Line 24"/>
            <p:cNvSpPr>
              <a:spLocks noChangeShapeType="1"/>
            </p:cNvSpPr>
            <p:nvPr/>
          </p:nvSpPr>
          <p:spPr bwMode="auto">
            <a:xfrm>
              <a:off x="2924285" y="4492444"/>
              <a:ext cx="0" cy="381000"/>
            </a:xfrm>
            <a:prstGeom prst="line">
              <a:avLst/>
            </a:prstGeom>
            <a:noFill/>
            <a:ln w="31750">
              <a:solidFill>
                <a:schemeClr val="tx1"/>
              </a:solidFill>
              <a:round/>
              <a:headEnd/>
              <a:tailEnd/>
            </a:ln>
          </p:spPr>
          <p:txBody>
            <a:bodyPr/>
            <a:lstStyle/>
            <a:p>
              <a:endParaRPr lang="en-US"/>
            </a:p>
          </p:txBody>
        </p:sp>
        <p:sp>
          <p:nvSpPr>
            <p:cNvPr id="3134" name="Text Box 73"/>
            <p:cNvSpPr txBox="1">
              <a:spLocks noChangeArrowheads="1"/>
            </p:cNvSpPr>
            <p:nvPr/>
          </p:nvSpPr>
          <p:spPr bwMode="auto">
            <a:xfrm>
              <a:off x="2324210" y="4219394"/>
              <a:ext cx="304800" cy="381000"/>
            </a:xfrm>
            <a:prstGeom prst="rect">
              <a:avLst/>
            </a:prstGeom>
            <a:noFill/>
            <a:ln w="31750">
              <a:noFill/>
              <a:miter lim="800000"/>
              <a:headEnd/>
              <a:tailEnd/>
            </a:ln>
          </p:spPr>
          <p:txBody>
            <a:bodyPr>
              <a:spAutoFit/>
            </a:bodyPr>
            <a:lstStyle/>
            <a:p>
              <a:r>
                <a:rPr lang="en-US">
                  <a:latin typeface="Times New Roman" pitchFamily="18" charset="0"/>
                </a:rPr>
                <a:t>L</a:t>
              </a:r>
              <a:endParaRPr lang="en-US" baseline="-25000">
                <a:latin typeface="Times New Roman" pitchFamily="18" charset="0"/>
              </a:endParaRPr>
            </a:p>
          </p:txBody>
        </p:sp>
        <p:sp>
          <p:nvSpPr>
            <p:cNvPr id="3135" name="Line 55"/>
            <p:cNvSpPr>
              <a:spLocks noChangeShapeType="1"/>
            </p:cNvSpPr>
            <p:nvPr/>
          </p:nvSpPr>
          <p:spPr bwMode="auto">
            <a:xfrm flipH="1" flipV="1">
              <a:off x="3502135" y="4490857"/>
              <a:ext cx="323850" cy="0"/>
            </a:xfrm>
            <a:prstGeom prst="line">
              <a:avLst/>
            </a:prstGeom>
            <a:noFill/>
            <a:ln w="31750">
              <a:solidFill>
                <a:schemeClr val="tx1"/>
              </a:solidFill>
              <a:round/>
              <a:headEnd/>
              <a:tailEnd/>
            </a:ln>
          </p:spPr>
          <p:txBody>
            <a:bodyPr/>
            <a:lstStyle/>
            <a:p>
              <a:endParaRPr lang="en-US"/>
            </a:p>
          </p:txBody>
        </p:sp>
        <p:sp>
          <p:nvSpPr>
            <p:cNvPr id="3136" name="Line 56"/>
            <p:cNvSpPr>
              <a:spLocks noChangeShapeType="1"/>
            </p:cNvSpPr>
            <p:nvPr/>
          </p:nvSpPr>
          <p:spPr bwMode="auto">
            <a:xfrm flipH="1" flipV="1">
              <a:off x="3503722" y="4340044"/>
              <a:ext cx="323850" cy="0"/>
            </a:xfrm>
            <a:prstGeom prst="line">
              <a:avLst/>
            </a:prstGeom>
            <a:noFill/>
            <a:ln w="31750">
              <a:solidFill>
                <a:schemeClr val="tx1"/>
              </a:solidFill>
              <a:round/>
              <a:headEnd/>
              <a:tailEnd/>
            </a:ln>
          </p:spPr>
          <p:txBody>
            <a:bodyPr/>
            <a:lstStyle/>
            <a:p>
              <a:endParaRPr lang="en-US"/>
            </a:p>
          </p:txBody>
        </p:sp>
        <p:sp>
          <p:nvSpPr>
            <p:cNvPr id="3137" name="Line 24"/>
            <p:cNvSpPr>
              <a:spLocks noChangeShapeType="1"/>
            </p:cNvSpPr>
            <p:nvPr/>
          </p:nvSpPr>
          <p:spPr bwMode="auto">
            <a:xfrm>
              <a:off x="3656122" y="3959044"/>
              <a:ext cx="0" cy="381000"/>
            </a:xfrm>
            <a:prstGeom prst="line">
              <a:avLst/>
            </a:prstGeom>
            <a:noFill/>
            <a:ln w="31750">
              <a:solidFill>
                <a:schemeClr val="tx1"/>
              </a:solidFill>
              <a:round/>
              <a:headEnd/>
              <a:tailEnd/>
            </a:ln>
          </p:spPr>
          <p:txBody>
            <a:bodyPr/>
            <a:lstStyle/>
            <a:p>
              <a:endParaRPr lang="en-US"/>
            </a:p>
          </p:txBody>
        </p:sp>
        <p:sp>
          <p:nvSpPr>
            <p:cNvPr id="3138" name="Line 24"/>
            <p:cNvSpPr>
              <a:spLocks noChangeShapeType="1"/>
            </p:cNvSpPr>
            <p:nvPr/>
          </p:nvSpPr>
          <p:spPr bwMode="auto">
            <a:xfrm>
              <a:off x="3656122" y="4492444"/>
              <a:ext cx="0" cy="381000"/>
            </a:xfrm>
            <a:prstGeom prst="line">
              <a:avLst/>
            </a:prstGeom>
            <a:noFill/>
            <a:ln w="31750">
              <a:solidFill>
                <a:schemeClr val="tx1"/>
              </a:solidFill>
              <a:round/>
              <a:headEnd/>
              <a:tailEnd/>
            </a:ln>
          </p:spPr>
          <p:txBody>
            <a:bodyPr/>
            <a:lstStyle/>
            <a:p>
              <a:endParaRPr lang="en-US"/>
            </a:p>
          </p:txBody>
        </p:sp>
        <p:sp>
          <p:nvSpPr>
            <p:cNvPr id="3139" name="Text Box 73"/>
            <p:cNvSpPr txBox="1">
              <a:spLocks noChangeArrowheads="1"/>
            </p:cNvSpPr>
            <p:nvPr/>
          </p:nvSpPr>
          <p:spPr bwMode="auto">
            <a:xfrm>
              <a:off x="3784710" y="4225744"/>
              <a:ext cx="457200" cy="369888"/>
            </a:xfrm>
            <a:prstGeom prst="rect">
              <a:avLst/>
            </a:prstGeom>
            <a:noFill/>
            <a:ln w="31750">
              <a:noFill/>
              <a:miter lim="800000"/>
              <a:headEnd/>
              <a:tailEnd/>
            </a:ln>
          </p:spPr>
          <p:txBody>
            <a:bodyPr>
              <a:spAutoFit/>
            </a:bodyPr>
            <a:lstStyle/>
            <a:p>
              <a:r>
                <a:rPr lang="en-US" dirty="0">
                  <a:latin typeface="Times New Roman" pitchFamily="18" charset="0"/>
                </a:rPr>
                <a:t>C</a:t>
              </a:r>
              <a:r>
                <a:rPr lang="en-US" baseline="-25000" dirty="0">
                  <a:latin typeface="Times New Roman" pitchFamily="18" charset="0"/>
                </a:rPr>
                <a:t>T</a:t>
              </a:r>
            </a:p>
          </p:txBody>
        </p:sp>
        <p:sp>
          <p:nvSpPr>
            <p:cNvPr id="3140" name="Line 24"/>
            <p:cNvSpPr>
              <a:spLocks noChangeShapeType="1"/>
            </p:cNvSpPr>
            <p:nvPr/>
          </p:nvSpPr>
          <p:spPr bwMode="auto">
            <a:xfrm>
              <a:off x="4484797" y="4644844"/>
              <a:ext cx="0" cy="228600"/>
            </a:xfrm>
            <a:prstGeom prst="line">
              <a:avLst/>
            </a:prstGeom>
            <a:noFill/>
            <a:ln w="31750">
              <a:solidFill>
                <a:schemeClr val="tx1"/>
              </a:solidFill>
              <a:round/>
              <a:headEnd/>
              <a:tailEnd/>
            </a:ln>
          </p:spPr>
          <p:txBody>
            <a:bodyPr/>
            <a:lstStyle/>
            <a:p>
              <a:endParaRPr lang="en-US"/>
            </a:p>
          </p:txBody>
        </p:sp>
        <p:sp>
          <p:nvSpPr>
            <p:cNvPr id="3141" name="Text Box 75"/>
            <p:cNvSpPr txBox="1">
              <a:spLocks noChangeArrowheads="1"/>
            </p:cNvSpPr>
            <p:nvPr/>
          </p:nvSpPr>
          <p:spPr bwMode="auto">
            <a:xfrm>
              <a:off x="4537185" y="4225744"/>
              <a:ext cx="419100" cy="369888"/>
            </a:xfrm>
            <a:prstGeom prst="rect">
              <a:avLst/>
            </a:prstGeom>
            <a:noFill/>
            <a:ln w="31750">
              <a:noFill/>
              <a:miter lim="800000"/>
              <a:headEnd/>
              <a:tailEnd/>
            </a:ln>
          </p:spPr>
          <p:txBody>
            <a:bodyPr wrap="none">
              <a:spAutoFit/>
            </a:bodyPr>
            <a:lstStyle/>
            <a:p>
              <a:r>
                <a:rPr lang="en-US">
                  <a:latin typeface="Times New Roman" pitchFamily="18" charset="0"/>
                </a:rPr>
                <a:t>R</a:t>
              </a:r>
              <a:r>
                <a:rPr lang="en-US" baseline="-25000">
                  <a:latin typeface="Times New Roman" pitchFamily="18" charset="0"/>
                </a:rPr>
                <a:t>T</a:t>
              </a:r>
            </a:p>
          </p:txBody>
        </p:sp>
        <p:sp>
          <p:nvSpPr>
            <p:cNvPr id="3142" name="Text Box 65"/>
            <p:cNvSpPr txBox="1">
              <a:spLocks noChangeArrowheads="1"/>
            </p:cNvSpPr>
            <p:nvPr/>
          </p:nvSpPr>
          <p:spPr bwMode="auto">
            <a:xfrm>
              <a:off x="4973747" y="4225744"/>
              <a:ext cx="350838" cy="369888"/>
            </a:xfrm>
            <a:prstGeom prst="rect">
              <a:avLst/>
            </a:prstGeom>
            <a:noFill/>
            <a:ln w="31750">
              <a:noFill/>
              <a:miter lim="800000"/>
              <a:headEnd/>
              <a:tailEnd/>
            </a:ln>
          </p:spPr>
          <p:txBody>
            <a:bodyPr wrap="none">
              <a:spAutoFit/>
            </a:bodyPr>
            <a:lstStyle/>
            <a:p>
              <a:r>
                <a:rPr lang="en-US">
                  <a:latin typeface="Times New Roman" pitchFamily="18" charset="0"/>
                  <a:cs typeface="Times New Roman" pitchFamily="18" charset="0"/>
                </a:rPr>
                <a:t>V</a:t>
              </a:r>
            </a:p>
          </p:txBody>
        </p:sp>
        <p:sp>
          <p:nvSpPr>
            <p:cNvPr id="3144" name="Freeform 92"/>
            <p:cNvSpPr>
              <a:spLocks/>
            </p:cNvSpPr>
            <p:nvPr/>
          </p:nvSpPr>
          <p:spPr bwMode="auto">
            <a:xfrm rot="5400000" flipV="1">
              <a:off x="2059891" y="4364651"/>
              <a:ext cx="468313" cy="114300"/>
            </a:xfrm>
            <a:custGeom>
              <a:avLst/>
              <a:gdLst>
                <a:gd name="T0" fmla="*/ 884104908 w 488"/>
                <a:gd name="T1" fmla="*/ 2147483647 h 74"/>
                <a:gd name="T2" fmla="*/ 2147483647 w 488"/>
                <a:gd name="T3" fmla="*/ 2147483647 h 74"/>
                <a:gd name="T4" fmla="*/ 2147483647 w 488"/>
                <a:gd name="T5" fmla="*/ 2147483647 h 74"/>
                <a:gd name="T6" fmla="*/ 2147483647 w 488"/>
                <a:gd name="T7" fmla="*/ 2147483647 h 74"/>
                <a:gd name="T8" fmla="*/ 2147483647 w 488"/>
                <a:gd name="T9" fmla="*/ 2147483647 h 74"/>
                <a:gd name="T10" fmla="*/ 2147483647 w 488"/>
                <a:gd name="T11" fmla="*/ 2147483647 h 74"/>
                <a:gd name="T12" fmla="*/ 2147483647 w 488"/>
                <a:gd name="T13" fmla="*/ 2147483647 h 74"/>
                <a:gd name="T14" fmla="*/ 2147483647 w 488"/>
                <a:gd name="T15" fmla="*/ 2147483647 h 74"/>
                <a:gd name="T16" fmla="*/ 2147483647 w 488"/>
                <a:gd name="T17" fmla="*/ 2147483647 h 74"/>
                <a:gd name="T18" fmla="*/ 2147483647 w 488"/>
                <a:gd name="T19" fmla="*/ 2147483647 h 74"/>
                <a:gd name="T20" fmla="*/ 2147483647 w 488"/>
                <a:gd name="T21" fmla="*/ 2147483647 h 74"/>
                <a:gd name="T22" fmla="*/ 2147483647 w 488"/>
                <a:gd name="T23" fmla="*/ 2147483647 h 74"/>
                <a:gd name="T24" fmla="*/ 2147483647 w 488"/>
                <a:gd name="T25" fmla="*/ 2147483647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8"/>
                <a:gd name="T40" fmla="*/ 0 h 74"/>
                <a:gd name="T41" fmla="*/ 488 w 488"/>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8" h="74">
                  <a:moveTo>
                    <a:pt x="1" y="74"/>
                  </a:moveTo>
                  <a:cubicBezTo>
                    <a:pt x="0" y="35"/>
                    <a:pt x="26" y="3"/>
                    <a:pt x="59" y="1"/>
                  </a:cubicBezTo>
                  <a:cubicBezTo>
                    <a:pt x="93" y="0"/>
                    <a:pt x="121" y="30"/>
                    <a:pt x="123" y="69"/>
                  </a:cubicBezTo>
                  <a:cubicBezTo>
                    <a:pt x="123" y="70"/>
                    <a:pt x="123" y="72"/>
                    <a:pt x="123" y="74"/>
                  </a:cubicBezTo>
                  <a:cubicBezTo>
                    <a:pt x="121" y="35"/>
                    <a:pt x="147" y="3"/>
                    <a:pt x="181" y="1"/>
                  </a:cubicBezTo>
                  <a:cubicBezTo>
                    <a:pt x="215" y="0"/>
                    <a:pt x="243" y="30"/>
                    <a:pt x="244" y="69"/>
                  </a:cubicBezTo>
                  <a:cubicBezTo>
                    <a:pt x="244" y="70"/>
                    <a:pt x="244" y="72"/>
                    <a:pt x="244" y="74"/>
                  </a:cubicBezTo>
                  <a:cubicBezTo>
                    <a:pt x="243" y="35"/>
                    <a:pt x="269" y="3"/>
                    <a:pt x="303" y="1"/>
                  </a:cubicBezTo>
                  <a:cubicBezTo>
                    <a:pt x="337" y="0"/>
                    <a:pt x="365" y="30"/>
                    <a:pt x="366" y="69"/>
                  </a:cubicBezTo>
                  <a:cubicBezTo>
                    <a:pt x="366" y="70"/>
                    <a:pt x="366" y="72"/>
                    <a:pt x="366" y="74"/>
                  </a:cubicBezTo>
                  <a:cubicBezTo>
                    <a:pt x="365" y="35"/>
                    <a:pt x="391" y="3"/>
                    <a:pt x="424" y="1"/>
                  </a:cubicBezTo>
                  <a:cubicBezTo>
                    <a:pt x="458" y="0"/>
                    <a:pt x="486" y="30"/>
                    <a:pt x="488" y="69"/>
                  </a:cubicBezTo>
                  <a:cubicBezTo>
                    <a:pt x="488" y="70"/>
                    <a:pt x="488" y="72"/>
                    <a:pt x="488" y="74"/>
                  </a:cubicBezTo>
                </a:path>
              </a:pathLst>
            </a:custGeom>
            <a:noFill/>
            <a:ln w="31750" cap="rnd">
              <a:solidFill>
                <a:srgbClr val="000000"/>
              </a:solidFill>
              <a:prstDash val="solid"/>
              <a:round/>
              <a:headEnd/>
              <a:tailEnd/>
            </a:ln>
          </p:spPr>
          <p:txBody>
            <a:bodyPr/>
            <a:lstStyle/>
            <a:p>
              <a:endParaRPr lang="en-US"/>
            </a:p>
          </p:txBody>
        </p:sp>
        <p:sp>
          <p:nvSpPr>
            <p:cNvPr id="3145" name="Freeform 91"/>
            <p:cNvSpPr>
              <a:spLocks/>
            </p:cNvSpPr>
            <p:nvPr/>
          </p:nvSpPr>
          <p:spPr bwMode="auto">
            <a:xfrm>
              <a:off x="4408597" y="4263844"/>
              <a:ext cx="160338" cy="382588"/>
            </a:xfrm>
            <a:custGeom>
              <a:avLst/>
              <a:gdLst>
                <a:gd name="T0" fmla="*/ 2147483647 w 111"/>
                <a:gd name="T1" fmla="*/ 0 h 263"/>
                <a:gd name="T2" fmla="*/ 2147483647 w 111"/>
                <a:gd name="T3" fmla="*/ 2147483647 h 263"/>
                <a:gd name="T4" fmla="*/ 0 w 111"/>
                <a:gd name="T5" fmla="*/ 2147483647 h 263"/>
                <a:gd name="T6" fmla="*/ 2147483647 w 111"/>
                <a:gd name="T7" fmla="*/ 2147483647 h 263"/>
                <a:gd name="T8" fmla="*/ 0 w 111"/>
                <a:gd name="T9" fmla="*/ 2147483647 h 263"/>
                <a:gd name="T10" fmla="*/ 2147483647 w 111"/>
                <a:gd name="T11" fmla="*/ 2147483647 h 263"/>
                <a:gd name="T12" fmla="*/ 0 w 111"/>
                <a:gd name="T13" fmla="*/ 2147483647 h 263"/>
                <a:gd name="T14" fmla="*/ 2147483647 w 111"/>
                <a:gd name="T15" fmla="*/ 2147483647 h 263"/>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263"/>
                <a:gd name="T26" fmla="*/ 111 w 111"/>
                <a:gd name="T27" fmla="*/ 263 h 2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263">
                  <a:moveTo>
                    <a:pt x="56" y="0"/>
                  </a:moveTo>
                  <a:lnTo>
                    <a:pt x="111" y="22"/>
                  </a:lnTo>
                  <a:lnTo>
                    <a:pt x="0" y="66"/>
                  </a:lnTo>
                  <a:lnTo>
                    <a:pt x="111" y="110"/>
                  </a:lnTo>
                  <a:lnTo>
                    <a:pt x="0" y="154"/>
                  </a:lnTo>
                  <a:lnTo>
                    <a:pt x="111" y="197"/>
                  </a:lnTo>
                  <a:lnTo>
                    <a:pt x="0" y="241"/>
                  </a:lnTo>
                  <a:lnTo>
                    <a:pt x="56" y="263"/>
                  </a:lnTo>
                </a:path>
              </a:pathLst>
            </a:custGeom>
            <a:noFill/>
            <a:ln w="31750" cap="rnd">
              <a:solidFill>
                <a:srgbClr val="000000"/>
              </a:solidFill>
              <a:prstDash val="solid"/>
              <a:round/>
              <a:headEnd/>
              <a:tailEnd/>
            </a:ln>
          </p:spPr>
          <p:txBody>
            <a:bodyPr/>
            <a:lstStyle/>
            <a:p>
              <a:endParaRPr lang="en-US"/>
            </a:p>
          </p:txBody>
        </p:sp>
        <p:sp>
          <p:nvSpPr>
            <p:cNvPr id="3146" name="Line 24"/>
            <p:cNvSpPr>
              <a:spLocks noChangeShapeType="1"/>
            </p:cNvSpPr>
            <p:nvPr/>
          </p:nvSpPr>
          <p:spPr bwMode="auto">
            <a:xfrm>
              <a:off x="4484797" y="3959044"/>
              <a:ext cx="0" cy="304800"/>
            </a:xfrm>
            <a:prstGeom prst="line">
              <a:avLst/>
            </a:prstGeom>
            <a:noFill/>
            <a:ln w="31750">
              <a:solidFill>
                <a:schemeClr val="tx1"/>
              </a:solidFill>
              <a:round/>
              <a:headEnd/>
              <a:tailEnd/>
            </a:ln>
          </p:spPr>
          <p:txBody>
            <a:bodyPr/>
            <a:lstStyle/>
            <a:p>
              <a:endParaRPr lang="en-US"/>
            </a:p>
          </p:txBody>
        </p:sp>
        <p:sp>
          <p:nvSpPr>
            <p:cNvPr id="3147" name="Oval 41"/>
            <p:cNvSpPr>
              <a:spLocks noChangeArrowheads="1"/>
            </p:cNvSpPr>
            <p:nvPr/>
          </p:nvSpPr>
          <p:spPr bwMode="auto">
            <a:xfrm>
              <a:off x="5084873" y="3916182"/>
              <a:ext cx="85725" cy="87312"/>
            </a:xfrm>
            <a:prstGeom prst="ellipse">
              <a:avLst/>
            </a:prstGeom>
            <a:solidFill>
              <a:schemeClr val="bg1"/>
            </a:solidFill>
            <a:ln w="31750">
              <a:solidFill>
                <a:schemeClr val="tx1"/>
              </a:solidFill>
              <a:round/>
              <a:headEnd/>
              <a:tailEnd/>
            </a:ln>
          </p:spPr>
          <p:txBody>
            <a:bodyPr wrap="none" anchor="ctr"/>
            <a:lstStyle/>
            <a:p>
              <a:endParaRPr lang="en-US">
                <a:latin typeface="Calibri" pitchFamily="34" charset="0"/>
              </a:endParaRPr>
            </a:p>
          </p:txBody>
        </p:sp>
        <p:sp>
          <p:nvSpPr>
            <p:cNvPr id="3148" name="Oval 41"/>
            <p:cNvSpPr>
              <a:spLocks noChangeArrowheads="1"/>
            </p:cNvSpPr>
            <p:nvPr/>
          </p:nvSpPr>
          <p:spPr bwMode="auto">
            <a:xfrm>
              <a:off x="5102336" y="4840107"/>
              <a:ext cx="85725" cy="87312"/>
            </a:xfrm>
            <a:prstGeom prst="ellipse">
              <a:avLst/>
            </a:prstGeom>
            <a:solidFill>
              <a:schemeClr val="bg1"/>
            </a:solidFill>
            <a:ln w="31750">
              <a:solidFill>
                <a:schemeClr val="tx1"/>
              </a:solidFill>
              <a:round/>
              <a:headEnd/>
              <a:tailEnd/>
            </a:ln>
          </p:spPr>
          <p:txBody>
            <a:bodyPr wrap="none" anchor="ctr"/>
            <a:lstStyle/>
            <a:p>
              <a:endParaRPr lang="en-US">
                <a:latin typeface="Calibri" pitchFamily="34" charset="0"/>
              </a:endParaRPr>
            </a:p>
          </p:txBody>
        </p:sp>
        <mc:AlternateContent xmlns:mc="http://schemas.openxmlformats.org/markup-compatibility/2006" xmlns:a14="http://schemas.microsoft.com/office/drawing/2010/main">
          <mc:Choice Requires="a14">
            <p:sp>
              <p:nvSpPr>
                <p:cNvPr id="85" name="TextBox 84"/>
                <p:cNvSpPr txBox="1"/>
                <p:nvPr/>
              </p:nvSpPr>
              <p:spPr>
                <a:xfrm>
                  <a:off x="1197085" y="4139989"/>
                  <a:ext cx="2794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𝐼</m:t>
                            </m:r>
                          </m:e>
                          <m:sub>
                            <m:r>
                              <a:rPr lang="en-US" sz="2000" b="0" i="1" smtClean="0">
                                <a:latin typeface="Cambria Math" panose="02040503050406030204" pitchFamily="18" charset="0"/>
                                <a:cs typeface="Arial" pitchFamily="34" charset="0"/>
                              </a:rPr>
                              <m:t>𝑁</m:t>
                            </m:r>
                          </m:sub>
                        </m:sSub>
                      </m:oMath>
                    </m:oMathPara>
                  </a14:m>
                  <a:endParaRPr lang="en-US" sz="2000" dirty="0" smtClean="0">
                    <a:latin typeface="Arial" pitchFamily="34" charset="0"/>
                    <a:cs typeface="Arial" pitchFamily="34" charset="0"/>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197085" y="4139989"/>
                  <a:ext cx="279400" cy="400110"/>
                </a:xfrm>
                <a:prstGeom prst="rect">
                  <a:avLst/>
                </a:prstGeom>
                <a:blipFill rotWithShape="0">
                  <a:blip r:embed="rId24"/>
                  <a:stretch>
                    <a:fillRect r="-36957" b="-30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TextBox 89"/>
              <p:cNvSpPr txBox="1"/>
              <p:nvPr/>
            </p:nvSpPr>
            <p:spPr>
              <a:xfrm>
                <a:off x="7702801" y="3441277"/>
                <a:ext cx="3606115"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𝑒</m:t>
                              </m:r>
                            </m:sub>
                          </m:sSub>
                        </m:den>
                      </m:f>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r>
                            <a:rPr lang="en-US" sz="1600" b="0" i="1" smtClean="0">
                              <a:latin typeface="Cambria Math" panose="02040503050406030204" pitchFamily="18" charset="0"/>
                              <a:cs typeface="Arial" pitchFamily="34" charset="0"/>
                            </a:rPr>
                            <m:t>2</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Sub>
                          <m:r>
                            <a:rPr lang="en-US" sz="1600" b="0" i="1" smtClean="0">
                              <a:latin typeface="Cambria Math" panose="02040503050406030204" pitchFamily="18" charset="0"/>
                              <a:cs typeface="Arial" pitchFamily="34" charset="0"/>
                            </a:rPr>
                            <m:t>(</m:t>
                          </m:r>
                          <m:r>
                            <a:rPr lang="en-US" sz="1600" b="0" i="1" smtClean="0">
                              <a:latin typeface="Cambria Math" panose="02040503050406030204" pitchFamily="18" charset="0"/>
                              <a:cs typeface="Arial" pitchFamily="34" charset="0"/>
                            </a:rPr>
                            <m:t>𝐶</m:t>
                          </m:r>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𝐶</m:t>
                              </m:r>
                            </m:e>
                            <m:sub>
                              <m:r>
                                <a:rPr lang="en-US" sz="1600" b="0" i="1" smtClean="0">
                                  <a:latin typeface="Cambria Math" panose="02040503050406030204" pitchFamily="18" charset="0"/>
                                  <a:cs typeface="Arial" pitchFamily="34" charset="0"/>
                                </a:rPr>
                                <m:t>𝑐</m:t>
                              </m:r>
                            </m:sub>
                          </m:sSub>
                          <m:r>
                            <a:rPr lang="en-US" sz="1600" b="0" i="1" smtClean="0">
                              <a:latin typeface="Cambria Math" panose="02040503050406030204" pitchFamily="18" charset="0"/>
                              <a:cs typeface="Arial" pitchFamily="34" charset="0"/>
                            </a:rPr>
                            <m:t>)</m:t>
                          </m:r>
                        </m:den>
                      </m:f>
                      <m:d>
                        <m:dPr>
                          <m:ctrlPr>
                            <a:rPr lang="en-US" sz="1600" b="0" i="1" smtClean="0">
                              <a:latin typeface="Cambria Math" panose="02040503050406030204" pitchFamily="18" charset="0"/>
                              <a:cs typeface="Arial" pitchFamily="34" charset="0"/>
                            </a:rPr>
                          </m:ctrlPr>
                        </m:dPr>
                        <m:e>
                          <m:sSup>
                            <m:sSupPr>
                              <m:ctrlPr>
                                <a:rPr lang="en-US" sz="1600" b="0" i="1" smtClean="0">
                                  <a:latin typeface="Cambria Math" panose="02040503050406030204" pitchFamily="18" charset="0"/>
                                  <a:cs typeface="Arial" pitchFamily="34" charset="0"/>
                                </a:rPr>
                              </m:ctrlPr>
                            </m:sSupPr>
                            <m:e>
                              <m:d>
                                <m:dPr>
                                  <m:ctrlPr>
                                    <a:rPr lang="en-US" sz="1600" b="0" i="1" smtClean="0">
                                      <a:latin typeface="Cambria Math" panose="02040503050406030204" pitchFamily="18" charset="0"/>
                                      <a:cs typeface="Arial" pitchFamily="34" charset="0"/>
                                    </a:rPr>
                                  </m:ctrlPr>
                                </m:dPr>
                                <m:e>
                                  <m:f>
                                    <m:fPr>
                                      <m:ctrlPr>
                                        <a:rPr lang="en-US" sz="1600" b="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𝑀</m:t>
                                      </m:r>
                                    </m:num>
                                    <m:den>
                                      <m:r>
                                        <a:rPr lang="en-US" sz="1600" b="0" i="1" smtClean="0">
                                          <a:latin typeface="Cambria Math" panose="02040503050406030204" pitchFamily="18" charset="0"/>
                                          <a:cs typeface="Arial" pitchFamily="34" charset="0"/>
                                        </a:rPr>
                                        <m:t>𝐿</m:t>
                                      </m:r>
                                    </m:den>
                                  </m:f>
                                </m:e>
                              </m:d>
                            </m:e>
                            <m:sup>
                              <m:r>
                                <a:rPr lang="en-US" sz="1600" b="0" i="1" smtClean="0">
                                  <a:latin typeface="Cambria Math" panose="02040503050406030204" pitchFamily="18" charset="0"/>
                                  <a:cs typeface="Arial" pitchFamily="34" charset="0"/>
                                </a:rPr>
                                <m:t>2</m:t>
                              </m:r>
                            </m:sup>
                          </m:sSup>
                          <m:r>
                            <a:rPr lang="en-US" sz="1600" b="0" i="1" smtClean="0">
                              <a:latin typeface="Cambria Math" panose="02040503050406030204" pitchFamily="18" charset="0"/>
                              <a:cs typeface="Arial" pitchFamily="34" charset="0"/>
                            </a:rPr>
                            <m:t>+</m:t>
                          </m:r>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𝐶</m:t>
                              </m:r>
                            </m:e>
                            <m:sub>
                              <m:r>
                                <a:rPr lang="en-US" sz="1600" b="0" i="1" smtClean="0">
                                  <a:latin typeface="Cambria Math" panose="02040503050406030204" pitchFamily="18" charset="0"/>
                                  <a:cs typeface="Arial" pitchFamily="34" charset="0"/>
                                </a:rPr>
                                <m:t>𝑐</m:t>
                              </m:r>
                            </m:sub>
                            <m:sup>
                              <m:r>
                                <a:rPr lang="en-US" sz="1600" b="0" i="1" smtClean="0">
                                  <a:latin typeface="Cambria Math" panose="02040503050406030204" pitchFamily="18" charset="0"/>
                                  <a:cs typeface="Arial" pitchFamily="34" charset="0"/>
                                </a:rPr>
                                <m:t>2</m:t>
                              </m:r>
                            </m:sup>
                          </m:sSubSup>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e>
                      </m:d>
                    </m:oMath>
                  </m:oMathPara>
                </a14:m>
                <a:endParaRPr lang="en-US" sz="1600" dirty="0" smtClean="0">
                  <a:latin typeface="Arial" pitchFamily="34" charset="0"/>
                  <a:cs typeface="Arial" pitchFamily="34"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702801" y="3441277"/>
                <a:ext cx="3606115" cy="792718"/>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8221276" y="4352092"/>
                <a:ext cx="2569165" cy="562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Arial" pitchFamily="34" charset="0"/>
                            </a:rPr>
                          </m:ctrlPr>
                        </m:fPr>
                        <m:num>
                          <m:r>
                            <a:rPr lang="en-US" sz="1600" b="0" i="1" smtClean="0">
                              <a:latin typeface="Cambria Math" panose="02040503050406030204" pitchFamily="18" charset="0"/>
                              <a:cs typeface="Arial" pitchFamily="34" charset="0"/>
                            </a:rPr>
                            <m:t>1</m:t>
                          </m:r>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𝑄</m:t>
                              </m:r>
                            </m:e>
                            <m:sub>
                              <m:r>
                                <a:rPr lang="en-US" sz="1600" b="0" i="1" smtClean="0">
                                  <a:latin typeface="Cambria Math" panose="02040503050406030204" pitchFamily="18" charset="0"/>
                                  <a:cs typeface="Arial" pitchFamily="34" charset="0"/>
                                </a:rPr>
                                <m:t>𝑒</m:t>
                              </m:r>
                            </m:sub>
                          </m:sSub>
                        </m:den>
                      </m:f>
                      <m:r>
                        <a:rPr lang="en-US" sz="1600" b="0" i="1" smtClean="0">
                          <a:latin typeface="Cambria Math" panose="02040503050406030204" pitchFamily="18" charset="0"/>
                          <a:cs typeface="Arial" pitchFamily="34" charset="0"/>
                        </a:rPr>
                        <m:t>=</m:t>
                      </m:r>
                      <m:f>
                        <m:fPr>
                          <m:ctrlPr>
                            <a:rPr lang="en-US" sz="1600" b="0" i="1" smtClean="0">
                              <a:latin typeface="Cambria Math" panose="02040503050406030204" pitchFamily="18" charset="0"/>
                              <a:cs typeface="Arial" pitchFamily="34" charset="0"/>
                            </a:rPr>
                          </m:ctrlPr>
                        </m:fPr>
                        <m:num>
                          <m:sSubSup>
                            <m:sSubSupPr>
                              <m:ctrlPr>
                                <a:rPr lang="en-US" sz="1600" b="0" i="1" smtClean="0">
                                  <a:latin typeface="Cambria Math" panose="02040503050406030204" pitchFamily="18" charset="0"/>
                                  <a:cs typeface="Arial" pitchFamily="34" charset="0"/>
                                </a:rPr>
                              </m:ctrlPr>
                            </m:sSubSupPr>
                            <m:e>
                              <m:r>
                                <a:rPr lang="en-US" sz="1600" b="0" i="1" smtClean="0">
                                  <a:latin typeface="Cambria Math" panose="02040503050406030204" pitchFamily="18" charset="0"/>
                                  <a:cs typeface="Arial" pitchFamily="34" charset="0"/>
                                </a:rPr>
                                <m:t>𝜔</m:t>
                              </m:r>
                            </m:e>
                            <m:sub>
                              <m:r>
                                <a:rPr lang="en-US" sz="1600" b="0" i="1" smtClean="0">
                                  <a:latin typeface="Cambria Math" panose="02040503050406030204" pitchFamily="18" charset="0"/>
                                  <a:cs typeface="Arial" pitchFamily="34" charset="0"/>
                                </a:rPr>
                                <m:t>0</m:t>
                              </m:r>
                            </m:sub>
                            <m:sup>
                              <m:r>
                                <a:rPr lang="en-US" sz="1600" b="0" i="1" smtClean="0">
                                  <a:latin typeface="Cambria Math" panose="02040503050406030204" pitchFamily="18" charset="0"/>
                                  <a:cs typeface="Arial" pitchFamily="34" charset="0"/>
                                </a:rPr>
                                <m:t>2</m:t>
                              </m:r>
                            </m:sup>
                          </m:sSubSup>
                        </m:num>
                        <m:den>
                          <m:r>
                            <a:rPr lang="en-US" sz="1600" b="0" i="1" smtClean="0">
                              <a:latin typeface="Cambria Math" panose="02040503050406030204" pitchFamily="18" charset="0"/>
                              <a:cs typeface="Arial" pitchFamily="34" charset="0"/>
                            </a:rPr>
                            <m:t>2</m:t>
                          </m:r>
                          <m:r>
                            <a:rPr lang="en-US" sz="1600" b="0" i="1" smtClean="0">
                              <a:latin typeface="Cambria Math" panose="02040503050406030204" pitchFamily="18" charset="0"/>
                              <a:cs typeface="Arial" pitchFamily="34" charset="0"/>
                            </a:rPr>
                            <m:t>𝜋</m:t>
                          </m:r>
                          <m:r>
                            <a:rPr lang="en-US" sz="1600" b="0" i="1" smtClean="0">
                              <a:latin typeface="Cambria Math" panose="02040503050406030204" pitchFamily="18" charset="0"/>
                              <a:cs typeface="Arial" pitchFamily="34" charset="0"/>
                            </a:rPr>
                            <m:t>𝑘</m:t>
                          </m:r>
                        </m:den>
                      </m:f>
                      <m:d>
                        <m:dPr>
                          <m:ctrlPr>
                            <a:rPr lang="en-US" sz="1600" b="0" i="1" smtClean="0">
                              <a:latin typeface="Cambria Math" panose="02040503050406030204" pitchFamily="18" charset="0"/>
                              <a:cs typeface="Arial" pitchFamily="34" charset="0"/>
                            </a:rPr>
                          </m:ctrlPr>
                        </m:dPr>
                        <m:e>
                          <m:f>
                            <m:fPr>
                              <m:ctrlPr>
                                <a:rPr lang="en-US" sz="1600" b="0" i="1" smtClean="0">
                                  <a:latin typeface="Cambria Math" panose="02040503050406030204" pitchFamily="18" charset="0"/>
                                  <a:cs typeface="Arial" pitchFamily="34" charset="0"/>
                                </a:rPr>
                              </m:ctrlPr>
                            </m:fPr>
                            <m:num>
                              <m:sSup>
                                <m:sSupPr>
                                  <m:ctrlPr>
                                    <a:rPr lang="en-US" sz="1600" b="0" i="1" smtClean="0">
                                      <a:latin typeface="Cambria Math" panose="02040503050406030204" pitchFamily="18" charset="0"/>
                                      <a:cs typeface="Arial" pitchFamily="34" charset="0"/>
                                    </a:rPr>
                                  </m:ctrlPr>
                                </m:sSupPr>
                                <m:e>
                                  <m:r>
                                    <a:rPr lang="en-US" sz="1600" b="0" i="1" smtClean="0">
                                      <a:latin typeface="Cambria Math" panose="02040503050406030204" pitchFamily="18" charset="0"/>
                                      <a:cs typeface="Arial" pitchFamily="34" charset="0"/>
                                    </a:rPr>
                                    <m:t>𝑀</m:t>
                                  </m:r>
                                </m:e>
                                <m:sup>
                                  <m:r>
                                    <a:rPr lang="en-US" sz="1600" b="0" i="1" smtClean="0">
                                      <a:latin typeface="Cambria Math" panose="02040503050406030204" pitchFamily="18" charset="0"/>
                                      <a:cs typeface="Arial" pitchFamily="34" charset="0"/>
                                    </a:rPr>
                                    <m:t>2</m:t>
                                  </m:r>
                                </m:sup>
                              </m:sSup>
                            </m:num>
                            <m:den>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𝑅</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den>
                          </m:f>
                          <m:r>
                            <a:rPr lang="en-US" sz="1600" b="0" i="1" smtClean="0">
                              <a:latin typeface="Cambria Math" panose="02040503050406030204" pitchFamily="18" charset="0"/>
                              <a:cs typeface="Arial" pitchFamily="34" charset="0"/>
                            </a:rPr>
                            <m:t>+</m:t>
                          </m:r>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0</m:t>
                              </m:r>
                            </m:sub>
                          </m:sSub>
                          <m:sSub>
                            <m:sSubPr>
                              <m:ctrlPr>
                                <a:rPr lang="en-US" sz="1600" b="0" i="1" smtClean="0">
                                  <a:latin typeface="Cambria Math" panose="02040503050406030204" pitchFamily="18" charset="0"/>
                                  <a:cs typeface="Arial" pitchFamily="34" charset="0"/>
                                </a:rPr>
                              </m:ctrlPr>
                            </m:sSubPr>
                            <m:e>
                              <m:r>
                                <a:rPr lang="en-US" sz="1600" b="0" i="1" smtClean="0">
                                  <a:latin typeface="Cambria Math" panose="02040503050406030204" pitchFamily="18" charset="0"/>
                                  <a:cs typeface="Arial" pitchFamily="34" charset="0"/>
                                </a:rPr>
                                <m:t>𝑍</m:t>
                              </m:r>
                            </m:e>
                            <m:sub>
                              <m:r>
                                <a:rPr lang="en-US" sz="1600" b="0" i="1" smtClean="0">
                                  <a:latin typeface="Cambria Math" panose="02040503050406030204" pitchFamily="18" charset="0"/>
                                  <a:cs typeface="Arial" pitchFamily="34" charset="0"/>
                                </a:rPr>
                                <m:t>𝑅</m:t>
                              </m:r>
                            </m:sub>
                          </m:sSub>
                          <m:sSubSup>
                            <m:sSubSupPr>
                              <m:ctrlPr>
                                <a:rPr lang="en-US" sz="1600" i="1">
                                  <a:latin typeface="Cambria Math" panose="02040503050406030204" pitchFamily="18" charset="0"/>
                                  <a:cs typeface="Arial" pitchFamily="34" charset="0"/>
                                </a:rPr>
                              </m:ctrlPr>
                            </m:sSubSupPr>
                            <m:e>
                              <m:r>
                                <a:rPr lang="en-US" sz="1600" i="1">
                                  <a:latin typeface="Cambria Math" panose="02040503050406030204" pitchFamily="18" charset="0"/>
                                  <a:cs typeface="Arial" pitchFamily="34" charset="0"/>
                                </a:rPr>
                                <m:t>𝐶</m:t>
                              </m:r>
                            </m:e>
                            <m:sub>
                              <m:r>
                                <a:rPr lang="en-US" sz="1600" i="1">
                                  <a:latin typeface="Cambria Math" panose="02040503050406030204" pitchFamily="18" charset="0"/>
                                  <a:cs typeface="Arial" pitchFamily="34" charset="0"/>
                                </a:rPr>
                                <m:t>𝑐</m:t>
                              </m:r>
                            </m:sub>
                            <m:sup>
                              <m:r>
                                <a:rPr lang="en-US" sz="1600" i="1">
                                  <a:latin typeface="Cambria Math" panose="02040503050406030204" pitchFamily="18" charset="0"/>
                                  <a:cs typeface="Arial" pitchFamily="34" charset="0"/>
                                </a:rPr>
                                <m:t>2</m:t>
                              </m:r>
                            </m:sup>
                          </m:sSubSup>
                        </m:e>
                      </m:d>
                    </m:oMath>
                  </m:oMathPara>
                </a14:m>
                <a:endParaRPr lang="en-US" sz="1600" dirty="0" smtClean="0">
                  <a:latin typeface="Arial" pitchFamily="34" charset="0"/>
                  <a:cs typeface="Arial" pitchFamily="34"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8221276" y="4352092"/>
                <a:ext cx="2569165" cy="562077"/>
              </a:xfrm>
              <a:prstGeom prst="rect">
                <a:avLst/>
              </a:prstGeom>
              <a:blipFill rotWithShape="0">
                <a:blip r:embed="rId26"/>
                <a:stretch>
                  <a:fillRect/>
                </a:stretch>
              </a:blipFill>
            </p:spPr>
            <p:txBody>
              <a:bodyPr/>
              <a:lstStyle/>
              <a:p>
                <a:r>
                  <a:rPr lang="en-US">
                    <a:noFill/>
                  </a:rPr>
                  <a:t> </a:t>
                </a:r>
              </a:p>
            </p:txBody>
          </p:sp>
        </mc:Fallback>
      </mc:AlternateContent>
      <p:sp>
        <p:nvSpPr>
          <p:cNvPr id="93"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smtClean="0"/>
              <a:t>Resonator Circuit Analysis</a:t>
            </a:r>
          </a:p>
        </p:txBody>
      </p:sp>
      <p:sp>
        <p:nvSpPr>
          <p:cNvPr id="8" name="Rectangle 7"/>
          <p:cNvSpPr/>
          <p:nvPr/>
        </p:nvSpPr>
        <p:spPr>
          <a:xfrm>
            <a:off x="1737102" y="704670"/>
            <a:ext cx="8717796" cy="256547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p:cNvSpPr txBox="1"/>
          <p:nvPr/>
        </p:nvSpPr>
        <p:spPr>
          <a:xfrm>
            <a:off x="1815363" y="731588"/>
            <a:ext cx="1253538" cy="400110"/>
          </a:xfrm>
          <a:prstGeom prst="rect">
            <a:avLst/>
          </a:prstGeom>
          <a:noFill/>
        </p:spPr>
        <p:txBody>
          <a:bodyPr wrap="square" rtlCol="0">
            <a:spAutoFit/>
          </a:bodyPr>
          <a:lstStyle/>
          <a:p>
            <a:r>
              <a:rPr lang="en-US" sz="2000" b="1" dirty="0" smtClean="0">
                <a:latin typeface="Arial" pitchFamily="34" charset="0"/>
                <a:cs typeface="Arial" pitchFamily="34" charset="0"/>
              </a:rPr>
              <a:t>Device</a:t>
            </a:r>
          </a:p>
        </p:txBody>
      </p:sp>
      <p:sp>
        <p:nvSpPr>
          <p:cNvPr id="86" name="TextBox 85"/>
          <p:cNvSpPr txBox="1"/>
          <p:nvPr/>
        </p:nvSpPr>
        <p:spPr>
          <a:xfrm>
            <a:off x="4283237"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4255991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6"/>
                <a:stretch>
                  <a:fillRect/>
                </a:stretch>
              </a:blipFill>
            </p:spPr>
            <p:txBody>
              <a:bodyPr/>
              <a:lstStyle/>
              <a:p>
                <a:r>
                  <a:rPr lang="en-US">
                    <a:noFill/>
                  </a:rPr>
                  <a:t> </a:t>
                </a:r>
              </a:p>
            </p:txBody>
          </p:sp>
        </mc:Fallback>
      </mc:AlternateContent>
      <p:sp>
        <p:nvSpPr>
          <p:cNvPr id="2" name="TextBox 1"/>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cxnSp>
        <p:nvCxnSpPr>
          <p:cNvPr id="11" name="Straight Connector 10"/>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a:t>
            </a:r>
            <a:r>
              <a:rPr lang="en-US" kern="0" dirty="0" smtClean="0"/>
              <a:t>Measurement</a:t>
            </a:r>
          </a:p>
        </p:txBody>
      </p:sp>
      <p:sp>
        <p:nvSpPr>
          <p:cNvPr id="9" name="TextBox 8"/>
          <p:cNvSpPr txBox="1"/>
          <p:nvPr/>
        </p:nvSpPr>
        <p:spPr>
          <a:xfrm>
            <a:off x="425436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13586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6839"/>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 name="TextBox 1"/>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17" name="TextBox 16"/>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1" name="TextBox 10"/>
          <p:cNvSpPr txBox="1"/>
          <p:nvPr/>
        </p:nvSpPr>
        <p:spPr>
          <a:xfrm>
            <a:off x="4186984"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905754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32" y="1247776"/>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6839"/>
            <a:ext cx="5257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p:cNvSpPr txBox="1"/>
              <p:nvPr/>
            </p:nvSpPr>
            <p:spPr>
              <a:xfrm>
                <a:off x="4267201" y="5483732"/>
                <a:ext cx="3329629" cy="676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21</m:t>
                          </m:r>
                        </m:sub>
                      </m:sSub>
                      <m:r>
                        <a:rPr lang="en-US" b="0" i="1" smtClean="0">
                          <a:latin typeface="Cambria Math"/>
                        </a:rPr>
                        <m:t>=</m:t>
                      </m:r>
                      <m:r>
                        <a:rPr lang="en-US" i="1">
                          <a:latin typeface="Cambria Math"/>
                        </a:rPr>
                        <m:t>1−</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r>
                                <a:rPr lang="en-US" i="1">
                                  <a:latin typeface="Cambria Math"/>
                                </a:rPr>
                                <m:t>𝑄</m:t>
                              </m:r>
                            </m:num>
                            <m:den>
                              <m:sSub>
                                <m:sSubPr>
                                  <m:ctrlPr>
                                    <a:rPr lang="en-US" b="0" i="1" smtClean="0">
                                      <a:latin typeface="Cambria Math" panose="02040503050406030204" pitchFamily="18" charset="0"/>
                                    </a:rPr>
                                  </m:ctrlPr>
                                </m:sSubPr>
                                <m:e>
                                  <m:r>
                                    <a:rPr lang="en-US" b="0" i="1" smtClean="0">
                                      <a:latin typeface="Cambria Math"/>
                                    </a:rPr>
                                    <m:t>𝑄</m:t>
                                  </m:r>
                                </m:e>
                                <m:sub>
                                  <m:r>
                                    <a:rPr lang="en-US" b="0" i="1" smtClean="0">
                                      <a:latin typeface="Cambria Math"/>
                                    </a:rPr>
                                    <m:t>𝑒</m:t>
                                  </m:r>
                                </m:sub>
                              </m:sSub>
                            </m:den>
                          </m:f>
                        </m:num>
                        <m:den>
                          <m:r>
                            <a:rPr lang="en-US" i="1">
                              <a:latin typeface="Cambria Math"/>
                            </a:rPr>
                            <m:t>1+</m:t>
                          </m:r>
                          <m:r>
                            <a:rPr lang="en-US" i="1">
                              <a:latin typeface="Cambria Math"/>
                            </a:rPr>
                            <m:t>𝑖</m:t>
                          </m:r>
                          <m:r>
                            <a:rPr lang="en-US" i="1">
                              <a:latin typeface="Cambria Math"/>
                            </a:rPr>
                            <m:t>2</m:t>
                          </m:r>
                          <m:r>
                            <a:rPr lang="en-US" i="1">
                              <a:latin typeface="Cambria Math"/>
                            </a:rPr>
                            <m:t>𝑄</m:t>
                          </m:r>
                          <m:r>
                            <a:rPr lang="en-US" i="1">
                              <a:latin typeface="Cambria Math"/>
                            </a:rPr>
                            <m:t>(</m:t>
                          </m:r>
                          <m:r>
                            <a:rPr lang="en-US" i="1">
                              <a:latin typeface="Cambria Math"/>
                            </a:rPr>
                            <m:t>𝜔</m:t>
                          </m:r>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𝜔</m:t>
                              </m:r>
                            </m:e>
                            <m:sub>
                              <m:r>
                                <a:rPr lang="en-US" i="1">
                                  <a:latin typeface="Cambria Math"/>
                                </a:rPr>
                                <m:t>0</m:t>
                              </m:r>
                            </m:sub>
                          </m:sSub>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743200" y="5483732"/>
                <a:ext cx="3329629" cy="676980"/>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3200401" y="990600"/>
            <a:ext cx="2379947" cy="400110"/>
          </a:xfrm>
          <a:prstGeom prst="rect">
            <a:avLst/>
          </a:prstGeom>
          <a:noFill/>
        </p:spPr>
        <p:txBody>
          <a:bodyPr wrap="none" rtlCol="0">
            <a:spAutoFit/>
          </a:bodyPr>
          <a:lstStyle/>
          <a:p>
            <a:r>
              <a:rPr lang="en-US" sz="2000" dirty="0"/>
              <a:t>Amplitude of Signal</a:t>
            </a:r>
          </a:p>
        </p:txBody>
      </p:sp>
      <p:sp>
        <p:nvSpPr>
          <p:cNvPr id="28" name="TextBox 27"/>
          <p:cNvSpPr txBox="1"/>
          <p:nvPr/>
        </p:nvSpPr>
        <p:spPr>
          <a:xfrm>
            <a:off x="7511908" y="990600"/>
            <a:ext cx="3110147" cy="400110"/>
          </a:xfrm>
          <a:prstGeom prst="rect">
            <a:avLst/>
          </a:prstGeom>
          <a:noFill/>
        </p:spPr>
        <p:txBody>
          <a:bodyPr wrap="none" rtlCol="0">
            <a:spAutoFit/>
          </a:bodyPr>
          <a:lstStyle/>
          <a:p>
            <a:r>
              <a:rPr lang="en-US" sz="2000" dirty="0"/>
              <a:t>I/Q Components of Signal</a:t>
            </a:r>
          </a:p>
        </p:txBody>
      </p:sp>
      <p:cxnSp>
        <p:nvCxnSpPr>
          <p:cNvPr id="13" name="Straight Connector 12"/>
          <p:cNvCxnSpPr/>
          <p:nvPr/>
        </p:nvCxnSpPr>
        <p:spPr>
          <a:xfrm flipH="1">
            <a:off x="1549400" y="331978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549400" y="2946400"/>
            <a:ext cx="347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txBox="1">
            <a:spLocks noChangeArrowheads="1"/>
          </p:cNvSpPr>
          <p:nvPr/>
        </p:nvSpPr>
        <p:spPr bwMode="auto">
          <a:xfrm>
            <a:off x="-1" y="0"/>
            <a:ext cx="9118247" cy="6383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anose="020B0604020202020204" pitchFamily="34" charset="0"/>
                <a:ea typeface="Segoe UI" panose="020B0502040204020203" pitchFamily="34" charset="0"/>
                <a:cs typeface="Arial" panose="020B0604020202020204"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a:t>Transmission Measurement</a:t>
            </a:r>
          </a:p>
        </p:txBody>
      </p:sp>
      <p:sp>
        <p:nvSpPr>
          <p:cNvPr id="10" name="TextBox 9"/>
          <p:cNvSpPr txBox="1"/>
          <p:nvPr/>
        </p:nvSpPr>
        <p:spPr>
          <a:xfrm>
            <a:off x="4129232" y="6631804"/>
            <a:ext cx="3869356" cy="572849"/>
          </a:xfrm>
          <a:prstGeom prst="rect">
            <a:avLst/>
          </a:prstGeom>
          <a:noFill/>
        </p:spPr>
        <p:txBody>
          <a:bodyPr wrap="square" rtlCol="0">
            <a:spAutoFit/>
          </a:bodyPr>
          <a:lstStyle/>
          <a:p>
            <a:pPr marL="0" marR="0" algn="ctr">
              <a:lnSpc>
                <a:spcPct val="107000"/>
              </a:lnSpc>
              <a:spcBef>
                <a:spcPts val="0"/>
              </a:spcBef>
              <a:spcAft>
                <a:spcPts val="800"/>
              </a:spcAft>
            </a:pP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Unlimited Release;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19-0149; </a:t>
            </a:r>
            <a:r>
              <a:rPr lang="en-US" sz="8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Dated </a:t>
            </a:r>
            <a:r>
              <a:rPr lang="en-US" sz="800" dirty="0" smtClean="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02/08/19</a:t>
            </a:r>
            <a:endParaRPr lang="en-US" sz="800" dirty="0">
              <a:latin typeface="Arial Narrow" panose="020B0606020202030204" pitchFamily="34" charset="0"/>
              <a:ea typeface="Calibri" panose="020F0502020204030204" pitchFamily="34" charset="0"/>
              <a:cs typeface="Times New Roman" panose="02020603050405020304" pitchFamily="18"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4453727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NGC Lab Notebook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GC Lab Notebook Theme" id="{AC71C6E3-95F1-4F34-8185-245BA414CD96}" vid="{01F8D394-06EE-41AC-B8EA-11556001A3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NGC Lab Notebook Theme</Template>
  <TotalTime>19807</TotalTime>
  <Words>2402</Words>
  <Application>Microsoft Office PowerPoint</Application>
  <PresentationFormat>Widescreen</PresentationFormat>
  <Paragraphs>329</Paragraphs>
  <Slides>30</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Arial</vt:lpstr>
      <vt:lpstr>Arial Narrow</vt:lpstr>
      <vt:lpstr>Calibri</vt:lpstr>
      <vt:lpstr>Cambria Math</vt:lpstr>
      <vt:lpstr>Helvetica</vt:lpstr>
      <vt:lpstr>Segoe UI</vt:lpstr>
      <vt:lpstr>Symbol</vt:lpstr>
      <vt:lpstr>Tahoma</vt:lpstr>
      <vt:lpstr>Times New Roman</vt:lpstr>
      <vt:lpstr>NGC Lab Notebook Theme</vt:lpstr>
      <vt:lpstr>Equation</vt:lpstr>
      <vt:lpstr>Measurement and Fitting of Microwave Resonators</vt:lpstr>
      <vt:lpstr>Outline</vt:lpstr>
      <vt:lpstr>PowerPoint Presentation</vt:lpstr>
      <vt:lpstr>Resonators are also Used to Optimize Surface Loss in Coplanar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Various Techniques to Model and Parametrize Asymmetry</vt:lpstr>
      <vt:lpstr>Taking Data as Efficiently as Possible</vt:lpstr>
      <vt:lpstr>Procedure to Optimize Frequency Points</vt:lpstr>
      <vt:lpstr>Procedure to Optimize Frequency Points</vt:lpstr>
      <vt:lpstr>Procedure to Optimize Frequency Points</vt:lpstr>
      <vt:lpstr>Procedure to Optimize Frequency Points</vt:lpstr>
      <vt:lpstr>Procedure to Optimize Frequency Points</vt:lpstr>
      <vt:lpstr>The Second Derivative is a Good Proxy for Optimizing Point Spacing </vt:lpstr>
      <vt:lpstr>Improvement Verified Experimentally</vt:lpstr>
      <vt:lpstr>Improvement Verified Experimentally</vt:lpstr>
      <vt:lpstr>Improvement Verified Experimentally</vt:lpstr>
      <vt:lpstr>Conclusion</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Designer Notebook Template</dc:title>
  <dc:creator>Khalil, Moe S.</dc:creator>
  <cp:lastModifiedBy>Khalil, Moe S [US] (MS)</cp:lastModifiedBy>
  <cp:revision>453</cp:revision>
  <dcterms:created xsi:type="dcterms:W3CDTF">2016-04-08T15:52:39Z</dcterms:created>
  <dcterms:modified xsi:type="dcterms:W3CDTF">2019-02-13T23:46:07Z</dcterms:modified>
  <cp:contentStatus/>
</cp:coreProperties>
</file>