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80" r:id="rId12"/>
    <p:sldId id="262" r:id="rId13"/>
    <p:sldId id="281" r:id="rId14"/>
    <p:sldId id="282" r:id="rId15"/>
    <p:sldId id="283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8" r:id="rId25"/>
    <p:sldId id="284" r:id="rId26"/>
    <p:sldId id="285" r:id="rId27"/>
    <p:sldId id="286" r:id="rId28"/>
    <p:sldId id="287" r:id="rId29"/>
    <p:sldId id="271" r:id="rId30"/>
    <p:sldId id="272" r:id="rId31"/>
    <p:sldId id="273" r:id="rId32"/>
    <p:sldId id="274" r:id="rId33"/>
    <p:sldId id="275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viewProps" Target="view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bleStyles" Target="tableStyles.xml"/><Relationship Id="rId4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0366-E189-8D42-8DB1-8A2A98C681E9}" type="datetimeFigureOut">
              <a:rPr lang="en-US" smtClean="0"/>
              <a:t>11/24/08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6397-6C16-464E-9A4B-488668338B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5EF57-188C-F749-8AB7-156EEB696E0F}" type="datetimeFigureOut">
              <a:rPr lang="en-US" smtClean="0"/>
              <a:t>11/24/08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689C1-DD69-144B-8B87-D19C8EA6C0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A8BC-0E86-3A41-97CA-15F62340EEB3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56E2-52A0-5448-A855-E5ADAFE9E5D4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1FF3-5CEB-454C-B11C-F3002038D042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8C08-2F0A-1B47-8E86-345AD56CF890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5306-27B8-694D-B3C2-2E94F7DD4B92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C5EB-528E-FD47-9E41-34918D8F8EF4}" type="datetime1">
              <a:rPr lang="en-US" smtClean="0"/>
              <a:t>11/24/08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18C-8C47-4944-B4E3-81AEC5B23221}" type="datetime1">
              <a:rPr lang="en-US" smtClean="0"/>
              <a:t>11/24/08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492F-AEB6-D649-84C7-3D94F9BF059F}" type="datetime1">
              <a:rPr lang="en-US" smtClean="0"/>
              <a:t>11/24/08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B623-E295-F043-AA7F-3BDB9C6D3476}" type="datetime1">
              <a:rPr lang="en-US" smtClean="0"/>
              <a:t>11/24/08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66B4-2A36-9C41-BE2C-DF1BD8344DE4}" type="datetime1">
              <a:rPr lang="en-US" smtClean="0"/>
              <a:t>11/24/08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942E-1EE1-594A-845C-7ACC70AB90A6}" type="datetime1">
              <a:rPr lang="en-US" smtClean="0"/>
              <a:t>11/24/08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0A3B-DD0A-7E42-8C18-2826B324D3FB}" type="datetime1">
              <a:rPr lang="en-US" smtClean="0"/>
              <a:t>11/24/08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A4F1-8161-D540-87A5-AF01D087D8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Requirements </a:t>
            </a:r>
            <a:r>
              <a:rPr lang="en-US" dirty="0" smtClean="0"/>
              <a:t>Phase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Drawn from </a:t>
            </a:r>
            <a:r>
              <a:rPr lang="en-US" sz="2800" dirty="0" err="1" smtClean="0"/>
              <a:t>Sommerville</a:t>
            </a:r>
            <a:r>
              <a:rPr lang="en-US" sz="2800" dirty="0" smtClean="0"/>
              <a:t> and </a:t>
            </a:r>
            <a:br>
              <a:rPr lang="en-US" sz="2800" dirty="0" smtClean="0"/>
            </a:br>
            <a:r>
              <a:rPr lang="en-US" sz="2800" dirty="0" smtClean="0"/>
              <a:t>S. </a:t>
            </a:r>
            <a:r>
              <a:rPr lang="en-US" sz="2800" dirty="0" err="1" smtClean="0"/>
              <a:t>Lauesen</a:t>
            </a:r>
            <a:r>
              <a:rPr lang="en-US" sz="2800" dirty="0" smtClean="0"/>
              <a:t>, </a:t>
            </a:r>
            <a:r>
              <a:rPr lang="en-US" sz="2800" i="1" dirty="0" smtClean="0"/>
              <a:t>Software Requirements, Styles and Techniques</a:t>
            </a:r>
            <a:r>
              <a:rPr lang="en-US" sz="2800" dirty="0" smtClean="0"/>
              <a:t>, </a:t>
            </a:r>
            <a:r>
              <a:rPr lang="en-US" sz="2800" dirty="0" err="1" smtClean="0"/>
              <a:t>Addisson</a:t>
            </a:r>
            <a:r>
              <a:rPr lang="en-US" sz="2800" dirty="0" smtClean="0"/>
              <a:t> Wesley, 2002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iterative dialog between</a:t>
            </a:r>
          </a:p>
          <a:p>
            <a:endParaRPr lang="en-US" dirty="0" smtClean="0"/>
          </a:p>
          <a:p>
            <a:r>
              <a:rPr lang="en-US" dirty="0" smtClean="0"/>
              <a:t>End-users							Requirements</a:t>
            </a:r>
          </a:p>
          <a:p>
            <a:pPr>
              <a:buNone/>
            </a:pPr>
            <a:r>
              <a:rPr lang="en-US" dirty="0" smtClean="0"/>
              <a:t>													Analysts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a variety of tools and techniques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1642949" y="2281631"/>
            <a:ext cx="4975454" cy="607788"/>
          </a:xfrm>
          <a:custGeom>
            <a:avLst/>
            <a:gdLst>
              <a:gd name="connsiteX0" fmla="*/ 0 w 4975454"/>
              <a:gd name="connsiteY0" fmla="*/ 502930 h 607788"/>
              <a:gd name="connsiteX1" fmla="*/ 990430 w 4975454"/>
              <a:gd name="connsiteY1" fmla="*/ 106800 h 607788"/>
              <a:gd name="connsiteX2" fmla="*/ 3775286 w 4975454"/>
              <a:gd name="connsiteY2" fmla="*/ 83498 h 607788"/>
              <a:gd name="connsiteX3" fmla="*/ 4975454 w 4975454"/>
              <a:gd name="connsiteY3" fmla="*/ 607788 h 60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54" h="607788">
                <a:moveTo>
                  <a:pt x="0" y="502930"/>
                </a:moveTo>
                <a:cubicBezTo>
                  <a:pt x="180608" y="339817"/>
                  <a:pt x="361216" y="176705"/>
                  <a:pt x="990430" y="106800"/>
                </a:cubicBezTo>
                <a:cubicBezTo>
                  <a:pt x="1619644" y="36895"/>
                  <a:pt x="3111115" y="0"/>
                  <a:pt x="3775286" y="83498"/>
                </a:cubicBezTo>
                <a:cubicBezTo>
                  <a:pt x="4439457" y="166996"/>
                  <a:pt x="4975454" y="607788"/>
                  <a:pt x="4975454" y="607788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49732" y="3506915"/>
            <a:ext cx="5126932" cy="996151"/>
          </a:xfrm>
          <a:custGeom>
            <a:avLst/>
            <a:gdLst>
              <a:gd name="connsiteX0" fmla="*/ 5126932 w 5126932"/>
              <a:gd name="connsiteY0" fmla="*/ 512639 h 996151"/>
              <a:gd name="connsiteX1" fmla="*/ 4183110 w 5126932"/>
              <a:gd name="connsiteY1" fmla="*/ 873816 h 996151"/>
              <a:gd name="connsiteX2" fmla="*/ 803996 w 5126932"/>
              <a:gd name="connsiteY2" fmla="*/ 850515 h 996151"/>
              <a:gd name="connsiteX3" fmla="*/ 0 w 5126932"/>
              <a:gd name="connsiteY3" fmla="*/ 0 h 99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6932" h="996151">
                <a:moveTo>
                  <a:pt x="5126932" y="512639"/>
                </a:moveTo>
                <a:cubicBezTo>
                  <a:pt x="5015265" y="665071"/>
                  <a:pt x="4903599" y="817503"/>
                  <a:pt x="4183110" y="873816"/>
                </a:cubicBezTo>
                <a:cubicBezTo>
                  <a:pt x="3462621" y="930129"/>
                  <a:pt x="1501181" y="996151"/>
                  <a:pt x="803996" y="850515"/>
                </a:cubicBezTo>
                <a:cubicBezTo>
                  <a:pt x="106811" y="704879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don’t we just ask the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Stakeholders may have difficulty expressing their needs, or may ask for a solution that doesn’t meet their needs.</a:t>
            </a:r>
          </a:p>
          <a:p>
            <a:r>
              <a:rPr lang="en-US" dirty="0" smtClean="0"/>
              <a:t>Stakeholders can have conflicting demands</a:t>
            </a:r>
          </a:p>
          <a:p>
            <a:r>
              <a:rPr lang="en-US" dirty="0" smtClean="0"/>
              <a:t>Users find it difficult to imagine new ways of doing things, or to imagine the consequences of what they ask for</a:t>
            </a:r>
          </a:p>
          <a:p>
            <a:r>
              <a:rPr lang="en-US" dirty="0" smtClean="0"/>
              <a:t>A system that fulfills the requirements may not fulfill user expectations</a:t>
            </a:r>
          </a:p>
          <a:p>
            <a:r>
              <a:rPr lang="en-US" dirty="0" smtClean="0"/>
              <a:t>Sometimes there are no users because a product is completely new</a:t>
            </a:r>
          </a:p>
          <a:p>
            <a:r>
              <a:rPr lang="en-US" dirty="0" smtClean="0"/>
              <a:t>Demands and the environment change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i="1" dirty="0" smtClean="0"/>
              <a:t>good analyst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knows  many techniques,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knows when to use them and when not,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Combines and modifies techniques according to</a:t>
            </a:r>
          </a:p>
          <a:p>
            <a:pPr marL="514350" indent="-514350">
              <a:buNone/>
            </a:pPr>
            <a:r>
              <a:rPr lang="en-US" dirty="0" smtClean="0"/>
              <a:t>specific needs.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Stakeholder analysis (small scale, who, what, why, risks, costs, solutions?)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(Group) interview (recorded, taped, filmed)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Observation (see also ethnography / immersive studies)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Task demo (“here’s how I usually …”)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Document studies (company info)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Questionnaires (large scale, capture statistics &amp; opinions, open/closed questions)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Brainstorm (unstructured – anything goes)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Focus groups (structured)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Domain workshops (business process)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Design workshops (interface ideas)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Prototyping (product-level </a:t>
            </a:r>
            <a:r>
              <a:rPr lang="en-US" sz="1800" dirty="0" err="1" smtClean="0"/>
              <a:t>reqs</a:t>
            </a:r>
            <a:r>
              <a:rPr lang="en-US" sz="1800" dirty="0" smtClean="0"/>
              <a:t>., design-level </a:t>
            </a:r>
            <a:r>
              <a:rPr lang="en-US" sz="1800" dirty="0" err="1" smtClean="0"/>
              <a:t>reqs</a:t>
            </a:r>
            <a:r>
              <a:rPr lang="en-US" sz="1800" dirty="0" smtClean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Pilot experiments (COTS?)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Similar companies/ </a:t>
            </a:r>
            <a:r>
              <a:rPr lang="en-US" sz="1800" dirty="0" smtClean="0"/>
              <a:t>Related </a:t>
            </a:r>
            <a:r>
              <a:rPr lang="en-US" sz="1800" dirty="0" smtClean="0"/>
              <a:t>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Ask suppliers (they know their customers)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Organizing a Focus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Invite participants</a:t>
            </a:r>
            <a:r>
              <a:rPr lang="en-US" dirty="0" smtClean="0"/>
              <a:t>: 6-18 people, all stakeholders represented, max 30% are suppliers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Open the meeting</a:t>
            </a:r>
            <a:r>
              <a:rPr lang="en-US" dirty="0" smtClean="0"/>
              <a:t>: present the topic, let people get to know each other and relax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Bad experiences</a:t>
            </a:r>
            <a:r>
              <a:rPr lang="en-US" dirty="0" smtClean="0"/>
              <a:t>: roundtable discussion of past experiences with similar products or work domains. Record issues on whiteboard. Record ideas on whiteboard. Facilitator makes sure no one dominates. Supplier staff are low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Group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Imagine the Future</a:t>
            </a:r>
            <a:r>
              <a:rPr lang="en-US" dirty="0" smtClean="0"/>
              <a:t>: Invite ideas, invite speculation. Ask: why/when do you want this? Record ideas.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List the issues</a:t>
            </a:r>
            <a:r>
              <a:rPr lang="en-US" dirty="0" smtClean="0"/>
              <a:t>: edit on the fly, regroup and </a:t>
            </a:r>
            <a:r>
              <a:rPr lang="en-US" dirty="0" err="1" smtClean="0"/>
              <a:t>organise</a:t>
            </a:r>
            <a:r>
              <a:rPr lang="en-US" dirty="0" smtClean="0"/>
              <a:t>, combine similar. Record issues.</a:t>
            </a:r>
          </a:p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Prioritize issues</a:t>
            </a:r>
            <a:r>
              <a:rPr lang="en-US" dirty="0" smtClean="0"/>
              <a:t>: Each stakeholder group picks top ten – but don’t prioritize within these to avoid conflict.</a:t>
            </a:r>
          </a:p>
          <a:p>
            <a:pPr>
              <a:buNone/>
            </a:pPr>
            <a:r>
              <a:rPr lang="en-US" dirty="0" smtClean="0"/>
              <a:t>7. </a:t>
            </a:r>
            <a:r>
              <a:rPr lang="en-US" b="1" dirty="0" smtClean="0"/>
              <a:t>Review the lists</a:t>
            </a:r>
            <a:r>
              <a:rPr lang="en-US" dirty="0" smtClean="0"/>
              <a:t>: </a:t>
            </a:r>
            <a:r>
              <a:rPr lang="en-US" dirty="0" err="1" smtClean="0"/>
              <a:t>rountable</a:t>
            </a:r>
            <a:r>
              <a:rPr lang="en-US" dirty="0" smtClean="0"/>
              <a:t> comment, and close the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Analysis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Are we building the right product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i.e. will we build the product the customer truly wants to have? (at least at some point in time!)</a:t>
            </a:r>
          </a:p>
          <a:p>
            <a:r>
              <a:rPr lang="en-US" b="1" dirty="0" smtClean="0"/>
              <a:t>Paradox</a:t>
            </a:r>
            <a:r>
              <a:rPr lang="en-US" dirty="0" smtClean="0"/>
              <a:t>: only the customer can determine this … but the customer is non-technical!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involves several types of checks and tests that can be carried out:</a:t>
            </a:r>
          </a:p>
          <a:p>
            <a:r>
              <a:rPr lang="en-US" dirty="0" smtClean="0"/>
              <a:t>Validity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Realism</a:t>
            </a:r>
          </a:p>
          <a:p>
            <a:r>
              <a:rPr lang="en-US" dirty="0" smtClean="0"/>
              <a:t>Verifiability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User may have incorrectly defined a functional requirements. All requirements must be checked for functional correctness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Rapid prototype</a:t>
            </a:r>
          </a:p>
          <a:p>
            <a:pPr lvl="1"/>
            <a:r>
              <a:rPr lang="en-US" dirty="0" smtClean="0"/>
              <a:t>Paper model</a:t>
            </a:r>
          </a:p>
          <a:p>
            <a:pPr lvl="1"/>
            <a:r>
              <a:rPr lang="en-US" dirty="0" smtClean="0"/>
              <a:t>Animation/simulation</a:t>
            </a:r>
          </a:p>
          <a:p>
            <a:pPr lvl="1"/>
            <a:r>
              <a:rPr lang="en-US" dirty="0" smtClean="0"/>
              <a:t>Check existing/historic  data</a:t>
            </a:r>
          </a:p>
          <a:p>
            <a:pPr lvl="1"/>
            <a:r>
              <a:rPr lang="en-US" dirty="0" smtClean="0"/>
              <a:t>Test case generation</a:t>
            </a:r>
          </a:p>
          <a:p>
            <a:pPr lvl="1"/>
            <a:r>
              <a:rPr lang="en-US" dirty="0" smtClean="0"/>
              <a:t>URD </a:t>
            </a:r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System User Manual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User may state requirements that contradict each other (Common with many end-users!)</a:t>
            </a:r>
          </a:p>
          <a:p>
            <a:r>
              <a:rPr lang="en-US" dirty="0" smtClean="0"/>
              <a:t>E.g. 	year + 1 &gt; year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u="sng" dirty="0" smtClean="0"/>
              <a:t>year is a 2-digit number</a:t>
            </a:r>
          </a:p>
          <a:p>
            <a:pPr>
              <a:buNone/>
            </a:pPr>
            <a:r>
              <a:rPr lang="en-US" dirty="0" smtClean="0"/>
              <a:t>				99 + 1 = 00 &gt; 99 contradiction!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Simplified model of the </a:t>
            </a:r>
            <a:r>
              <a:rPr lang="en-US" i="1" dirty="0" smtClean="0"/>
              <a:t>Year 2000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User requirements capture </a:t>
            </a:r>
            <a:r>
              <a:rPr lang="en-US" dirty="0" smtClean="0"/>
              <a:t>and </a:t>
            </a:r>
            <a:r>
              <a:rPr lang="en-US" i="1" dirty="0" smtClean="0"/>
              <a:t>analysis</a:t>
            </a:r>
            <a:r>
              <a:rPr lang="en-US" dirty="0" smtClean="0"/>
              <a:t> is an early phase of every lifecycle model.</a:t>
            </a:r>
          </a:p>
          <a:p>
            <a:endParaRPr lang="en-US" dirty="0" smtClean="0"/>
          </a:p>
          <a:p>
            <a:r>
              <a:rPr lang="en-US" i="1" dirty="0" smtClean="0"/>
              <a:t>Capture</a:t>
            </a:r>
            <a:r>
              <a:rPr lang="en-US" dirty="0" smtClean="0"/>
              <a:t> means finding out what the user wants … using different dialog </a:t>
            </a:r>
            <a:r>
              <a:rPr lang="en-US" dirty="0" smtClean="0"/>
              <a:t>techniques … and documenting this.</a:t>
            </a:r>
          </a:p>
          <a:p>
            <a:r>
              <a:rPr lang="en-US" i="1" dirty="0" smtClean="0"/>
              <a:t>Analysis</a:t>
            </a:r>
            <a:r>
              <a:rPr lang="en-US" dirty="0" smtClean="0"/>
              <a:t> </a:t>
            </a:r>
            <a:r>
              <a:rPr lang="en-US" dirty="0" smtClean="0"/>
              <a:t>means studying the</a:t>
            </a:r>
            <a:r>
              <a:rPr lang="en-US" dirty="0" smtClean="0"/>
              <a:t> </a:t>
            </a:r>
            <a:r>
              <a:rPr lang="en-US" dirty="0" smtClean="0"/>
              <a:t>documented</a:t>
            </a:r>
            <a:r>
              <a:rPr lang="en-US" dirty="0" smtClean="0"/>
              <a:t> </a:t>
            </a:r>
            <a:r>
              <a:rPr lang="en-US" dirty="0" smtClean="0"/>
              <a:t>requirements for errors and technical consequences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If requirements are formal use constraint solvers and/or CASE tools for automatic check</a:t>
            </a:r>
          </a:p>
          <a:p>
            <a:r>
              <a:rPr lang="en-US" dirty="0" smtClean="0"/>
              <a:t>Manual check, unclear, error prone, combinatorial explosion!</a:t>
            </a:r>
          </a:p>
          <a:p>
            <a:r>
              <a:rPr lang="en-US" dirty="0" smtClean="0"/>
              <a:t>Note: problem may not be solved by prototyping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user may have forgotten some requirements, leaving holes in the requirements document. These may possibly be solved arbitrarily … but possibly not!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Rapid prototyping</a:t>
            </a:r>
          </a:p>
          <a:p>
            <a:pPr lvl="1"/>
            <a:r>
              <a:rPr lang="en-US" dirty="0" smtClean="0"/>
              <a:t>URD reviews</a:t>
            </a:r>
          </a:p>
          <a:p>
            <a:pPr lvl="1"/>
            <a:r>
              <a:rPr lang="en-US" dirty="0" smtClean="0"/>
              <a:t>Test case generation</a:t>
            </a:r>
          </a:p>
          <a:p>
            <a:pPr lvl="1"/>
            <a:r>
              <a:rPr lang="en-US" dirty="0" smtClean="0"/>
              <a:t>Use cases analysis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Fault/ decision trees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(Feasibility)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Problem: User may express requirements that or not technically feasible (e.g. performance) or violate some non-functional requirement (e.g. legislative)</a:t>
            </a:r>
          </a:p>
          <a:p>
            <a:r>
              <a:rPr lang="en-US" dirty="0" smtClean="0"/>
              <a:t>Methods: 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Mathematical model/simulation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theory)</a:t>
            </a:r>
          </a:p>
          <a:p>
            <a:pPr lvl="1"/>
            <a:r>
              <a:rPr lang="en-US" dirty="0" smtClean="0"/>
              <a:t>URD reviews</a:t>
            </a:r>
          </a:p>
          <a:p>
            <a:pPr lvl="1"/>
            <a:r>
              <a:rPr lang="en-US" dirty="0" smtClean="0"/>
              <a:t>External advice (e.g. lawyers)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Users may state requirements which can never be checked/verified,</a:t>
            </a:r>
          </a:p>
          <a:p>
            <a:r>
              <a:rPr lang="en-US" dirty="0" smtClean="0"/>
              <a:t>E.g. “user interface must be user friendly and easy to use”</a:t>
            </a:r>
          </a:p>
          <a:p>
            <a:r>
              <a:rPr lang="en-US" dirty="0" smtClean="0"/>
              <a:t>Contractual disputes may emerge</a:t>
            </a:r>
          </a:p>
          <a:p>
            <a:r>
              <a:rPr lang="en-US" b="1" dirty="0" smtClean="0"/>
              <a:t>Methods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Test case generation esp. acceptance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Usability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Quality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5125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Product shall detect license</a:t>
                      </a:r>
                      <a:r>
                        <a:rPr lang="en-US" baseline="0" dirty="0" smtClean="0"/>
                        <a:t> plate and take photo in 0.5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limits </a:t>
                      </a:r>
                      <a:r>
                        <a:rPr lang="en-US" i="1" dirty="0" smtClean="0"/>
                        <a:t>AKA hard-real</a:t>
                      </a:r>
                      <a:r>
                        <a:rPr lang="en-US" i="1" baseline="0" dirty="0" smtClean="0"/>
                        <a:t> time req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Product</a:t>
                      </a:r>
                      <a:r>
                        <a:rPr lang="en-US" baseline="0" dirty="0" smtClean="0"/>
                        <a:t> shall compute a room occupation forecast within 2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fast?  AKA </a:t>
                      </a:r>
                      <a:r>
                        <a:rPr lang="en-US" i="1" dirty="0" smtClean="0"/>
                        <a:t>soft-real time req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Product shall compute a room</a:t>
                      </a:r>
                      <a:r>
                        <a:rPr lang="en-US" baseline="0" dirty="0" smtClean="0"/>
                        <a:t> occupation  forecast within 4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 slow,</a:t>
                      </a:r>
                      <a:r>
                        <a:rPr lang="en-US" baseline="0" dirty="0" smtClean="0"/>
                        <a:t> supplier makes no effort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Product shall compute a room occupation forecast within X minutes.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target, but how important?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Product shall compute a room occupation</a:t>
                      </a:r>
                      <a:r>
                        <a:rPr lang="en-US" baseline="0" dirty="0" smtClean="0"/>
                        <a:t> forecast within X minutes (customer expects 1 minute)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target + expectations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 Forecast shall be</a:t>
                      </a:r>
                      <a:r>
                        <a:rPr lang="en-US" baseline="0" dirty="0" smtClean="0"/>
                        <a:t> measured 10 times by stopwatch during busy period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might user other approach?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 Forecast shall be measured by some means specified</a:t>
                      </a:r>
                      <a:r>
                        <a:rPr lang="en-US" baseline="0" dirty="0" smtClean="0"/>
                        <a:t> by customer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metric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= fit for use + 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five (ease of) </a:t>
            </a:r>
            <a:r>
              <a:rPr lang="en-US" b="1" i="1" dirty="0" smtClean="0"/>
              <a:t>usability factors</a:t>
            </a:r>
            <a:r>
              <a:rPr lang="en-US" dirty="0" smtClean="0"/>
              <a:t> (</a:t>
            </a:r>
            <a:r>
              <a:rPr lang="en-US" dirty="0" err="1" smtClean="0"/>
              <a:t>Schneiderman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1998):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Ease of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Ease of remembering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Subjective satisfaction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Understandability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Some developers claim we cannot optimize all 5,</a:t>
            </a:r>
          </a:p>
          <a:p>
            <a:pPr marL="514350" indent="-514350">
              <a:buNone/>
            </a:pPr>
            <a:r>
              <a:rPr lang="en-US" dirty="0" smtClean="0"/>
              <a:t> if so … which to prioritize?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Metrics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1600200"/>
                <a:gridCol w="1447800"/>
              </a:tblGrid>
              <a:tr h="559152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 Risk</a:t>
                      </a:r>
                      <a:endParaRPr lang="en-US" dirty="0"/>
                    </a:p>
                  </a:txBody>
                  <a:tcPr/>
                </a:tc>
              </a:tr>
              <a:tr h="9651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Problem</a:t>
                      </a:r>
                      <a:r>
                        <a:rPr lang="en-US" b="1" baseline="0" dirty="0" smtClean="0"/>
                        <a:t> Count</a:t>
                      </a:r>
                      <a:r>
                        <a:rPr lang="en-US" baseline="0" dirty="0" smtClean="0"/>
                        <a:t>: At most 1 of 5 novices shall encounter problems during tasks Q and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9651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Task Time</a:t>
                      </a:r>
                      <a:r>
                        <a:rPr lang="en-US" dirty="0" smtClean="0"/>
                        <a:t>: Novice shall</a:t>
                      </a:r>
                      <a:r>
                        <a:rPr lang="en-US" baseline="0" dirty="0" smtClean="0"/>
                        <a:t> perform tasks Q and R in 15 minutes, experienced user shall complete Q,R,S in 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9651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Keystroke counts</a:t>
                      </a:r>
                      <a:r>
                        <a:rPr lang="en-US" dirty="0" smtClean="0"/>
                        <a:t>: Recording breakfast shall be possible with 5 keystrokes per guest, no mouse.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51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</a:t>
                      </a:r>
                      <a:r>
                        <a:rPr lang="en-US" b="1" baseline="0" dirty="0" smtClean="0"/>
                        <a:t> Poll</a:t>
                      </a:r>
                      <a:r>
                        <a:rPr lang="en-US" baseline="0" dirty="0" smtClean="0"/>
                        <a:t>: 80% of users shall find system easy to learn. 60% shall recommend system to other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229600" cy="556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38800"/>
                <a:gridCol w="1371600"/>
                <a:gridCol w="1219200"/>
              </a:tblGrid>
              <a:tr h="11125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Score for understanding</a:t>
                      </a:r>
                      <a:r>
                        <a:rPr lang="en-US" b="0" dirty="0" smtClean="0"/>
                        <a:t>: Show 5 users 10 common error messages. Ask for explanation of cause. 80% of the answers shall be correct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medium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low</a:t>
                      </a:r>
                      <a:endParaRPr lang="en-US" b="0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Design-Level Requirements</a:t>
                      </a:r>
                      <a:r>
                        <a:rPr lang="en-US" dirty="0" smtClean="0"/>
                        <a:t>: System shall use screen pictures in app. Xx, buttons work as in app. </a:t>
                      </a:r>
                      <a:r>
                        <a:rPr lang="en-US" dirty="0" err="1" smtClean="0"/>
                        <a:t>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 level requirements</a:t>
                      </a:r>
                      <a:r>
                        <a:rPr lang="en-US" dirty="0" smtClean="0"/>
                        <a:t>: For all code fields, user shall be able to select value from drop-down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Guideline adherence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System shall follow style guide </a:t>
                      </a:r>
                      <a:r>
                        <a:rPr lang="en-US" baseline="0" dirty="0" err="1" smtClean="0"/>
                        <a:t>Zz</a:t>
                      </a:r>
                      <a:r>
                        <a:rPr lang="en-US" baseline="0" dirty="0" smtClean="0"/>
                        <a:t>. Menus shall have at most 3 levels.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Development process requirements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Three prototype versions shall be made and usability tested during project.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While other requirements support use-cases ...</a:t>
            </a:r>
          </a:p>
          <a:p>
            <a:pPr>
              <a:buNone/>
            </a:pPr>
            <a:r>
              <a:rPr lang="en-US" dirty="0" smtClean="0"/>
              <a:t>safety requirements prevent abuse-cases.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Customer has certain </a:t>
            </a:r>
            <a:r>
              <a:rPr lang="en-US" u="sng" dirty="0" smtClean="0"/>
              <a:t>assets</a:t>
            </a:r>
            <a:r>
              <a:rPr lang="en-US" dirty="0" smtClean="0"/>
              <a:t> to be </a:t>
            </a:r>
            <a:r>
              <a:rPr lang="en-US" u="sng" dirty="0" smtClean="0"/>
              <a:t>protected</a:t>
            </a:r>
          </a:p>
          <a:p>
            <a:pPr>
              <a:buNone/>
            </a:pPr>
            <a:r>
              <a:rPr lang="en-US" dirty="0" smtClean="0"/>
              <a:t> against</a:t>
            </a:r>
            <a:r>
              <a:rPr lang="en-US" dirty="0" smtClean="0"/>
              <a:t> </a:t>
            </a:r>
            <a:r>
              <a:rPr lang="en-US" u="sng" dirty="0" smtClean="0"/>
              <a:t>threats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will examine security under </a:t>
            </a:r>
            <a:r>
              <a:rPr lang="en-US" u="sng" dirty="0" smtClean="0"/>
              <a:t>risk</a:t>
            </a:r>
          </a:p>
          <a:p>
            <a:pPr>
              <a:buNone/>
            </a:pPr>
            <a:r>
              <a:rPr lang="en-US" u="sng" dirty="0" smtClean="0"/>
              <a:t> management</a:t>
            </a:r>
            <a:r>
              <a:rPr lang="en-US" dirty="0" smtClean="0"/>
              <a:t> later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Capture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need to be</a:t>
            </a:r>
            <a:r>
              <a:rPr lang="en-US" dirty="0" smtClean="0"/>
              <a:t> recorded as precisely </a:t>
            </a:r>
            <a:r>
              <a:rPr lang="en-US" dirty="0" smtClean="0"/>
              <a:t>as possible,</a:t>
            </a:r>
          </a:p>
          <a:p>
            <a:r>
              <a:rPr lang="en-US" dirty="0" smtClean="0"/>
              <a:t>Therefore technical requirements languages are </a:t>
            </a:r>
            <a:r>
              <a:rPr lang="en-US" dirty="0" smtClean="0"/>
              <a:t>useful</a:t>
            </a:r>
          </a:p>
          <a:p>
            <a:r>
              <a:rPr lang="en-US" dirty="0" smtClean="0"/>
              <a:t>Large variety of these in many styles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first</a:t>
            </a:r>
            <a:r>
              <a:rPr lang="en-US" dirty="0" smtClean="0"/>
              <a:t> </a:t>
            </a:r>
            <a:r>
              <a:rPr lang="en-US" dirty="0" smtClean="0"/>
              <a:t>consider</a:t>
            </a:r>
            <a:r>
              <a:rPr lang="en-US" dirty="0" smtClean="0"/>
              <a:t> </a:t>
            </a:r>
            <a:r>
              <a:rPr lang="en-US" u="sng" dirty="0" smtClean="0"/>
              <a:t>styles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merits and demerits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Product</a:t>
            </a:r>
            <a:r>
              <a:rPr lang="en-US" sz="2800" dirty="0" smtClean="0"/>
              <a:t>: the system to be delivered</a:t>
            </a:r>
          </a:p>
          <a:p>
            <a:r>
              <a:rPr lang="en-US" sz="2800" b="1" dirty="0" smtClean="0"/>
              <a:t>Inner domain</a:t>
            </a:r>
            <a:r>
              <a:rPr lang="en-US" sz="2800" dirty="0" smtClean="0"/>
              <a:t>: product + surrounding work area, immediate users, their activities, other systems</a:t>
            </a:r>
          </a:p>
          <a:p>
            <a:r>
              <a:rPr lang="en-US" sz="2800" b="1" dirty="0" smtClean="0"/>
              <a:t>Outer domain</a:t>
            </a:r>
            <a:r>
              <a:rPr lang="en-US" sz="2800" dirty="0" smtClean="0"/>
              <a:t>: customers, “second-level users”, AKA </a:t>
            </a:r>
            <a:r>
              <a:rPr lang="en-US" sz="2800" i="1" dirty="0" smtClean="0"/>
              <a:t>business domain</a:t>
            </a:r>
            <a:endParaRPr lang="en-US" sz="2800" dirty="0" smtClean="0"/>
          </a:p>
          <a:p>
            <a:r>
              <a:rPr lang="en-US" sz="2800" b="1" dirty="0" smtClean="0"/>
              <a:t>Product I/O</a:t>
            </a:r>
          </a:p>
          <a:p>
            <a:r>
              <a:rPr lang="en-US" sz="2800" b="1" dirty="0" smtClean="0"/>
              <a:t>Domain I/O</a:t>
            </a:r>
          </a:p>
          <a:p>
            <a:r>
              <a:rPr lang="en-US" sz="2800" b="1" dirty="0" smtClean="0"/>
              <a:t>Product-level requirements</a:t>
            </a:r>
          </a:p>
          <a:p>
            <a:r>
              <a:rPr lang="en-US" sz="2800" b="1" dirty="0" smtClean="0"/>
              <a:t>Domain-level requirements</a:t>
            </a:r>
          </a:p>
          <a:p>
            <a:r>
              <a:rPr lang="en-US" sz="2800" b="1" dirty="0" smtClean="0"/>
              <a:t>Actor: </a:t>
            </a:r>
            <a:r>
              <a:rPr lang="en-US" sz="2800" dirty="0" smtClean="0"/>
              <a:t>human or external system that communicates with the product</a:t>
            </a:r>
          </a:p>
          <a:p>
            <a:r>
              <a:rPr lang="en-US" sz="2800" b="1" dirty="0" smtClean="0"/>
              <a:t>Stakeholder: </a:t>
            </a:r>
            <a:r>
              <a:rPr lang="en-US" sz="2800" dirty="0" smtClean="0"/>
              <a:t>people who ensure the success of the project. (Not the same as actors, why?)</a:t>
            </a:r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Style: Natural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+ easily understood (esp. by end-user)</a:t>
            </a:r>
          </a:p>
          <a:p>
            <a:pPr>
              <a:buNone/>
            </a:pPr>
            <a:r>
              <a:rPr lang="en-US" dirty="0" smtClean="0"/>
              <a:t>+ no technical training needed</a:t>
            </a:r>
          </a:p>
          <a:p>
            <a:pPr>
              <a:buNone/>
            </a:pPr>
            <a:r>
              <a:rPr lang="en-US" dirty="0" smtClean="0"/>
              <a:t>+ very high-level/compact requirements</a:t>
            </a:r>
          </a:p>
          <a:p>
            <a:pPr>
              <a:buFontTx/>
              <a:buChar char="-"/>
            </a:pPr>
            <a:r>
              <a:rPr lang="en-US" dirty="0" smtClean="0"/>
              <a:t>unclear/ ambiguous</a:t>
            </a:r>
          </a:p>
          <a:p>
            <a:pPr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ebugging is difficult</a:t>
            </a:r>
          </a:p>
          <a:p>
            <a:pPr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o inherent structure</a:t>
            </a:r>
          </a:p>
          <a:p>
            <a:pPr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o tool support for validation (spell checker?)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Style: Structured </a:t>
            </a:r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E.g. tables, decision trees, fault trees, data dictionaries</a:t>
            </a:r>
          </a:p>
          <a:p>
            <a:pPr>
              <a:buNone/>
            </a:pPr>
            <a:r>
              <a:rPr lang="en-US" dirty="0" smtClean="0"/>
              <a:t>+ understood by end-user (sometimes)</a:t>
            </a:r>
          </a:p>
          <a:p>
            <a:pPr>
              <a:buNone/>
            </a:pPr>
            <a:r>
              <a:rPr lang="en-US" dirty="0" smtClean="0"/>
              <a:t>+ small technical training</a:t>
            </a:r>
          </a:p>
          <a:p>
            <a:pPr>
              <a:buNone/>
            </a:pPr>
            <a:r>
              <a:rPr lang="en-US" dirty="0" smtClean="0"/>
              <a:t>+ some structure (e.g. nouns, verbs, relations etc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+ improve completeness issues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unclear/ ambiguous</a:t>
            </a:r>
          </a:p>
          <a:p>
            <a:pPr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ack of standards</a:t>
            </a:r>
          </a:p>
          <a:p>
            <a:pPr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ittle tool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Style: Graphical </a:t>
            </a:r>
            <a:r>
              <a:rPr lang="en-US" dirty="0" smtClean="0"/>
              <a:t>Requirements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e.g. UML, SDL, Petri Nets, etc</a:t>
            </a:r>
          </a:p>
          <a:p>
            <a:pPr>
              <a:buNone/>
            </a:pPr>
            <a:r>
              <a:rPr lang="en-US" dirty="0" smtClean="0"/>
              <a:t>+ high-level/compact</a:t>
            </a:r>
          </a:p>
          <a:p>
            <a:pPr>
              <a:buNone/>
            </a:pPr>
            <a:r>
              <a:rPr lang="en-US" dirty="0" smtClean="0"/>
              <a:t>+ quite or very precise</a:t>
            </a:r>
          </a:p>
          <a:p>
            <a:pPr>
              <a:buNone/>
            </a:pPr>
            <a:r>
              <a:rPr lang="en-US" dirty="0" smtClean="0"/>
              <a:t>+ increasing tool support</a:t>
            </a:r>
          </a:p>
          <a:p>
            <a:pPr>
              <a:buNone/>
            </a:pPr>
            <a:r>
              <a:rPr lang="en-US" dirty="0" smtClean="0"/>
              <a:t>+ often standardized / multiple vendors, courses, books, consultants</a:t>
            </a:r>
          </a:p>
          <a:p>
            <a:pPr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eeds technical training</a:t>
            </a:r>
          </a:p>
          <a:p>
            <a:pPr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arely understood by non-IT people and end-users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Style: Formal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Logic: e.g. OCL</a:t>
            </a:r>
            <a:r>
              <a:rPr lang="en-US" b="1" dirty="0" smtClean="0"/>
              <a:t>, JML, VDM, Z, B, temporal logic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Ad-hoc: e.g. queuing theory, Markov chain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+ good tool support for validation problems</a:t>
            </a:r>
          </a:p>
          <a:p>
            <a:pPr>
              <a:buNone/>
            </a:pPr>
            <a:r>
              <a:rPr lang="en-US" dirty="0" smtClean="0"/>
              <a:t>+ can be used to generate test cases, prove code correctness</a:t>
            </a:r>
          </a:p>
          <a:p>
            <a:pPr>
              <a:buNone/>
            </a:pPr>
            <a:r>
              <a:rPr lang="en-US" dirty="0" smtClean="0"/>
              <a:t>+ extremely precise and accurate</a:t>
            </a:r>
          </a:p>
          <a:p>
            <a:pPr>
              <a:buFontTx/>
              <a:buChar char="-"/>
            </a:pPr>
            <a:r>
              <a:rPr lang="en-US" dirty="0" smtClean="0"/>
              <a:t>Needs technical training</a:t>
            </a:r>
          </a:p>
          <a:p>
            <a:pPr>
              <a:buFontTx/>
              <a:buChar char="-"/>
            </a:pPr>
            <a:r>
              <a:rPr lang="en-US" dirty="0" smtClean="0"/>
              <a:t>Poorly understood by end-users</a:t>
            </a:r>
          </a:p>
          <a:p>
            <a:pPr>
              <a:buFontTx/>
              <a:buChar char="-"/>
            </a:pPr>
            <a:r>
              <a:rPr lang="en-US" dirty="0" smtClean="0"/>
              <a:t>Notation hard to read, overly detailed or low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models describe data inside and outside the product</a:t>
            </a:r>
          </a:p>
          <a:p>
            <a:r>
              <a:rPr lang="en-US" dirty="0" smtClean="0"/>
              <a:t>Good for experts, maybe difficult for end-users</a:t>
            </a:r>
          </a:p>
          <a:p>
            <a:r>
              <a:rPr lang="en-US" dirty="0" smtClean="0"/>
              <a:t>Early models can survive all the way to coding</a:t>
            </a:r>
          </a:p>
          <a:p>
            <a:r>
              <a:rPr lang="en-US" dirty="0" smtClean="0"/>
              <a:t>Good for completeness/consistency checking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000" b="1" dirty="0" smtClean="0"/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Class Diagram (OO analysis)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Entity-Relationship diagram (Database theory)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Data dictionary: terms and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Data expression: format and legal values. Use regular expressions or </a:t>
            </a:r>
            <a:r>
              <a:rPr lang="en-US" sz="2000" dirty="0" err="1" smtClean="0"/>
              <a:t>DTDs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4343400"/>
            <a:ext cx="8229600" cy="1905000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solidFill>
              <a:schemeClr val="bg1">
                <a:lumMod val="8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Tables: a structured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dvocated by David </a:t>
            </a:r>
            <a:r>
              <a:rPr lang="en-US" dirty="0" err="1" smtClean="0"/>
              <a:t>Parnas</a:t>
            </a:r>
            <a:endParaRPr lang="en-US" dirty="0" smtClean="0"/>
          </a:p>
          <a:p>
            <a:r>
              <a:rPr lang="en-US" dirty="0" smtClean="0"/>
              <a:t>Informal but structured style</a:t>
            </a:r>
          </a:p>
          <a:p>
            <a:r>
              <a:rPr lang="en-US" dirty="0" smtClean="0"/>
              <a:t>Easily understood by end-users</a:t>
            </a:r>
          </a:p>
          <a:p>
            <a:r>
              <a:rPr lang="en-US" dirty="0" smtClean="0"/>
              <a:t>Many formats, e.g. </a:t>
            </a:r>
            <a:r>
              <a:rPr lang="en-US" i="1" dirty="0" smtClean="0"/>
              <a:t>nested tables</a:t>
            </a:r>
          </a:p>
          <a:p>
            <a:r>
              <a:rPr lang="en-US" dirty="0" smtClean="0"/>
              <a:t>Good for completeness and consistency check</a:t>
            </a:r>
          </a:p>
          <a:p>
            <a:r>
              <a:rPr lang="en-US" dirty="0" smtClean="0"/>
              <a:t>Good for business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35940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94550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 Double</a:t>
                      </a:r>
                      <a:r>
                        <a:rPr lang="en-US" b="0" baseline="0" dirty="0" smtClean="0"/>
                        <a:t> room used as single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25%</a:t>
                      </a:r>
                      <a:endParaRPr lang="en-US" b="0" dirty="0"/>
                    </a:p>
                  </a:txBody>
                  <a:tcPr/>
                </a:tc>
              </a:tr>
              <a:tr h="654695">
                <a:tc>
                  <a:txBody>
                    <a:bodyPr/>
                    <a:lstStyle/>
                    <a:p>
                      <a:r>
                        <a:rPr lang="en-US" dirty="0" smtClean="0"/>
                        <a:t>2. Family with more than one room, discount for additional 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1993897">
                <a:tc>
                  <a:txBody>
                    <a:bodyPr/>
                    <a:lstStyle/>
                    <a:p>
                      <a:r>
                        <a:rPr lang="en-US" dirty="0" smtClean="0"/>
                        <a:t>3. Discount</a:t>
                      </a:r>
                      <a:r>
                        <a:rPr lang="en-US" baseline="0" dirty="0" smtClean="0"/>
                        <a:t> at immediate </a:t>
                      </a:r>
                      <a:r>
                        <a:rPr lang="en-US" baseline="0" dirty="0" err="1" smtClean="0"/>
                        <a:t>checkin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191000"/>
          <a:ext cx="3276600" cy="15544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60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a. Before 6pm and hotel less than 50% occupied, fair weather</a:t>
                      </a:r>
                      <a:endParaRPr lang="en-US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b</a:t>
                      </a:r>
                      <a:r>
                        <a:rPr lang="en-US" b="0" dirty="0" smtClean="0"/>
                        <a:t>. Before 6pm and hotel less than 50% occupied, bad weather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4191000"/>
          <a:ext cx="3276600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60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a. 25%</a:t>
                      </a:r>
                      <a:endParaRPr lang="en-US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b</a:t>
                      </a:r>
                      <a:r>
                        <a:rPr lang="en-US" b="0" dirty="0" smtClean="0"/>
                        <a:t>. 0%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762000"/>
            <a:ext cx="8175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Requirement </a:t>
            </a:r>
            <a:r>
              <a:rPr lang="en-US" sz="2400" b="1" dirty="0" err="1" smtClean="0"/>
              <a:t>x</a:t>
            </a:r>
            <a:r>
              <a:rPr lang="en-US" sz="2400" dirty="0" smtClean="0"/>
              <a:t>. The product shall suggest the following discount </a:t>
            </a:r>
          </a:p>
          <a:p>
            <a:r>
              <a:rPr lang="en-US" sz="2400" dirty="0" smtClean="0"/>
              <a:t>rates if a customer asks for a discount.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4481" y="42672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0340" y="4267199"/>
            <a:ext cx="91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27432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0" y="2743200"/>
            <a:ext cx="99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4210734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91200" y="421232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</a:t>
            </a:r>
          </a:p>
          <a:p>
            <a:r>
              <a:rPr lang="en-US" dirty="0" smtClean="0"/>
              <a:t>systems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34481" y="2689801"/>
            <a:ext cx="1358900" cy="117359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4" idx="0"/>
          </p:cNvCxnSpPr>
          <p:nvPr/>
        </p:nvCxnSpPr>
        <p:spPr>
          <a:xfrm rot="16200000" flipH="1">
            <a:off x="3915639" y="4062557"/>
            <a:ext cx="403803" cy="54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644591" y="3425391"/>
            <a:ext cx="990599" cy="6930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4806081" y="4533900"/>
            <a:ext cx="83271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90800" y="1615496"/>
            <a:ext cx="4800600" cy="4495800"/>
          </a:xfrm>
          <a:prstGeom prst="ellipse">
            <a:avLst/>
          </a:prstGeom>
          <a:solidFill>
            <a:schemeClr val="bg1">
              <a:lumMod val="75000"/>
              <a:alpha val="18000"/>
            </a:schemeClr>
          </a:solidFill>
          <a:ln>
            <a:solidFill>
              <a:schemeClr val="bg1">
                <a:lumMod val="8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57065"/>
            <a:ext cx="1228344" cy="18288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1685544" y="3863396"/>
            <a:ext cx="1748937" cy="9952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6200" y="3276601"/>
            <a:ext cx="127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I/O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7" idx="1"/>
          </p:cNvCxnSpPr>
          <p:nvPr/>
        </p:nvCxnSpPr>
        <p:spPr>
          <a:xfrm rot="10800000" flipV="1">
            <a:off x="4267200" y="3461266"/>
            <a:ext cx="3429000" cy="577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2743200"/>
            <a:ext cx="12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I/O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1429247" y="3410447"/>
            <a:ext cx="1154668" cy="558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4800" y="5334000"/>
            <a:ext cx="164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Inner Domain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1525359"/>
            <a:ext cx="1996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Outer or</a:t>
            </a:r>
          </a:p>
          <a:p>
            <a:r>
              <a:rPr lang="en-US" sz="2000" b="1" dirty="0" smtClean="0"/>
              <a:t>Business Domain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38867" y="1981200"/>
            <a:ext cx="84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Actors</a:t>
            </a:r>
            <a:endParaRPr lang="en-US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54316" y="6316533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Stakeholders</a:t>
            </a:r>
            <a:endParaRPr lang="en-US" b="1" i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Scale of Requirements</a:t>
            </a:r>
            <a:br>
              <a:rPr lang="en-US" dirty="0" smtClean="0"/>
            </a:br>
            <a:r>
              <a:rPr lang="en-US" dirty="0" smtClean="0"/>
              <a:t>(responsibility)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381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000" b="0" dirty="0" err="1" smtClean="0"/>
                        <a:t>Precalculations</a:t>
                      </a:r>
                      <a:r>
                        <a:rPr lang="en-US" sz="2000" b="0" baseline="0" dirty="0" smtClean="0"/>
                        <a:t> shall be accurate to within 5%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Goal-level requirement</a:t>
                      </a:r>
                      <a:endParaRPr lang="en-US" sz="20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shall support cost recording and quotation with experience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Domain-level requirement</a:t>
                      </a:r>
                      <a:endParaRPr lang="en-US" b="1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shall have recording and</a:t>
                      </a:r>
                      <a:r>
                        <a:rPr lang="en-US" sz="2000" baseline="0" dirty="0" smtClean="0"/>
                        <a:t> retrieval functions for experience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Product-level</a:t>
                      </a:r>
                      <a:r>
                        <a:rPr lang="en-US" b="1" baseline="0" dirty="0" smtClean="0"/>
                        <a:t> requirement</a:t>
                      </a:r>
                      <a:endParaRPr lang="en-US" b="1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 shall have screen pictures as shown in App.</a:t>
                      </a:r>
                      <a:r>
                        <a:rPr lang="en-US" sz="2000" baseline="0" dirty="0" smtClean="0"/>
                        <a:t> xx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Design-level requirements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802868"/>
            <a:ext cx="4558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Questions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1: what can we </a:t>
            </a:r>
            <a:r>
              <a:rPr lang="en-US" u="sng" dirty="0" smtClean="0"/>
              <a:t>actually</a:t>
            </a:r>
            <a:r>
              <a:rPr lang="en-US" dirty="0" smtClean="0"/>
              <a:t> take responsibility for?</a:t>
            </a:r>
          </a:p>
          <a:p>
            <a:r>
              <a:rPr lang="en-US" dirty="0" smtClean="0"/>
              <a:t>2: what is the </a:t>
            </a:r>
            <a:r>
              <a:rPr lang="en-US" u="sng" dirty="0" smtClean="0"/>
              <a:t>right level </a:t>
            </a:r>
            <a:r>
              <a:rPr lang="en-US" dirty="0" smtClean="0"/>
              <a:t>of requirement?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Typical URD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Introduction</a:t>
            </a:r>
            <a:r>
              <a:rPr lang="en-US" dirty="0" smtClean="0"/>
              <a:t>: including business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Limits of the system</a:t>
            </a:r>
            <a:r>
              <a:rPr lang="en-US" dirty="0" smtClean="0"/>
              <a:t>: scope and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 requirements</a:t>
            </a:r>
            <a:r>
              <a:rPr lang="en-US" dirty="0" smtClean="0"/>
              <a:t>: data model +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Product functional requirements</a:t>
            </a:r>
            <a:r>
              <a:rPr lang="en-US" dirty="0" smtClean="0"/>
              <a:t>: function lists, feature </a:t>
            </a:r>
            <a:r>
              <a:rPr lang="en-US" dirty="0" err="1" smtClean="0"/>
              <a:t>reqs</a:t>
            </a:r>
            <a:r>
              <a:rPr lang="en-US" dirty="0" smtClean="0"/>
              <a:t>, process descriptions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Quality requirements</a:t>
            </a:r>
            <a:r>
              <a:rPr lang="en-US" dirty="0" smtClean="0"/>
              <a:t>: non-functional</a:t>
            </a:r>
          </a:p>
          <a:p>
            <a:pPr>
              <a:buNone/>
            </a:pPr>
            <a:r>
              <a:rPr lang="en-US" dirty="0" smtClean="0"/>
              <a:t>Documentation standards: PSS-05, IEEE 830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r>
              <a:rPr lang="en-US" dirty="0" smtClean="0"/>
              <a:t>: describe </a:t>
            </a:r>
            <a:r>
              <a:rPr lang="en-US" b="1" i="1" dirty="0" smtClean="0"/>
              <a:t>what the system does</a:t>
            </a:r>
            <a:r>
              <a:rPr lang="en-US" dirty="0" smtClean="0"/>
              <a:t>, in terms of input data, output date, error messages, etc.</a:t>
            </a:r>
          </a:p>
          <a:p>
            <a:endParaRPr lang="en-US" dirty="0" smtClean="0"/>
          </a:p>
          <a:p>
            <a:r>
              <a:rPr lang="en-US" dirty="0" smtClean="0"/>
              <a:t>E.g. a spreadsheet, a database, a word processor, 3D game, etc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Non-Functional</a:t>
            </a:r>
            <a:r>
              <a:rPr lang="en-US" b="1" dirty="0" smtClean="0"/>
              <a:t> </a:t>
            </a:r>
            <a:r>
              <a:rPr lang="en-US" dirty="0" smtClean="0"/>
              <a:t>(AKA </a:t>
            </a:r>
            <a:r>
              <a:rPr lang="en-US" b="1" dirty="0" smtClean="0"/>
              <a:t>Q</a:t>
            </a:r>
            <a:r>
              <a:rPr lang="en-US" b="1" dirty="0" smtClean="0"/>
              <a:t>uality</a:t>
            </a:r>
            <a:r>
              <a:rPr lang="en-US" dirty="0" smtClean="0"/>
              <a:t>) </a:t>
            </a:r>
            <a:r>
              <a:rPr lang="en-US" b="1" dirty="0" smtClean="0"/>
              <a:t>Requirements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everything else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product</a:t>
            </a:r>
          </a:p>
          <a:p>
            <a:r>
              <a:rPr lang="en-US" dirty="0" smtClean="0"/>
              <a:t>The development process</a:t>
            </a:r>
          </a:p>
          <a:p>
            <a:r>
              <a:rPr lang="en-US" dirty="0" smtClean="0"/>
              <a:t>The system environment</a:t>
            </a:r>
          </a:p>
          <a:p>
            <a:endParaRPr lang="en-US" dirty="0" smtClean="0"/>
          </a:p>
          <a:p>
            <a:r>
              <a:rPr lang="en-US" dirty="0" smtClean="0"/>
              <a:t>We can place these in a </a:t>
            </a:r>
            <a:r>
              <a:rPr lang="en-US" b="1" i="1" dirty="0" smtClean="0"/>
              <a:t>taxonomy</a:t>
            </a:r>
            <a:r>
              <a:rPr lang="en-US" dirty="0" smtClean="0"/>
              <a:t> (</a:t>
            </a:r>
            <a:r>
              <a:rPr lang="en-US" dirty="0" err="1" smtClean="0"/>
              <a:t>Sommerville</a:t>
            </a:r>
            <a:r>
              <a:rPr lang="en-US" dirty="0" smtClean="0"/>
              <a:t>) with a </a:t>
            </a:r>
            <a:r>
              <a:rPr lang="en-US" b="1" i="1" dirty="0" smtClean="0"/>
              <a:t>checklist function</a:t>
            </a:r>
          </a:p>
          <a:p>
            <a:r>
              <a:rPr lang="en-US" dirty="0" smtClean="0"/>
              <a:t>See also:</a:t>
            </a:r>
          </a:p>
          <a:p>
            <a:pPr lvl="1"/>
            <a:r>
              <a:rPr lang="en-US" dirty="0" smtClean="0"/>
              <a:t>McCall and Matsumoto (1980)</a:t>
            </a:r>
          </a:p>
          <a:p>
            <a:pPr lvl="1"/>
            <a:r>
              <a:rPr lang="en-US" dirty="0" smtClean="0"/>
              <a:t>ISO 9126</a:t>
            </a:r>
          </a:p>
          <a:p>
            <a:pPr lvl="1"/>
            <a:r>
              <a:rPr lang="en-US" dirty="0" smtClean="0"/>
              <a:t>IEEE 830 (software requirements specifications)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533400"/>
            <a:ext cx="159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91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0067" y="16764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6764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615" y="2634734"/>
            <a:ext cx="99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0238" y="34173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5281" y="2634734"/>
            <a:ext cx="10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5781" y="2634734"/>
            <a:ext cx="114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615" y="4495800"/>
            <a:ext cx="74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6522" y="5181600"/>
            <a:ext cx="125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9351" y="4495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70067" y="3417332"/>
            <a:ext cx="9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6652" y="4126468"/>
            <a:ext cx="168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57439" y="3417332"/>
            <a:ext cx="109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819400"/>
            <a:ext cx="111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legislative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63915" y="35724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4495800"/>
            <a:ext cx="8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ethical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42856" y="555093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rivacy/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6324600"/>
            <a:ext cx="74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6324600"/>
            <a:ext cx="12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commercial</a:t>
            </a:r>
            <a:endParaRPr lang="en-US" dirty="0"/>
          </a:p>
        </p:txBody>
      </p:sp>
      <p:cxnSp>
        <p:nvCxnSpPr>
          <p:cNvPr id="25" name="Straight Connector 24"/>
          <p:cNvCxnSpPr>
            <a:stCxn id="4" idx="2"/>
            <a:endCxn id="6" idx="0"/>
          </p:cNvCxnSpPr>
          <p:nvPr/>
        </p:nvCxnSpPr>
        <p:spPr>
          <a:xfrm rot="5400000">
            <a:off x="4311441" y="1229903"/>
            <a:ext cx="773668" cy="119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 rot="5400000">
            <a:off x="2906534" y="-175002"/>
            <a:ext cx="773670" cy="2929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</p:cNvCxnSpPr>
          <p:nvPr/>
        </p:nvCxnSpPr>
        <p:spPr>
          <a:xfrm rot="16200000" flipH="1">
            <a:off x="5564674" y="95995"/>
            <a:ext cx="773668" cy="2387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</p:cNvCxnSpPr>
          <p:nvPr/>
        </p:nvCxnSpPr>
        <p:spPr>
          <a:xfrm rot="5400000">
            <a:off x="1002270" y="1881663"/>
            <a:ext cx="589003" cy="917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2"/>
          </p:cNvCxnSpPr>
          <p:nvPr/>
        </p:nvCxnSpPr>
        <p:spPr>
          <a:xfrm rot="16200000" flipH="1">
            <a:off x="1992868" y="1808204"/>
            <a:ext cx="589004" cy="1064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rot="16200000" flipH="1">
            <a:off x="2534536" y="1266536"/>
            <a:ext cx="589005" cy="2147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</p:cNvCxnSpPr>
          <p:nvPr/>
        </p:nvCxnSpPr>
        <p:spPr>
          <a:xfrm rot="16200000" flipH="1">
            <a:off x="1106270" y="2694802"/>
            <a:ext cx="1371601" cy="73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</p:cNvCxnSpPr>
          <p:nvPr/>
        </p:nvCxnSpPr>
        <p:spPr>
          <a:xfrm rot="5400000">
            <a:off x="984767" y="3640099"/>
            <a:ext cx="773669" cy="1066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2"/>
          </p:cNvCxnSpPr>
          <p:nvPr/>
        </p:nvCxnSpPr>
        <p:spPr>
          <a:xfrm rot="16200000" flipH="1">
            <a:off x="1207532" y="4484131"/>
            <a:ext cx="139493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</p:cNvCxnSpPr>
          <p:nvPr/>
        </p:nvCxnSpPr>
        <p:spPr>
          <a:xfrm rot="16200000" flipH="1">
            <a:off x="1975366" y="3716298"/>
            <a:ext cx="773668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800485" y="2570277"/>
            <a:ext cx="1362668" cy="31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2"/>
          </p:cNvCxnSpPr>
          <p:nvPr/>
        </p:nvCxnSpPr>
        <p:spPr>
          <a:xfrm rot="16200000" flipH="1">
            <a:off x="3642177" y="3042166"/>
            <a:ext cx="2145269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</p:cNvCxnSpPr>
          <p:nvPr/>
        </p:nvCxnSpPr>
        <p:spPr>
          <a:xfrm rot="16200000" flipH="1">
            <a:off x="4337082" y="2347260"/>
            <a:ext cx="1371600" cy="768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418112" y="2092433"/>
            <a:ext cx="773667" cy="680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9" idx="0"/>
          </p:cNvCxnSpPr>
          <p:nvPr/>
        </p:nvCxnSpPr>
        <p:spPr>
          <a:xfrm rot="5400000">
            <a:off x="6299577" y="2726967"/>
            <a:ext cx="1526732" cy="16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6402644" y="2788171"/>
            <a:ext cx="2450062" cy="965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0" idx="2"/>
          </p:cNvCxnSpPr>
          <p:nvPr/>
        </p:nvCxnSpPr>
        <p:spPr>
          <a:xfrm rot="5400000">
            <a:off x="6746722" y="4214413"/>
            <a:ext cx="703302" cy="2004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0" idx="2"/>
          </p:cNvCxnSpPr>
          <p:nvPr/>
        </p:nvCxnSpPr>
        <p:spPr>
          <a:xfrm rot="5400000">
            <a:off x="6712794" y="4954155"/>
            <a:ext cx="1476973" cy="1298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</p:cNvCxnSpPr>
          <p:nvPr/>
        </p:nvCxnSpPr>
        <p:spPr>
          <a:xfrm rot="16200000" flipH="1">
            <a:off x="7504865" y="5461010"/>
            <a:ext cx="1476972" cy="2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A4F1-8161-D540-87A5-AF01D087D8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2199</Words>
  <Application>Microsoft Macintosh PowerPoint</Application>
  <PresentationFormat>On-screen Show (4:3)</PresentationFormat>
  <Paragraphs>351</Paragraphs>
  <Slides>36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User Requirements Phase  Drawn from Sommerville and  S. Lauesen, Software Requirements, Styles and Techniques, Addisson Wesley, 2002</vt:lpstr>
      <vt:lpstr>Overview</vt:lpstr>
      <vt:lpstr>Terminology</vt:lpstr>
      <vt:lpstr>Terminology</vt:lpstr>
      <vt:lpstr>Scale of Requirements (responsibility)</vt:lpstr>
      <vt:lpstr>The Typical URD</vt:lpstr>
      <vt:lpstr>Types of Requirements</vt:lpstr>
      <vt:lpstr>Types of Requirements</vt:lpstr>
      <vt:lpstr>Slide 9</vt:lpstr>
      <vt:lpstr>Requirements Capture</vt:lpstr>
      <vt:lpstr>Why don’t we just ask the Customer?</vt:lpstr>
      <vt:lpstr>Capture techniques</vt:lpstr>
      <vt:lpstr>Techniques</vt:lpstr>
      <vt:lpstr>Example: Organizing a Focus Group</vt:lpstr>
      <vt:lpstr>Focus Group (continued)</vt:lpstr>
      <vt:lpstr>Requirements Analysis and Validation</vt:lpstr>
      <vt:lpstr>Requirements Analysis</vt:lpstr>
      <vt:lpstr>Validity</vt:lpstr>
      <vt:lpstr>Consistency</vt:lpstr>
      <vt:lpstr>Consistency</vt:lpstr>
      <vt:lpstr>Completeness</vt:lpstr>
      <vt:lpstr>Realism (Feasibility)</vt:lpstr>
      <vt:lpstr>Verifiability</vt:lpstr>
      <vt:lpstr>Numerical Quality Requirements</vt:lpstr>
      <vt:lpstr>Usability = fit for use + ease of use</vt:lpstr>
      <vt:lpstr>Usability Metrics</vt:lpstr>
      <vt:lpstr>Slide 27</vt:lpstr>
      <vt:lpstr>Security Requirements</vt:lpstr>
      <vt:lpstr>Requirements Capture Languages</vt:lpstr>
      <vt:lpstr>Style: Natural Language</vt:lpstr>
      <vt:lpstr>Style: Structured Natural Language</vt:lpstr>
      <vt:lpstr>Style: Graphical Requirements Language</vt:lpstr>
      <vt:lpstr>Style: Formal Specification</vt:lpstr>
      <vt:lpstr>Data Modeling</vt:lpstr>
      <vt:lpstr>Tables: a structured style</vt:lpstr>
      <vt:lpstr>Slide 36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Phase</dc:title>
  <dc:creator>Karl Meinke</dc:creator>
  <cp:lastModifiedBy>Karl Meinke</cp:lastModifiedBy>
  <cp:revision>9</cp:revision>
  <dcterms:created xsi:type="dcterms:W3CDTF">2008-11-24T10:04:59Z</dcterms:created>
  <dcterms:modified xsi:type="dcterms:W3CDTF">2008-11-24T13:40:01Z</dcterms:modified>
</cp:coreProperties>
</file>