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4" r:id="rId8"/>
    <p:sldId id="265" r:id="rId9"/>
    <p:sldId id="280"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C0F95B-C4E1-444C-8D17-7D2ADF1BF4F9}">
          <p14:sldIdLst>
            <p14:sldId id="256"/>
            <p14:sldId id="258"/>
            <p14:sldId id="259"/>
            <p14:sldId id="260"/>
            <p14:sldId id="261"/>
            <p14:sldId id="262"/>
            <p14:sldId id="264"/>
            <p14:sldId id="265"/>
            <p14:sldId id="280"/>
            <p14:sldId id="266"/>
            <p14:sldId id="267"/>
            <p14:sldId id="268"/>
            <p14:sldId id="269"/>
            <p14:sldId id="270"/>
            <p14:sldId id="271"/>
            <p14:sldId id="272"/>
            <p14:sldId id="273"/>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99EDD-056F-4A4B-9840-DF0DECB0A27E}" type="datetimeFigureOut">
              <a:rPr lang="tr-TR" smtClean="0"/>
              <a:t>2.03.2020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CF696-8275-41AD-90A7-F16F0E71D2AF}" type="slidenum">
              <a:rPr lang="tr-TR" smtClean="0"/>
              <a:t>‹#›</a:t>
            </a:fld>
            <a:endParaRPr lang="tr-TR"/>
          </a:p>
        </p:txBody>
      </p:sp>
    </p:spTree>
    <p:extLst>
      <p:ext uri="{BB962C8B-B14F-4D97-AF65-F5344CB8AC3E}">
        <p14:creationId xmlns:p14="http://schemas.microsoft.com/office/powerpoint/2010/main" val="310978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B3CF696-8275-41AD-90A7-F16F0E71D2AF}" type="slidenum">
              <a:rPr lang="tr-TR" smtClean="0"/>
              <a:t>1</a:t>
            </a:fld>
            <a:endParaRPr lang="tr-TR"/>
          </a:p>
        </p:txBody>
      </p:sp>
    </p:spTree>
    <p:extLst>
      <p:ext uri="{BB962C8B-B14F-4D97-AF65-F5344CB8AC3E}">
        <p14:creationId xmlns:p14="http://schemas.microsoft.com/office/powerpoint/2010/main" val="122805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FA4D-962C-4639-8CF6-1A3B0A92EA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10D8843-A8D0-448D-A8F4-97D95D542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0756AF68-4C1D-4042-847E-127020A4F07A}"/>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5" name="Footer Placeholder 4">
            <a:extLst>
              <a:ext uri="{FF2B5EF4-FFF2-40B4-BE49-F238E27FC236}">
                <a16:creationId xmlns:a16="http://schemas.microsoft.com/office/drawing/2014/main" id="{BC464BA0-727A-45A5-BD36-52BAC98D4E0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056E69A-5843-4608-B6D9-D0CC57085C59}"/>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361501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398A-B2C7-4891-99EB-C9CFB42E5025}"/>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BCE4B08-3AEA-4687-AF10-42D40384E4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06AA0D9-40AB-472A-A691-D22FB40C4BD5}"/>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5" name="Footer Placeholder 4">
            <a:extLst>
              <a:ext uri="{FF2B5EF4-FFF2-40B4-BE49-F238E27FC236}">
                <a16:creationId xmlns:a16="http://schemas.microsoft.com/office/drawing/2014/main" id="{A77C270D-6E35-4073-9884-26FC6EE4310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61DF702-A019-4423-ADE7-01DE38A3243C}"/>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388282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568F8-0E6D-4C2C-9AA5-4C8A6C18CF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9E9AAA0-1E0D-4461-92B2-E9881D36E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50EE426-50CD-45BF-8710-4C5BC559B683}"/>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5" name="Footer Placeholder 4">
            <a:extLst>
              <a:ext uri="{FF2B5EF4-FFF2-40B4-BE49-F238E27FC236}">
                <a16:creationId xmlns:a16="http://schemas.microsoft.com/office/drawing/2014/main" id="{B12ADF93-D557-434E-B083-AD71E0401D6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BF438A2-76E5-40DD-BAE3-8AE636182D35}"/>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320864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B142-4C74-4C5A-A5D4-D4BAF16DEA9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E011A50-2748-4A48-B3D1-CCB8BBAE1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D40DC3F-DE23-4B7E-A87A-D883BC8AD0FD}"/>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5" name="Footer Placeholder 4">
            <a:extLst>
              <a:ext uri="{FF2B5EF4-FFF2-40B4-BE49-F238E27FC236}">
                <a16:creationId xmlns:a16="http://schemas.microsoft.com/office/drawing/2014/main" id="{B3193A1D-E767-4444-B016-ECB1F9E0F48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F7BFD33-6A1A-40EC-8EEC-02B3A7AEE4B7}"/>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159581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585E-442F-4CE5-A92D-7077C1941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ACEA3182-4712-48A9-AD44-606ACF6FD8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58084C-4B22-438E-B784-5EDF364EB332}"/>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5" name="Footer Placeholder 4">
            <a:extLst>
              <a:ext uri="{FF2B5EF4-FFF2-40B4-BE49-F238E27FC236}">
                <a16:creationId xmlns:a16="http://schemas.microsoft.com/office/drawing/2014/main" id="{63EAC41C-7101-4FA4-8D01-C79E0AF2834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62DB334-A71F-4DB2-8DFC-DA8951BABC09}"/>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29907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D363-C085-4C6D-96F1-7885880167C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FAFF548-2216-4B22-8511-D48C88976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840DA96-8797-46BD-96F0-ABF03DE6C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53A16F74-6E90-4B7A-B4EC-50C4F312C280}"/>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6" name="Footer Placeholder 5">
            <a:extLst>
              <a:ext uri="{FF2B5EF4-FFF2-40B4-BE49-F238E27FC236}">
                <a16:creationId xmlns:a16="http://schemas.microsoft.com/office/drawing/2014/main" id="{83FC7071-D5EB-4B40-B744-D9F8F002E41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D59DFEA-7276-41FC-B693-F51DAEACB301}"/>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7262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F5C9-BF86-45AA-BCC3-340D3F95E76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4C8282C-92C7-47F8-880D-2D83471D8E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227B5-1ADD-429B-9BD9-D5A57071A5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258C69E-3C95-4A46-8A05-FFE6EA42F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F0672-5DBB-45F2-91D5-97BE607968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15F2D29-CA51-46D5-BE6F-4964FBE09718}"/>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8" name="Footer Placeholder 7">
            <a:extLst>
              <a:ext uri="{FF2B5EF4-FFF2-40B4-BE49-F238E27FC236}">
                <a16:creationId xmlns:a16="http://schemas.microsoft.com/office/drawing/2014/main" id="{855BACEC-908D-44D8-B6FA-3A3117807A1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C7D766CF-0662-4122-BAC6-3A11697919B5}"/>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24252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5B3F-3700-4BAE-BC97-21A17B836714}"/>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010191CF-D2D3-4A7E-A328-D7DAC94FA935}"/>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4" name="Footer Placeholder 3">
            <a:extLst>
              <a:ext uri="{FF2B5EF4-FFF2-40B4-BE49-F238E27FC236}">
                <a16:creationId xmlns:a16="http://schemas.microsoft.com/office/drawing/2014/main" id="{F51B063F-EC00-4B09-ABDD-E047551D7BE4}"/>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ADE1C17-B424-40F9-83B8-D18280B66432}"/>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33377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A9418-F1D2-4E1F-8AB0-B544443380C9}"/>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3" name="Footer Placeholder 2">
            <a:extLst>
              <a:ext uri="{FF2B5EF4-FFF2-40B4-BE49-F238E27FC236}">
                <a16:creationId xmlns:a16="http://schemas.microsoft.com/office/drawing/2014/main" id="{6E6F538D-6A0B-4FFA-AF8B-9652228A3FB8}"/>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DFCEBF38-A336-4E64-B8E1-BAE96E4A6FC0}"/>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359466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75CE-7889-4EED-9A86-E52CC9F12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80ABB2B-C6D3-471A-83A3-4FCF417D5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DDC3648-7168-4417-AAA8-17D8FAB0C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F3833-EFBB-4800-B7C1-6A0B5690D328}"/>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6" name="Footer Placeholder 5">
            <a:extLst>
              <a:ext uri="{FF2B5EF4-FFF2-40B4-BE49-F238E27FC236}">
                <a16:creationId xmlns:a16="http://schemas.microsoft.com/office/drawing/2014/main" id="{99CAE3F8-C548-406F-A32C-409082EAC6B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52E40B-B1AE-450E-9016-74C94EB53D3F}"/>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212173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79D2-56D3-4B31-9E84-5E33111B1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7ED8ACC4-B640-456A-B150-A0057D991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C7269595-9307-4C4D-B6CB-5DA28B2C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5D219-5FD1-447A-BD4D-25B379CB9DBF}"/>
              </a:ext>
            </a:extLst>
          </p:cNvPr>
          <p:cNvSpPr>
            <a:spLocks noGrp="1"/>
          </p:cNvSpPr>
          <p:nvPr>
            <p:ph type="dt" sz="half" idx="10"/>
          </p:nvPr>
        </p:nvSpPr>
        <p:spPr/>
        <p:txBody>
          <a:bodyPr/>
          <a:lstStyle/>
          <a:p>
            <a:fld id="{1EF37CAF-105A-445A-BA05-D9278E3DB56D}" type="datetimeFigureOut">
              <a:rPr lang="tr-TR" smtClean="0"/>
              <a:t>2.03.2020</a:t>
            </a:fld>
            <a:endParaRPr lang="tr-TR"/>
          </a:p>
        </p:txBody>
      </p:sp>
      <p:sp>
        <p:nvSpPr>
          <p:cNvPr id="6" name="Footer Placeholder 5">
            <a:extLst>
              <a:ext uri="{FF2B5EF4-FFF2-40B4-BE49-F238E27FC236}">
                <a16:creationId xmlns:a16="http://schemas.microsoft.com/office/drawing/2014/main" id="{1C4A9E04-2BE8-464A-9BE6-14FDCBDF310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0AF0178-F458-4A1E-BFEF-D6A03BFEE2CE}"/>
              </a:ext>
            </a:extLst>
          </p:cNvPr>
          <p:cNvSpPr>
            <a:spLocks noGrp="1"/>
          </p:cNvSpPr>
          <p:nvPr>
            <p:ph type="sldNum" sz="quarter" idx="12"/>
          </p:nvPr>
        </p:nvSpPr>
        <p:spPr/>
        <p:txBody>
          <a:bodyPr/>
          <a:lstStyle/>
          <a:p>
            <a:fld id="{35F9251C-8162-4D66-B635-BE91FD88C497}" type="slidenum">
              <a:rPr lang="tr-TR" smtClean="0"/>
              <a:t>‹#›</a:t>
            </a:fld>
            <a:endParaRPr lang="tr-TR"/>
          </a:p>
        </p:txBody>
      </p:sp>
    </p:spTree>
    <p:extLst>
      <p:ext uri="{BB962C8B-B14F-4D97-AF65-F5344CB8AC3E}">
        <p14:creationId xmlns:p14="http://schemas.microsoft.com/office/powerpoint/2010/main" val="326357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EA2B4-A968-4CC5-9A69-A81A35A36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629B62-F112-41E9-A0B8-C10497E2C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8C255EB-1D67-43EF-BDF6-47FDA1E55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37CAF-105A-445A-BA05-D9278E3DB56D}" type="datetimeFigureOut">
              <a:rPr lang="tr-TR" smtClean="0"/>
              <a:t>2.03.2020</a:t>
            </a:fld>
            <a:endParaRPr lang="tr-TR"/>
          </a:p>
        </p:txBody>
      </p:sp>
      <p:sp>
        <p:nvSpPr>
          <p:cNvPr id="5" name="Footer Placeholder 4">
            <a:extLst>
              <a:ext uri="{FF2B5EF4-FFF2-40B4-BE49-F238E27FC236}">
                <a16:creationId xmlns:a16="http://schemas.microsoft.com/office/drawing/2014/main" id="{1509F420-369F-4488-839D-4C3747F22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AF289FC9-CC2D-4469-B557-19F1409F4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9251C-8162-4D66-B635-BE91FD88C497}" type="slidenum">
              <a:rPr lang="tr-TR" smtClean="0"/>
              <a:t>‹#›</a:t>
            </a:fld>
            <a:endParaRPr lang="tr-TR"/>
          </a:p>
        </p:txBody>
      </p:sp>
    </p:spTree>
    <p:extLst>
      <p:ext uri="{BB962C8B-B14F-4D97-AF65-F5344CB8AC3E}">
        <p14:creationId xmlns:p14="http://schemas.microsoft.com/office/powerpoint/2010/main" val="1688977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E227-22E3-4923-9058-95205C248BEC}"/>
              </a:ext>
            </a:extLst>
          </p:cNvPr>
          <p:cNvSpPr>
            <a:spLocks noGrp="1"/>
          </p:cNvSpPr>
          <p:nvPr>
            <p:ph type="ctrTitle"/>
          </p:nvPr>
        </p:nvSpPr>
        <p:spPr/>
        <p:txBody>
          <a:bodyPr>
            <a:normAutofit fontScale="90000"/>
          </a:bodyPr>
          <a:lstStyle/>
          <a:p>
            <a:r>
              <a:rPr lang="en-US" dirty="0"/>
              <a:t>SWE 530  - </a:t>
            </a:r>
            <a:r>
              <a:rPr lang="en-US" dirty="0" err="1"/>
              <a:t>BookStore</a:t>
            </a:r>
            <a:r>
              <a:rPr lang="en-US" dirty="0"/>
              <a:t> Application  </a:t>
            </a:r>
            <a:br>
              <a:rPr lang="en-US" b="0" dirty="0">
                <a:effectLst/>
              </a:rPr>
            </a:br>
            <a:endParaRPr lang="tr-TR" dirty="0"/>
          </a:p>
        </p:txBody>
      </p:sp>
      <p:sp>
        <p:nvSpPr>
          <p:cNvPr id="3" name="Subtitle 2">
            <a:extLst>
              <a:ext uri="{FF2B5EF4-FFF2-40B4-BE49-F238E27FC236}">
                <a16:creationId xmlns:a16="http://schemas.microsoft.com/office/drawing/2014/main" id="{F3134BC0-5C60-4384-90DC-3DCC06538630}"/>
              </a:ext>
            </a:extLst>
          </p:cNvPr>
          <p:cNvSpPr>
            <a:spLocks noGrp="1"/>
          </p:cNvSpPr>
          <p:nvPr>
            <p:ph type="subTitle" idx="1"/>
          </p:nvPr>
        </p:nvSpPr>
        <p:spPr/>
        <p:txBody>
          <a:bodyPr/>
          <a:lstStyle/>
          <a:p>
            <a:r>
              <a:rPr lang="en-US" b="1" dirty="0"/>
              <a:t>Software Requirements Specifications</a:t>
            </a:r>
            <a:endParaRPr lang="tr-TR" dirty="0"/>
          </a:p>
        </p:txBody>
      </p:sp>
    </p:spTree>
    <p:extLst>
      <p:ext uri="{BB962C8B-B14F-4D97-AF65-F5344CB8AC3E}">
        <p14:creationId xmlns:p14="http://schemas.microsoft.com/office/powerpoint/2010/main" val="218071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5EEB-CBED-4776-8873-CA53FA84FF9F}"/>
              </a:ext>
            </a:extLst>
          </p:cNvPr>
          <p:cNvSpPr>
            <a:spLocks noGrp="1"/>
          </p:cNvSpPr>
          <p:nvPr>
            <p:ph type="title"/>
          </p:nvPr>
        </p:nvSpPr>
        <p:spPr/>
        <p:txBody>
          <a:bodyPr/>
          <a:lstStyle/>
          <a:p>
            <a:r>
              <a:rPr lang="tr-TR" b="1" dirty="0" err="1"/>
              <a:t>Definitions</a:t>
            </a:r>
            <a:r>
              <a:rPr lang="tr-TR" b="1" dirty="0"/>
              <a:t> </a:t>
            </a:r>
            <a:endParaRPr lang="tr-TR" dirty="0"/>
          </a:p>
        </p:txBody>
      </p:sp>
      <p:sp>
        <p:nvSpPr>
          <p:cNvPr id="6" name="Content Placeholder 5">
            <a:extLst>
              <a:ext uri="{FF2B5EF4-FFF2-40B4-BE49-F238E27FC236}">
                <a16:creationId xmlns:a16="http://schemas.microsoft.com/office/drawing/2014/main" id="{FC063BC5-4B93-49B8-85AF-0E6D3184C8E2}"/>
              </a:ext>
            </a:extLst>
          </p:cNvPr>
          <p:cNvSpPr>
            <a:spLocks noGrp="1"/>
          </p:cNvSpPr>
          <p:nvPr>
            <p:ph idx="1"/>
          </p:nvPr>
        </p:nvSpPr>
        <p:spPr/>
        <p:txBody>
          <a:bodyPr>
            <a:normAutofit fontScale="85000" lnSpcReduction="20000"/>
          </a:bodyPr>
          <a:lstStyle/>
          <a:p>
            <a:pPr fontAlgn="base"/>
            <a:r>
              <a:rPr lang="en-US" dirty="0"/>
              <a:t>Users should be able to create new authors.</a:t>
            </a:r>
          </a:p>
          <a:p>
            <a:pPr fontAlgn="base"/>
            <a:r>
              <a:rPr lang="en-US" dirty="0"/>
              <a:t>Users should be able to modify authors </a:t>
            </a:r>
          </a:p>
          <a:p>
            <a:pPr fontAlgn="base"/>
            <a:r>
              <a:rPr lang="en-US" dirty="0"/>
              <a:t>Users should be able to delete authors if there is no dependency between the author and any of book records.</a:t>
            </a:r>
          </a:p>
          <a:p>
            <a:pPr fontAlgn="base"/>
            <a:r>
              <a:rPr lang="en-US" dirty="0"/>
              <a:t>Users should be able to create new publishers.</a:t>
            </a:r>
          </a:p>
          <a:p>
            <a:pPr fontAlgn="base"/>
            <a:r>
              <a:rPr lang="en-US" dirty="0"/>
              <a:t>Users should be able to modify publishers.</a:t>
            </a:r>
          </a:p>
          <a:p>
            <a:pPr fontAlgn="base"/>
            <a:r>
              <a:rPr lang="en-US" dirty="0"/>
              <a:t>Users should be able to delete publishers if there is no dependency between the publisher and any of book records.</a:t>
            </a:r>
          </a:p>
          <a:p>
            <a:pPr fontAlgn="base"/>
            <a:r>
              <a:rPr lang="en-US" dirty="0"/>
              <a:t>Users should be able to create new suppliers.</a:t>
            </a:r>
          </a:p>
          <a:p>
            <a:pPr fontAlgn="base"/>
            <a:r>
              <a:rPr lang="en-US" dirty="0"/>
              <a:t>Users should be able to modify suppliers.</a:t>
            </a:r>
          </a:p>
          <a:p>
            <a:pPr fontAlgn="base"/>
            <a:r>
              <a:rPr lang="en-US" dirty="0"/>
              <a:t>Users should be able to delete suppliers if there is no dependency between the supplier and any of purchase (supply order)  records.</a:t>
            </a:r>
          </a:p>
          <a:p>
            <a:endParaRPr lang="tr-TR" dirty="0"/>
          </a:p>
        </p:txBody>
      </p:sp>
    </p:spTree>
    <p:extLst>
      <p:ext uri="{BB962C8B-B14F-4D97-AF65-F5344CB8AC3E}">
        <p14:creationId xmlns:p14="http://schemas.microsoft.com/office/powerpoint/2010/main" val="387708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75A6D-543E-4AAD-A864-06E6E8E3E9D4}"/>
              </a:ext>
            </a:extLst>
          </p:cNvPr>
          <p:cNvSpPr>
            <a:spLocks noGrp="1"/>
          </p:cNvSpPr>
          <p:nvPr>
            <p:ph idx="1"/>
          </p:nvPr>
        </p:nvSpPr>
        <p:spPr>
          <a:xfrm>
            <a:off x="1046018" y="1382279"/>
            <a:ext cx="10515600" cy="4351338"/>
          </a:xfrm>
        </p:spPr>
        <p:txBody>
          <a:bodyPr>
            <a:normAutofit fontScale="62500" lnSpcReduction="20000"/>
          </a:bodyPr>
          <a:lstStyle/>
          <a:p>
            <a:pPr fontAlgn="base"/>
            <a:r>
              <a:rPr lang="en-US" dirty="0"/>
              <a:t>Users should be able to create new categories.</a:t>
            </a:r>
          </a:p>
          <a:p>
            <a:pPr fontAlgn="base"/>
            <a:r>
              <a:rPr lang="en-US" dirty="0"/>
              <a:t>Users should be able to modify categories.</a:t>
            </a:r>
          </a:p>
          <a:p>
            <a:pPr fontAlgn="base"/>
            <a:r>
              <a:rPr lang="en-US" dirty="0"/>
              <a:t>Users should be able to delete categories if there is no dependency between the category and any of  book records</a:t>
            </a:r>
          </a:p>
          <a:p>
            <a:pPr fontAlgn="base"/>
            <a:r>
              <a:rPr lang="en-US" dirty="0"/>
              <a:t>Users should be able to create new books.</a:t>
            </a:r>
          </a:p>
          <a:p>
            <a:pPr fontAlgn="base"/>
            <a:r>
              <a:rPr lang="en-US" dirty="0"/>
              <a:t>Users should be able to modify books.</a:t>
            </a:r>
          </a:p>
          <a:p>
            <a:pPr fontAlgn="base"/>
            <a:r>
              <a:rPr lang="en-US" dirty="0"/>
              <a:t>Users should be able to delete books if there is no dependency between the book and any of the order records.</a:t>
            </a:r>
          </a:p>
          <a:p>
            <a:pPr fontAlgn="base"/>
            <a:r>
              <a:rPr lang="en-US" dirty="0"/>
              <a:t>Users should be able to upload images for books.</a:t>
            </a:r>
          </a:p>
          <a:p>
            <a:pPr fontAlgn="base"/>
            <a:r>
              <a:rPr lang="en-US" dirty="0"/>
              <a:t>Users should be able to assign new categories for books</a:t>
            </a:r>
          </a:p>
          <a:p>
            <a:pPr fontAlgn="base"/>
            <a:r>
              <a:rPr lang="en-US" dirty="0"/>
              <a:t>Users should be able to modify/remove the assigned categories of books.</a:t>
            </a:r>
          </a:p>
          <a:p>
            <a:pPr fontAlgn="base"/>
            <a:r>
              <a:rPr lang="en-US" dirty="0"/>
              <a:t>Users should be able to create new discounts.</a:t>
            </a:r>
          </a:p>
          <a:p>
            <a:pPr fontAlgn="base"/>
            <a:r>
              <a:rPr lang="en-US" dirty="0"/>
              <a:t>Users should be able to modify discounts.</a:t>
            </a:r>
          </a:p>
          <a:p>
            <a:pPr fontAlgn="base"/>
            <a:r>
              <a:rPr lang="en-US" dirty="0"/>
              <a:t>Users should be able to delete discounts.</a:t>
            </a:r>
          </a:p>
          <a:p>
            <a:pPr marL="0" indent="0">
              <a:buNone/>
            </a:pPr>
            <a:endParaRPr lang="tr-TR" dirty="0"/>
          </a:p>
        </p:txBody>
      </p:sp>
    </p:spTree>
    <p:extLst>
      <p:ext uri="{BB962C8B-B14F-4D97-AF65-F5344CB8AC3E}">
        <p14:creationId xmlns:p14="http://schemas.microsoft.com/office/powerpoint/2010/main" val="313115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E25D-2C14-4981-B954-CB23049AF39D}"/>
              </a:ext>
            </a:extLst>
          </p:cNvPr>
          <p:cNvSpPr>
            <a:spLocks noGrp="1"/>
          </p:cNvSpPr>
          <p:nvPr>
            <p:ph type="title"/>
          </p:nvPr>
        </p:nvSpPr>
        <p:spPr/>
        <p:txBody>
          <a:bodyPr/>
          <a:lstStyle/>
          <a:p>
            <a:r>
              <a:rPr lang="tr-TR" b="1" dirty="0" err="1"/>
              <a:t>Sales</a:t>
            </a:r>
            <a:endParaRPr lang="tr-TR" dirty="0"/>
          </a:p>
        </p:txBody>
      </p:sp>
      <p:sp>
        <p:nvSpPr>
          <p:cNvPr id="3" name="Content Placeholder 2">
            <a:extLst>
              <a:ext uri="{FF2B5EF4-FFF2-40B4-BE49-F238E27FC236}">
                <a16:creationId xmlns:a16="http://schemas.microsoft.com/office/drawing/2014/main" id="{1A06B08E-43C6-4647-BF70-95AB3320C315}"/>
              </a:ext>
            </a:extLst>
          </p:cNvPr>
          <p:cNvSpPr>
            <a:spLocks noGrp="1"/>
          </p:cNvSpPr>
          <p:nvPr>
            <p:ph idx="1"/>
          </p:nvPr>
        </p:nvSpPr>
        <p:spPr/>
        <p:txBody>
          <a:bodyPr>
            <a:normAutofit fontScale="77500" lnSpcReduction="20000"/>
          </a:bodyPr>
          <a:lstStyle/>
          <a:p>
            <a:pPr fontAlgn="base"/>
            <a:r>
              <a:rPr lang="en-US" dirty="0"/>
              <a:t>Users should be able to list newly created and old orders created by customers.</a:t>
            </a:r>
          </a:p>
          <a:p>
            <a:pPr fontAlgn="base"/>
            <a:r>
              <a:rPr lang="en-US" dirty="0"/>
              <a:t>Users should be able to search the orders by username , email , date range , payment status.</a:t>
            </a:r>
          </a:p>
          <a:p>
            <a:pPr fontAlgn="base"/>
            <a:r>
              <a:rPr lang="en-US" dirty="0"/>
              <a:t>Users should be able to sort the orders list by username , email , date and total price.</a:t>
            </a:r>
          </a:p>
          <a:p>
            <a:pPr fontAlgn="base"/>
            <a:r>
              <a:rPr lang="en-US" dirty="0"/>
              <a:t>Users should be able to view the details of any order including books in the order lists , amount of them, payment status, inventory of products, related purchase status, invoice status, shipping status. </a:t>
            </a:r>
          </a:p>
          <a:p>
            <a:pPr fontAlgn="base"/>
            <a:r>
              <a:rPr lang="en-US" dirty="0"/>
              <a:t>Users should be able to check the stock amount of the books in the order.</a:t>
            </a:r>
          </a:p>
          <a:p>
            <a:pPr fontAlgn="base"/>
            <a:r>
              <a:rPr lang="en-US" dirty="0"/>
              <a:t>Users  should be able to create an automatic purchase request order if needed.</a:t>
            </a:r>
          </a:p>
          <a:p>
            <a:pPr fontAlgn="base"/>
            <a:r>
              <a:rPr lang="en-US" dirty="0"/>
              <a:t>Users  should be able to check the purchase (supply order) status of the order.</a:t>
            </a:r>
          </a:p>
          <a:p>
            <a:pPr fontAlgn="base"/>
            <a:r>
              <a:rPr lang="en-US" dirty="0"/>
              <a:t>Users  should be able to create an automatic invoice request for the order.</a:t>
            </a:r>
          </a:p>
          <a:p>
            <a:pPr fontAlgn="base"/>
            <a:r>
              <a:rPr lang="en-US" dirty="0"/>
              <a:t>Users  should be able to start the shipping process for the order.</a:t>
            </a:r>
          </a:p>
          <a:p>
            <a:pPr fontAlgn="base"/>
            <a:r>
              <a:rPr lang="en-US" dirty="0"/>
              <a:t>Users  should be able to receive and accept a return for the order.</a:t>
            </a:r>
          </a:p>
          <a:p>
            <a:endParaRPr lang="tr-TR" dirty="0"/>
          </a:p>
        </p:txBody>
      </p:sp>
    </p:spTree>
    <p:extLst>
      <p:ext uri="{BB962C8B-B14F-4D97-AF65-F5344CB8AC3E}">
        <p14:creationId xmlns:p14="http://schemas.microsoft.com/office/powerpoint/2010/main" val="49913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A28D-609C-4ACD-83BB-2A0E916AB5C9}"/>
              </a:ext>
            </a:extLst>
          </p:cNvPr>
          <p:cNvSpPr>
            <a:spLocks noGrp="1"/>
          </p:cNvSpPr>
          <p:nvPr>
            <p:ph type="title"/>
          </p:nvPr>
        </p:nvSpPr>
        <p:spPr/>
        <p:txBody>
          <a:bodyPr/>
          <a:lstStyle/>
          <a:p>
            <a:r>
              <a:rPr lang="tr-TR" b="1" dirty="0"/>
              <a:t>Inventory &amp; </a:t>
            </a:r>
            <a:r>
              <a:rPr lang="tr-TR" b="1" dirty="0" err="1"/>
              <a:t>Purchases</a:t>
            </a:r>
            <a:endParaRPr lang="tr-TR" dirty="0"/>
          </a:p>
        </p:txBody>
      </p:sp>
      <p:sp>
        <p:nvSpPr>
          <p:cNvPr id="3" name="Content Placeholder 2">
            <a:extLst>
              <a:ext uri="{FF2B5EF4-FFF2-40B4-BE49-F238E27FC236}">
                <a16:creationId xmlns:a16="http://schemas.microsoft.com/office/drawing/2014/main" id="{9B384ABA-6757-4DAE-B897-81BE774FED66}"/>
              </a:ext>
            </a:extLst>
          </p:cNvPr>
          <p:cNvSpPr>
            <a:spLocks noGrp="1"/>
          </p:cNvSpPr>
          <p:nvPr>
            <p:ph idx="1"/>
          </p:nvPr>
        </p:nvSpPr>
        <p:spPr/>
        <p:txBody>
          <a:bodyPr>
            <a:normAutofit/>
          </a:bodyPr>
          <a:lstStyle/>
          <a:p>
            <a:pPr fontAlgn="base"/>
            <a:r>
              <a:rPr lang="en-US" sz="2000" dirty="0"/>
              <a:t>Users should be able enter the amount of products in the storage </a:t>
            </a:r>
            <a:endParaRPr lang="en-US" sz="2000" b="1" dirty="0"/>
          </a:p>
          <a:p>
            <a:pPr fontAlgn="base"/>
            <a:r>
              <a:rPr lang="en-US" sz="2000" dirty="0"/>
              <a:t>Users should be able to decrease the  amount of books in the storage if they are damaged.</a:t>
            </a:r>
          </a:p>
          <a:p>
            <a:pPr fontAlgn="base"/>
            <a:r>
              <a:rPr lang="en-US" sz="2000" dirty="0"/>
              <a:t>Users should be able view all stocks in the storage and search for a specific book.</a:t>
            </a:r>
          </a:p>
          <a:p>
            <a:pPr fontAlgn="base"/>
            <a:r>
              <a:rPr lang="en-US" sz="2000" dirty="0"/>
              <a:t>Users should be able to set critical stock levels for books.</a:t>
            </a:r>
          </a:p>
          <a:p>
            <a:pPr fontAlgn="base"/>
            <a:r>
              <a:rPr lang="en-US" sz="2000" dirty="0"/>
              <a:t>Users  should be able to view all  purchase requests created by the sales department.</a:t>
            </a:r>
          </a:p>
          <a:p>
            <a:pPr fontAlgn="base"/>
            <a:r>
              <a:rPr lang="en-US" sz="2000" dirty="0"/>
              <a:t>Users  should be able to create supply orders due to request or directly to the inventory data.</a:t>
            </a:r>
          </a:p>
          <a:p>
            <a:pPr fontAlgn="base"/>
            <a:r>
              <a:rPr lang="en-US" sz="2000" dirty="0"/>
              <a:t>Users  should be able to receive books coming from suppliers and then increase the amount of them.</a:t>
            </a:r>
          </a:p>
          <a:p>
            <a:pPr fontAlgn="base"/>
            <a:r>
              <a:rPr lang="en-US" sz="2000" dirty="0"/>
              <a:t>Users  should be able to return the books to the suppliers due to any valid reason and then decrease the amount of them.</a:t>
            </a:r>
          </a:p>
          <a:p>
            <a:endParaRPr lang="tr-TR" dirty="0"/>
          </a:p>
        </p:txBody>
      </p:sp>
    </p:spTree>
    <p:extLst>
      <p:ext uri="{BB962C8B-B14F-4D97-AF65-F5344CB8AC3E}">
        <p14:creationId xmlns:p14="http://schemas.microsoft.com/office/powerpoint/2010/main" val="89938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6960-014B-4E56-86FC-00C0C71C1AE3}"/>
              </a:ext>
            </a:extLst>
          </p:cNvPr>
          <p:cNvSpPr>
            <a:spLocks noGrp="1"/>
          </p:cNvSpPr>
          <p:nvPr>
            <p:ph type="title"/>
          </p:nvPr>
        </p:nvSpPr>
        <p:spPr/>
        <p:txBody>
          <a:bodyPr/>
          <a:lstStyle/>
          <a:p>
            <a:r>
              <a:rPr lang="tr-TR" b="1" dirty="0"/>
              <a:t> </a:t>
            </a:r>
            <a:r>
              <a:rPr lang="tr-TR" b="1" dirty="0" err="1"/>
              <a:t>Invoices</a:t>
            </a:r>
            <a:r>
              <a:rPr lang="tr-TR" b="1" dirty="0"/>
              <a:t> </a:t>
            </a:r>
            <a:endParaRPr lang="tr-TR" dirty="0"/>
          </a:p>
        </p:txBody>
      </p:sp>
      <p:sp>
        <p:nvSpPr>
          <p:cNvPr id="3" name="Content Placeholder 2">
            <a:extLst>
              <a:ext uri="{FF2B5EF4-FFF2-40B4-BE49-F238E27FC236}">
                <a16:creationId xmlns:a16="http://schemas.microsoft.com/office/drawing/2014/main" id="{18A72849-6B11-484A-B850-35775DABD3CF}"/>
              </a:ext>
            </a:extLst>
          </p:cNvPr>
          <p:cNvSpPr>
            <a:spLocks noGrp="1"/>
          </p:cNvSpPr>
          <p:nvPr>
            <p:ph idx="1"/>
          </p:nvPr>
        </p:nvSpPr>
        <p:spPr>
          <a:xfrm>
            <a:off x="838200" y="2906280"/>
            <a:ext cx="10896600" cy="4351338"/>
          </a:xfrm>
        </p:spPr>
        <p:txBody>
          <a:bodyPr>
            <a:normAutofit/>
          </a:bodyPr>
          <a:lstStyle/>
          <a:p>
            <a:pPr fontAlgn="base"/>
            <a:r>
              <a:rPr lang="en-US" sz="2400" dirty="0"/>
              <a:t>Users  should be able to view all  invoice requests created by the sales department.</a:t>
            </a:r>
          </a:p>
          <a:p>
            <a:pPr fontAlgn="base"/>
            <a:r>
              <a:rPr lang="en-US" sz="2400" dirty="0"/>
              <a:t>Users  should be able to create sale invoices due to only sales department requests.</a:t>
            </a:r>
          </a:p>
          <a:p>
            <a:pPr fontAlgn="base"/>
            <a:r>
              <a:rPr lang="en-US" sz="2400" dirty="0"/>
              <a:t>Users  should be able to modify sale invoices due to only sales department requests.</a:t>
            </a:r>
          </a:p>
          <a:p>
            <a:pPr fontAlgn="base"/>
            <a:r>
              <a:rPr lang="en-US" sz="2400" dirty="0"/>
              <a:t>Users  should be able to cancel sale invoices due to only sales department requests.</a:t>
            </a:r>
          </a:p>
          <a:p>
            <a:pPr marL="0" indent="0">
              <a:buNone/>
            </a:pPr>
            <a:endParaRPr lang="tr-TR" dirty="0"/>
          </a:p>
        </p:txBody>
      </p:sp>
    </p:spTree>
    <p:extLst>
      <p:ext uri="{BB962C8B-B14F-4D97-AF65-F5344CB8AC3E}">
        <p14:creationId xmlns:p14="http://schemas.microsoft.com/office/powerpoint/2010/main" val="22064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C3A8-7639-447F-919B-4826BE06F3FD}"/>
              </a:ext>
            </a:extLst>
          </p:cNvPr>
          <p:cNvSpPr>
            <a:spLocks noGrp="1"/>
          </p:cNvSpPr>
          <p:nvPr>
            <p:ph type="title"/>
          </p:nvPr>
        </p:nvSpPr>
        <p:spPr/>
        <p:txBody>
          <a:bodyPr/>
          <a:lstStyle/>
          <a:p>
            <a:r>
              <a:rPr lang="tr-TR" b="1" dirty="0" err="1"/>
              <a:t>Customer</a:t>
            </a:r>
            <a:r>
              <a:rPr lang="tr-TR" b="1" dirty="0"/>
              <a:t> </a:t>
            </a:r>
            <a:r>
              <a:rPr lang="tr-TR" b="1" dirty="0" err="1"/>
              <a:t>Support</a:t>
            </a:r>
            <a:r>
              <a:rPr lang="tr-TR" b="1" dirty="0"/>
              <a:t> </a:t>
            </a:r>
            <a:endParaRPr lang="tr-TR" dirty="0"/>
          </a:p>
        </p:txBody>
      </p:sp>
      <p:sp>
        <p:nvSpPr>
          <p:cNvPr id="3" name="Content Placeholder 2">
            <a:extLst>
              <a:ext uri="{FF2B5EF4-FFF2-40B4-BE49-F238E27FC236}">
                <a16:creationId xmlns:a16="http://schemas.microsoft.com/office/drawing/2014/main" id="{DBB5AD14-31A8-491F-BE17-99FDA9C41C81}"/>
              </a:ext>
            </a:extLst>
          </p:cNvPr>
          <p:cNvSpPr>
            <a:spLocks noGrp="1"/>
          </p:cNvSpPr>
          <p:nvPr>
            <p:ph idx="1"/>
          </p:nvPr>
        </p:nvSpPr>
        <p:spPr>
          <a:xfrm>
            <a:off x="838200" y="2506662"/>
            <a:ext cx="10515600" cy="4351338"/>
          </a:xfrm>
        </p:spPr>
        <p:txBody>
          <a:bodyPr/>
          <a:lstStyle/>
          <a:p>
            <a:pPr fontAlgn="base"/>
            <a:r>
              <a:rPr lang="en-US" dirty="0"/>
              <a:t>Users  should be able to view all  issues created by the customers.  </a:t>
            </a:r>
          </a:p>
          <a:p>
            <a:pPr fontAlgn="base"/>
            <a:r>
              <a:rPr lang="en-US" dirty="0"/>
              <a:t>Users  should be able to answer the issues.</a:t>
            </a:r>
          </a:p>
          <a:p>
            <a:pPr fontAlgn="base"/>
            <a:r>
              <a:rPr lang="en-US" dirty="0"/>
              <a:t>Users  should be able to assign the issue to any department staff.</a:t>
            </a:r>
          </a:p>
          <a:p>
            <a:pPr fontAlgn="base"/>
            <a:r>
              <a:rPr lang="en-US" dirty="0"/>
              <a:t>Users  should be able to sort the issue list by username , date , subject , department data. </a:t>
            </a:r>
          </a:p>
          <a:p>
            <a:pPr fontAlgn="base"/>
            <a:r>
              <a:rPr lang="en-US" dirty="0"/>
              <a:t>Users  should be able to close the issues.</a:t>
            </a:r>
          </a:p>
          <a:p>
            <a:endParaRPr lang="tr-TR" dirty="0"/>
          </a:p>
        </p:txBody>
      </p:sp>
    </p:spTree>
    <p:extLst>
      <p:ext uri="{BB962C8B-B14F-4D97-AF65-F5344CB8AC3E}">
        <p14:creationId xmlns:p14="http://schemas.microsoft.com/office/powerpoint/2010/main" val="16851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1F15-B9D3-4E25-B08D-079D0E088F9B}"/>
              </a:ext>
            </a:extLst>
          </p:cNvPr>
          <p:cNvSpPr>
            <a:spLocks noGrp="1"/>
          </p:cNvSpPr>
          <p:nvPr>
            <p:ph type="title"/>
          </p:nvPr>
        </p:nvSpPr>
        <p:spPr/>
        <p:txBody>
          <a:bodyPr>
            <a:normAutofit fontScale="90000"/>
          </a:bodyPr>
          <a:lstStyle/>
          <a:p>
            <a:pPr algn="ctr"/>
            <a:r>
              <a:rPr lang="en-US" sz="6000" dirty="0"/>
              <a:t>Non-Functional Requirements </a:t>
            </a:r>
            <a:br>
              <a:rPr lang="en-US" b="1" dirty="0">
                <a:effectLst/>
              </a:rPr>
            </a:br>
            <a:endParaRPr lang="tr-TR" dirty="0"/>
          </a:p>
        </p:txBody>
      </p:sp>
    </p:spTree>
    <p:extLst>
      <p:ext uri="{BB962C8B-B14F-4D97-AF65-F5344CB8AC3E}">
        <p14:creationId xmlns:p14="http://schemas.microsoft.com/office/powerpoint/2010/main" val="21465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850D-5083-4D33-8ECC-101FF061B0CF}"/>
              </a:ext>
            </a:extLst>
          </p:cNvPr>
          <p:cNvSpPr>
            <a:spLocks noGrp="1"/>
          </p:cNvSpPr>
          <p:nvPr>
            <p:ph type="title"/>
          </p:nvPr>
        </p:nvSpPr>
        <p:spPr/>
        <p:txBody>
          <a:bodyPr/>
          <a:lstStyle/>
          <a:p>
            <a:r>
              <a:rPr lang="tr-TR" dirty="0" err="1"/>
              <a:t>Performance</a:t>
            </a:r>
            <a:r>
              <a:rPr lang="tr-TR" dirty="0"/>
              <a:t> </a:t>
            </a:r>
            <a:r>
              <a:rPr lang="tr-TR" dirty="0" err="1"/>
              <a:t>and</a:t>
            </a:r>
            <a:r>
              <a:rPr lang="tr-TR" dirty="0"/>
              <a:t> </a:t>
            </a:r>
            <a:r>
              <a:rPr lang="tr-TR" dirty="0" err="1"/>
              <a:t>Scalability</a:t>
            </a:r>
            <a:r>
              <a:rPr lang="tr-TR" dirty="0"/>
              <a:t> </a:t>
            </a:r>
            <a:r>
              <a:rPr lang="tr-TR" dirty="0" err="1"/>
              <a:t>Requirements</a:t>
            </a:r>
            <a:endParaRPr lang="tr-TR" dirty="0"/>
          </a:p>
        </p:txBody>
      </p:sp>
      <p:sp>
        <p:nvSpPr>
          <p:cNvPr id="3" name="Content Placeholder 2">
            <a:extLst>
              <a:ext uri="{FF2B5EF4-FFF2-40B4-BE49-F238E27FC236}">
                <a16:creationId xmlns:a16="http://schemas.microsoft.com/office/drawing/2014/main" id="{B80F9AE7-B9F2-4B38-9071-7895AA69E469}"/>
              </a:ext>
            </a:extLst>
          </p:cNvPr>
          <p:cNvSpPr>
            <a:spLocks noGrp="1"/>
          </p:cNvSpPr>
          <p:nvPr>
            <p:ph idx="1"/>
          </p:nvPr>
        </p:nvSpPr>
        <p:spPr/>
        <p:txBody>
          <a:bodyPr/>
          <a:lstStyle/>
          <a:p>
            <a:pPr fontAlgn="base"/>
            <a:r>
              <a:rPr lang="en-US" dirty="0"/>
              <a:t>The landing page’s response time shall be 3 seconds or less in any browser over an LTE connection.</a:t>
            </a:r>
          </a:p>
          <a:p>
            <a:pPr fontAlgn="base"/>
            <a:r>
              <a:rPr lang="en-US" dirty="0"/>
              <a:t>Application shall have enough capacity for 10.000 books.</a:t>
            </a:r>
          </a:p>
          <a:p>
            <a:pPr fontAlgn="base"/>
            <a:r>
              <a:rPr lang="en-US" dirty="0"/>
              <a:t>Landing page shall have bandwidth capacity for 2000 users</a:t>
            </a:r>
          </a:p>
          <a:p>
            <a:pPr fontAlgn="base"/>
            <a:r>
              <a:rPr lang="en-US" dirty="0"/>
              <a:t>When a transaction request is sent, the system shall respond in 10 seconds with a message. </a:t>
            </a:r>
          </a:p>
          <a:p>
            <a:pPr fontAlgn="base"/>
            <a:r>
              <a:rPr lang="en-US" dirty="0"/>
              <a:t>The landing page shall have a minimum of 60% text and a maximum of 40% image coverage, with at least 400 characters of text.</a:t>
            </a:r>
          </a:p>
          <a:p>
            <a:endParaRPr lang="tr-TR" dirty="0"/>
          </a:p>
        </p:txBody>
      </p:sp>
    </p:spTree>
    <p:extLst>
      <p:ext uri="{BB962C8B-B14F-4D97-AF65-F5344CB8AC3E}">
        <p14:creationId xmlns:p14="http://schemas.microsoft.com/office/powerpoint/2010/main" val="177252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A7A2-40B1-434A-B3C5-D8332EF411FD}"/>
              </a:ext>
            </a:extLst>
          </p:cNvPr>
          <p:cNvSpPr>
            <a:spLocks noGrp="1"/>
          </p:cNvSpPr>
          <p:nvPr>
            <p:ph type="title"/>
          </p:nvPr>
        </p:nvSpPr>
        <p:spPr/>
        <p:txBody>
          <a:bodyPr/>
          <a:lstStyle/>
          <a:p>
            <a:r>
              <a:rPr lang="tr-TR" dirty="0"/>
              <a:t>Compatibility </a:t>
            </a:r>
            <a:r>
              <a:rPr lang="tr-TR" dirty="0" err="1"/>
              <a:t>Requirements</a:t>
            </a:r>
            <a:r>
              <a:rPr lang="tr-TR" dirty="0"/>
              <a:t> </a:t>
            </a:r>
            <a:r>
              <a:rPr lang="tr-TR" dirty="0" err="1"/>
              <a:t>Requirements</a:t>
            </a:r>
            <a:r>
              <a:rPr lang="tr-TR" dirty="0"/>
              <a:t>: </a:t>
            </a:r>
          </a:p>
        </p:txBody>
      </p:sp>
      <p:sp>
        <p:nvSpPr>
          <p:cNvPr id="3" name="Content Placeholder 2">
            <a:extLst>
              <a:ext uri="{FF2B5EF4-FFF2-40B4-BE49-F238E27FC236}">
                <a16:creationId xmlns:a16="http://schemas.microsoft.com/office/drawing/2014/main" id="{02CBF772-056F-4284-B4A5-221569364DAE}"/>
              </a:ext>
            </a:extLst>
          </p:cNvPr>
          <p:cNvSpPr>
            <a:spLocks noGrp="1"/>
          </p:cNvSpPr>
          <p:nvPr>
            <p:ph idx="1"/>
          </p:nvPr>
        </p:nvSpPr>
        <p:spPr/>
        <p:txBody>
          <a:bodyPr/>
          <a:lstStyle/>
          <a:p>
            <a:pPr fontAlgn="base"/>
            <a:r>
              <a:rPr lang="tr-TR" dirty="0" err="1"/>
              <a:t>System</a:t>
            </a:r>
            <a:r>
              <a:rPr lang="tr-TR" dirty="0"/>
              <a:t> </a:t>
            </a:r>
            <a:r>
              <a:rPr lang="tr-TR" dirty="0" err="1"/>
              <a:t>shall</a:t>
            </a:r>
            <a:r>
              <a:rPr lang="tr-TR" dirty="0"/>
              <a:t> </a:t>
            </a:r>
            <a:r>
              <a:rPr lang="tr-TR" dirty="0" err="1"/>
              <a:t>support</a:t>
            </a:r>
            <a:r>
              <a:rPr lang="tr-TR" dirty="0"/>
              <a:t> </a:t>
            </a:r>
            <a:r>
              <a:rPr lang="tr-TR" dirty="0" err="1"/>
              <a:t>these</a:t>
            </a:r>
            <a:r>
              <a:rPr lang="tr-TR" dirty="0"/>
              <a:t> </a:t>
            </a:r>
            <a:r>
              <a:rPr lang="tr-TR" dirty="0" err="1"/>
              <a:t>browsers</a:t>
            </a:r>
            <a:r>
              <a:rPr lang="tr-TR" dirty="0"/>
              <a:t>: </a:t>
            </a:r>
          </a:p>
          <a:p>
            <a:pPr lvl="1" fontAlgn="base"/>
            <a:r>
              <a:rPr lang="tr-TR" dirty="0"/>
              <a:t>Microsoft Windows 10</a:t>
            </a:r>
          </a:p>
          <a:p>
            <a:pPr lvl="2" fontAlgn="base"/>
            <a:r>
              <a:rPr lang="tr-TR" dirty="0"/>
              <a:t>Google </a:t>
            </a:r>
            <a:r>
              <a:rPr lang="tr-TR" dirty="0" err="1"/>
              <a:t>Chrome</a:t>
            </a:r>
            <a:r>
              <a:rPr lang="tr-TR" dirty="0"/>
              <a:t> (</a:t>
            </a:r>
            <a:r>
              <a:rPr lang="tr-TR" dirty="0" err="1"/>
              <a:t>latest</a:t>
            </a:r>
            <a:r>
              <a:rPr lang="tr-TR" dirty="0"/>
              <a:t> </a:t>
            </a:r>
            <a:r>
              <a:rPr lang="tr-TR" dirty="0" err="1"/>
              <a:t>stable</a:t>
            </a:r>
            <a:r>
              <a:rPr lang="tr-TR" dirty="0"/>
              <a:t> </a:t>
            </a:r>
            <a:r>
              <a:rPr lang="tr-TR" dirty="0" err="1"/>
              <a:t>version</a:t>
            </a:r>
            <a:r>
              <a:rPr lang="tr-TR" dirty="0"/>
              <a:t>)</a:t>
            </a:r>
          </a:p>
          <a:p>
            <a:pPr lvl="2" fontAlgn="base"/>
            <a:r>
              <a:rPr lang="tr-TR" dirty="0" err="1"/>
              <a:t>Firefox</a:t>
            </a:r>
            <a:r>
              <a:rPr lang="tr-TR" dirty="0"/>
              <a:t> (</a:t>
            </a:r>
            <a:r>
              <a:rPr lang="tr-TR" dirty="0" err="1"/>
              <a:t>latest</a:t>
            </a:r>
            <a:r>
              <a:rPr lang="tr-TR" dirty="0"/>
              <a:t> </a:t>
            </a:r>
            <a:r>
              <a:rPr lang="tr-TR" dirty="0" err="1"/>
              <a:t>stable</a:t>
            </a:r>
            <a:r>
              <a:rPr lang="tr-TR" dirty="0"/>
              <a:t> </a:t>
            </a:r>
            <a:r>
              <a:rPr lang="tr-TR" dirty="0" err="1"/>
              <a:t>version</a:t>
            </a:r>
            <a:r>
              <a:rPr lang="tr-TR" dirty="0"/>
              <a:t>)</a:t>
            </a:r>
          </a:p>
          <a:p>
            <a:pPr lvl="2" fontAlgn="base"/>
            <a:r>
              <a:rPr lang="tr-TR" dirty="0"/>
              <a:t>Microsoft </a:t>
            </a:r>
            <a:r>
              <a:rPr lang="tr-TR" dirty="0" err="1"/>
              <a:t>Edge</a:t>
            </a:r>
            <a:endParaRPr lang="tr-TR" dirty="0"/>
          </a:p>
          <a:p>
            <a:pPr lvl="2" fontAlgn="base"/>
            <a:r>
              <a:rPr lang="tr-TR" dirty="0"/>
              <a:t>Microsoft Internet Explorer 11</a:t>
            </a:r>
          </a:p>
          <a:p>
            <a:pPr lvl="1" fontAlgn="base"/>
            <a:r>
              <a:rPr lang="tr-TR" dirty="0" err="1"/>
              <a:t>MacOS</a:t>
            </a:r>
            <a:r>
              <a:rPr lang="tr-TR" dirty="0"/>
              <a:t> 10.12 </a:t>
            </a:r>
            <a:r>
              <a:rPr lang="tr-TR" dirty="0" err="1"/>
              <a:t>and</a:t>
            </a:r>
            <a:r>
              <a:rPr lang="tr-TR" dirty="0"/>
              <a:t> </a:t>
            </a:r>
            <a:r>
              <a:rPr lang="tr-TR" dirty="0" err="1"/>
              <a:t>newer</a:t>
            </a:r>
            <a:endParaRPr lang="tr-TR" dirty="0"/>
          </a:p>
          <a:p>
            <a:pPr lvl="2" fontAlgn="base"/>
            <a:r>
              <a:rPr lang="tr-TR" dirty="0"/>
              <a:t>Google </a:t>
            </a:r>
            <a:r>
              <a:rPr lang="tr-TR" dirty="0" err="1"/>
              <a:t>Chrome</a:t>
            </a:r>
            <a:r>
              <a:rPr lang="tr-TR" dirty="0"/>
              <a:t> (</a:t>
            </a:r>
            <a:r>
              <a:rPr lang="tr-TR" dirty="0" err="1"/>
              <a:t>latest</a:t>
            </a:r>
            <a:r>
              <a:rPr lang="tr-TR" dirty="0"/>
              <a:t> </a:t>
            </a:r>
            <a:r>
              <a:rPr lang="tr-TR" dirty="0" err="1"/>
              <a:t>stable</a:t>
            </a:r>
            <a:r>
              <a:rPr lang="tr-TR" dirty="0"/>
              <a:t> </a:t>
            </a:r>
            <a:r>
              <a:rPr lang="tr-TR" dirty="0" err="1"/>
              <a:t>version</a:t>
            </a:r>
            <a:r>
              <a:rPr lang="tr-TR" dirty="0"/>
              <a:t>)</a:t>
            </a:r>
          </a:p>
          <a:p>
            <a:pPr lvl="2" fontAlgn="base"/>
            <a:r>
              <a:rPr lang="tr-TR" dirty="0"/>
              <a:t>Safari</a:t>
            </a:r>
          </a:p>
          <a:p>
            <a:pPr fontAlgn="base"/>
            <a:r>
              <a:rPr lang="tr-TR" dirty="0" err="1"/>
              <a:t>The</a:t>
            </a:r>
            <a:r>
              <a:rPr lang="tr-TR" dirty="0"/>
              <a:t> </a:t>
            </a:r>
            <a:r>
              <a:rPr lang="tr-TR" dirty="0" err="1"/>
              <a:t>payment</a:t>
            </a:r>
            <a:r>
              <a:rPr lang="tr-TR" dirty="0"/>
              <a:t> </a:t>
            </a:r>
            <a:r>
              <a:rPr lang="tr-TR" dirty="0" err="1"/>
              <a:t>processing</a:t>
            </a:r>
            <a:r>
              <a:rPr lang="tr-TR" dirty="0"/>
              <a:t> </a:t>
            </a:r>
            <a:r>
              <a:rPr lang="tr-TR" dirty="0" err="1"/>
              <a:t>shall</a:t>
            </a:r>
            <a:r>
              <a:rPr lang="tr-TR" dirty="0"/>
              <a:t> be </a:t>
            </a:r>
            <a:r>
              <a:rPr lang="tr-TR" dirty="0" err="1"/>
              <a:t>provided</a:t>
            </a:r>
            <a:r>
              <a:rPr lang="tr-TR" dirty="0"/>
              <a:t> </a:t>
            </a:r>
            <a:r>
              <a:rPr lang="tr-TR" dirty="0" err="1"/>
              <a:t>by</a:t>
            </a:r>
            <a:r>
              <a:rPr lang="tr-TR" dirty="0"/>
              <a:t> iyzico.com.</a:t>
            </a:r>
          </a:p>
          <a:p>
            <a:endParaRPr lang="tr-TR" dirty="0"/>
          </a:p>
        </p:txBody>
      </p:sp>
    </p:spTree>
    <p:extLst>
      <p:ext uri="{BB962C8B-B14F-4D97-AF65-F5344CB8AC3E}">
        <p14:creationId xmlns:p14="http://schemas.microsoft.com/office/powerpoint/2010/main" val="215414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EAEF-A2E7-423D-ADFE-F88C1A27F902}"/>
              </a:ext>
            </a:extLst>
          </p:cNvPr>
          <p:cNvSpPr>
            <a:spLocks noGrp="1"/>
          </p:cNvSpPr>
          <p:nvPr>
            <p:ph type="title"/>
          </p:nvPr>
        </p:nvSpPr>
        <p:spPr/>
        <p:txBody>
          <a:bodyPr/>
          <a:lstStyle/>
          <a:p>
            <a:r>
              <a:rPr lang="en-US" dirty="0"/>
              <a:t>Reliability, Availability, and Maintainability Requirements</a:t>
            </a:r>
            <a:endParaRPr lang="tr-TR" dirty="0"/>
          </a:p>
        </p:txBody>
      </p:sp>
      <p:sp>
        <p:nvSpPr>
          <p:cNvPr id="3" name="Content Placeholder 2">
            <a:extLst>
              <a:ext uri="{FF2B5EF4-FFF2-40B4-BE49-F238E27FC236}">
                <a16:creationId xmlns:a16="http://schemas.microsoft.com/office/drawing/2014/main" id="{3615D781-D94A-4A11-A50B-2B0ED7A8B159}"/>
              </a:ext>
            </a:extLst>
          </p:cNvPr>
          <p:cNvSpPr>
            <a:spLocks noGrp="1"/>
          </p:cNvSpPr>
          <p:nvPr>
            <p:ph idx="1"/>
          </p:nvPr>
        </p:nvSpPr>
        <p:spPr>
          <a:xfrm>
            <a:off x="838200" y="2506662"/>
            <a:ext cx="10515600" cy="4351338"/>
          </a:xfrm>
        </p:spPr>
        <p:txBody>
          <a:bodyPr/>
          <a:lstStyle/>
          <a:p>
            <a:pPr fontAlgn="base"/>
            <a:r>
              <a:rPr lang="en-US" dirty="0"/>
              <a:t>The system shall be available to users 99 percent of the time every day.</a:t>
            </a:r>
          </a:p>
          <a:p>
            <a:pPr fontAlgn="base"/>
            <a:r>
              <a:rPr lang="en-US" dirty="0"/>
              <a:t>The error rate of users submitting their payment details at the checkout page shall not exceed 8 percent.</a:t>
            </a:r>
          </a:p>
          <a:p>
            <a:pPr fontAlgn="base"/>
            <a:r>
              <a:rPr lang="en-US" dirty="0"/>
              <a:t>Backups shall be defined to 1 day interval.</a:t>
            </a:r>
          </a:p>
          <a:p>
            <a:endParaRPr lang="tr-TR" dirty="0"/>
          </a:p>
        </p:txBody>
      </p:sp>
    </p:spTree>
    <p:extLst>
      <p:ext uri="{BB962C8B-B14F-4D97-AF65-F5344CB8AC3E}">
        <p14:creationId xmlns:p14="http://schemas.microsoft.com/office/powerpoint/2010/main" val="158455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1C4-E819-4B8A-A6CE-8E8A8E5EDB70}"/>
              </a:ext>
            </a:extLst>
          </p:cNvPr>
          <p:cNvSpPr>
            <a:spLocks noGrp="1"/>
          </p:cNvSpPr>
          <p:nvPr>
            <p:ph type="title"/>
          </p:nvPr>
        </p:nvSpPr>
        <p:spPr/>
        <p:txBody>
          <a:bodyPr>
            <a:normAutofit/>
          </a:bodyPr>
          <a:lstStyle/>
          <a:p>
            <a:pPr algn="ctr"/>
            <a:r>
              <a:rPr lang="tr-TR" sz="6000" dirty="0" err="1"/>
              <a:t>Functional</a:t>
            </a:r>
            <a:r>
              <a:rPr lang="tr-TR" sz="6000" dirty="0"/>
              <a:t> </a:t>
            </a:r>
            <a:r>
              <a:rPr lang="tr-TR" sz="6000" dirty="0" err="1"/>
              <a:t>Requirements</a:t>
            </a:r>
            <a:endParaRPr lang="tr-TR" sz="6000" dirty="0"/>
          </a:p>
        </p:txBody>
      </p:sp>
      <p:sp>
        <p:nvSpPr>
          <p:cNvPr id="3" name="Content Placeholder 2">
            <a:extLst>
              <a:ext uri="{FF2B5EF4-FFF2-40B4-BE49-F238E27FC236}">
                <a16:creationId xmlns:a16="http://schemas.microsoft.com/office/drawing/2014/main" id="{B0986216-628A-46EE-B0F3-7D7EDE4CE421}"/>
              </a:ext>
            </a:extLst>
          </p:cNvPr>
          <p:cNvSpPr>
            <a:spLocks noGrp="1"/>
          </p:cNvSpPr>
          <p:nvPr>
            <p:ph idx="1"/>
          </p:nvPr>
        </p:nvSpPr>
        <p:spPr/>
        <p:txBody>
          <a:bodyPr>
            <a:normAutofit/>
          </a:bodyPr>
          <a:lstStyle/>
          <a:p>
            <a:pPr marL="0" indent="0" algn="ctr">
              <a:buNone/>
            </a:pPr>
            <a:endParaRPr lang="en-US" sz="4400" dirty="0"/>
          </a:p>
          <a:p>
            <a:pPr marL="0" indent="0" algn="ctr">
              <a:buNone/>
            </a:pPr>
            <a:r>
              <a:rPr lang="tr-TR" sz="4400" dirty="0"/>
              <a:t>Front Office </a:t>
            </a:r>
            <a:r>
              <a:rPr lang="tr-TR" sz="4400" dirty="0" err="1"/>
              <a:t>Functional</a:t>
            </a:r>
            <a:r>
              <a:rPr lang="tr-TR" sz="4400" dirty="0"/>
              <a:t> </a:t>
            </a:r>
            <a:r>
              <a:rPr lang="tr-TR" sz="4400" dirty="0" err="1"/>
              <a:t>Requirements</a:t>
            </a:r>
            <a:endParaRPr lang="tr-TR" sz="4400" dirty="0"/>
          </a:p>
        </p:txBody>
      </p:sp>
    </p:spTree>
    <p:extLst>
      <p:ext uri="{BB962C8B-B14F-4D97-AF65-F5344CB8AC3E}">
        <p14:creationId xmlns:p14="http://schemas.microsoft.com/office/powerpoint/2010/main" val="4083584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FE10-0AAF-42E7-B8B3-B19023CD980B}"/>
              </a:ext>
            </a:extLst>
          </p:cNvPr>
          <p:cNvSpPr>
            <a:spLocks noGrp="1"/>
          </p:cNvSpPr>
          <p:nvPr>
            <p:ph type="title"/>
          </p:nvPr>
        </p:nvSpPr>
        <p:spPr/>
        <p:txBody>
          <a:bodyPr/>
          <a:lstStyle/>
          <a:p>
            <a:r>
              <a:rPr lang="tr-TR" dirty="0"/>
              <a:t>Accessibility</a:t>
            </a:r>
          </a:p>
        </p:txBody>
      </p:sp>
      <p:sp>
        <p:nvSpPr>
          <p:cNvPr id="3" name="Content Placeholder 2">
            <a:extLst>
              <a:ext uri="{FF2B5EF4-FFF2-40B4-BE49-F238E27FC236}">
                <a16:creationId xmlns:a16="http://schemas.microsoft.com/office/drawing/2014/main" id="{021874ED-0263-4F2A-B796-DB40807863DB}"/>
              </a:ext>
            </a:extLst>
          </p:cNvPr>
          <p:cNvSpPr>
            <a:spLocks noGrp="1"/>
          </p:cNvSpPr>
          <p:nvPr>
            <p:ph idx="1"/>
          </p:nvPr>
        </p:nvSpPr>
        <p:spPr/>
        <p:txBody>
          <a:bodyPr>
            <a:normAutofit fontScale="92500" lnSpcReduction="20000"/>
          </a:bodyPr>
          <a:lstStyle/>
          <a:p>
            <a:pPr fontAlgn="base"/>
            <a:r>
              <a:rPr lang="en-US" dirty="0"/>
              <a:t>Images shall have explanatory alternative text.</a:t>
            </a:r>
          </a:p>
          <a:p>
            <a:pPr fontAlgn="base"/>
            <a:r>
              <a:rPr lang="en-US" dirty="0"/>
              <a:t>Links shall have significant titles.</a:t>
            </a:r>
          </a:p>
          <a:p>
            <a:pPr fontAlgn="base"/>
            <a:r>
              <a:rPr lang="en-US" dirty="0"/>
              <a:t>Forms shall have labels for fields.</a:t>
            </a:r>
          </a:p>
          <a:p>
            <a:pPr fontAlgn="base"/>
            <a:r>
              <a:rPr lang="en-US" dirty="0"/>
              <a:t>Nested tables shall not be used.</a:t>
            </a:r>
          </a:p>
          <a:p>
            <a:pPr fontAlgn="base"/>
            <a:r>
              <a:rPr lang="en-US" dirty="0"/>
              <a:t>Applications shall not have heavy content.</a:t>
            </a:r>
          </a:p>
          <a:p>
            <a:pPr fontAlgn="base"/>
            <a:r>
              <a:rPr lang="en-US" dirty="0"/>
              <a:t>Application shall have consistent navigation mechanism.</a:t>
            </a:r>
          </a:p>
          <a:p>
            <a:pPr fontAlgn="base"/>
            <a:r>
              <a:rPr lang="en-US" dirty="0"/>
              <a:t>Application shall have max. 3 different text  fonts.</a:t>
            </a:r>
          </a:p>
          <a:p>
            <a:pPr fontAlgn="base"/>
            <a:r>
              <a:rPr lang="en-US" dirty="0"/>
              <a:t>Texts shall have adequate line length and height. </a:t>
            </a:r>
          </a:p>
          <a:p>
            <a:pPr fontAlgn="base"/>
            <a:r>
              <a:rPr lang="en-US" dirty="0"/>
              <a:t>White spaces shall be used.</a:t>
            </a:r>
          </a:p>
          <a:p>
            <a:pPr fontAlgn="base"/>
            <a:r>
              <a:rPr lang="en-US" dirty="0"/>
              <a:t>A search option shall be provided.</a:t>
            </a:r>
          </a:p>
          <a:p>
            <a:endParaRPr lang="tr-TR" dirty="0"/>
          </a:p>
        </p:txBody>
      </p:sp>
    </p:spTree>
    <p:extLst>
      <p:ext uri="{BB962C8B-B14F-4D97-AF65-F5344CB8AC3E}">
        <p14:creationId xmlns:p14="http://schemas.microsoft.com/office/powerpoint/2010/main" val="233452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C129-D6CD-45DF-9BC7-18AC6902615F}"/>
              </a:ext>
            </a:extLst>
          </p:cNvPr>
          <p:cNvSpPr>
            <a:spLocks noGrp="1"/>
          </p:cNvSpPr>
          <p:nvPr>
            <p:ph type="title"/>
          </p:nvPr>
        </p:nvSpPr>
        <p:spPr/>
        <p:txBody>
          <a:bodyPr/>
          <a:lstStyle/>
          <a:p>
            <a:r>
              <a:rPr lang="tr-TR" dirty="0"/>
              <a:t>Security </a:t>
            </a:r>
            <a:r>
              <a:rPr lang="tr-TR" dirty="0" err="1"/>
              <a:t>Requirements</a:t>
            </a:r>
            <a:endParaRPr lang="tr-TR" dirty="0"/>
          </a:p>
        </p:txBody>
      </p:sp>
      <p:sp>
        <p:nvSpPr>
          <p:cNvPr id="3" name="Content Placeholder 2">
            <a:extLst>
              <a:ext uri="{FF2B5EF4-FFF2-40B4-BE49-F238E27FC236}">
                <a16:creationId xmlns:a16="http://schemas.microsoft.com/office/drawing/2014/main" id="{CA67432D-750D-4271-A8A5-D1D61B130D8D}"/>
              </a:ext>
            </a:extLst>
          </p:cNvPr>
          <p:cNvSpPr>
            <a:spLocks noGrp="1"/>
          </p:cNvSpPr>
          <p:nvPr>
            <p:ph idx="1"/>
          </p:nvPr>
        </p:nvSpPr>
        <p:spPr>
          <a:xfrm>
            <a:off x="838200" y="1825625"/>
            <a:ext cx="10515600" cy="1859684"/>
          </a:xfrm>
        </p:spPr>
        <p:txBody>
          <a:bodyPr>
            <a:normAutofit lnSpcReduction="10000"/>
          </a:bodyPr>
          <a:lstStyle/>
          <a:p>
            <a:pPr fontAlgn="base"/>
            <a:r>
              <a:rPr lang="en-US" dirty="0"/>
              <a:t>The application shall have 256-bit Wildcard SSL.</a:t>
            </a:r>
          </a:p>
          <a:p>
            <a:pPr fontAlgn="base"/>
            <a:r>
              <a:rPr lang="en-US" dirty="0"/>
              <a:t>Form inputs shall be validated.</a:t>
            </a:r>
          </a:p>
          <a:p>
            <a:pPr fontAlgn="base"/>
            <a:r>
              <a:rPr lang="en-US" dirty="0"/>
              <a:t>The system shall ensure that data is protected from unauthorized access.</a:t>
            </a:r>
          </a:p>
          <a:p>
            <a:endParaRPr lang="tr-TR" dirty="0"/>
          </a:p>
        </p:txBody>
      </p:sp>
      <p:sp>
        <p:nvSpPr>
          <p:cNvPr id="4" name="Title 1">
            <a:extLst>
              <a:ext uri="{FF2B5EF4-FFF2-40B4-BE49-F238E27FC236}">
                <a16:creationId xmlns:a16="http://schemas.microsoft.com/office/drawing/2014/main" id="{E3BEC4CB-73A6-4BB6-99C6-10E9B120BCFF}"/>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err="1"/>
              <a:t>Localization</a:t>
            </a:r>
            <a:r>
              <a:rPr lang="tr-TR" dirty="0"/>
              <a:t> </a:t>
            </a:r>
            <a:r>
              <a:rPr lang="tr-TR" dirty="0" err="1"/>
              <a:t>Requirements</a:t>
            </a:r>
            <a:endParaRPr lang="tr-TR" dirty="0"/>
          </a:p>
        </p:txBody>
      </p:sp>
      <p:sp>
        <p:nvSpPr>
          <p:cNvPr id="5" name="Content Placeholder 2">
            <a:extLst>
              <a:ext uri="{FF2B5EF4-FFF2-40B4-BE49-F238E27FC236}">
                <a16:creationId xmlns:a16="http://schemas.microsoft.com/office/drawing/2014/main" id="{E51C3E77-123F-454C-BCC7-6B6AF7BFE3C7}"/>
              </a:ext>
            </a:extLst>
          </p:cNvPr>
          <p:cNvSpPr txBox="1">
            <a:spLocks/>
          </p:cNvSpPr>
          <p:nvPr/>
        </p:nvSpPr>
        <p:spPr>
          <a:xfrm>
            <a:off x="935182" y="4633191"/>
            <a:ext cx="10515600" cy="1859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t>The date format shall be as follows: </a:t>
            </a:r>
            <a:r>
              <a:rPr lang="en-US" dirty="0" err="1"/>
              <a:t>date.month.year</a:t>
            </a:r>
            <a:r>
              <a:rPr lang="en-US" dirty="0"/>
              <a:t>.</a:t>
            </a:r>
          </a:p>
          <a:p>
            <a:pPr fontAlgn="base"/>
            <a:r>
              <a:rPr lang="en-US" dirty="0"/>
              <a:t>The system language shall be Turkish.</a:t>
            </a:r>
          </a:p>
          <a:p>
            <a:pPr fontAlgn="base"/>
            <a:r>
              <a:rPr lang="en-US" dirty="0"/>
              <a:t>The currency shall be TL.</a:t>
            </a:r>
          </a:p>
          <a:p>
            <a:endParaRPr lang="tr-TR" dirty="0"/>
          </a:p>
        </p:txBody>
      </p:sp>
    </p:spTree>
    <p:extLst>
      <p:ext uri="{BB962C8B-B14F-4D97-AF65-F5344CB8AC3E}">
        <p14:creationId xmlns:p14="http://schemas.microsoft.com/office/powerpoint/2010/main" val="1632263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2FBF-2D4C-4A39-9E24-EF10ED140641}"/>
              </a:ext>
            </a:extLst>
          </p:cNvPr>
          <p:cNvSpPr>
            <a:spLocks noGrp="1"/>
          </p:cNvSpPr>
          <p:nvPr>
            <p:ph type="title"/>
          </p:nvPr>
        </p:nvSpPr>
        <p:spPr/>
        <p:txBody>
          <a:bodyPr/>
          <a:lstStyle/>
          <a:p>
            <a:r>
              <a:rPr lang="tr-TR"/>
              <a:t>Usability Requirements</a:t>
            </a:r>
          </a:p>
        </p:txBody>
      </p:sp>
      <p:sp>
        <p:nvSpPr>
          <p:cNvPr id="3" name="Content Placeholder 2">
            <a:extLst>
              <a:ext uri="{FF2B5EF4-FFF2-40B4-BE49-F238E27FC236}">
                <a16:creationId xmlns:a16="http://schemas.microsoft.com/office/drawing/2014/main" id="{B4BA4097-8C57-4BC7-9F67-AE0195C57E87}"/>
              </a:ext>
            </a:extLst>
          </p:cNvPr>
          <p:cNvSpPr>
            <a:spLocks noGrp="1"/>
          </p:cNvSpPr>
          <p:nvPr>
            <p:ph idx="1"/>
          </p:nvPr>
        </p:nvSpPr>
        <p:spPr>
          <a:xfrm>
            <a:off x="838200" y="2506662"/>
            <a:ext cx="10515600" cy="4351338"/>
          </a:xfrm>
        </p:spPr>
        <p:txBody>
          <a:bodyPr/>
          <a:lstStyle/>
          <a:p>
            <a:pPr fontAlgn="base"/>
            <a:r>
              <a:rPr lang="en-US" dirty="0"/>
              <a:t>Registration time shall be under 15 seconds.</a:t>
            </a:r>
          </a:p>
          <a:p>
            <a:pPr fontAlgn="base"/>
            <a:r>
              <a:rPr lang="en-US" dirty="0"/>
              <a:t>Customers shall have a page that sends messages to admin about technical errors.</a:t>
            </a:r>
          </a:p>
          <a:p>
            <a:pPr fontAlgn="base"/>
            <a:r>
              <a:rPr lang="en-US" dirty="0"/>
              <a:t>Customers shall send messages to the admin.</a:t>
            </a:r>
          </a:p>
          <a:p>
            <a:endParaRPr lang="tr-TR" dirty="0"/>
          </a:p>
        </p:txBody>
      </p:sp>
    </p:spTree>
    <p:extLst>
      <p:ext uri="{BB962C8B-B14F-4D97-AF65-F5344CB8AC3E}">
        <p14:creationId xmlns:p14="http://schemas.microsoft.com/office/powerpoint/2010/main" val="423169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CB564A-B1B1-4D24-A18B-D65D8CA1BFD5}"/>
              </a:ext>
            </a:extLst>
          </p:cNvPr>
          <p:cNvSpPr>
            <a:spLocks noGrp="1"/>
          </p:cNvSpPr>
          <p:nvPr>
            <p:ph type="ctrTitle"/>
          </p:nvPr>
        </p:nvSpPr>
        <p:spPr/>
        <p:txBody>
          <a:bodyPr/>
          <a:lstStyle/>
          <a:p>
            <a:r>
              <a:rPr lang="en-US" dirty="0"/>
              <a:t>Thanks…</a:t>
            </a:r>
            <a:endParaRPr lang="tr-TR" dirty="0"/>
          </a:p>
        </p:txBody>
      </p:sp>
    </p:spTree>
    <p:extLst>
      <p:ext uri="{BB962C8B-B14F-4D97-AF65-F5344CB8AC3E}">
        <p14:creationId xmlns:p14="http://schemas.microsoft.com/office/powerpoint/2010/main" val="351962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F7E4-9265-44D0-9065-C897C866DB06}"/>
              </a:ext>
            </a:extLst>
          </p:cNvPr>
          <p:cNvSpPr>
            <a:spLocks noGrp="1"/>
          </p:cNvSpPr>
          <p:nvPr>
            <p:ph type="title"/>
          </p:nvPr>
        </p:nvSpPr>
        <p:spPr>
          <a:xfrm>
            <a:off x="491836" y="476394"/>
            <a:ext cx="10515600" cy="1325563"/>
          </a:xfrm>
        </p:spPr>
        <p:txBody>
          <a:bodyPr/>
          <a:lstStyle/>
          <a:p>
            <a:r>
              <a:rPr lang="tr-TR" b="1" dirty="0"/>
              <a:t>User Profile</a:t>
            </a:r>
            <a:endParaRPr lang="tr-TR" dirty="0"/>
          </a:p>
        </p:txBody>
      </p:sp>
      <p:sp>
        <p:nvSpPr>
          <p:cNvPr id="3" name="Content Placeholder 2">
            <a:extLst>
              <a:ext uri="{FF2B5EF4-FFF2-40B4-BE49-F238E27FC236}">
                <a16:creationId xmlns:a16="http://schemas.microsoft.com/office/drawing/2014/main" id="{75424A67-0AFF-4F07-9F48-D9A4FE6F31B9}"/>
              </a:ext>
            </a:extLst>
          </p:cNvPr>
          <p:cNvSpPr>
            <a:spLocks noGrp="1"/>
          </p:cNvSpPr>
          <p:nvPr>
            <p:ph idx="1"/>
          </p:nvPr>
        </p:nvSpPr>
        <p:spPr>
          <a:xfrm>
            <a:off x="491836" y="2728840"/>
            <a:ext cx="5257800" cy="4351338"/>
          </a:xfrm>
        </p:spPr>
        <p:txBody>
          <a:bodyPr>
            <a:normAutofit fontScale="62500" lnSpcReduction="20000"/>
          </a:bodyPr>
          <a:lstStyle/>
          <a:p>
            <a:pPr fontAlgn="base"/>
            <a:r>
              <a:rPr lang="en-US" dirty="0"/>
              <a:t>The user should be able to create order address </a:t>
            </a:r>
          </a:p>
          <a:p>
            <a:pPr fontAlgn="base"/>
            <a:r>
              <a:rPr lang="en-US" dirty="0"/>
              <a:t>The user should be able to modify order address </a:t>
            </a:r>
          </a:p>
          <a:p>
            <a:pPr fontAlgn="base"/>
            <a:r>
              <a:rPr lang="en-US" dirty="0"/>
              <a:t>The user should be able to remove order address </a:t>
            </a:r>
          </a:p>
          <a:p>
            <a:pPr fontAlgn="base"/>
            <a:r>
              <a:rPr lang="en-US" dirty="0"/>
              <a:t>The user should be able to create billing address </a:t>
            </a:r>
          </a:p>
          <a:p>
            <a:pPr fontAlgn="base"/>
            <a:r>
              <a:rPr lang="en-US" dirty="0"/>
              <a:t>The user should be able to modify billing address </a:t>
            </a:r>
          </a:p>
          <a:p>
            <a:pPr fontAlgn="base"/>
            <a:r>
              <a:rPr lang="en-US" dirty="0"/>
              <a:t>The user should be able to remove billing address </a:t>
            </a:r>
          </a:p>
          <a:p>
            <a:pPr fontAlgn="base"/>
            <a:r>
              <a:rPr lang="en-US" dirty="0"/>
              <a:t>The user should be able to create their user details  </a:t>
            </a:r>
          </a:p>
          <a:p>
            <a:pPr fontAlgn="base"/>
            <a:r>
              <a:rPr lang="en-US" dirty="0"/>
              <a:t>The user should be able to modify their user details </a:t>
            </a:r>
          </a:p>
        </p:txBody>
      </p:sp>
      <p:sp>
        <p:nvSpPr>
          <p:cNvPr id="4" name="Content Placeholder 2">
            <a:extLst>
              <a:ext uri="{FF2B5EF4-FFF2-40B4-BE49-F238E27FC236}">
                <a16:creationId xmlns:a16="http://schemas.microsoft.com/office/drawing/2014/main" id="{AC9593D1-258C-463A-87EA-39F8228E4512}"/>
              </a:ext>
            </a:extLst>
          </p:cNvPr>
          <p:cNvSpPr txBox="1">
            <a:spLocks/>
          </p:cNvSpPr>
          <p:nvPr/>
        </p:nvSpPr>
        <p:spPr>
          <a:xfrm>
            <a:off x="6096000" y="2728840"/>
            <a:ext cx="5867400" cy="2926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1800" dirty="0"/>
              <a:t>The user should be able to remove their user details </a:t>
            </a:r>
          </a:p>
          <a:p>
            <a:pPr fontAlgn="base"/>
            <a:r>
              <a:rPr lang="en-US" sz="1800" dirty="0"/>
              <a:t>The user should be able to upload their photo </a:t>
            </a:r>
          </a:p>
          <a:p>
            <a:pPr fontAlgn="base"/>
            <a:r>
              <a:rPr lang="en-US" sz="1800" dirty="0"/>
              <a:t>The user should be able to remove their photo</a:t>
            </a:r>
          </a:p>
          <a:p>
            <a:pPr fontAlgn="base"/>
            <a:r>
              <a:rPr lang="en-US" sz="1800" dirty="0"/>
              <a:t>The user should have homepage </a:t>
            </a:r>
          </a:p>
          <a:p>
            <a:pPr fontAlgn="base"/>
            <a:r>
              <a:rPr lang="en-US" sz="1800" dirty="0"/>
              <a:t>The user should be able to  give allowance of notification messages  </a:t>
            </a:r>
          </a:p>
          <a:p>
            <a:pPr fontAlgn="base"/>
            <a:r>
              <a:rPr lang="en-US" sz="1800" dirty="0"/>
              <a:t>The user should  get acknowledgement about legal information </a:t>
            </a:r>
          </a:p>
        </p:txBody>
      </p:sp>
    </p:spTree>
    <p:extLst>
      <p:ext uri="{BB962C8B-B14F-4D97-AF65-F5344CB8AC3E}">
        <p14:creationId xmlns:p14="http://schemas.microsoft.com/office/powerpoint/2010/main" val="420102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954E-8370-4CDE-8B3E-F10054376A8E}"/>
              </a:ext>
            </a:extLst>
          </p:cNvPr>
          <p:cNvSpPr>
            <a:spLocks noGrp="1"/>
          </p:cNvSpPr>
          <p:nvPr>
            <p:ph type="title"/>
          </p:nvPr>
        </p:nvSpPr>
        <p:spPr/>
        <p:txBody>
          <a:bodyPr/>
          <a:lstStyle/>
          <a:p>
            <a:r>
              <a:rPr lang="tr-TR" b="1" dirty="0" err="1"/>
              <a:t>Book</a:t>
            </a:r>
            <a:r>
              <a:rPr lang="tr-TR" b="1" dirty="0"/>
              <a:t> </a:t>
            </a:r>
            <a:r>
              <a:rPr lang="tr-TR" b="1" dirty="0" err="1"/>
              <a:t>List</a:t>
            </a:r>
            <a:r>
              <a:rPr lang="tr-TR" b="1" dirty="0"/>
              <a:t>, </a:t>
            </a:r>
            <a:r>
              <a:rPr lang="tr-TR" b="1" dirty="0" err="1"/>
              <a:t>Rating</a:t>
            </a:r>
            <a:r>
              <a:rPr lang="tr-TR" b="1" dirty="0"/>
              <a:t> &amp; </a:t>
            </a:r>
            <a:r>
              <a:rPr lang="tr-TR" b="1" dirty="0" err="1"/>
              <a:t>Reviews</a:t>
            </a:r>
            <a:endParaRPr lang="tr-TR" dirty="0"/>
          </a:p>
        </p:txBody>
      </p:sp>
      <p:sp>
        <p:nvSpPr>
          <p:cNvPr id="3" name="Content Placeholder 2">
            <a:extLst>
              <a:ext uri="{FF2B5EF4-FFF2-40B4-BE49-F238E27FC236}">
                <a16:creationId xmlns:a16="http://schemas.microsoft.com/office/drawing/2014/main" id="{F30151ED-A31F-4866-AD27-7AC3C3427C60}"/>
              </a:ext>
            </a:extLst>
          </p:cNvPr>
          <p:cNvSpPr>
            <a:spLocks noGrp="1"/>
          </p:cNvSpPr>
          <p:nvPr>
            <p:ph idx="1"/>
          </p:nvPr>
        </p:nvSpPr>
        <p:spPr>
          <a:xfrm>
            <a:off x="838200" y="2221923"/>
            <a:ext cx="5257800" cy="4351338"/>
          </a:xfrm>
        </p:spPr>
        <p:txBody>
          <a:bodyPr>
            <a:normAutofit fontScale="62500" lnSpcReduction="20000"/>
          </a:bodyPr>
          <a:lstStyle/>
          <a:p>
            <a:pPr fontAlgn="base"/>
            <a:r>
              <a:rPr lang="en-US" dirty="0"/>
              <a:t>The user should be able to view books in list view </a:t>
            </a:r>
          </a:p>
          <a:p>
            <a:pPr fontAlgn="base"/>
            <a:r>
              <a:rPr lang="en-US" dirty="0"/>
              <a:t>The user should be able to view books in card view </a:t>
            </a:r>
          </a:p>
          <a:p>
            <a:pPr fontAlgn="base"/>
            <a:r>
              <a:rPr lang="en-US" dirty="0"/>
              <a:t>The user should be able to see book details  </a:t>
            </a:r>
          </a:p>
          <a:p>
            <a:pPr fontAlgn="base"/>
            <a:r>
              <a:rPr lang="en-US" dirty="0"/>
              <a:t>The user should be able to see book price </a:t>
            </a:r>
          </a:p>
          <a:p>
            <a:pPr fontAlgn="base"/>
            <a:r>
              <a:rPr lang="en-US" dirty="0"/>
              <a:t>The user should be able to filter books  </a:t>
            </a:r>
          </a:p>
          <a:p>
            <a:pPr fontAlgn="base"/>
            <a:r>
              <a:rPr lang="en-US" dirty="0"/>
              <a:t>The user should be able to sort books  </a:t>
            </a:r>
          </a:p>
          <a:p>
            <a:pPr fontAlgn="base"/>
            <a:r>
              <a:rPr lang="en-US" dirty="0"/>
              <a:t>The user should be able to  create a rating on book </a:t>
            </a:r>
          </a:p>
          <a:p>
            <a:pPr fontAlgn="base"/>
            <a:r>
              <a:rPr lang="en-US" dirty="0"/>
              <a:t>The user should be able to modify a rating on book </a:t>
            </a:r>
          </a:p>
          <a:p>
            <a:pPr fontAlgn="base"/>
            <a:r>
              <a:rPr lang="en-US" dirty="0"/>
              <a:t>The user should be able to create a book review </a:t>
            </a:r>
          </a:p>
          <a:p>
            <a:pPr fontAlgn="base"/>
            <a:r>
              <a:rPr lang="en-US" dirty="0"/>
              <a:t>The user should be able to modify a book review </a:t>
            </a:r>
          </a:p>
          <a:p>
            <a:pPr fontAlgn="base"/>
            <a:r>
              <a:rPr lang="en-US" dirty="0"/>
              <a:t>The user should be able to remove a book review </a:t>
            </a:r>
          </a:p>
        </p:txBody>
      </p:sp>
      <p:sp>
        <p:nvSpPr>
          <p:cNvPr id="4" name="Content Placeholder 2">
            <a:extLst>
              <a:ext uri="{FF2B5EF4-FFF2-40B4-BE49-F238E27FC236}">
                <a16:creationId xmlns:a16="http://schemas.microsoft.com/office/drawing/2014/main" id="{CA3E19EE-5385-4187-9366-11A9F319B600}"/>
              </a:ext>
            </a:extLst>
          </p:cNvPr>
          <p:cNvSpPr txBox="1">
            <a:spLocks/>
          </p:cNvSpPr>
          <p:nvPr/>
        </p:nvSpPr>
        <p:spPr>
          <a:xfrm>
            <a:off x="6657110" y="2221923"/>
            <a:ext cx="5257800"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t>The user should be able to view books in list view </a:t>
            </a:r>
          </a:p>
          <a:p>
            <a:pPr fontAlgn="base"/>
            <a:r>
              <a:rPr lang="en-US" dirty="0"/>
              <a:t>The user should be able to view books in card view </a:t>
            </a:r>
          </a:p>
          <a:p>
            <a:pPr fontAlgn="base"/>
            <a:r>
              <a:rPr lang="en-US" dirty="0"/>
              <a:t>The user should be able to see book details  </a:t>
            </a:r>
          </a:p>
          <a:p>
            <a:pPr fontAlgn="base"/>
            <a:r>
              <a:rPr lang="en-US" dirty="0"/>
              <a:t>The user should be able to see book price </a:t>
            </a:r>
          </a:p>
          <a:p>
            <a:pPr fontAlgn="base"/>
            <a:r>
              <a:rPr lang="en-US" dirty="0"/>
              <a:t>The user should be able to filter books  </a:t>
            </a:r>
          </a:p>
          <a:p>
            <a:pPr fontAlgn="base"/>
            <a:r>
              <a:rPr lang="en-US" dirty="0"/>
              <a:t>The user should be able to sort books  </a:t>
            </a:r>
          </a:p>
          <a:p>
            <a:pPr fontAlgn="base"/>
            <a:r>
              <a:rPr lang="en-US" dirty="0"/>
              <a:t>The user should be able to  create a rating on book </a:t>
            </a:r>
          </a:p>
          <a:p>
            <a:pPr fontAlgn="base"/>
            <a:r>
              <a:rPr lang="en-US" dirty="0"/>
              <a:t>The user should be able to modify a rating on book </a:t>
            </a:r>
          </a:p>
          <a:p>
            <a:pPr fontAlgn="base"/>
            <a:r>
              <a:rPr lang="en-US" dirty="0"/>
              <a:t>The user should be able to create a book review </a:t>
            </a:r>
          </a:p>
          <a:p>
            <a:pPr fontAlgn="base"/>
            <a:r>
              <a:rPr lang="en-US" dirty="0"/>
              <a:t>The user should be able to modify a book review </a:t>
            </a:r>
          </a:p>
          <a:p>
            <a:pPr fontAlgn="base"/>
            <a:r>
              <a:rPr lang="en-US" dirty="0"/>
              <a:t>The user should be able to remove a book review </a:t>
            </a:r>
          </a:p>
          <a:p>
            <a:pPr marL="0" indent="0">
              <a:buNone/>
            </a:pPr>
            <a:endParaRPr lang="tr-TR" dirty="0"/>
          </a:p>
        </p:txBody>
      </p:sp>
    </p:spTree>
    <p:extLst>
      <p:ext uri="{BB962C8B-B14F-4D97-AF65-F5344CB8AC3E}">
        <p14:creationId xmlns:p14="http://schemas.microsoft.com/office/powerpoint/2010/main" val="24923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A103-2B4A-4B3C-88F0-63B8F23ABD34}"/>
              </a:ext>
            </a:extLst>
          </p:cNvPr>
          <p:cNvSpPr>
            <a:spLocks noGrp="1"/>
          </p:cNvSpPr>
          <p:nvPr>
            <p:ph type="title"/>
          </p:nvPr>
        </p:nvSpPr>
        <p:spPr/>
        <p:txBody>
          <a:bodyPr/>
          <a:lstStyle/>
          <a:p>
            <a:r>
              <a:rPr lang="tr-TR" b="1" dirty="0" err="1"/>
              <a:t>Order</a:t>
            </a:r>
            <a:r>
              <a:rPr lang="tr-TR" b="1" dirty="0"/>
              <a:t> &amp; </a:t>
            </a:r>
            <a:r>
              <a:rPr lang="tr-TR" b="1" dirty="0" err="1"/>
              <a:t>Purchase</a:t>
            </a:r>
            <a:endParaRPr lang="tr-TR" dirty="0"/>
          </a:p>
        </p:txBody>
      </p:sp>
      <p:sp>
        <p:nvSpPr>
          <p:cNvPr id="3" name="Content Placeholder 2">
            <a:extLst>
              <a:ext uri="{FF2B5EF4-FFF2-40B4-BE49-F238E27FC236}">
                <a16:creationId xmlns:a16="http://schemas.microsoft.com/office/drawing/2014/main" id="{4541633E-C075-4CD0-BE48-98D632907943}"/>
              </a:ext>
            </a:extLst>
          </p:cNvPr>
          <p:cNvSpPr>
            <a:spLocks noGrp="1"/>
          </p:cNvSpPr>
          <p:nvPr>
            <p:ph idx="1"/>
          </p:nvPr>
        </p:nvSpPr>
        <p:spPr>
          <a:xfrm>
            <a:off x="838200" y="1825625"/>
            <a:ext cx="5562600" cy="4351338"/>
          </a:xfrm>
        </p:spPr>
        <p:txBody>
          <a:bodyPr>
            <a:normAutofit fontScale="70000" lnSpcReduction="20000"/>
          </a:bodyPr>
          <a:lstStyle/>
          <a:p>
            <a:pPr fontAlgn="base"/>
            <a:r>
              <a:rPr lang="en-US" dirty="0"/>
              <a:t>The user should be able to add book in basket </a:t>
            </a:r>
          </a:p>
          <a:p>
            <a:pPr fontAlgn="base"/>
            <a:r>
              <a:rPr lang="en-US" dirty="0"/>
              <a:t>The user should be able to modify order in basket </a:t>
            </a:r>
          </a:p>
          <a:p>
            <a:pPr fontAlgn="base"/>
            <a:r>
              <a:rPr lang="en-US" dirty="0"/>
              <a:t>The user should be able to remove book from basket </a:t>
            </a:r>
          </a:p>
          <a:p>
            <a:pPr fontAlgn="base"/>
            <a:r>
              <a:rPr lang="en-US" dirty="0"/>
              <a:t>The user should be able to order book </a:t>
            </a:r>
          </a:p>
          <a:p>
            <a:pPr fontAlgn="base"/>
            <a:r>
              <a:rPr lang="en-US" dirty="0"/>
              <a:t>The user should be able to modify order </a:t>
            </a:r>
          </a:p>
          <a:p>
            <a:pPr fontAlgn="base"/>
            <a:r>
              <a:rPr lang="en-US" dirty="0"/>
              <a:t>The user should be able to cancel order </a:t>
            </a:r>
          </a:p>
          <a:p>
            <a:pPr fontAlgn="base"/>
            <a:r>
              <a:rPr lang="en-US" dirty="0"/>
              <a:t>The user should be able to refund order</a:t>
            </a:r>
          </a:p>
          <a:p>
            <a:pPr fontAlgn="base"/>
            <a:r>
              <a:rPr lang="en-US" dirty="0"/>
              <a:t>The user should be able to enter payment options </a:t>
            </a:r>
          </a:p>
          <a:p>
            <a:pPr fontAlgn="base"/>
            <a:r>
              <a:rPr lang="en-US" dirty="0"/>
              <a:t>The user should be able to remove payment options </a:t>
            </a:r>
          </a:p>
          <a:p>
            <a:endParaRPr lang="tr-TR" dirty="0"/>
          </a:p>
        </p:txBody>
      </p:sp>
      <p:sp>
        <p:nvSpPr>
          <p:cNvPr id="4" name="Content Placeholder 2">
            <a:extLst>
              <a:ext uri="{FF2B5EF4-FFF2-40B4-BE49-F238E27FC236}">
                <a16:creationId xmlns:a16="http://schemas.microsoft.com/office/drawing/2014/main" id="{534E84D8-1C4E-469C-93B8-23680ED3E108}"/>
              </a:ext>
            </a:extLst>
          </p:cNvPr>
          <p:cNvSpPr txBox="1">
            <a:spLocks/>
          </p:cNvSpPr>
          <p:nvPr/>
        </p:nvSpPr>
        <p:spPr>
          <a:xfrm>
            <a:off x="6248400" y="1825625"/>
            <a:ext cx="57912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t>The user should be able to make payment over site </a:t>
            </a:r>
          </a:p>
          <a:p>
            <a:pPr fontAlgn="base"/>
            <a:r>
              <a:rPr lang="en-US" dirty="0"/>
              <a:t>The user should be able to track order </a:t>
            </a:r>
          </a:p>
          <a:p>
            <a:pPr fontAlgn="base"/>
            <a:r>
              <a:rPr lang="en-US" dirty="0"/>
              <a:t>The user should be able to get notification on order update </a:t>
            </a:r>
          </a:p>
          <a:p>
            <a:pPr fontAlgn="base"/>
            <a:r>
              <a:rPr lang="en-US" dirty="0"/>
              <a:t>The user should be able to see their recent orders </a:t>
            </a:r>
          </a:p>
          <a:p>
            <a:pPr fontAlgn="base"/>
            <a:r>
              <a:rPr lang="en-US" dirty="0"/>
              <a:t>The user should be able to see their previous orders </a:t>
            </a:r>
          </a:p>
          <a:p>
            <a:pPr fontAlgn="base"/>
            <a:r>
              <a:rPr lang="en-US" dirty="0"/>
              <a:t>The user should be able to notified if book is out of stock </a:t>
            </a:r>
          </a:p>
          <a:p>
            <a:pPr fontAlgn="base"/>
            <a:r>
              <a:rPr lang="en-US" dirty="0"/>
              <a:t>The user should be able to notified book is in the stock </a:t>
            </a:r>
          </a:p>
          <a:p>
            <a:pPr fontAlgn="base"/>
            <a:r>
              <a:rPr lang="en-US" dirty="0"/>
              <a:t>The user should be able to save payment details to database</a:t>
            </a:r>
          </a:p>
          <a:p>
            <a:endParaRPr lang="tr-TR" dirty="0"/>
          </a:p>
        </p:txBody>
      </p:sp>
    </p:spTree>
    <p:extLst>
      <p:ext uri="{BB962C8B-B14F-4D97-AF65-F5344CB8AC3E}">
        <p14:creationId xmlns:p14="http://schemas.microsoft.com/office/powerpoint/2010/main" val="280729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31A5-8DF3-4360-A6F9-72CC50C7F879}"/>
              </a:ext>
            </a:extLst>
          </p:cNvPr>
          <p:cNvSpPr>
            <a:spLocks noGrp="1"/>
          </p:cNvSpPr>
          <p:nvPr>
            <p:ph type="title"/>
          </p:nvPr>
        </p:nvSpPr>
        <p:spPr/>
        <p:txBody>
          <a:bodyPr/>
          <a:lstStyle/>
          <a:p>
            <a:r>
              <a:rPr lang="tr-TR" b="1" dirty="0" err="1"/>
              <a:t>Customer</a:t>
            </a:r>
            <a:r>
              <a:rPr lang="tr-TR" b="1" dirty="0"/>
              <a:t> </a:t>
            </a:r>
            <a:r>
              <a:rPr lang="tr-TR" b="1" dirty="0" err="1"/>
              <a:t>Support</a:t>
            </a:r>
            <a:endParaRPr lang="tr-TR" dirty="0"/>
          </a:p>
        </p:txBody>
      </p:sp>
      <p:sp>
        <p:nvSpPr>
          <p:cNvPr id="3" name="Content Placeholder 2">
            <a:extLst>
              <a:ext uri="{FF2B5EF4-FFF2-40B4-BE49-F238E27FC236}">
                <a16:creationId xmlns:a16="http://schemas.microsoft.com/office/drawing/2014/main" id="{93A84F4C-AED5-4C3F-A1E7-00A57D78D5AE}"/>
              </a:ext>
            </a:extLst>
          </p:cNvPr>
          <p:cNvSpPr>
            <a:spLocks noGrp="1"/>
          </p:cNvSpPr>
          <p:nvPr>
            <p:ph idx="1"/>
          </p:nvPr>
        </p:nvSpPr>
        <p:spPr/>
        <p:txBody>
          <a:bodyPr/>
          <a:lstStyle/>
          <a:p>
            <a:pPr fontAlgn="base"/>
            <a:r>
              <a:rPr lang="en-US" dirty="0"/>
              <a:t>The user should be able to connect to customer service </a:t>
            </a:r>
          </a:p>
          <a:p>
            <a:pPr fontAlgn="base"/>
            <a:r>
              <a:rPr lang="en-US" dirty="0"/>
              <a:t>The user should be able to connect to create a ticket (issue)</a:t>
            </a:r>
          </a:p>
          <a:p>
            <a:pPr fontAlgn="base"/>
            <a:r>
              <a:rPr lang="en-US" dirty="0"/>
              <a:t>The user should be able to connect to modify a ticket </a:t>
            </a:r>
          </a:p>
          <a:p>
            <a:pPr fontAlgn="base"/>
            <a:r>
              <a:rPr lang="en-US" dirty="0"/>
              <a:t>The user should be able to connect to remove a ticket</a:t>
            </a:r>
          </a:p>
          <a:p>
            <a:endParaRPr lang="tr-TR" dirty="0"/>
          </a:p>
        </p:txBody>
      </p:sp>
    </p:spTree>
    <p:extLst>
      <p:ext uri="{BB962C8B-B14F-4D97-AF65-F5344CB8AC3E}">
        <p14:creationId xmlns:p14="http://schemas.microsoft.com/office/powerpoint/2010/main" val="359585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1C4-E819-4B8A-A6CE-8E8A8E5EDB70}"/>
              </a:ext>
            </a:extLst>
          </p:cNvPr>
          <p:cNvSpPr>
            <a:spLocks noGrp="1"/>
          </p:cNvSpPr>
          <p:nvPr>
            <p:ph type="title"/>
          </p:nvPr>
        </p:nvSpPr>
        <p:spPr/>
        <p:txBody>
          <a:bodyPr>
            <a:normAutofit/>
          </a:bodyPr>
          <a:lstStyle/>
          <a:p>
            <a:pPr algn="ctr"/>
            <a:r>
              <a:rPr lang="tr-TR" sz="6000" dirty="0" err="1"/>
              <a:t>Functional</a:t>
            </a:r>
            <a:r>
              <a:rPr lang="tr-TR" sz="6000" dirty="0"/>
              <a:t> </a:t>
            </a:r>
            <a:r>
              <a:rPr lang="tr-TR" sz="6000" dirty="0" err="1"/>
              <a:t>Requirements</a:t>
            </a:r>
            <a:endParaRPr lang="tr-TR" sz="6000" dirty="0"/>
          </a:p>
        </p:txBody>
      </p:sp>
      <p:sp>
        <p:nvSpPr>
          <p:cNvPr id="3" name="Content Placeholder 2">
            <a:extLst>
              <a:ext uri="{FF2B5EF4-FFF2-40B4-BE49-F238E27FC236}">
                <a16:creationId xmlns:a16="http://schemas.microsoft.com/office/drawing/2014/main" id="{B0986216-628A-46EE-B0F3-7D7EDE4CE421}"/>
              </a:ext>
            </a:extLst>
          </p:cNvPr>
          <p:cNvSpPr>
            <a:spLocks noGrp="1"/>
          </p:cNvSpPr>
          <p:nvPr>
            <p:ph idx="1"/>
          </p:nvPr>
        </p:nvSpPr>
        <p:spPr>
          <a:xfrm>
            <a:off x="838200" y="2833254"/>
            <a:ext cx="10515600" cy="4351338"/>
          </a:xfrm>
        </p:spPr>
        <p:txBody>
          <a:bodyPr>
            <a:normAutofit/>
          </a:bodyPr>
          <a:lstStyle/>
          <a:p>
            <a:pPr marL="0" indent="0" algn="ctr">
              <a:buNone/>
            </a:pPr>
            <a:r>
              <a:rPr lang="tr-TR" sz="4400" dirty="0" err="1">
                <a:solidFill>
                  <a:srgbClr val="434343"/>
                </a:solidFill>
                <a:latin typeface="Arial" panose="020B0604020202020204" pitchFamily="34" charset="0"/>
              </a:rPr>
              <a:t>Back</a:t>
            </a:r>
            <a:r>
              <a:rPr lang="tr-TR" sz="4400" dirty="0">
                <a:solidFill>
                  <a:srgbClr val="434343"/>
                </a:solidFill>
                <a:latin typeface="Arial" panose="020B0604020202020204" pitchFamily="34" charset="0"/>
              </a:rPr>
              <a:t> Office </a:t>
            </a:r>
            <a:r>
              <a:rPr lang="tr-TR" sz="4400" dirty="0" err="1">
                <a:solidFill>
                  <a:srgbClr val="434343"/>
                </a:solidFill>
                <a:latin typeface="Arial" panose="020B0604020202020204" pitchFamily="34" charset="0"/>
              </a:rPr>
              <a:t>Functional</a:t>
            </a:r>
            <a:r>
              <a:rPr lang="tr-TR" sz="4400" dirty="0">
                <a:solidFill>
                  <a:srgbClr val="434343"/>
                </a:solidFill>
                <a:latin typeface="Arial" panose="020B0604020202020204" pitchFamily="34" charset="0"/>
              </a:rPr>
              <a:t> </a:t>
            </a:r>
            <a:r>
              <a:rPr lang="tr-TR" sz="4400" dirty="0" err="1">
                <a:solidFill>
                  <a:srgbClr val="434343"/>
                </a:solidFill>
                <a:latin typeface="Arial" panose="020B0604020202020204" pitchFamily="34" charset="0"/>
              </a:rPr>
              <a:t>Requirements</a:t>
            </a:r>
            <a:endParaRPr lang="tr-TR" sz="4400" dirty="0"/>
          </a:p>
        </p:txBody>
      </p:sp>
    </p:spTree>
    <p:extLst>
      <p:ext uri="{BB962C8B-B14F-4D97-AF65-F5344CB8AC3E}">
        <p14:creationId xmlns:p14="http://schemas.microsoft.com/office/powerpoint/2010/main" val="37340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36E5-7365-450B-A668-B66FF04C196E}"/>
              </a:ext>
            </a:extLst>
          </p:cNvPr>
          <p:cNvSpPr>
            <a:spLocks noGrp="1"/>
          </p:cNvSpPr>
          <p:nvPr>
            <p:ph type="title"/>
          </p:nvPr>
        </p:nvSpPr>
        <p:spPr/>
        <p:txBody>
          <a:bodyPr/>
          <a:lstStyle/>
          <a:p>
            <a:r>
              <a:rPr lang="tr-TR" b="1" dirty="0"/>
              <a:t>User Management </a:t>
            </a:r>
            <a:endParaRPr lang="tr-TR" dirty="0"/>
          </a:p>
        </p:txBody>
      </p:sp>
      <p:sp>
        <p:nvSpPr>
          <p:cNvPr id="3" name="Content Placeholder 2">
            <a:extLst>
              <a:ext uri="{FF2B5EF4-FFF2-40B4-BE49-F238E27FC236}">
                <a16:creationId xmlns:a16="http://schemas.microsoft.com/office/drawing/2014/main" id="{711BC54F-A059-4AFB-AD65-97C53090A223}"/>
              </a:ext>
            </a:extLst>
          </p:cNvPr>
          <p:cNvSpPr>
            <a:spLocks noGrp="1"/>
          </p:cNvSpPr>
          <p:nvPr>
            <p:ph idx="1"/>
          </p:nvPr>
        </p:nvSpPr>
        <p:spPr/>
        <p:txBody>
          <a:bodyPr>
            <a:normAutofit/>
          </a:bodyPr>
          <a:lstStyle/>
          <a:p>
            <a:pPr fontAlgn="base"/>
            <a:r>
              <a:rPr lang="en-US" sz="2000" dirty="0"/>
              <a:t>The system must contain at least one back-office user with the administrator role when deployed to the production server.</a:t>
            </a:r>
          </a:p>
          <a:p>
            <a:pPr fontAlgn="base"/>
            <a:r>
              <a:rPr lang="en-US" sz="2000" dirty="0"/>
              <a:t>Administrator users should be able to create new roles.</a:t>
            </a:r>
          </a:p>
          <a:p>
            <a:pPr fontAlgn="base"/>
            <a:r>
              <a:rPr lang="en-US" sz="2000" dirty="0"/>
              <a:t>Administrator users should be able to modify roles. </a:t>
            </a:r>
          </a:p>
          <a:p>
            <a:pPr fontAlgn="base"/>
            <a:r>
              <a:rPr lang="en-US" sz="2000" dirty="0"/>
              <a:t>Administrator users should be able to delete roles if there is no dependency between the role and any of users.</a:t>
            </a:r>
          </a:p>
          <a:p>
            <a:pPr fontAlgn="base"/>
            <a:r>
              <a:rPr lang="en-US" sz="2000" dirty="0"/>
              <a:t>Each web page and each functionality in the page should be authenticated by the roles defined.</a:t>
            </a:r>
          </a:p>
          <a:p>
            <a:pPr fontAlgn="base"/>
            <a:r>
              <a:rPr lang="en-US" sz="2000" dirty="0"/>
              <a:t>If a role has no right to see the page or use a function on a page such as “add”, ”modify” or “delete” , the system should return an Unauthorized Error Message.</a:t>
            </a:r>
          </a:p>
          <a:p>
            <a:pPr fontAlgn="base"/>
            <a:r>
              <a:rPr lang="en-US" sz="2000" dirty="0"/>
              <a:t>Back-office users can not register themselves; they must be registered by administrators using the related admin panel.</a:t>
            </a:r>
          </a:p>
          <a:p>
            <a:endParaRPr lang="tr-TR" dirty="0"/>
          </a:p>
        </p:txBody>
      </p:sp>
    </p:spTree>
    <p:extLst>
      <p:ext uri="{BB962C8B-B14F-4D97-AF65-F5344CB8AC3E}">
        <p14:creationId xmlns:p14="http://schemas.microsoft.com/office/powerpoint/2010/main" val="207846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9DC69-9A8C-40FF-9681-51D3A012165C}"/>
              </a:ext>
            </a:extLst>
          </p:cNvPr>
          <p:cNvSpPr>
            <a:spLocks noGrp="1"/>
          </p:cNvSpPr>
          <p:nvPr>
            <p:ph idx="1"/>
          </p:nvPr>
        </p:nvSpPr>
        <p:spPr/>
        <p:txBody>
          <a:bodyPr>
            <a:normAutofit/>
          </a:bodyPr>
          <a:lstStyle/>
          <a:p>
            <a:pPr fontAlgn="base"/>
            <a:r>
              <a:rPr lang="en-US" sz="1800" dirty="0"/>
              <a:t>Back-office users can be assigned to roles by an administrator such as "call-center", "accountant", “sales manager” etc..</a:t>
            </a:r>
          </a:p>
          <a:p>
            <a:pPr fontAlgn="base"/>
            <a:r>
              <a:rPr lang="en-US" sz="1800" dirty="0"/>
              <a:t> Users should be able to change the password whenever they want. To change the password, the user must provide the current password.</a:t>
            </a:r>
          </a:p>
          <a:p>
            <a:pPr fontAlgn="base"/>
            <a:r>
              <a:rPr lang="en-US" sz="1800" dirty="0"/>
              <a:t>The system should provide a way to define a new password when the user forgets the password.</a:t>
            </a:r>
          </a:p>
          <a:p>
            <a:pPr fontAlgn="base"/>
            <a:r>
              <a:rPr lang="en-US" sz="1800" dirty="0"/>
              <a:t>The system must approve the email address by sending a link to the newly registered user which includes confirmation data generated by the system. When the user clicks the link, it should go to the confirmation page of the web application. Confirmation page must show a success message then must redirect to the user's profile page after 10 seconds automatically.</a:t>
            </a:r>
          </a:p>
          <a:p>
            <a:pPr fontAlgn="base"/>
            <a:r>
              <a:rPr lang="en-US" sz="1800" dirty="0"/>
              <a:t>All back-office users must log in to the system to access the application.</a:t>
            </a:r>
          </a:p>
          <a:p>
            <a:pPr fontAlgn="base"/>
            <a:r>
              <a:rPr lang="en-US" sz="1800" dirty="0"/>
              <a:t>Users can log-out the system anytime.</a:t>
            </a:r>
          </a:p>
          <a:p>
            <a:pPr fontAlgn="base"/>
            <a:r>
              <a:rPr lang="en-US" sz="1800" dirty="0"/>
              <a:t>All user activities such as login, logout , create, modify or remove any data should be logged by the system.</a:t>
            </a:r>
          </a:p>
          <a:p>
            <a:endParaRPr lang="tr-TR" sz="1800" dirty="0"/>
          </a:p>
        </p:txBody>
      </p:sp>
    </p:spTree>
    <p:extLst>
      <p:ext uri="{BB962C8B-B14F-4D97-AF65-F5344CB8AC3E}">
        <p14:creationId xmlns:p14="http://schemas.microsoft.com/office/powerpoint/2010/main" val="415054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1959</Words>
  <Application>Microsoft Office PowerPoint</Application>
  <PresentationFormat>Widescreen</PresentationFormat>
  <Paragraphs>183</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SWE 530  - BookStore Application   </vt:lpstr>
      <vt:lpstr>Functional Requirements</vt:lpstr>
      <vt:lpstr>User Profile</vt:lpstr>
      <vt:lpstr>Book List, Rating &amp; Reviews</vt:lpstr>
      <vt:lpstr>Order &amp; Purchase</vt:lpstr>
      <vt:lpstr>Customer Support</vt:lpstr>
      <vt:lpstr>Functional Requirements</vt:lpstr>
      <vt:lpstr>User Management </vt:lpstr>
      <vt:lpstr>PowerPoint Presentation</vt:lpstr>
      <vt:lpstr>Definitions </vt:lpstr>
      <vt:lpstr>PowerPoint Presentation</vt:lpstr>
      <vt:lpstr>Sales</vt:lpstr>
      <vt:lpstr>Inventory &amp; Purchases</vt:lpstr>
      <vt:lpstr> Invoices </vt:lpstr>
      <vt:lpstr>Customer Support </vt:lpstr>
      <vt:lpstr>Non-Functional Requirements  </vt:lpstr>
      <vt:lpstr>Performance and Scalability Requirements</vt:lpstr>
      <vt:lpstr>Compatibility Requirements Requirements: </vt:lpstr>
      <vt:lpstr>Reliability, Availability, and Maintainability Requirements</vt:lpstr>
      <vt:lpstr>Accessibility</vt:lpstr>
      <vt:lpstr>Security Requirements</vt:lpstr>
      <vt:lpstr>Usability Requirements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530  - BookStore Application   </dc:title>
  <dc:creator>Hasan Gökçe</dc:creator>
  <cp:lastModifiedBy>Hasan Gökçe</cp:lastModifiedBy>
  <cp:revision>5</cp:revision>
  <dcterms:created xsi:type="dcterms:W3CDTF">2020-03-02T11:12:04Z</dcterms:created>
  <dcterms:modified xsi:type="dcterms:W3CDTF">2020-03-02T12:04:16Z</dcterms:modified>
</cp:coreProperties>
</file>