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77" r:id="rId5"/>
    <p:sldId id="263" r:id="rId6"/>
    <p:sldId id="262" r:id="rId7"/>
    <p:sldId id="265" r:id="rId8"/>
    <p:sldId id="267" r:id="rId9"/>
    <p:sldId id="266" r:id="rId10"/>
    <p:sldId id="268" r:id="rId11"/>
    <p:sldId id="273" r:id="rId12"/>
    <p:sldId id="258" r:id="rId13"/>
    <p:sldId id="259" r:id="rId14"/>
    <p:sldId id="276" r:id="rId15"/>
    <p:sldId id="260" r:id="rId16"/>
    <p:sldId id="271" r:id="rId17"/>
    <p:sldId id="272" r:id="rId18"/>
    <p:sldId id="274" r:id="rId19"/>
    <p:sldId id="270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006" autoAdjust="0"/>
  </p:normalViewPr>
  <p:slideViewPr>
    <p:cSldViewPr snapToGrid="0">
      <p:cViewPr varScale="1">
        <p:scale>
          <a:sx n="64" d="100"/>
          <a:sy n="64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54EC-A15A-461A-9BA2-40813C005BA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3DAE2-CB59-4C89-BD50-467BCCFCF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5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topic of my course work is &lt;&lt;Interpretable sentiment analysis and detection of cognitive distortions for Chinese language&gt;&gt;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3DAE2-CB59-4C89-BD50-467BCCFCFF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299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N-grams 5 directly matched in Lexicon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3DAE2-CB59-4C89-BD50-467BCCFCFF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5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got a </a:t>
            </a:r>
            <a:r>
              <a:rPr lang="en-US" altLang="zh-CN" dirty="0" err="1"/>
              <a:t>positve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3DAE2-CB59-4C89-BD50-467BCCFCFF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63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Three steps of experiment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3DAE2-CB59-4C89-BD50-467BCCFCFF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23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control this experiment of comparison of segmentation strategies under the same Lexicon(</a:t>
            </a:r>
            <a:r>
              <a:rPr lang="en-US" altLang="zh-CN" dirty="0" err="1"/>
              <a:t>SnowNLP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3DAE2-CB59-4C89-BD50-467BCCFCFF6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60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Take three segmentation strategies to check how the varying of Lexicon influence the performance of these segmentation strategies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3DAE2-CB59-4C89-BD50-467BCCFCFF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27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N-grams doesn’t work well with </a:t>
            </a:r>
            <a:r>
              <a:rPr lang="en-US" altLang="zh-CN" dirty="0" err="1"/>
              <a:t>snownlp</a:t>
            </a:r>
            <a:r>
              <a:rPr lang="zh-CN" altLang="en-US" dirty="0"/>
              <a:t> </a:t>
            </a:r>
            <a:r>
              <a:rPr lang="en-US" altLang="zh-CN" dirty="0"/>
              <a:t>lexicon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3DAE2-CB59-4C89-BD50-467BCCFCFF6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90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Jieba</a:t>
            </a:r>
            <a:r>
              <a:rPr lang="en-US" altLang="zh-CN" dirty="0"/>
              <a:t> and lexicon of </a:t>
            </a:r>
            <a:r>
              <a:rPr lang="en-US" altLang="zh-CN" dirty="0" err="1"/>
              <a:t>aigents</a:t>
            </a:r>
            <a:r>
              <a:rPr lang="en-US" altLang="zh-CN" dirty="0"/>
              <a:t> work best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3DAE2-CB59-4C89-BD50-467BCCFCFF6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03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Roll back to page 15, why the n-grams worked bad with lexicon of </a:t>
            </a:r>
            <a:r>
              <a:rPr lang="en-US" altLang="zh-CN" dirty="0" err="1"/>
              <a:t>snownlp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3DAE2-CB59-4C89-BD50-467BCCFCFF6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1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lack of </a:t>
            </a:r>
            <a:r>
              <a:rPr lang="en-US" altLang="zh-CN" dirty="0" err="1"/>
              <a:t>rubust</a:t>
            </a:r>
            <a:r>
              <a:rPr lang="en-US" altLang="zh-CN" dirty="0"/>
              <a:t> of n-grams require better lexicon, for this case if N-grams 5 doesn’t match, then we will got a negative result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3DAE2-CB59-4C89-BD50-467BCCFCFF6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44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May consider the type of word to deal with Chinese text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jieba</a:t>
            </a:r>
            <a:r>
              <a:rPr lang="en-US" altLang="zh-CN" dirty="0"/>
              <a:t>, check only adj and adv and verb can avoid this problem in this case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3DAE2-CB59-4C89-BD50-467BCCFCFF6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6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Goal of Sentiment analysis</a:t>
            </a:r>
          </a:p>
          <a:p>
            <a:endParaRPr lang="en-US" altLang="zh-CN" dirty="0"/>
          </a:p>
          <a:p>
            <a:r>
              <a:rPr lang="en-US" altLang="zh-CN" dirty="0"/>
              <a:t>2 steps of sentiment analysis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3DAE2-CB59-4C89-BD50-467BCCFCFF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4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unique feature of </a:t>
            </a:r>
            <a:r>
              <a:rPr lang="en-US" altLang="zh-CN" dirty="0" err="1"/>
              <a:t>Aigents</a:t>
            </a:r>
            <a:r>
              <a:rPr lang="en-US" altLang="zh-CN" dirty="0"/>
              <a:t> sentiment analysis</a:t>
            </a:r>
          </a:p>
          <a:p>
            <a:endParaRPr lang="en-US" altLang="zh-CN" dirty="0"/>
          </a:p>
          <a:p>
            <a:r>
              <a:rPr lang="en-US" altLang="zh-CN" dirty="0"/>
              <a:t>Explain the basic idea of N-grams </a:t>
            </a:r>
          </a:p>
          <a:p>
            <a:endParaRPr lang="en-US" altLang="zh-CN" dirty="0"/>
          </a:p>
          <a:p>
            <a:r>
              <a:rPr lang="en-US" altLang="zh-CN" dirty="0"/>
              <a:t>Narrate the previous work of </a:t>
            </a:r>
            <a:r>
              <a:rPr lang="en-US" altLang="zh-CN" dirty="0" err="1"/>
              <a:t>aigents</a:t>
            </a:r>
            <a:r>
              <a:rPr lang="en-US" altLang="zh-CN" dirty="0"/>
              <a:t> model with English and Russian on financial dataset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3DAE2-CB59-4C89-BD50-467BCCFCFF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860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Tell about the difference of the logic between Chinese language and Eng/Rus, especially in segmentation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3DAE2-CB59-4C89-BD50-467BCCFCFF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74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Commom</a:t>
            </a:r>
            <a:r>
              <a:rPr lang="en-US" altLang="zh-CN" dirty="0"/>
              <a:t> tricky phrase</a:t>
            </a:r>
          </a:p>
          <a:p>
            <a:endParaRPr lang="en-US" altLang="zh-CN" dirty="0"/>
          </a:p>
          <a:p>
            <a:r>
              <a:rPr lang="en-US" altLang="zh-CN" dirty="0"/>
              <a:t>Explain every single word meaning in </a:t>
            </a:r>
            <a:r>
              <a:rPr lang="en-US" altLang="zh-CN" dirty="0" err="1"/>
              <a:t>chinese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3DAE2-CB59-4C89-BD50-467BCCFCFF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1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does </a:t>
            </a:r>
            <a:r>
              <a:rPr lang="en-US" altLang="zh-CN" dirty="0" err="1"/>
              <a:t>Jieba</a:t>
            </a:r>
            <a:r>
              <a:rPr lang="en-US" altLang="zh-CN" dirty="0"/>
              <a:t> model do to handle such trick </a:t>
            </a:r>
            <a:r>
              <a:rPr lang="en-US" altLang="zh-CN" dirty="0" err="1"/>
              <a:t>controvercial</a:t>
            </a:r>
            <a:r>
              <a:rPr lang="en-US" altLang="zh-CN" dirty="0"/>
              <a:t> phrase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3DAE2-CB59-4C89-BD50-467BCCFCFF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7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Identify the type of words and take the adj, adv, verb into account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3DAE2-CB59-4C89-BD50-467BCCFCFF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27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result we got with </a:t>
            </a:r>
            <a:r>
              <a:rPr lang="en-US" altLang="zh-CN" dirty="0" err="1"/>
              <a:t>Jieba</a:t>
            </a:r>
            <a:r>
              <a:rPr lang="en-US" altLang="zh-CN" dirty="0"/>
              <a:t> segmentation strategy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3DAE2-CB59-4C89-BD50-467BCCFCFF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233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Let’s see how N-grams strategy handle such phrase</a:t>
            </a:r>
          </a:p>
          <a:p>
            <a:endParaRPr lang="en-US" altLang="zh-CN" dirty="0"/>
          </a:p>
          <a:p>
            <a:r>
              <a:rPr lang="en-US" altLang="zh-CN" dirty="0"/>
              <a:t>Be aware about the invalid combination of characters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3DAE2-CB59-4C89-BD50-467BCCFCFF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12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17C55-04EF-D028-63DE-993875332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E7B160-8C4E-225C-B127-507E43DDC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8BFC0-50CE-8E3C-1C1F-F511EC1D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F07A-A8CD-425E-BB6B-8BD391A8535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AB006-1025-FB82-03B1-4F30F1EB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D2B2C-C329-C1BC-2833-4446C9D2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4356-2296-4DE4-8476-4555B917D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8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CD7EF-989B-7801-C6AA-14B8E10A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1BFF6-2C65-1115-168C-F75508B99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DF60-D99F-09F6-4506-952B05E6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F07A-A8CD-425E-BB6B-8BD391A8535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A3C65-84C9-1018-8117-8686A8BF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729A31-ABA5-735B-CBB3-78E9F54F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4356-2296-4DE4-8476-4555B917D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3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B08A04-BF08-1B97-E1EB-D2B820418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1D7195-ECBF-7729-9D45-19BE71CE8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C3136-7090-92B5-ADFA-B271C7D6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F07A-A8CD-425E-BB6B-8BD391A8535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EFA59-9A2E-1288-DB36-E18D5C03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A74EE-C22E-41DA-CAEC-F861145C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4356-2296-4DE4-8476-4555B917D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8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FA14D-96B1-7378-206C-470FAA26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3FF7A-F65E-2BF7-48FD-17AA497D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85B0E-03A6-E413-7D71-A1ACDFAC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F07A-A8CD-425E-BB6B-8BD391A8535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13EA5-AB98-77EC-4B49-E8D3BA1D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84420-B3E3-4D34-07E6-BDEC3783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4356-2296-4DE4-8476-4555B917D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1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181B1-EDEA-A583-B659-613D4C2D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62CEA8-ACBE-C1B0-B94B-0B034692B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3F159-9FF9-DDCD-A417-55E1203B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F07A-A8CD-425E-BB6B-8BD391A8535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224D6-D388-F9D4-DCB7-7736D9B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364DA-F7D3-20E0-4A10-5AF2F003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4356-2296-4DE4-8476-4555B917D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2BB8D-D722-7ED2-1414-44253B8B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39616-C160-22D7-FB6D-E129009B3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D35C01-4577-EF46-DFD9-A4A527A46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873B0-5B35-67AE-F8BC-07633017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F07A-A8CD-425E-BB6B-8BD391A8535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149B96-26D8-EA4E-9AA8-7547C301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3EDBE-8920-2D15-F006-3B229CCD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4356-2296-4DE4-8476-4555B917D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0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701CD-B505-F333-13F5-88279036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815DF-6551-016D-2FA4-A043B3EFC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5F4D2C-B655-DA49-2863-8ED2F95E0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E846D4-E6A0-B94A-3094-A86C10DDB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2C2A11-968A-751E-30B1-FA889C189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1D0CCF-68E1-BCCC-56F1-F8583E3F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F07A-A8CD-425E-BB6B-8BD391A8535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59CAAD-85E9-3F88-04C1-013D527A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16B94E-E67A-9D53-7A2C-C47EDAD8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4356-2296-4DE4-8476-4555B917D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52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1165D-3D38-8649-187B-1F9F71F0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236C78-1CEE-8169-D451-19B337A6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F07A-A8CD-425E-BB6B-8BD391A8535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43F69B-9998-F53D-3AEA-6806D0C1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9CB04F-6BA9-7F7E-ACA7-1A936133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4356-2296-4DE4-8476-4555B917D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7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5B0492-12DB-2E68-AF37-C76E7C1D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F07A-A8CD-425E-BB6B-8BD391A8535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1989ED-5DC8-38BF-4545-534A609D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002249-AF41-2011-4909-7D910A0C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4356-2296-4DE4-8476-4555B917D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75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5EABD-11A1-7566-316A-64D94CD4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DA698-1C21-F94D-F64E-170F6AB61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85CBE-5D46-C6DA-9B62-E1FFB03D3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96CE6-C3FB-8D4C-D1B4-1D903221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F07A-A8CD-425E-BB6B-8BD391A8535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59D5C6-F0B6-1690-D0C4-F91AE7A8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F91209-6051-0750-6B93-BEBDF836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4356-2296-4DE4-8476-4555B917D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8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80EFD-BA4E-0573-A74E-8C9A4581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D1B999-05B3-8A83-CC15-DDD485E14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C241EF-84AB-9A4C-271D-829EC0660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AEB521-43BE-5FC7-25FB-E12D5789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F07A-A8CD-425E-BB6B-8BD391A8535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C4A64-CBA4-C454-0B5B-AE345FCA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F3863-60BA-DCD4-4090-5C9A49E1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4356-2296-4DE4-8476-4555B917D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6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42EBD1-16AA-BFEA-5B90-AB732FC6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684851-D16B-33AA-AC75-0110A976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03098-8ED9-1004-C7FF-922FCD819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3F07A-A8CD-425E-BB6B-8BD391A8535C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0B16B-550E-E176-CF89-1CF6B55AC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C38DA-D246-310E-31C3-F664D30C0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24356-2296-4DE4-8476-4555B917D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2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54661-1F0C-2A94-C018-A7891DAE4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Interpretable sentiment analysis and detection of cognitive distortions for Chinese language</a:t>
            </a:r>
            <a:endParaRPr lang="zh-CN" altLang="en-US" sz="8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C3824A-FDBF-56B9-9AC9-B645DFC3A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Hou </a:t>
            </a:r>
            <a:r>
              <a:rPr lang="en-US" altLang="zh-CN" dirty="0" err="1"/>
              <a:t>Zhenghao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13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A7B8-3DCE-A79F-7029-4B8EEB48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Segmentation Strategy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DC5B9-9AF5-1059-3FDF-EFA4DC44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Segmentation strategy: N-grams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600" dirty="0"/>
              <a:t>		</a:t>
            </a:r>
          </a:p>
          <a:p>
            <a:pPr marL="0" indent="0">
              <a:buNone/>
            </a:pPr>
            <a:r>
              <a:rPr lang="en-US" altLang="zh-CN" sz="3600" dirty="0"/>
              <a:t>				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A0D995-5189-E51B-5207-758323274759}"/>
              </a:ext>
            </a:extLst>
          </p:cNvPr>
          <p:cNvSpPr txBox="1"/>
          <p:nvPr/>
        </p:nvSpPr>
        <p:spPr>
          <a:xfrm>
            <a:off x="6096000" y="2954956"/>
            <a:ext cx="72083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N-grams=3</a:t>
            </a:r>
          </a:p>
          <a:p>
            <a:r>
              <a:rPr lang="zh-CN" altLang="en-US" dirty="0"/>
              <a:t>“不坏的”</a:t>
            </a:r>
            <a:r>
              <a:rPr lang="en-US" altLang="zh-CN" dirty="0"/>
              <a:t>       </a:t>
            </a:r>
            <a:r>
              <a:rPr lang="zh-CN" altLang="en-US" dirty="0"/>
              <a:t>“坏的消”       “的消息”</a:t>
            </a:r>
            <a:endParaRPr lang="en-US" altLang="zh-CN" dirty="0"/>
          </a:p>
          <a:p>
            <a:r>
              <a:rPr lang="en-US" altLang="zh-CN" dirty="0"/>
              <a:t>not bad         </a:t>
            </a:r>
            <a:r>
              <a:rPr lang="en-US" altLang="zh-CN" dirty="0" err="1"/>
              <a:t>bad</a:t>
            </a:r>
            <a:r>
              <a:rPr lang="en-US" altLang="zh-CN" dirty="0"/>
              <a:t> ne-         --news</a:t>
            </a:r>
          </a:p>
          <a:p>
            <a:r>
              <a:rPr lang="en-US" altLang="zh-CN" dirty="0"/>
              <a:t>	       (invalid)         (invalid)</a:t>
            </a:r>
          </a:p>
          <a:p>
            <a:endParaRPr lang="en-US" altLang="zh-CN" dirty="0"/>
          </a:p>
          <a:p>
            <a:r>
              <a:rPr lang="en-US" altLang="zh-CN" dirty="0"/>
              <a:t>N-grams=2</a:t>
            </a:r>
          </a:p>
          <a:p>
            <a:r>
              <a:rPr lang="zh-CN" altLang="en-US" dirty="0"/>
              <a:t>“不坏”          “坏的”         “的消”</a:t>
            </a:r>
            <a:r>
              <a:rPr lang="en-US" altLang="zh-CN" dirty="0"/>
              <a:t>          </a:t>
            </a:r>
            <a:r>
              <a:rPr lang="zh-CN" altLang="en-US" dirty="0"/>
              <a:t>“消息”</a:t>
            </a:r>
            <a:endParaRPr lang="en-US" altLang="zh-CN" dirty="0"/>
          </a:p>
          <a:p>
            <a:r>
              <a:rPr lang="en-US" altLang="zh-CN" dirty="0"/>
              <a:t>not bad        </a:t>
            </a:r>
            <a:r>
              <a:rPr lang="en-US" altLang="zh-CN" dirty="0" err="1"/>
              <a:t>bad</a:t>
            </a:r>
            <a:r>
              <a:rPr lang="en-US" altLang="zh-CN" dirty="0"/>
              <a:t>              --news        </a:t>
            </a:r>
            <a:r>
              <a:rPr lang="en-US" altLang="zh-CN" dirty="0" err="1"/>
              <a:t>news</a:t>
            </a:r>
            <a:endParaRPr lang="en-US" altLang="zh-CN" dirty="0"/>
          </a:p>
          <a:p>
            <a:r>
              <a:rPr lang="en-US" altLang="zh-CN" dirty="0"/>
              <a:t>		           (invalid)</a:t>
            </a:r>
          </a:p>
          <a:p>
            <a:r>
              <a:rPr lang="en-US" altLang="zh-CN" dirty="0"/>
              <a:t>N-grams=1</a:t>
            </a:r>
          </a:p>
          <a:p>
            <a:r>
              <a:rPr lang="zh-CN" altLang="en-US" dirty="0"/>
              <a:t>“不”      “坏”       “的”      “消”      “息”</a:t>
            </a:r>
            <a:endParaRPr lang="en-US" altLang="zh-CN" dirty="0"/>
          </a:p>
          <a:p>
            <a:r>
              <a:rPr lang="en-US" altLang="zh-CN" dirty="0"/>
              <a:t>not        bad         -        other*     other*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7938A3-37DA-4BE3-3736-38F2DA6B2C0A}"/>
              </a:ext>
            </a:extLst>
          </p:cNvPr>
          <p:cNvSpPr txBox="1"/>
          <p:nvPr/>
        </p:nvSpPr>
        <p:spPr>
          <a:xfrm>
            <a:off x="1062840" y="3402281"/>
            <a:ext cx="4245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N-grams=5</a:t>
            </a:r>
          </a:p>
          <a:p>
            <a:r>
              <a:rPr lang="zh-CN" altLang="en-US" dirty="0"/>
              <a:t>“不坏的消息”</a:t>
            </a:r>
            <a:r>
              <a:rPr lang="en-US" altLang="zh-CN" dirty="0"/>
              <a:t>		</a:t>
            </a:r>
          </a:p>
          <a:p>
            <a:r>
              <a:rPr lang="en-US" altLang="zh-CN" dirty="0"/>
              <a:t>not a bad news</a:t>
            </a:r>
          </a:p>
          <a:p>
            <a:endParaRPr lang="en-US" altLang="zh-CN" dirty="0"/>
          </a:p>
          <a:p>
            <a:r>
              <a:rPr lang="en-US" altLang="zh-CN" dirty="0"/>
              <a:t>N-grams=4</a:t>
            </a:r>
          </a:p>
          <a:p>
            <a:r>
              <a:rPr lang="zh-CN" altLang="en-US" dirty="0"/>
              <a:t>“不坏的消”</a:t>
            </a:r>
            <a:r>
              <a:rPr lang="en-US" altLang="zh-CN" dirty="0"/>
              <a:t>   	</a:t>
            </a:r>
            <a:r>
              <a:rPr lang="zh-CN" altLang="en-US" dirty="0"/>
              <a:t>“坏的消息”</a:t>
            </a:r>
            <a:endParaRPr lang="en-US" altLang="zh-CN" dirty="0"/>
          </a:p>
          <a:p>
            <a:r>
              <a:rPr lang="en-US" altLang="zh-CN" dirty="0"/>
              <a:t>not a bad ne-       bad news</a:t>
            </a:r>
          </a:p>
          <a:p>
            <a:r>
              <a:rPr lang="en-US" altLang="zh-CN" dirty="0"/>
              <a:t>  (invalid)</a:t>
            </a:r>
          </a:p>
          <a:p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CD443EF-83D6-AD17-371B-8E3E099B0526}"/>
              </a:ext>
            </a:extLst>
          </p:cNvPr>
          <p:cNvSpPr/>
          <p:nvPr/>
        </p:nvSpPr>
        <p:spPr>
          <a:xfrm>
            <a:off x="653143" y="3135086"/>
            <a:ext cx="2458192" cy="1325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6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A7B8-3DCE-A79F-7029-4B8EEB48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Improvement Needed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DC5B9-9AF5-1059-3FDF-EFA4DC44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Segmentation strategy: N-grams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600" dirty="0"/>
              <a:t>		</a:t>
            </a:r>
          </a:p>
          <a:p>
            <a:pPr marL="0" indent="0">
              <a:buNone/>
            </a:pPr>
            <a:r>
              <a:rPr lang="en-US" altLang="zh-CN" sz="3600" dirty="0"/>
              <a:t>				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A0D995-5189-E51B-5207-758323274759}"/>
              </a:ext>
            </a:extLst>
          </p:cNvPr>
          <p:cNvSpPr txBox="1"/>
          <p:nvPr/>
        </p:nvSpPr>
        <p:spPr>
          <a:xfrm>
            <a:off x="6096000" y="2954956"/>
            <a:ext cx="72083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N-grams=3</a:t>
            </a:r>
          </a:p>
          <a:p>
            <a:r>
              <a:rPr lang="zh-CN" altLang="en-US" dirty="0"/>
              <a:t>“不坏的”</a:t>
            </a:r>
            <a:r>
              <a:rPr lang="en-US" altLang="zh-CN" dirty="0"/>
              <a:t>       </a:t>
            </a:r>
            <a:r>
              <a:rPr lang="zh-CN" altLang="en-US" dirty="0"/>
              <a:t>“坏的消”       “的消息”</a:t>
            </a:r>
            <a:endParaRPr lang="en-US" altLang="zh-CN" dirty="0"/>
          </a:p>
          <a:p>
            <a:r>
              <a:rPr lang="en-US" altLang="zh-CN" dirty="0"/>
              <a:t>not bad         </a:t>
            </a:r>
            <a:r>
              <a:rPr lang="en-US" altLang="zh-CN" dirty="0" err="1"/>
              <a:t>bad</a:t>
            </a:r>
            <a:r>
              <a:rPr lang="en-US" altLang="zh-CN" dirty="0"/>
              <a:t> ne-         --news</a:t>
            </a:r>
          </a:p>
          <a:p>
            <a:r>
              <a:rPr lang="en-US" altLang="zh-CN" dirty="0"/>
              <a:t>	       (invalid)         (invalid)</a:t>
            </a:r>
          </a:p>
          <a:p>
            <a:endParaRPr lang="en-US" altLang="zh-CN" dirty="0"/>
          </a:p>
          <a:p>
            <a:r>
              <a:rPr lang="en-US" altLang="zh-CN" dirty="0"/>
              <a:t>N-grams=2</a:t>
            </a:r>
          </a:p>
          <a:p>
            <a:r>
              <a:rPr lang="zh-CN" altLang="en-US" dirty="0"/>
              <a:t>“不坏”          “坏的”         “的消”</a:t>
            </a:r>
            <a:r>
              <a:rPr lang="en-US" altLang="zh-CN" dirty="0"/>
              <a:t>          </a:t>
            </a:r>
            <a:r>
              <a:rPr lang="zh-CN" altLang="en-US" dirty="0"/>
              <a:t>“消息”</a:t>
            </a:r>
            <a:endParaRPr lang="en-US" altLang="zh-CN" dirty="0"/>
          </a:p>
          <a:p>
            <a:r>
              <a:rPr lang="en-US" altLang="zh-CN" dirty="0"/>
              <a:t>not bad        </a:t>
            </a:r>
            <a:r>
              <a:rPr lang="en-US" altLang="zh-CN" dirty="0" err="1"/>
              <a:t>bad</a:t>
            </a:r>
            <a:r>
              <a:rPr lang="en-US" altLang="zh-CN" dirty="0"/>
              <a:t>              --news        </a:t>
            </a:r>
            <a:r>
              <a:rPr lang="en-US" altLang="zh-CN" dirty="0" err="1"/>
              <a:t>news</a:t>
            </a:r>
            <a:endParaRPr lang="en-US" altLang="zh-CN" dirty="0"/>
          </a:p>
          <a:p>
            <a:r>
              <a:rPr lang="en-US" altLang="zh-CN" dirty="0"/>
              <a:t>		           (invalid)</a:t>
            </a:r>
          </a:p>
          <a:p>
            <a:r>
              <a:rPr lang="en-US" altLang="zh-CN" dirty="0"/>
              <a:t>N-grams=1</a:t>
            </a:r>
          </a:p>
          <a:p>
            <a:r>
              <a:rPr lang="zh-CN" altLang="en-US" dirty="0"/>
              <a:t>“不”      “坏”       “的”      “消”      “息”</a:t>
            </a:r>
            <a:endParaRPr lang="en-US" altLang="zh-CN" dirty="0"/>
          </a:p>
          <a:p>
            <a:r>
              <a:rPr lang="en-US" altLang="zh-CN" dirty="0"/>
              <a:t>not        bad         -        other*     other*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7938A3-37DA-4BE3-3736-38F2DA6B2C0A}"/>
              </a:ext>
            </a:extLst>
          </p:cNvPr>
          <p:cNvSpPr txBox="1"/>
          <p:nvPr/>
        </p:nvSpPr>
        <p:spPr>
          <a:xfrm>
            <a:off x="1062840" y="3402281"/>
            <a:ext cx="4245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N-grams=5</a:t>
            </a:r>
          </a:p>
          <a:p>
            <a:r>
              <a:rPr lang="zh-CN" altLang="en-US" dirty="0"/>
              <a:t>“不坏的消息”</a:t>
            </a:r>
            <a:r>
              <a:rPr lang="en-US" altLang="zh-CN" dirty="0"/>
              <a:t>		</a:t>
            </a:r>
          </a:p>
          <a:p>
            <a:r>
              <a:rPr lang="en-US" altLang="zh-CN" dirty="0"/>
              <a:t>not a bad news</a:t>
            </a:r>
          </a:p>
          <a:p>
            <a:endParaRPr lang="en-US" altLang="zh-CN" dirty="0"/>
          </a:p>
          <a:p>
            <a:r>
              <a:rPr lang="en-US" altLang="zh-CN" dirty="0"/>
              <a:t>N-grams=4</a:t>
            </a:r>
          </a:p>
          <a:p>
            <a:r>
              <a:rPr lang="zh-CN" altLang="en-US" dirty="0"/>
              <a:t>“不坏的消”</a:t>
            </a:r>
            <a:r>
              <a:rPr lang="en-US" altLang="zh-CN" dirty="0"/>
              <a:t>   	</a:t>
            </a:r>
            <a:r>
              <a:rPr lang="zh-CN" altLang="en-US" dirty="0"/>
              <a:t>“坏的消息”</a:t>
            </a:r>
            <a:endParaRPr lang="en-US" altLang="zh-CN" dirty="0"/>
          </a:p>
          <a:p>
            <a:r>
              <a:rPr lang="en-US" altLang="zh-CN" dirty="0"/>
              <a:t>not a bad ne-       bad news</a:t>
            </a:r>
          </a:p>
          <a:p>
            <a:r>
              <a:rPr lang="en-US" altLang="zh-CN" dirty="0"/>
              <a:t>  (invalid)</a:t>
            </a:r>
          </a:p>
          <a:p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CD443EF-83D6-AD17-371B-8E3E099B0526}"/>
              </a:ext>
            </a:extLst>
          </p:cNvPr>
          <p:cNvSpPr/>
          <p:nvPr/>
        </p:nvSpPr>
        <p:spPr>
          <a:xfrm>
            <a:off x="653143" y="3135086"/>
            <a:ext cx="2458192" cy="1325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FE3448-AE36-B41B-6B40-3E6A999587F2}"/>
              </a:ext>
            </a:extLst>
          </p:cNvPr>
          <p:cNvSpPr txBox="1"/>
          <p:nvPr/>
        </p:nvSpPr>
        <p:spPr>
          <a:xfrm>
            <a:off x="3218213" y="3998325"/>
            <a:ext cx="628204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FF0000"/>
                </a:solidFill>
              </a:rPr>
              <a:t>Positive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3F6D8-5DA5-3002-CCC9-B8AF20DC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E0897-FE7C-1B65-50DC-6CDAD181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</a:rPr>
              <a:t>G</a:t>
            </a:r>
            <a:r>
              <a:rPr lang="en-US" altLang="zh-CN" dirty="0"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athered comments data from social media</a:t>
            </a:r>
          </a:p>
          <a:p>
            <a:endParaRPr lang="en-US" altLang="zh-CN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</a:rPr>
              <a:t>M</a:t>
            </a:r>
            <a:r>
              <a:rPr lang="en-US" altLang="zh-CN" dirty="0"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ake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</a:rPr>
              <a:t>comparison of the performance of </a:t>
            </a:r>
            <a:r>
              <a:rPr lang="en-US" altLang="zh-CN" dirty="0"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combinations of segmentation strategies</a:t>
            </a:r>
          </a:p>
          <a:p>
            <a:endParaRPr lang="en-US" altLang="zh-CN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</a:rPr>
              <a:t>Make comparison of the performance of Lexicon</a:t>
            </a:r>
            <a:endParaRPr lang="en-US" altLang="zh-CN" dirty="0">
              <a:effectLst/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638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3F6D8-5DA5-3002-CCC9-B8AF20DC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E0897-FE7C-1B65-50DC-6CDAD181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Comparison</a:t>
            </a: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 of segmentation strategies:</a:t>
            </a:r>
            <a:endParaRPr lang="en-US" altLang="zh-CN" dirty="0">
              <a:effectLst/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r>
              <a:rPr lang="en-US" altLang="zh-CN" dirty="0" err="1">
                <a:latin typeface="Calibri" panose="020F0502020204030204" pitchFamily="34" charset="0"/>
                <a:ea typeface="等线" panose="02010600030101010101" pitchFamily="2" charset="-122"/>
              </a:rPr>
              <a:t>SnowNLP</a:t>
            </a:r>
            <a:endParaRPr lang="en-US" altLang="zh-CN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endParaRPr lang="en-US" altLang="zh-CN" dirty="0">
              <a:effectLst/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r>
              <a:rPr lang="en-US" altLang="zh-CN" dirty="0" err="1">
                <a:latin typeface="Calibri" panose="020F0502020204030204" pitchFamily="34" charset="0"/>
                <a:ea typeface="等线" panose="02010600030101010101" pitchFamily="2" charset="-122"/>
              </a:rPr>
              <a:t>Jieba</a:t>
            </a:r>
            <a:endParaRPr lang="en-US" altLang="zh-CN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endParaRPr lang="en-US" altLang="zh-CN" dirty="0">
              <a:effectLst/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</a:rPr>
              <a:t>N-grams</a:t>
            </a:r>
            <a:endParaRPr lang="en-US" altLang="zh-CN" dirty="0">
              <a:effectLst/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28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3F6D8-5DA5-3002-CCC9-B8AF20DC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E0897-FE7C-1B65-50DC-6CDAD181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Comparison</a:t>
            </a: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 of Lexicon:</a:t>
            </a:r>
          </a:p>
          <a:p>
            <a:pPr marL="0" indent="0">
              <a:buNone/>
            </a:pPr>
            <a:endParaRPr lang="en-US" altLang="zh-CN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r>
              <a:rPr lang="en-US" altLang="zh-CN" dirty="0" err="1"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Aigents</a:t>
            </a:r>
            <a:r>
              <a:rPr lang="en-US" altLang="zh-CN" dirty="0"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’ Lexicon</a:t>
            </a:r>
          </a:p>
          <a:p>
            <a:endParaRPr lang="en-US" altLang="zh-CN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r>
              <a:rPr lang="en-US" altLang="zh-CN" dirty="0" err="1"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SnowNLP</a:t>
            </a:r>
            <a:endParaRPr lang="en-US" altLang="zh-CN" dirty="0">
              <a:effectLst/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76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3F6D8-5DA5-3002-CCC9-B8AF20DC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 Result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1ACA02-4712-2800-8FB4-08BA4FED8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6544" y="1833192"/>
            <a:ext cx="7818911" cy="406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3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3F6D8-5DA5-3002-CCC9-B8AF20DC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 Result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E1CFDF-9E2D-794B-6F4A-70114231B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2629" y="1690688"/>
            <a:ext cx="7906741" cy="50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85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3F6D8-5DA5-3002-CCC9-B8AF20DC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 Result</a:t>
            </a:r>
            <a:endParaRPr lang="zh-CN" altLang="en-US" b="1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A9627FF-AEC3-E88D-76E3-1738AC324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495" y="1677675"/>
            <a:ext cx="6857010" cy="518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33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A7B8-3DCE-A79F-7029-4B8EEB48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Improvement Needed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DC5B9-9AF5-1059-3FDF-EFA4DC44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Segmentation strategy: N-grams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600" dirty="0"/>
              <a:t>		</a:t>
            </a:r>
          </a:p>
          <a:p>
            <a:pPr marL="0" indent="0">
              <a:buNone/>
            </a:pPr>
            <a:r>
              <a:rPr lang="en-US" altLang="zh-CN" sz="3600" dirty="0"/>
              <a:t>				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A0D995-5189-E51B-5207-758323274759}"/>
              </a:ext>
            </a:extLst>
          </p:cNvPr>
          <p:cNvSpPr txBox="1"/>
          <p:nvPr/>
        </p:nvSpPr>
        <p:spPr>
          <a:xfrm>
            <a:off x="6096000" y="2954956"/>
            <a:ext cx="72083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N-grams=3</a:t>
            </a:r>
          </a:p>
          <a:p>
            <a:r>
              <a:rPr lang="zh-CN" altLang="en-US" dirty="0"/>
              <a:t>“不坏的”</a:t>
            </a:r>
            <a:r>
              <a:rPr lang="en-US" altLang="zh-CN" dirty="0"/>
              <a:t>       </a:t>
            </a:r>
            <a:r>
              <a:rPr lang="zh-CN" altLang="en-US" dirty="0"/>
              <a:t>“坏的消”       “的消息”</a:t>
            </a:r>
            <a:endParaRPr lang="en-US" altLang="zh-CN" dirty="0"/>
          </a:p>
          <a:p>
            <a:r>
              <a:rPr lang="en-US" altLang="zh-CN" dirty="0"/>
              <a:t>not bad         </a:t>
            </a:r>
            <a:r>
              <a:rPr lang="en-US" altLang="zh-CN" dirty="0" err="1"/>
              <a:t>bad</a:t>
            </a:r>
            <a:r>
              <a:rPr lang="en-US" altLang="zh-CN" dirty="0"/>
              <a:t> ne-         --news</a:t>
            </a:r>
          </a:p>
          <a:p>
            <a:r>
              <a:rPr lang="en-US" altLang="zh-CN" dirty="0"/>
              <a:t>	       (invalid)         (invalid)</a:t>
            </a:r>
          </a:p>
          <a:p>
            <a:endParaRPr lang="en-US" altLang="zh-CN" dirty="0"/>
          </a:p>
          <a:p>
            <a:r>
              <a:rPr lang="en-US" altLang="zh-CN" dirty="0"/>
              <a:t>N-grams=2</a:t>
            </a:r>
          </a:p>
          <a:p>
            <a:r>
              <a:rPr lang="zh-CN" altLang="en-US" dirty="0"/>
              <a:t>“不坏”          “坏的”         “的消”</a:t>
            </a:r>
            <a:r>
              <a:rPr lang="en-US" altLang="zh-CN" dirty="0"/>
              <a:t>          </a:t>
            </a:r>
            <a:r>
              <a:rPr lang="zh-CN" altLang="en-US" dirty="0"/>
              <a:t>“消息”</a:t>
            </a:r>
            <a:endParaRPr lang="en-US" altLang="zh-CN" dirty="0"/>
          </a:p>
          <a:p>
            <a:r>
              <a:rPr lang="en-US" altLang="zh-CN" dirty="0"/>
              <a:t>not bad        </a:t>
            </a:r>
            <a:r>
              <a:rPr lang="en-US" altLang="zh-CN" dirty="0" err="1"/>
              <a:t>bad</a:t>
            </a:r>
            <a:r>
              <a:rPr lang="en-US" altLang="zh-CN" dirty="0"/>
              <a:t>              --news        </a:t>
            </a:r>
            <a:r>
              <a:rPr lang="en-US" altLang="zh-CN" dirty="0" err="1"/>
              <a:t>news</a:t>
            </a:r>
            <a:endParaRPr lang="en-US" altLang="zh-CN" dirty="0"/>
          </a:p>
          <a:p>
            <a:r>
              <a:rPr lang="en-US" altLang="zh-CN" dirty="0"/>
              <a:t>		           (invalid)</a:t>
            </a:r>
          </a:p>
          <a:p>
            <a:r>
              <a:rPr lang="en-US" altLang="zh-CN" dirty="0"/>
              <a:t>N-grams=1</a:t>
            </a:r>
          </a:p>
          <a:p>
            <a:r>
              <a:rPr lang="zh-CN" altLang="en-US" dirty="0"/>
              <a:t>“不”      “坏”       “的”      “消”      “息”</a:t>
            </a:r>
            <a:endParaRPr lang="en-US" altLang="zh-CN" dirty="0"/>
          </a:p>
          <a:p>
            <a:r>
              <a:rPr lang="en-US" altLang="zh-CN" dirty="0"/>
              <a:t>not        bad         -        other*     other*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7938A3-37DA-4BE3-3736-38F2DA6B2C0A}"/>
              </a:ext>
            </a:extLst>
          </p:cNvPr>
          <p:cNvSpPr txBox="1"/>
          <p:nvPr/>
        </p:nvSpPr>
        <p:spPr>
          <a:xfrm>
            <a:off x="1062840" y="3402281"/>
            <a:ext cx="4245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N-grams=5</a:t>
            </a:r>
          </a:p>
          <a:p>
            <a:r>
              <a:rPr lang="zh-CN" altLang="en-US" dirty="0"/>
              <a:t>“不坏的消息”</a:t>
            </a:r>
            <a:r>
              <a:rPr lang="en-US" altLang="zh-CN" dirty="0"/>
              <a:t>		</a:t>
            </a:r>
          </a:p>
          <a:p>
            <a:r>
              <a:rPr lang="en-US" altLang="zh-CN" dirty="0"/>
              <a:t>not a bad news</a:t>
            </a:r>
          </a:p>
          <a:p>
            <a:endParaRPr lang="en-US" altLang="zh-CN" dirty="0"/>
          </a:p>
          <a:p>
            <a:r>
              <a:rPr lang="en-US" altLang="zh-CN" dirty="0"/>
              <a:t>N-grams=4</a:t>
            </a:r>
          </a:p>
          <a:p>
            <a:r>
              <a:rPr lang="zh-CN" altLang="en-US" dirty="0"/>
              <a:t>“不坏的消”</a:t>
            </a:r>
            <a:r>
              <a:rPr lang="en-US" altLang="zh-CN" dirty="0"/>
              <a:t>   	</a:t>
            </a:r>
            <a:r>
              <a:rPr lang="zh-CN" altLang="en-US" dirty="0"/>
              <a:t>“坏的消息”</a:t>
            </a:r>
            <a:endParaRPr lang="en-US" altLang="zh-CN" dirty="0"/>
          </a:p>
          <a:p>
            <a:r>
              <a:rPr lang="en-US" altLang="zh-CN" dirty="0"/>
              <a:t>not a bad ne-       bad news</a:t>
            </a:r>
          </a:p>
          <a:p>
            <a:r>
              <a:rPr lang="en-US" altLang="zh-CN" dirty="0"/>
              <a:t>  (invalid)</a:t>
            </a:r>
          </a:p>
          <a:p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CD443EF-83D6-AD17-371B-8E3E099B0526}"/>
              </a:ext>
            </a:extLst>
          </p:cNvPr>
          <p:cNvSpPr/>
          <p:nvPr/>
        </p:nvSpPr>
        <p:spPr>
          <a:xfrm>
            <a:off x="653143" y="3135086"/>
            <a:ext cx="2458192" cy="1325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101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A7B8-3DCE-A79F-7029-4B8EEB48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Improvement Needed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DC5B9-9AF5-1059-3FDF-EFA4DC44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Segmentation strategy: N-grams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600" dirty="0"/>
              <a:t>		</a:t>
            </a:r>
          </a:p>
          <a:p>
            <a:pPr marL="0" indent="0">
              <a:buNone/>
            </a:pPr>
            <a:r>
              <a:rPr lang="en-US" altLang="zh-CN" sz="3600" dirty="0"/>
              <a:t>				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A0D995-5189-E51B-5207-758323274759}"/>
              </a:ext>
            </a:extLst>
          </p:cNvPr>
          <p:cNvSpPr txBox="1"/>
          <p:nvPr/>
        </p:nvSpPr>
        <p:spPr>
          <a:xfrm>
            <a:off x="6096000" y="2954956"/>
            <a:ext cx="72083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N-grams=3</a:t>
            </a:r>
          </a:p>
          <a:p>
            <a:r>
              <a:rPr lang="zh-CN" altLang="en-US" dirty="0"/>
              <a:t>“不坏的”</a:t>
            </a:r>
            <a:r>
              <a:rPr lang="en-US" altLang="zh-CN" dirty="0"/>
              <a:t>       </a:t>
            </a:r>
            <a:r>
              <a:rPr lang="zh-CN" altLang="en-US" dirty="0"/>
              <a:t>“坏的消”       “的消息”</a:t>
            </a:r>
            <a:endParaRPr lang="en-US" altLang="zh-CN" dirty="0"/>
          </a:p>
          <a:p>
            <a:r>
              <a:rPr lang="en-US" altLang="zh-CN" dirty="0"/>
              <a:t>not bad         </a:t>
            </a:r>
            <a:r>
              <a:rPr lang="en-US" altLang="zh-CN" dirty="0" err="1"/>
              <a:t>bad</a:t>
            </a:r>
            <a:r>
              <a:rPr lang="en-US" altLang="zh-CN" dirty="0"/>
              <a:t> ne-         --news</a:t>
            </a:r>
          </a:p>
          <a:p>
            <a:r>
              <a:rPr lang="en-US" altLang="zh-CN" dirty="0"/>
              <a:t>	       (invalid)         (invalid)</a:t>
            </a:r>
          </a:p>
          <a:p>
            <a:endParaRPr lang="en-US" altLang="zh-CN" dirty="0"/>
          </a:p>
          <a:p>
            <a:r>
              <a:rPr lang="en-US" altLang="zh-CN" dirty="0"/>
              <a:t>N-grams=2</a:t>
            </a:r>
          </a:p>
          <a:p>
            <a:r>
              <a:rPr lang="zh-CN" altLang="en-US" dirty="0"/>
              <a:t>“不坏”          “坏的”         “的消”</a:t>
            </a:r>
            <a:r>
              <a:rPr lang="en-US" altLang="zh-CN" dirty="0"/>
              <a:t>          </a:t>
            </a:r>
            <a:r>
              <a:rPr lang="zh-CN" altLang="en-US" dirty="0"/>
              <a:t>“消息”</a:t>
            </a:r>
            <a:endParaRPr lang="en-US" altLang="zh-CN" dirty="0"/>
          </a:p>
          <a:p>
            <a:r>
              <a:rPr lang="en-US" altLang="zh-CN" dirty="0"/>
              <a:t>not bad        </a:t>
            </a:r>
            <a:r>
              <a:rPr lang="en-US" altLang="zh-CN" dirty="0" err="1"/>
              <a:t>bad</a:t>
            </a:r>
            <a:r>
              <a:rPr lang="en-US" altLang="zh-CN" dirty="0"/>
              <a:t>              --news        </a:t>
            </a:r>
            <a:r>
              <a:rPr lang="en-US" altLang="zh-CN" dirty="0" err="1"/>
              <a:t>news</a:t>
            </a:r>
            <a:endParaRPr lang="en-US" altLang="zh-CN" dirty="0"/>
          </a:p>
          <a:p>
            <a:r>
              <a:rPr lang="en-US" altLang="zh-CN" dirty="0"/>
              <a:t>		           (invalid)</a:t>
            </a:r>
          </a:p>
          <a:p>
            <a:r>
              <a:rPr lang="en-US" altLang="zh-CN" dirty="0"/>
              <a:t>N-grams=1</a:t>
            </a:r>
          </a:p>
          <a:p>
            <a:r>
              <a:rPr lang="zh-CN" altLang="en-US" dirty="0"/>
              <a:t>“不”      “坏”       “的”      “消”      “息”</a:t>
            </a:r>
            <a:endParaRPr lang="en-US" altLang="zh-CN" dirty="0"/>
          </a:p>
          <a:p>
            <a:r>
              <a:rPr lang="en-US" altLang="zh-CN" dirty="0"/>
              <a:t>not        bad         -        other*     other*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7938A3-37DA-4BE3-3736-38F2DA6B2C0A}"/>
              </a:ext>
            </a:extLst>
          </p:cNvPr>
          <p:cNvSpPr txBox="1"/>
          <p:nvPr/>
        </p:nvSpPr>
        <p:spPr>
          <a:xfrm>
            <a:off x="1062840" y="3402281"/>
            <a:ext cx="4245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N-grams=5</a:t>
            </a:r>
          </a:p>
          <a:p>
            <a:r>
              <a:rPr lang="zh-CN" altLang="en-US" dirty="0"/>
              <a:t>“不坏的消息”</a:t>
            </a:r>
            <a:r>
              <a:rPr lang="en-US" altLang="zh-CN" dirty="0"/>
              <a:t>		</a:t>
            </a:r>
          </a:p>
          <a:p>
            <a:r>
              <a:rPr lang="en-US" altLang="zh-CN" dirty="0"/>
              <a:t>not a bad news</a:t>
            </a:r>
          </a:p>
          <a:p>
            <a:endParaRPr lang="en-US" altLang="zh-CN" dirty="0"/>
          </a:p>
          <a:p>
            <a:r>
              <a:rPr lang="en-US" altLang="zh-CN" dirty="0"/>
              <a:t>N-grams=4</a:t>
            </a:r>
          </a:p>
          <a:p>
            <a:r>
              <a:rPr lang="zh-CN" altLang="en-US" dirty="0"/>
              <a:t>“不坏的消”</a:t>
            </a:r>
            <a:r>
              <a:rPr lang="en-US" altLang="zh-CN" dirty="0"/>
              <a:t>   	</a:t>
            </a:r>
            <a:r>
              <a:rPr lang="zh-CN" altLang="en-US" dirty="0"/>
              <a:t>“坏的消息”</a:t>
            </a:r>
            <a:endParaRPr lang="en-US" altLang="zh-CN" dirty="0"/>
          </a:p>
          <a:p>
            <a:r>
              <a:rPr lang="en-US" altLang="zh-CN" dirty="0"/>
              <a:t>not a bad ne-       bad news</a:t>
            </a:r>
          </a:p>
          <a:p>
            <a:r>
              <a:rPr lang="en-US" altLang="zh-CN" dirty="0"/>
              <a:t>  (invalid)</a:t>
            </a:r>
          </a:p>
          <a:p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CD443EF-83D6-AD17-371B-8E3E099B0526}"/>
              </a:ext>
            </a:extLst>
          </p:cNvPr>
          <p:cNvSpPr/>
          <p:nvPr/>
        </p:nvSpPr>
        <p:spPr>
          <a:xfrm>
            <a:off x="653143" y="3135086"/>
            <a:ext cx="2458192" cy="1325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152D37-C38A-AD0C-A930-CAFB089BF027}"/>
              </a:ext>
            </a:extLst>
          </p:cNvPr>
          <p:cNvSpPr/>
          <p:nvPr/>
        </p:nvSpPr>
        <p:spPr>
          <a:xfrm>
            <a:off x="2316184" y="4424275"/>
            <a:ext cx="2458192" cy="1325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3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A7B8-3DCE-A79F-7029-4B8EEB48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DC5B9-9AF5-1059-3FDF-EFA4DC44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200" dirty="0"/>
              <a:t>Interpretable sentiment analysis: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Segmentation strategy</a:t>
            </a:r>
          </a:p>
          <a:p>
            <a:endParaRPr lang="en-US" altLang="zh-CN" dirty="0"/>
          </a:p>
          <a:p>
            <a:r>
              <a:rPr lang="en-US" altLang="zh-CN" dirty="0"/>
              <a:t>Lexicon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47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A7B8-3DCE-A79F-7029-4B8EEB48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Improvement Needed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DC5B9-9AF5-1059-3FDF-EFA4DC44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Segmentation strategy: N-grams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600" dirty="0"/>
              <a:t>		</a:t>
            </a:r>
          </a:p>
          <a:p>
            <a:pPr marL="0" indent="0">
              <a:buNone/>
            </a:pPr>
            <a:r>
              <a:rPr lang="en-US" altLang="zh-CN" sz="3600" dirty="0"/>
              <a:t>				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A0D995-5189-E51B-5207-758323274759}"/>
              </a:ext>
            </a:extLst>
          </p:cNvPr>
          <p:cNvSpPr txBox="1"/>
          <p:nvPr/>
        </p:nvSpPr>
        <p:spPr>
          <a:xfrm>
            <a:off x="6096000" y="2954956"/>
            <a:ext cx="72083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N-grams=3</a:t>
            </a:r>
          </a:p>
          <a:p>
            <a:r>
              <a:rPr lang="zh-CN" altLang="en-US" dirty="0"/>
              <a:t>“不坏的”</a:t>
            </a:r>
            <a:r>
              <a:rPr lang="en-US" altLang="zh-CN" dirty="0"/>
              <a:t>       </a:t>
            </a:r>
            <a:r>
              <a:rPr lang="zh-CN" altLang="en-US" dirty="0"/>
              <a:t>“坏的消”       “的消息”</a:t>
            </a:r>
            <a:endParaRPr lang="en-US" altLang="zh-CN" dirty="0"/>
          </a:p>
          <a:p>
            <a:r>
              <a:rPr lang="en-US" altLang="zh-CN" dirty="0"/>
              <a:t>not bad         </a:t>
            </a:r>
            <a:r>
              <a:rPr lang="en-US" altLang="zh-CN" dirty="0" err="1"/>
              <a:t>bad</a:t>
            </a:r>
            <a:r>
              <a:rPr lang="en-US" altLang="zh-CN" dirty="0"/>
              <a:t> ne-         --news</a:t>
            </a:r>
          </a:p>
          <a:p>
            <a:r>
              <a:rPr lang="en-US" altLang="zh-CN" dirty="0"/>
              <a:t>	       (invalid)         (invalid)</a:t>
            </a:r>
          </a:p>
          <a:p>
            <a:endParaRPr lang="en-US" altLang="zh-CN" dirty="0"/>
          </a:p>
          <a:p>
            <a:r>
              <a:rPr lang="en-US" altLang="zh-CN" dirty="0"/>
              <a:t>N-grams=2</a:t>
            </a:r>
          </a:p>
          <a:p>
            <a:r>
              <a:rPr lang="zh-CN" altLang="en-US" dirty="0"/>
              <a:t>“不坏”          “坏的”         “的消”</a:t>
            </a:r>
            <a:r>
              <a:rPr lang="en-US" altLang="zh-CN" dirty="0"/>
              <a:t>          </a:t>
            </a:r>
            <a:r>
              <a:rPr lang="zh-CN" altLang="en-US" dirty="0"/>
              <a:t>“消息”</a:t>
            </a:r>
            <a:endParaRPr lang="en-US" altLang="zh-CN" dirty="0"/>
          </a:p>
          <a:p>
            <a:r>
              <a:rPr lang="en-US" altLang="zh-CN" dirty="0"/>
              <a:t>not bad        </a:t>
            </a:r>
            <a:r>
              <a:rPr lang="en-US" altLang="zh-CN" dirty="0" err="1"/>
              <a:t>bad</a:t>
            </a:r>
            <a:r>
              <a:rPr lang="en-US" altLang="zh-CN" dirty="0"/>
              <a:t>              --news        </a:t>
            </a:r>
            <a:r>
              <a:rPr lang="en-US" altLang="zh-CN" dirty="0" err="1"/>
              <a:t>news</a:t>
            </a:r>
            <a:endParaRPr lang="en-US" altLang="zh-CN" dirty="0"/>
          </a:p>
          <a:p>
            <a:r>
              <a:rPr lang="en-US" altLang="zh-CN" dirty="0"/>
              <a:t>		           (invalid)</a:t>
            </a:r>
          </a:p>
          <a:p>
            <a:r>
              <a:rPr lang="en-US" altLang="zh-CN" dirty="0"/>
              <a:t>N-grams=1</a:t>
            </a:r>
          </a:p>
          <a:p>
            <a:r>
              <a:rPr lang="zh-CN" altLang="en-US" dirty="0"/>
              <a:t>“不”      “坏”       “的”      “消”      “息”</a:t>
            </a:r>
            <a:endParaRPr lang="en-US" altLang="zh-CN" dirty="0"/>
          </a:p>
          <a:p>
            <a:r>
              <a:rPr lang="en-US" altLang="zh-CN" dirty="0"/>
              <a:t>not        bad         -        other*     other*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7938A3-37DA-4BE3-3736-38F2DA6B2C0A}"/>
              </a:ext>
            </a:extLst>
          </p:cNvPr>
          <p:cNvSpPr txBox="1"/>
          <p:nvPr/>
        </p:nvSpPr>
        <p:spPr>
          <a:xfrm>
            <a:off x="1062840" y="3402281"/>
            <a:ext cx="4245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N-grams=5</a:t>
            </a:r>
          </a:p>
          <a:p>
            <a:r>
              <a:rPr lang="zh-CN" altLang="en-US" dirty="0"/>
              <a:t>“不坏的消息”</a:t>
            </a:r>
            <a:r>
              <a:rPr lang="en-US" altLang="zh-CN" dirty="0"/>
              <a:t>		</a:t>
            </a:r>
          </a:p>
          <a:p>
            <a:r>
              <a:rPr lang="en-US" altLang="zh-CN" dirty="0"/>
              <a:t>not a bad news</a:t>
            </a:r>
          </a:p>
          <a:p>
            <a:endParaRPr lang="en-US" altLang="zh-CN" dirty="0"/>
          </a:p>
          <a:p>
            <a:r>
              <a:rPr lang="en-US" altLang="zh-CN" dirty="0"/>
              <a:t>N-grams=4</a:t>
            </a:r>
          </a:p>
          <a:p>
            <a:r>
              <a:rPr lang="zh-CN" altLang="en-US" dirty="0"/>
              <a:t>“不坏的消”</a:t>
            </a:r>
            <a:r>
              <a:rPr lang="en-US" altLang="zh-CN" dirty="0"/>
              <a:t>   	</a:t>
            </a:r>
            <a:r>
              <a:rPr lang="zh-CN" altLang="en-US" dirty="0"/>
              <a:t>“坏的消息”</a:t>
            </a:r>
            <a:endParaRPr lang="en-US" altLang="zh-CN" dirty="0"/>
          </a:p>
          <a:p>
            <a:r>
              <a:rPr lang="en-US" altLang="zh-CN" dirty="0"/>
              <a:t>not a bad ne-       bad news</a:t>
            </a:r>
          </a:p>
          <a:p>
            <a:r>
              <a:rPr lang="en-US" altLang="zh-CN" dirty="0"/>
              <a:t>  (invalid)</a:t>
            </a:r>
          </a:p>
          <a:p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CD443EF-83D6-AD17-371B-8E3E099B0526}"/>
              </a:ext>
            </a:extLst>
          </p:cNvPr>
          <p:cNvSpPr/>
          <p:nvPr/>
        </p:nvSpPr>
        <p:spPr>
          <a:xfrm>
            <a:off x="653143" y="3135086"/>
            <a:ext cx="2458192" cy="1325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152D37-C38A-AD0C-A930-CAFB089BF027}"/>
              </a:ext>
            </a:extLst>
          </p:cNvPr>
          <p:cNvSpPr/>
          <p:nvPr/>
        </p:nvSpPr>
        <p:spPr>
          <a:xfrm>
            <a:off x="2316184" y="4424275"/>
            <a:ext cx="2458192" cy="1325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26D9B0-2F16-2548-E76A-4DCA454D25A5}"/>
              </a:ext>
            </a:extLst>
          </p:cNvPr>
          <p:cNvSpPr txBox="1"/>
          <p:nvPr/>
        </p:nvSpPr>
        <p:spPr>
          <a:xfrm>
            <a:off x="3218213" y="3998325"/>
            <a:ext cx="628204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FF0000"/>
                </a:solidFill>
              </a:rPr>
              <a:t>Negative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39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A7B8-3DCE-A79F-7029-4B8EEB48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DC5B9-9AF5-1059-3FDF-EFA4DC44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200" dirty="0" err="1"/>
              <a:t>Aigents</a:t>
            </a:r>
            <a:r>
              <a:rPr lang="en-US" altLang="zh-CN" sz="3200" dirty="0"/>
              <a:t> sentiment analysis model: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N-grams strategy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Good performance on English and Russian text</a:t>
            </a:r>
          </a:p>
        </p:txBody>
      </p:sp>
    </p:spTree>
    <p:extLst>
      <p:ext uri="{BB962C8B-B14F-4D97-AF65-F5344CB8AC3E}">
        <p14:creationId xmlns:p14="http://schemas.microsoft.com/office/powerpoint/2010/main" val="388893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A7B8-3DCE-A79F-7029-4B8EEB48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DC5B9-9AF5-1059-3FDF-EFA4DC44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200" dirty="0" err="1"/>
              <a:t>Aigents</a:t>
            </a:r>
            <a:r>
              <a:rPr lang="en-US" altLang="zh-CN" sz="3200" dirty="0"/>
              <a:t> sentiment analysis model: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N-grams strategy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Good performance on English and Russian text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4000" dirty="0"/>
              <a:t>		What about on Chinese text?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9219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A7B8-3DCE-A79F-7029-4B8EEB48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Segmentation Strategy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DC5B9-9AF5-1059-3FDF-EFA4DC44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4000" dirty="0"/>
              <a:t>不坏的消息</a:t>
            </a:r>
            <a:r>
              <a:rPr lang="en-US" altLang="zh-CN" sz="4000" dirty="0"/>
              <a:t>			</a:t>
            </a:r>
            <a:r>
              <a:rPr lang="zh-CN" altLang="en-US" sz="4000" dirty="0"/>
              <a:t>不坏的  </a:t>
            </a:r>
            <a:r>
              <a:rPr lang="en-US" altLang="zh-CN" sz="4000" dirty="0"/>
              <a:t>			</a:t>
            </a:r>
            <a:r>
              <a:rPr lang="zh-CN" altLang="en-US" sz="4000" dirty="0"/>
              <a:t>消息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Not a bad news		not bad 		new</a:t>
            </a:r>
          </a:p>
          <a:p>
            <a:pPr marL="0" indent="0">
              <a:buNone/>
            </a:pPr>
            <a:r>
              <a:rPr lang="en-US" altLang="zh-CN" sz="4000" dirty="0"/>
              <a:t>				</a:t>
            </a:r>
            <a:r>
              <a:rPr lang="zh-CN" altLang="en-US" sz="4000" dirty="0"/>
              <a:t>不 </a:t>
            </a:r>
            <a:r>
              <a:rPr lang="en-US" altLang="zh-CN" sz="4000" dirty="0"/>
              <a:t>		</a:t>
            </a:r>
            <a:r>
              <a:rPr lang="zh-CN" altLang="en-US" sz="4000" dirty="0"/>
              <a:t>坏的</a:t>
            </a:r>
            <a:r>
              <a:rPr lang="en-US" altLang="zh-CN" sz="4000" dirty="0"/>
              <a:t>		</a:t>
            </a:r>
            <a:r>
              <a:rPr lang="zh-CN" altLang="en-US" sz="4000" dirty="0"/>
              <a:t>消息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				not		bad			new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3815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A7B8-3DCE-A79F-7029-4B8EEB48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Segmentation Strategy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DC5B9-9AF5-1059-3FDF-EFA4DC44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Segmentation strategy: </a:t>
            </a:r>
            <a:r>
              <a:rPr lang="en-US" altLang="zh-CN" dirty="0" err="1"/>
              <a:t>Jieba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3600" dirty="0"/>
              <a:t>不坏的消息</a:t>
            </a:r>
            <a:r>
              <a:rPr lang="en-US" altLang="zh-CN" sz="3600" dirty="0"/>
              <a:t>			</a:t>
            </a:r>
            <a:r>
              <a:rPr lang="zh-CN" altLang="en-US" sz="3600" dirty="0"/>
              <a:t>不坏    </a:t>
            </a:r>
            <a:r>
              <a:rPr lang="en-US" altLang="zh-CN" sz="3600" dirty="0"/>
              <a:t>not bad	adj.</a:t>
            </a:r>
          </a:p>
          <a:p>
            <a:pPr marL="0" indent="0">
              <a:buNone/>
            </a:pPr>
            <a:r>
              <a:rPr lang="en-US" altLang="zh-CN" sz="3600" dirty="0"/>
              <a:t>					</a:t>
            </a:r>
            <a:r>
              <a:rPr lang="zh-CN" altLang="en-US" sz="3600" dirty="0"/>
              <a:t>的</a:t>
            </a:r>
            <a:r>
              <a:rPr lang="en-US" altLang="zh-CN" sz="3600" dirty="0"/>
              <a:t>				aux.</a:t>
            </a:r>
          </a:p>
          <a:p>
            <a:pPr marL="0" indent="0">
              <a:buNone/>
            </a:pPr>
            <a:r>
              <a:rPr lang="en-US" altLang="zh-CN" sz="3600" dirty="0"/>
              <a:t>					</a:t>
            </a:r>
            <a:r>
              <a:rPr lang="zh-CN" altLang="en-US" sz="3600" dirty="0"/>
              <a:t>消息</a:t>
            </a:r>
            <a:r>
              <a:rPr lang="en-US" altLang="zh-CN" sz="3600" dirty="0"/>
              <a:t>    news		noun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44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A7B8-3DCE-A79F-7029-4B8EEB48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Segmentation Strategy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DC5B9-9AF5-1059-3FDF-EFA4DC44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Segmentation strategy: </a:t>
            </a:r>
            <a:r>
              <a:rPr lang="en-US" altLang="zh-CN" dirty="0" err="1"/>
              <a:t>Jieba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/>
              <a:t>不坏    </a:t>
            </a:r>
            <a:r>
              <a:rPr lang="en-US" altLang="zh-CN" sz="3600" dirty="0"/>
              <a:t>not bad	adj.			0.899999999</a:t>
            </a:r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/>
              <a:t>的</a:t>
            </a:r>
            <a:r>
              <a:rPr lang="en-US" altLang="zh-CN" sz="3600" dirty="0"/>
              <a:t>				aux.			/</a:t>
            </a:r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/>
              <a:t>消息</a:t>
            </a:r>
            <a:r>
              <a:rPr lang="en-US" altLang="zh-CN" sz="3600" dirty="0"/>
              <a:t>    news		noun		/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E715432-8792-C7AD-6455-1BE78364D83E}"/>
              </a:ext>
            </a:extLst>
          </p:cNvPr>
          <p:cNvSpPr/>
          <p:nvPr/>
        </p:nvSpPr>
        <p:spPr>
          <a:xfrm>
            <a:off x="4797632" y="3598223"/>
            <a:ext cx="2090057" cy="11133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09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A7B8-3DCE-A79F-7029-4B8EEB48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Segmentation Strategy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DC5B9-9AF5-1059-3FDF-EFA4DC44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Segmentation strategy: </a:t>
            </a:r>
            <a:r>
              <a:rPr lang="en-US" altLang="zh-CN" dirty="0" err="1"/>
              <a:t>Jieba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/>
              <a:t>不坏    </a:t>
            </a:r>
            <a:r>
              <a:rPr lang="en-US" altLang="zh-CN" sz="3600" dirty="0"/>
              <a:t>not bad	adj.			0.899999999</a:t>
            </a:r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/>
              <a:t>的</a:t>
            </a:r>
            <a:r>
              <a:rPr lang="en-US" altLang="zh-CN" sz="3600" dirty="0"/>
              <a:t>				aux.			/</a:t>
            </a:r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/>
              <a:t>消息</a:t>
            </a:r>
            <a:r>
              <a:rPr lang="en-US" altLang="zh-CN" sz="3600" dirty="0"/>
              <a:t>    news		noun		/</a:t>
            </a:r>
            <a:endParaRPr lang="zh-CN" altLang="en-US" sz="36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2654D8-633A-7DB5-D3E2-E1615C914A07}"/>
              </a:ext>
            </a:extLst>
          </p:cNvPr>
          <p:cNvSpPr txBox="1"/>
          <p:nvPr/>
        </p:nvSpPr>
        <p:spPr>
          <a:xfrm>
            <a:off x="3218213" y="3998325"/>
            <a:ext cx="628204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FF0000"/>
                </a:solidFill>
              </a:rPr>
              <a:t>Positive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31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A7B8-3DCE-A79F-7029-4B8EEB48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Segmentation Strategy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DC5B9-9AF5-1059-3FDF-EFA4DC44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Segmentation strategy: N-grams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600" dirty="0"/>
              <a:t>		</a:t>
            </a:r>
          </a:p>
          <a:p>
            <a:pPr marL="0" indent="0">
              <a:buNone/>
            </a:pPr>
            <a:r>
              <a:rPr lang="en-US" altLang="zh-CN" sz="3600" dirty="0"/>
              <a:t>				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A0D995-5189-E51B-5207-758323274759}"/>
              </a:ext>
            </a:extLst>
          </p:cNvPr>
          <p:cNvSpPr txBox="1"/>
          <p:nvPr/>
        </p:nvSpPr>
        <p:spPr>
          <a:xfrm>
            <a:off x="6096000" y="2954956"/>
            <a:ext cx="72083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N-grams=3</a:t>
            </a:r>
          </a:p>
          <a:p>
            <a:r>
              <a:rPr lang="zh-CN" altLang="en-US" dirty="0"/>
              <a:t>“不坏的”</a:t>
            </a:r>
            <a:r>
              <a:rPr lang="en-US" altLang="zh-CN" dirty="0"/>
              <a:t>       </a:t>
            </a:r>
            <a:r>
              <a:rPr lang="zh-CN" altLang="en-US" dirty="0"/>
              <a:t>“坏的消”       “的消息”</a:t>
            </a:r>
            <a:endParaRPr lang="en-US" altLang="zh-CN" dirty="0"/>
          </a:p>
          <a:p>
            <a:r>
              <a:rPr lang="en-US" altLang="zh-CN" dirty="0"/>
              <a:t>not bad         </a:t>
            </a:r>
            <a:r>
              <a:rPr lang="en-US" altLang="zh-CN" dirty="0" err="1"/>
              <a:t>bad</a:t>
            </a:r>
            <a:r>
              <a:rPr lang="en-US" altLang="zh-CN" dirty="0"/>
              <a:t> ne-         --news</a:t>
            </a:r>
          </a:p>
          <a:p>
            <a:r>
              <a:rPr lang="en-US" altLang="zh-CN" dirty="0"/>
              <a:t>	       (invalid)         (invalid)</a:t>
            </a:r>
          </a:p>
          <a:p>
            <a:endParaRPr lang="en-US" altLang="zh-CN" dirty="0"/>
          </a:p>
          <a:p>
            <a:r>
              <a:rPr lang="en-US" altLang="zh-CN" dirty="0"/>
              <a:t>N-grams=2</a:t>
            </a:r>
          </a:p>
          <a:p>
            <a:r>
              <a:rPr lang="zh-CN" altLang="en-US" dirty="0"/>
              <a:t>“不坏”          “坏的”         “的消”</a:t>
            </a:r>
            <a:r>
              <a:rPr lang="en-US" altLang="zh-CN" dirty="0"/>
              <a:t>          </a:t>
            </a:r>
            <a:r>
              <a:rPr lang="zh-CN" altLang="en-US" dirty="0"/>
              <a:t>“消息”</a:t>
            </a:r>
            <a:endParaRPr lang="en-US" altLang="zh-CN" dirty="0"/>
          </a:p>
          <a:p>
            <a:r>
              <a:rPr lang="en-US" altLang="zh-CN" dirty="0"/>
              <a:t>not bad        </a:t>
            </a:r>
            <a:r>
              <a:rPr lang="en-US" altLang="zh-CN" dirty="0" err="1"/>
              <a:t>bad</a:t>
            </a:r>
            <a:r>
              <a:rPr lang="en-US" altLang="zh-CN" dirty="0"/>
              <a:t>              --news        </a:t>
            </a:r>
            <a:r>
              <a:rPr lang="en-US" altLang="zh-CN" dirty="0" err="1"/>
              <a:t>news</a:t>
            </a:r>
            <a:endParaRPr lang="en-US" altLang="zh-CN" dirty="0"/>
          </a:p>
          <a:p>
            <a:r>
              <a:rPr lang="en-US" altLang="zh-CN" dirty="0"/>
              <a:t>		           (invalid)</a:t>
            </a:r>
          </a:p>
          <a:p>
            <a:r>
              <a:rPr lang="en-US" altLang="zh-CN" dirty="0"/>
              <a:t>N-grams=1</a:t>
            </a:r>
          </a:p>
          <a:p>
            <a:r>
              <a:rPr lang="zh-CN" altLang="en-US" dirty="0"/>
              <a:t>“不”      “坏”       “的”      “消”      “息”</a:t>
            </a:r>
            <a:endParaRPr lang="en-US" altLang="zh-CN" dirty="0"/>
          </a:p>
          <a:p>
            <a:r>
              <a:rPr lang="en-US" altLang="zh-CN" dirty="0"/>
              <a:t>not        bad         -        other*     other*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7938A3-37DA-4BE3-3736-38F2DA6B2C0A}"/>
              </a:ext>
            </a:extLst>
          </p:cNvPr>
          <p:cNvSpPr txBox="1"/>
          <p:nvPr/>
        </p:nvSpPr>
        <p:spPr>
          <a:xfrm>
            <a:off x="1062840" y="3402281"/>
            <a:ext cx="4245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N-grams=5</a:t>
            </a:r>
          </a:p>
          <a:p>
            <a:r>
              <a:rPr lang="zh-CN" altLang="en-US" dirty="0"/>
              <a:t>“不坏的消息”</a:t>
            </a:r>
            <a:r>
              <a:rPr lang="en-US" altLang="zh-CN" dirty="0"/>
              <a:t>		</a:t>
            </a:r>
          </a:p>
          <a:p>
            <a:r>
              <a:rPr lang="en-US" altLang="zh-CN" dirty="0"/>
              <a:t>not a bad news</a:t>
            </a:r>
          </a:p>
          <a:p>
            <a:endParaRPr lang="en-US" altLang="zh-CN" dirty="0"/>
          </a:p>
          <a:p>
            <a:r>
              <a:rPr lang="en-US" altLang="zh-CN" dirty="0"/>
              <a:t>N-grams=4</a:t>
            </a:r>
          </a:p>
          <a:p>
            <a:r>
              <a:rPr lang="zh-CN" altLang="en-US" dirty="0"/>
              <a:t>“不坏的消”</a:t>
            </a:r>
            <a:r>
              <a:rPr lang="en-US" altLang="zh-CN" dirty="0"/>
              <a:t>   	</a:t>
            </a:r>
            <a:r>
              <a:rPr lang="zh-CN" altLang="en-US" dirty="0"/>
              <a:t>“坏的消息”</a:t>
            </a:r>
            <a:endParaRPr lang="en-US" altLang="zh-CN" dirty="0"/>
          </a:p>
          <a:p>
            <a:r>
              <a:rPr lang="en-US" altLang="zh-CN" dirty="0"/>
              <a:t>not a bad ne-       bad news</a:t>
            </a:r>
          </a:p>
          <a:p>
            <a:r>
              <a:rPr lang="en-US" altLang="zh-CN" dirty="0"/>
              <a:t>  (invalid)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56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1181</Words>
  <Application>Microsoft Office PowerPoint</Application>
  <PresentationFormat>宽屏</PresentationFormat>
  <Paragraphs>297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Office 主题​​</vt:lpstr>
      <vt:lpstr>Interpretable sentiment analysis and detection of cognitive distortions for Chinese language</vt:lpstr>
      <vt:lpstr>Background</vt:lpstr>
      <vt:lpstr>Background</vt:lpstr>
      <vt:lpstr>Background</vt:lpstr>
      <vt:lpstr>Segmentation Strategy</vt:lpstr>
      <vt:lpstr>Segmentation Strategy</vt:lpstr>
      <vt:lpstr>Segmentation Strategy</vt:lpstr>
      <vt:lpstr>Segmentation Strategy</vt:lpstr>
      <vt:lpstr>Segmentation Strategy</vt:lpstr>
      <vt:lpstr>Segmentation Strategy</vt:lpstr>
      <vt:lpstr>Improvement Needed</vt:lpstr>
      <vt:lpstr>Experiment</vt:lpstr>
      <vt:lpstr>Experiment</vt:lpstr>
      <vt:lpstr>Experiment</vt:lpstr>
      <vt:lpstr>Experiment Result</vt:lpstr>
      <vt:lpstr>Experiment Result</vt:lpstr>
      <vt:lpstr>Experiment Result</vt:lpstr>
      <vt:lpstr>Improvement Needed</vt:lpstr>
      <vt:lpstr>Improvement Needed</vt:lpstr>
      <vt:lpstr>Improvement Needed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Interpretable sentiment analysis and detection of cognitive distortions for Chinese language</dc:title>
  <dc:creator>Bounce AAS</dc:creator>
  <cp:lastModifiedBy>Bounce AAS</cp:lastModifiedBy>
  <cp:revision>6</cp:revision>
  <dcterms:created xsi:type="dcterms:W3CDTF">2023-12-20T14:19:06Z</dcterms:created>
  <dcterms:modified xsi:type="dcterms:W3CDTF">2023-12-21T08:08:23Z</dcterms:modified>
</cp:coreProperties>
</file>