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2" r:id="rId6"/>
    <p:sldId id="258" r:id="rId7"/>
    <p:sldId id="259" r:id="rId8"/>
    <p:sldId id="266" r:id="rId9"/>
    <p:sldId id="260" r:id="rId10"/>
    <p:sldId id="267" r:id="rId11"/>
    <p:sldId id="261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39402-EDE5-4041-9E3D-2836BD091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580DE6-64B0-4D60-AA2F-6F6570282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CCAD3-6103-45F4-A553-FD80726A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77D7A-EE0B-43A3-8D95-D5828C0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53B00-3DE9-44E8-AE40-B438397F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9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E1D32-9C13-45CC-9EC9-D1FB3F88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B0BCA-4906-4A10-B6F0-C32AEFD0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CDC1A-F73E-4A65-8103-D7FE2FBF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673B8-1BD8-408B-9D72-E0A61F6E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4111F-56AD-4472-8D6C-F1D86ED3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4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5C6FFE-D006-4F75-8581-8F026B15E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4F36C-52F5-4275-A6B8-4DC443D9F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DC3EA-0E35-41DD-9DDB-A12D2D03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A057E-2A3B-44A2-A05A-7D5FCED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D996B-1823-4981-ABB6-5720C01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5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A3E24-2EE8-4C7C-B2FC-6DD3A166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8E2FF-E2E4-4EB7-8C53-A2D3D945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B616F-5CB6-41AE-8A11-B4472159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21FF3-FEB1-40FA-A783-F6AB5BB3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6ACB5-6CB8-4AB9-AAD6-BC19DD6E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D0293-80A6-40D4-9036-CF5EC5BC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BE3CE-9FB5-4F61-B264-B5BF68AF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ACBA2-7479-49F7-82B1-E3F84B53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AED83-5801-43B5-B42E-4264FE9E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B251A-C324-43EC-8C74-E1BAE874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3A53-3D6A-41F4-B83E-508E7F6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8C383-A892-4E2E-A118-E381F1AFC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D0C7C-7CBE-45C7-A9DF-A0284A88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961FB-958D-465E-9A8F-FCDED215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B377B-1ACE-4FB5-9BAF-00F45610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CD206-B536-4CBE-B27E-C5E28C0C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A852D-4F35-42C6-9F02-88E08860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5FCD6-5528-4588-BC10-266308F0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60196-E5D2-4855-99F1-2C33071A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4B5CAA-815D-4E34-8A67-79CF9B764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28436-D2C5-495A-A062-AF3230119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EF5E1-E3DE-40F3-94AC-13E94E6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5C822-2C0F-44F0-BB2B-D454BA92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A9A236-66BE-4771-8032-E5151ED1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5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B519C-A98B-47F9-89B1-88305A75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47E0D6-84BE-49B7-ADB0-CA9BB3B4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7E0AD0-2354-4430-9D4D-F85B5D3C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4830A-9647-45E0-AC45-1CD4E581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9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FAA62-00FF-4D54-9CA3-51BE51A6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0C2509-F814-4183-8F41-BADAEEBC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3FEEB-88A6-4188-A8CB-40785FC8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9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1BD-2341-4210-90AF-EF8D5B24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BA276-7866-4DB2-80B7-055E2C50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689F0-2A2D-490C-858B-7C473182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92BC2-EFAF-49ED-9402-EE986096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A193F-3296-4E94-95D1-87A504CC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FEF6C-FD0A-4F2C-8DC2-A0CE608C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B0CA4-94FC-4CCC-B28C-E0E1D63C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7E43E5-3BA7-4258-BC7B-18289568C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E080C-AE37-4393-8694-D8B0F18E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51D2E-D7E9-469D-8659-E408204F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2D7CD-4879-452A-A16D-2C3C4975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49C03-5710-4DB7-AE30-C6E71584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6FA249-8688-41BE-BB5B-D336E109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70146-45E2-4383-82C1-1F154D7A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08499-F818-4C0E-B8D8-B398273E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F7CB-348B-417B-A943-E552756803C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95DDB-FACF-425F-A985-E6394C860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37D7D-C8BB-44E1-B9E9-AE3173AA7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F3CD-ACFF-47A9-BB05-F44E1983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42E64-5701-4FC3-BA7B-6A02090AB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OS &amp; General Knowledge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CBCAC-2A11-4843-8217-21DBC1CF9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최병표</a:t>
            </a:r>
          </a:p>
        </p:txBody>
      </p:sp>
    </p:spTree>
    <p:extLst>
      <p:ext uri="{BB962C8B-B14F-4D97-AF65-F5344CB8AC3E}">
        <p14:creationId xmlns:p14="http://schemas.microsoft.com/office/powerpoint/2010/main" val="266975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lsof</a:t>
            </a:r>
            <a:r>
              <a:rPr lang="en-US" altLang="ko-KR" dirty="0"/>
              <a:t>(List of File)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시스템의 열린 파일 목록을 확인</a:t>
            </a:r>
            <a:endParaRPr lang="en-US" altLang="ko-KR" dirty="0"/>
          </a:p>
          <a:p>
            <a:r>
              <a:rPr lang="en-US" altLang="ko-KR" dirty="0"/>
              <a:t>COMMAND / PID / USER / File Descriptor / TYPE / DEVICE / SIZE / NODE / NAME</a:t>
            </a:r>
          </a:p>
          <a:p>
            <a:r>
              <a:rPr lang="ko-KR" altLang="en-US" dirty="0"/>
              <a:t>특정 사용자</a:t>
            </a:r>
            <a:r>
              <a:rPr lang="en-US" altLang="ko-KR" dirty="0"/>
              <a:t>, </a:t>
            </a:r>
            <a:r>
              <a:rPr lang="ko-KR" altLang="en-US" dirty="0"/>
              <a:t>포트 등 지정 가능</a:t>
            </a:r>
          </a:p>
        </p:txBody>
      </p:sp>
    </p:spTree>
    <p:extLst>
      <p:ext uri="{BB962C8B-B14F-4D97-AF65-F5344CB8AC3E}">
        <p14:creationId xmlns:p14="http://schemas.microsoft.com/office/powerpoint/2010/main" val="375831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 프로토콜을 이용하여 데이터를 전송하기 위한 </a:t>
            </a:r>
            <a:r>
              <a:rPr lang="en-US" altLang="ko-KR" dirty="0"/>
              <a:t>Command Line Tool, HTTP/S, FTP, SFTP, SMTP </a:t>
            </a:r>
            <a:r>
              <a:rPr lang="ko-KR" altLang="en-US" dirty="0"/>
              <a:t>등 지원</a:t>
            </a:r>
            <a:endParaRPr lang="en-US" altLang="ko-KR" dirty="0"/>
          </a:p>
          <a:p>
            <a:r>
              <a:rPr lang="en-US" altLang="ko-KR" dirty="0"/>
              <a:t>curl –v google.com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AC15A-7A67-4C06-A8F4-C86CBBA6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892" y="2777594"/>
            <a:ext cx="5033047" cy="39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wget</a:t>
            </a:r>
            <a:r>
              <a:rPr lang="en-US" altLang="ko-KR" dirty="0"/>
              <a:t>(Web Get)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상의 파일을 다운 받기</a:t>
            </a:r>
            <a:r>
              <a:rPr lang="en-US" altLang="ko-KR" dirty="0"/>
              <a:t>, HTTP/S, FTP </a:t>
            </a:r>
            <a:r>
              <a:rPr lang="ko-KR" altLang="en-US" dirty="0"/>
              <a:t>프로토콜 지원</a:t>
            </a:r>
            <a:endParaRPr lang="en-US" altLang="ko-KR" dirty="0"/>
          </a:p>
          <a:p>
            <a:r>
              <a:rPr lang="ko-KR" altLang="ko-KR" dirty="0" err="1">
                <a:latin typeface="Arial Unicode MS"/>
                <a:ea typeface="NanumGothicCoding"/>
              </a:rPr>
              <a:t>wget</a:t>
            </a:r>
            <a:r>
              <a:rPr lang="ko-KR" altLang="ko-KR" dirty="0">
                <a:latin typeface="Arial Unicode MS"/>
                <a:ea typeface="NanumGothicCoding"/>
              </a:rPr>
              <a:t> https://www.ebi.ac.uk/~zerbino/velvet/velvet_1.2.10.tgz 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17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 / tail / head / less / more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내용을 확인하는 명령어</a:t>
            </a:r>
            <a:endParaRPr lang="en-US" altLang="ko-KR" dirty="0"/>
          </a:p>
          <a:p>
            <a:r>
              <a:rPr lang="en-US" altLang="ko-KR" dirty="0"/>
              <a:t>cat</a:t>
            </a:r>
            <a:r>
              <a:rPr lang="ko-KR" altLang="en-US" dirty="0"/>
              <a:t> </a:t>
            </a:r>
            <a:r>
              <a:rPr lang="en-US" altLang="ko-KR" dirty="0"/>
              <a:t>abc.txt</a:t>
            </a:r>
          </a:p>
          <a:p>
            <a:r>
              <a:rPr lang="en-US" altLang="ko-KR" dirty="0"/>
              <a:t>tail –n 10 abc.txt</a:t>
            </a:r>
          </a:p>
          <a:p>
            <a:r>
              <a:rPr lang="en-US" altLang="ko-KR" dirty="0"/>
              <a:t>head –n 10 abc.txt</a:t>
            </a:r>
          </a:p>
          <a:p>
            <a:r>
              <a:rPr lang="en-US" altLang="ko-KR" dirty="0"/>
              <a:t>less abc.txt</a:t>
            </a:r>
          </a:p>
          <a:p>
            <a:r>
              <a:rPr lang="en-US" altLang="ko-KR" dirty="0"/>
              <a:t>more abc.txt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99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및 디렉토리를 찾는 명령어</a:t>
            </a:r>
            <a:endParaRPr lang="en-US" altLang="ko-KR" dirty="0"/>
          </a:p>
          <a:p>
            <a:r>
              <a:rPr lang="en-US" altLang="ko-KR" dirty="0"/>
              <a:t>find . –name “FILE_1”</a:t>
            </a:r>
          </a:p>
          <a:p>
            <a:r>
              <a:rPr lang="en-US" altLang="ko-KR" dirty="0"/>
              <a:t>find . –name “*.</a:t>
            </a:r>
            <a:r>
              <a:rPr lang="en-US" altLang="ko-KR" dirty="0" err="1"/>
              <a:t>sh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4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(Secure Shell)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암호화된 네트워크 프로토콜</a:t>
            </a:r>
            <a:endParaRPr lang="en-US" altLang="ko-KR" dirty="0"/>
          </a:p>
          <a:p>
            <a:r>
              <a:rPr lang="ko-KR" altLang="en-US" dirty="0"/>
              <a:t>호스트 주소</a:t>
            </a:r>
            <a:r>
              <a:rPr lang="en-US" altLang="ko-KR" dirty="0"/>
              <a:t>, </a:t>
            </a:r>
            <a:r>
              <a:rPr lang="ko-KR" altLang="en-US" dirty="0"/>
              <a:t>사용자 정보가 있으면 접속 가능</a:t>
            </a:r>
            <a:endParaRPr lang="en-US" altLang="ko-KR" dirty="0"/>
          </a:p>
          <a:p>
            <a:r>
              <a:rPr lang="ko-KR" altLang="en-US" dirty="0"/>
              <a:t>주로 하나의 서버에 여러 사용자가 붙는 형식</a:t>
            </a:r>
          </a:p>
        </p:txBody>
      </p:sp>
    </p:spTree>
    <p:extLst>
      <p:ext uri="{BB962C8B-B14F-4D97-AF65-F5344CB8AC3E}">
        <p14:creationId xmlns:p14="http://schemas.microsoft.com/office/powerpoint/2010/main" val="3126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강제종료</a:t>
            </a:r>
            <a:endParaRPr lang="en-US" altLang="ko-KR" dirty="0"/>
          </a:p>
          <a:p>
            <a:r>
              <a:rPr lang="en-US" altLang="ko-KR" dirty="0"/>
              <a:t>kill -9 4080</a:t>
            </a:r>
            <a:endParaRPr lang="ko-KR" altLang="en-US" dirty="0"/>
          </a:p>
        </p:txBody>
      </p:sp>
      <p:pic>
        <p:nvPicPr>
          <p:cNvPr id="5122" name="Picture 2" descr="리눅스 명령어 - kill, killall">
            <a:extLst>
              <a:ext uri="{FF2B5EF4-FFF2-40B4-BE49-F238E27FC236}">
                <a16:creationId xmlns:a16="http://schemas.microsoft.com/office/drawing/2014/main" id="{45DB4ECD-5015-4A44-865E-F4D1CED7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999414"/>
            <a:ext cx="67341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15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POSIX(Portable Operating System Interface)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이식 가능 운영 체제 인터페이스의 약자로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서로 다른 </a:t>
            </a:r>
            <a:r>
              <a:rPr lang="en-US" altLang="ko-KR" dirty="0"/>
              <a:t>UNIX OS</a:t>
            </a:r>
            <a:r>
              <a:rPr lang="ko-KR" altLang="en-US" dirty="0"/>
              <a:t>의 공통 </a:t>
            </a:r>
            <a:r>
              <a:rPr lang="en-US" altLang="ko-KR" dirty="0"/>
              <a:t>API</a:t>
            </a:r>
            <a:r>
              <a:rPr lang="ko-KR" altLang="en-US" dirty="0"/>
              <a:t>를 정리하여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이식성이 높은 유닉스 응용 프로그램을 개발하기 위한 목적으로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IEEE</a:t>
            </a:r>
            <a:r>
              <a:rPr lang="ko-KR" altLang="en-US" dirty="0"/>
              <a:t>가 책정한 애플리케이션 인터페이스 규격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8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 Basics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stdin: </a:t>
            </a:r>
            <a:r>
              <a:rPr lang="ko-KR" altLang="en-US" dirty="0"/>
              <a:t>받은 입력 값을 프로그램에 </a:t>
            </a:r>
            <a:r>
              <a:rPr lang="ko-KR" altLang="en-US" dirty="0" err="1"/>
              <a:t>나타내주는</a:t>
            </a:r>
            <a:r>
              <a:rPr lang="ko-KR" altLang="en-US" dirty="0"/>
              <a:t> </a:t>
            </a:r>
            <a:r>
              <a:rPr lang="en-US" altLang="ko-KR" dirty="0"/>
              <a:t>stream</a:t>
            </a:r>
          </a:p>
          <a:p>
            <a:r>
              <a:rPr lang="en-US" altLang="ko-KR" dirty="0" err="1"/>
              <a:t>stdout</a:t>
            </a:r>
            <a:r>
              <a:rPr lang="en-US" altLang="ko-KR" dirty="0"/>
              <a:t>: </a:t>
            </a:r>
            <a:r>
              <a:rPr lang="ko-KR" altLang="en-US" dirty="0"/>
              <a:t>모든 출력 값이 가는 곳</a:t>
            </a:r>
            <a:endParaRPr lang="en-US" altLang="ko-KR" dirty="0"/>
          </a:p>
          <a:p>
            <a:r>
              <a:rPr lang="en-US" altLang="ko-KR" dirty="0"/>
              <a:t>stderr: </a:t>
            </a:r>
            <a:r>
              <a:rPr lang="ko-KR" altLang="en-US" dirty="0"/>
              <a:t>에러를 출력하는 곳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9A288-2C37-4847-A757-7EC9D83F5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7" y="3655194"/>
            <a:ext cx="5408839" cy="283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F0C107-12D9-4BBF-AFEE-1D787E3E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71" y="3587816"/>
            <a:ext cx="5408841" cy="283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 Basics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pipes: </a:t>
            </a:r>
            <a:r>
              <a:rPr lang="ko-KR" altLang="en-US" dirty="0"/>
              <a:t>프로그램의 </a:t>
            </a:r>
            <a:r>
              <a:rPr lang="ko-KR" altLang="en-US" dirty="0" err="1"/>
              <a:t>출력값을</a:t>
            </a:r>
            <a:r>
              <a:rPr lang="ko-KR" altLang="en-US" dirty="0"/>
              <a:t> 타프로그램의 </a:t>
            </a:r>
            <a:r>
              <a:rPr lang="ko-KR" altLang="en-US" dirty="0" err="1"/>
              <a:t>입력값으로</a:t>
            </a:r>
            <a:r>
              <a:rPr lang="ko-KR" altLang="en-US" dirty="0"/>
              <a:t> 쓰는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8E7E67-D4BE-4F37-AC21-B7109365F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940050"/>
            <a:ext cx="87249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71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Terminal Command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2D4473-A798-440D-B0B6-B559FA11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9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Grep(global / regular expression / print)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파일이나 표준 입력을 검색하여 주어진 정규 표현식과 맞는 줄을 찾아 프로그램의 표준 출력으로 출력</a:t>
            </a:r>
            <a:endParaRPr lang="en-US" altLang="ko-KR" dirty="0"/>
          </a:p>
          <a:p>
            <a:r>
              <a:rPr lang="ko-KR" altLang="en-US" dirty="0"/>
              <a:t>정규표현식</a:t>
            </a:r>
            <a:r>
              <a:rPr lang="en-US" altLang="ko-KR" dirty="0"/>
              <a:t>: </a:t>
            </a:r>
            <a:r>
              <a:rPr lang="ko-KR" altLang="en-US" dirty="0"/>
              <a:t>특정 규칙을 가진 문자열 집합을 표현하기 위한 형식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8F272D-8750-4762-96AF-AF449A792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83036"/>
              </p:ext>
            </p:extLst>
          </p:nvPr>
        </p:nvGraphicFramePr>
        <p:xfrm>
          <a:off x="2093229" y="3829391"/>
          <a:ext cx="3668036" cy="2268960"/>
        </p:xfrm>
        <a:graphic>
          <a:graphicData uri="http://schemas.openxmlformats.org/drawingml/2006/table">
            <a:tbl>
              <a:tblPr/>
              <a:tblGrid>
                <a:gridCol w="1834018">
                  <a:extLst>
                    <a:ext uri="{9D8B030D-6E8A-4147-A177-3AD203B41FA5}">
                      <a16:colId xmlns:a16="http://schemas.microsoft.com/office/drawing/2014/main" val="3942755083"/>
                    </a:ext>
                  </a:extLst>
                </a:gridCol>
                <a:gridCol w="1834018">
                  <a:extLst>
                    <a:ext uri="{9D8B030D-6E8A-4147-A177-3AD203B41FA5}">
                      <a16:colId xmlns:a16="http://schemas.microsoft.com/office/drawing/2014/main" val="2695859321"/>
                    </a:ext>
                  </a:extLst>
                </a:gridCol>
              </a:tblGrid>
              <a:tr h="3647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메타 문자</a:t>
                      </a:r>
                      <a:br>
                        <a:rPr lang="ko-KR" altLang="en-US" sz="1000" b="1" dirty="0">
                          <a:effectLst/>
                        </a:rPr>
                      </a:br>
                      <a:r>
                        <a:rPr lang="en-US" altLang="ko-KR" sz="1000" b="1" dirty="0">
                          <a:effectLst/>
                        </a:rPr>
                        <a:t>(</a:t>
                      </a:r>
                      <a:r>
                        <a:rPr lang="en-US" sz="1000" b="1" dirty="0">
                          <a:effectLst/>
                        </a:rPr>
                        <a:t>Meta Character)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81176"/>
                  </a:ext>
                </a:extLst>
              </a:tr>
              <a:tr h="3647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1</a:t>
                      </a:r>
                      <a:r>
                        <a:rPr lang="ko-KR" altLang="en-US" sz="1000">
                          <a:effectLst/>
                        </a:rPr>
                        <a:t>개의 문자 매치 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ko-KR" altLang="en-US" sz="1000">
                          <a:effectLst/>
                        </a:rPr>
                        <a:t>정확히 </a:t>
                      </a:r>
                      <a:r>
                        <a:rPr lang="en-US" altLang="ko-KR" sz="1000">
                          <a:effectLst/>
                        </a:rPr>
                        <a:t>1</a:t>
                      </a:r>
                      <a:r>
                        <a:rPr lang="ko-KR" altLang="en-US" sz="1000">
                          <a:effectLst/>
                        </a:rPr>
                        <a:t>개의 문자와 매치</a:t>
                      </a:r>
                      <a:r>
                        <a:rPr lang="en-US" altLang="ko-KR" sz="1000">
                          <a:effectLst/>
                        </a:rPr>
                        <a:t>)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44781"/>
                  </a:ext>
                </a:extLst>
              </a:tr>
              <a:tr h="2137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*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</a:rPr>
                        <a:t>앞 문자가 </a:t>
                      </a:r>
                      <a:r>
                        <a:rPr lang="en-US" altLang="ko-KR" sz="1000">
                          <a:effectLst/>
                        </a:rPr>
                        <a:t>0</a:t>
                      </a:r>
                      <a:r>
                        <a:rPr lang="ko-KR" altLang="en-US" sz="1000">
                          <a:effectLst/>
                        </a:rPr>
                        <a:t>회 이상 매치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054882"/>
                  </a:ext>
                </a:extLst>
              </a:tr>
              <a:tr h="21379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{n}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</a:rPr>
                        <a:t>앞 문자가 정확히 </a:t>
                      </a:r>
                      <a:r>
                        <a:rPr lang="en-US" altLang="ko-KR" sz="1000">
                          <a:effectLst/>
                        </a:rPr>
                        <a:t>n</a:t>
                      </a:r>
                      <a:r>
                        <a:rPr lang="ko-KR" altLang="en-US" sz="1000">
                          <a:effectLst/>
                        </a:rPr>
                        <a:t>회 매치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83414"/>
                  </a:ext>
                </a:extLst>
              </a:tr>
              <a:tr h="364708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{n,m}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</a:rPr>
                        <a:t>앞 문자가 </a:t>
                      </a:r>
                      <a:r>
                        <a:rPr lang="en-US" altLang="ko-KR" sz="1000">
                          <a:effectLst/>
                        </a:rPr>
                        <a:t>n</a:t>
                      </a:r>
                      <a:r>
                        <a:rPr lang="ko-KR" altLang="en-US" sz="1000">
                          <a:effectLst/>
                        </a:rPr>
                        <a:t>회 이상 </a:t>
                      </a:r>
                      <a:r>
                        <a:rPr lang="en-US" altLang="ko-KR" sz="1000">
                          <a:effectLst/>
                        </a:rPr>
                        <a:t>m</a:t>
                      </a:r>
                      <a:r>
                        <a:rPr lang="ko-KR" altLang="en-US" sz="1000">
                          <a:effectLst/>
                        </a:rPr>
                        <a:t>회 이하 매치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10803"/>
                  </a:ext>
                </a:extLst>
              </a:tr>
              <a:tr h="3647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[ ]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</a:rPr>
                        <a:t>대괄호에 포함된 문자 중 한개와 매치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231354"/>
                  </a:ext>
                </a:extLst>
              </a:tr>
              <a:tr h="3647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[^ ]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</a:rPr>
                        <a:t>대괄호 안에서 </a:t>
                      </a:r>
                      <a:r>
                        <a:rPr lang="en-US" altLang="ko-KR" sz="1000" dirty="0">
                          <a:effectLst/>
                        </a:rPr>
                        <a:t>^</a:t>
                      </a:r>
                      <a:r>
                        <a:rPr lang="ko-KR" altLang="en-US" sz="1000" dirty="0">
                          <a:effectLst/>
                        </a:rPr>
                        <a:t>뒤에 있는 문자들을 제외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644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6D8411-2C8E-48BF-850A-4693DA23B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27451"/>
              </p:ext>
            </p:extLst>
          </p:nvPr>
        </p:nvGraphicFramePr>
        <p:xfrm>
          <a:off x="6430735" y="3905591"/>
          <a:ext cx="3668036" cy="2116560"/>
        </p:xfrm>
        <a:graphic>
          <a:graphicData uri="http://schemas.openxmlformats.org/drawingml/2006/table">
            <a:tbl>
              <a:tblPr/>
              <a:tblGrid>
                <a:gridCol w="1834018">
                  <a:extLst>
                    <a:ext uri="{9D8B030D-6E8A-4147-A177-3AD203B41FA5}">
                      <a16:colId xmlns:a16="http://schemas.microsoft.com/office/drawing/2014/main" val="3086550382"/>
                    </a:ext>
                  </a:extLst>
                </a:gridCol>
                <a:gridCol w="1834018">
                  <a:extLst>
                    <a:ext uri="{9D8B030D-6E8A-4147-A177-3AD203B41FA5}">
                      <a16:colId xmlns:a16="http://schemas.microsoft.com/office/drawing/2014/main" val="271542447"/>
                    </a:ext>
                  </a:extLst>
                </a:gridCol>
              </a:tblGrid>
              <a:tr h="3647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[ - ]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</a:rPr>
                        <a:t>대괄호 안 문자 범위에 있는 문자들 매치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019191"/>
                  </a:ext>
                </a:extLst>
              </a:tr>
              <a:tr h="2137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( )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</a:rPr>
                        <a:t>표현식을 그룹화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4042"/>
                  </a:ext>
                </a:extLst>
              </a:tr>
              <a:tr h="2137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^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</a:rPr>
                        <a:t>문자열 라인의 처음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85090"/>
                  </a:ext>
                </a:extLst>
              </a:tr>
              <a:tr h="2137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$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</a:rPr>
                        <a:t>문자열 라인의 마지막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30066"/>
                  </a:ext>
                </a:extLst>
              </a:tr>
              <a:tr h="3647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?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</a:rPr>
                        <a:t>앞 문자가 </a:t>
                      </a:r>
                      <a:r>
                        <a:rPr lang="en-US" altLang="ko-KR" sz="1000" dirty="0">
                          <a:effectLst/>
                        </a:rPr>
                        <a:t>0 </a:t>
                      </a:r>
                      <a:r>
                        <a:rPr lang="ko-KR" altLang="en-US" sz="1000" dirty="0">
                          <a:effectLst/>
                        </a:rPr>
                        <a:t>또는 </a:t>
                      </a:r>
                      <a:r>
                        <a:rPr lang="en-US" altLang="ko-KR" sz="1000" dirty="0"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effectLst/>
                        </a:rPr>
                        <a:t>회 매치 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확장 정규 표현식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99859"/>
                  </a:ext>
                </a:extLst>
              </a:tr>
              <a:tr h="3647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+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</a:rPr>
                        <a:t>앞 문자가 </a:t>
                      </a:r>
                      <a:r>
                        <a:rPr lang="en-US" altLang="ko-KR" sz="1000" dirty="0"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effectLst/>
                        </a:rPr>
                        <a:t>회 이상 매치 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확장 정규 표현식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3403"/>
                  </a:ext>
                </a:extLst>
              </a:tr>
              <a:tr h="3647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|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</a:rPr>
                        <a:t>표현식 논리 </a:t>
                      </a:r>
                      <a:r>
                        <a:rPr lang="en-US" altLang="ko-KR" sz="1000" dirty="0">
                          <a:effectLst/>
                        </a:rPr>
                        <a:t>OR (</a:t>
                      </a:r>
                      <a:r>
                        <a:rPr lang="ko-KR" altLang="en-US" sz="1000" dirty="0">
                          <a:effectLst/>
                        </a:rPr>
                        <a:t>확장 정규 표현식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1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8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en-US" altLang="ko-KR" dirty="0"/>
              <a:t>(</a:t>
            </a:r>
            <a:r>
              <a:rPr lang="en-US" altLang="ko-KR" dirty="0" err="1"/>
              <a:t>Aho</a:t>
            </a:r>
            <a:r>
              <a:rPr lang="en-US" altLang="ko-KR" dirty="0"/>
              <a:t>, Weinberger, Kernighan)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형태로 되어있는 입력데이터를 행과 단어 별로 처리해 출력</a:t>
            </a:r>
            <a:endParaRPr lang="en-US" altLang="ko-KR" dirty="0"/>
          </a:p>
          <a:p>
            <a:r>
              <a:rPr lang="ko-KR" altLang="en-US" dirty="0"/>
              <a:t>문자열 데이터와 연관 배열</a:t>
            </a:r>
            <a:r>
              <a:rPr lang="en-US" altLang="ko-KR" dirty="0"/>
              <a:t>, </a:t>
            </a:r>
            <a:r>
              <a:rPr lang="ko-KR" altLang="en-US" dirty="0"/>
              <a:t>정규 표현식을 주로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CCD53A-D9F4-41F0-996E-9E6ED6E7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429000"/>
            <a:ext cx="60579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7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en-US" altLang="ko-KR" dirty="0"/>
              <a:t>(</a:t>
            </a:r>
            <a:r>
              <a:rPr lang="en-US" altLang="ko-KR" dirty="0" err="1"/>
              <a:t>Aho</a:t>
            </a:r>
            <a:r>
              <a:rPr lang="en-US" altLang="ko-KR" dirty="0"/>
              <a:t>, Weinberger, Kernighan)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36D72C-41F0-4A95-96D0-3E4324F4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618596"/>
            <a:ext cx="6038850" cy="4410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9E0395-BBC5-475E-A747-BFBF7E078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978492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2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6C667-35F1-4485-8D71-1267512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Sed(Stream Editor)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9B1A6-993D-4A32-AF94-BE08DDA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명령행에서 파일 인자로 받아 명령어를 통해 작업한 후 결과를 화면으로 확인하는 방식</a:t>
            </a:r>
            <a:endParaRPr lang="en-US" altLang="ko-KR" dirty="0"/>
          </a:p>
          <a:p>
            <a:r>
              <a:rPr lang="ko-KR" altLang="en-US" dirty="0"/>
              <a:t>저장 전까지는 원본에 손해가 없다</a:t>
            </a:r>
            <a:r>
              <a:rPr lang="en-US" altLang="ko-KR" dirty="0"/>
              <a:t>.(</a:t>
            </a:r>
            <a:r>
              <a:rPr lang="ko-KR" altLang="en-US" dirty="0"/>
              <a:t>클립보드처럼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특정 범위 파일 내용 출력</a:t>
            </a:r>
            <a:endParaRPr lang="en-US" altLang="ko-KR" dirty="0"/>
          </a:p>
          <a:p>
            <a:r>
              <a:rPr lang="ko-KR" altLang="en-US" dirty="0"/>
              <a:t>치환</a:t>
            </a:r>
            <a:endParaRPr lang="en-US" altLang="ko-KR" dirty="0"/>
          </a:p>
          <a:p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49767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495</Words>
  <Application>Microsoft Office PowerPoint</Application>
  <PresentationFormat>와이드스크린</PresentationFormat>
  <Paragraphs>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 Unicode MS</vt:lpstr>
      <vt:lpstr>맑은 고딕</vt:lpstr>
      <vt:lpstr>Arial</vt:lpstr>
      <vt:lpstr>Office 테마</vt:lpstr>
      <vt:lpstr>OS &amp; General Knowledge</vt:lpstr>
      <vt:lpstr>POSIX(Portable Operating System Interface)</vt:lpstr>
      <vt:lpstr>POSIX Basics</vt:lpstr>
      <vt:lpstr>POSIX Basics</vt:lpstr>
      <vt:lpstr>Basic Terminal Command</vt:lpstr>
      <vt:lpstr>Grep(global / regular expression / print)</vt:lpstr>
      <vt:lpstr>awk(Aho, Weinberger, Kernighan)</vt:lpstr>
      <vt:lpstr>awk(Aho, Weinberger, Kernighan)</vt:lpstr>
      <vt:lpstr>Sed(Stream Editor)</vt:lpstr>
      <vt:lpstr>lsof(List of File)</vt:lpstr>
      <vt:lpstr>cURL</vt:lpstr>
      <vt:lpstr>wget(Web Get)</vt:lpstr>
      <vt:lpstr>cat / tail / head / less / more</vt:lpstr>
      <vt:lpstr>find</vt:lpstr>
      <vt:lpstr>ssh(Secure Shell)</vt:lpstr>
      <vt:lpstr>kill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&amp; General Knowledge</dc:title>
  <dc:creator>병표 최</dc:creator>
  <cp:lastModifiedBy>병표 최</cp:lastModifiedBy>
  <cp:revision>11</cp:revision>
  <dcterms:created xsi:type="dcterms:W3CDTF">2020-08-01T14:46:49Z</dcterms:created>
  <dcterms:modified xsi:type="dcterms:W3CDTF">2020-08-01T15:38:32Z</dcterms:modified>
</cp:coreProperties>
</file>