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5" r:id="rId4"/>
    <p:sldId id="264" r:id="rId5"/>
    <p:sldId id="266" r:id="rId6"/>
    <p:sldId id="267" r:id="rId7"/>
    <p:sldId id="265" r:id="rId8"/>
    <p:sldId id="258" r:id="rId9"/>
    <p:sldId id="259" r:id="rId10"/>
    <p:sldId id="260" r:id="rId11"/>
    <p:sldId id="279" r:id="rId12"/>
    <p:sldId id="280" r:id="rId13"/>
    <p:sldId id="282" r:id="rId14"/>
    <p:sldId id="281" r:id="rId15"/>
    <p:sldId id="283" r:id="rId16"/>
    <p:sldId id="268" r:id="rId17"/>
    <p:sldId id="274" r:id="rId18"/>
    <p:sldId id="273" r:id="rId19"/>
    <p:sldId id="271" r:id="rId20"/>
    <p:sldId id="272" r:id="rId21"/>
    <p:sldId id="276" r:id="rId22"/>
    <p:sldId id="269" r:id="rId23"/>
    <p:sldId id="270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77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FB4B-2FD6-4D5D-B485-6D7B8EE23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 WEB-Mapping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36734-A7A9-4442-9C12-8DD183AC8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Ahaouari</a:t>
            </a:r>
            <a:r>
              <a:rPr lang="fr-FR" dirty="0"/>
              <a:t> Nadir</a:t>
            </a:r>
          </a:p>
          <a:p>
            <a:r>
              <a:rPr lang="fr-FR" dirty="0" err="1"/>
              <a:t>Benboubker</a:t>
            </a:r>
            <a:r>
              <a:rPr lang="fr-FR" dirty="0"/>
              <a:t> Mahmoud</a:t>
            </a:r>
          </a:p>
          <a:p>
            <a:r>
              <a:rPr lang="fr-FR" dirty="0" err="1"/>
              <a:t>Bounhar</a:t>
            </a:r>
            <a:r>
              <a:rPr lang="fr-FR" dirty="0"/>
              <a:t> Abdelaziz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F37DBF-5EF4-4EA4-9AAE-EBF46EA6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1" y="2022482"/>
            <a:ext cx="4130126" cy="40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Organisation du travail – </a:t>
            </a:r>
            <a:r>
              <a:rPr lang="fr-FR" sz="2800" i="1"/>
              <a:t>Repartions des tâches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FR" dirty="0"/>
              <a:t>« Éclatement » en package</a:t>
            </a:r>
          </a:p>
          <a:p>
            <a:r>
              <a:rPr lang="fr-FR" dirty="0"/>
              <a:t>Réduire au maximum l’interdépendance entre les programmeurs </a:t>
            </a:r>
          </a:p>
          <a:p>
            <a:r>
              <a:rPr lang="fr-FR" dirty="0"/>
              <a:t>Optimiser le temps de programmation</a:t>
            </a:r>
          </a:p>
          <a:p>
            <a:endParaRPr lang="fr-FR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2175B-54BB-4F12-99FD-D4B3FC788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6" b="-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30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11" y="654100"/>
            <a:ext cx="4695688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8" y="2171223"/>
            <a:ext cx="4817892" cy="344011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Diagramme des cas d’utilisations</a:t>
            </a:r>
          </a:p>
          <a:p>
            <a:r>
              <a:rPr lang="fr-FR" dirty="0">
                <a:solidFill>
                  <a:schemeClr val="bg1"/>
                </a:solidFill>
              </a:rPr>
              <a:t>Diagramme séquences détaillé: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-Visualiser Carte</a:t>
            </a:r>
          </a:p>
          <a:p>
            <a:r>
              <a:rPr lang="fr-FR" dirty="0">
                <a:solidFill>
                  <a:schemeClr val="bg1"/>
                </a:solidFill>
              </a:rPr>
              <a:t>Diagramme séquences détaillé: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-Gérer les états parcellaires</a:t>
            </a:r>
          </a:p>
          <a:p>
            <a:r>
              <a:rPr lang="fr-FR" dirty="0">
                <a:solidFill>
                  <a:schemeClr val="bg1"/>
                </a:solidFill>
              </a:rPr>
              <a:t>Diagramme de classe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5" y="675365"/>
            <a:ext cx="4997302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Diagramme des cas d’utilisations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6" y="1061049"/>
            <a:ext cx="5488928" cy="4735902"/>
          </a:xfr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0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24" y="622202"/>
            <a:ext cx="5943600" cy="1375608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Diagramme séquences détaillé: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	     Visualiser Carte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7" y="2122098"/>
            <a:ext cx="10058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382" y="336430"/>
            <a:ext cx="5943600" cy="1273191"/>
          </a:xfrm>
        </p:spPr>
        <p:txBody>
          <a:bodyPr anchor="ctr">
            <a:normAutofit fontScale="90000"/>
          </a:bodyPr>
          <a:lstStyle/>
          <a:p>
            <a:pPr marL="0" indent="0"/>
            <a:r>
              <a:rPr lang="fr-FR" dirty="0">
                <a:solidFill>
                  <a:schemeClr val="bg1"/>
                </a:solidFill>
              </a:rPr>
              <a:t>Diagramme séquences détaillé: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  Gérer les états parcellaires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55" y="1835489"/>
            <a:ext cx="7324406" cy="4892474"/>
          </a:xfrm>
        </p:spPr>
      </p:pic>
    </p:spTree>
    <p:extLst>
      <p:ext uri="{BB962C8B-B14F-4D97-AF65-F5344CB8AC3E}">
        <p14:creationId xmlns:p14="http://schemas.microsoft.com/office/powerpoint/2010/main" val="5553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59" y="405442"/>
            <a:ext cx="4976040" cy="123668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91" y="1854467"/>
            <a:ext cx="7224592" cy="4489994"/>
          </a:xfr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6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1" y="2174555"/>
            <a:ext cx="5085648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Technologies utilisées: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 descr="RÃ©sultat de recherche d'images pour &quot;back en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250" y="1766816"/>
            <a:ext cx="6287240" cy="43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5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24" y="579672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92D05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520996" y="2159039"/>
            <a:ext cx="2434856" cy="2742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>
                <a:solidFill>
                  <a:schemeClr val="bg1"/>
                </a:solidFill>
              </a:rPr>
              <a:t>Angular</a:t>
            </a:r>
            <a:r>
              <a:rPr lang="fr-FR" sz="2400" dirty="0">
                <a:solidFill>
                  <a:schemeClr val="bg1"/>
                </a:solidFill>
              </a:rPr>
              <a:t> 7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err="1">
                <a:solidFill>
                  <a:schemeClr val="bg1"/>
                </a:solidFill>
              </a:rPr>
              <a:t>Bootstrap</a:t>
            </a:r>
            <a:r>
              <a:rPr lang="fr-FR" sz="2400" dirty="0">
                <a:solidFill>
                  <a:schemeClr val="bg1"/>
                </a:solidFill>
              </a:rPr>
              <a:t> 4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err="1">
                <a:solidFill>
                  <a:schemeClr val="bg1"/>
                </a:solidFill>
              </a:rPr>
              <a:t>Leaflet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74" y="2159039"/>
            <a:ext cx="6128222" cy="2876512"/>
          </a:xfrm>
        </p:spPr>
      </p:pic>
    </p:spTree>
    <p:extLst>
      <p:ext uri="{BB962C8B-B14F-4D97-AF65-F5344CB8AC3E}">
        <p14:creationId xmlns:p14="http://schemas.microsoft.com/office/powerpoint/2010/main" val="391849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24" y="579672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Angular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C0000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191386" y="2387325"/>
            <a:ext cx="4869712" cy="147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Plateforme de création d'applications Web mobiles et de bureau</a:t>
            </a:r>
          </a:p>
          <a:p>
            <a:r>
              <a:rPr lang="fr-FR" dirty="0">
                <a:solidFill>
                  <a:schemeClr val="bg1"/>
                </a:solidFill>
              </a:rPr>
              <a:t>Dynamiques et immersives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75" y="1027972"/>
            <a:ext cx="4407628" cy="4407628"/>
          </a:xfrm>
        </p:spPr>
      </p:pic>
    </p:spTree>
    <p:extLst>
      <p:ext uri="{BB962C8B-B14F-4D97-AF65-F5344CB8AC3E}">
        <p14:creationId xmlns:p14="http://schemas.microsoft.com/office/powerpoint/2010/main" val="253857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Bootstrap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7030A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265812" y="2497106"/>
            <a:ext cx="3973943" cy="151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Une boîte à outils open source pour développer avec HTML, CSS et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43" y="1562806"/>
            <a:ext cx="5688607" cy="2986519"/>
          </a:xfrm>
        </p:spPr>
      </p:pic>
    </p:spTree>
    <p:extLst>
      <p:ext uri="{BB962C8B-B14F-4D97-AF65-F5344CB8AC3E}">
        <p14:creationId xmlns:p14="http://schemas.microsoft.com/office/powerpoint/2010/main" val="27921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30" y="203200"/>
            <a:ext cx="2568522" cy="1375608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16" y="1768701"/>
            <a:ext cx="4970797" cy="2586639"/>
          </a:xfrm>
        </p:spPr>
        <p:txBody>
          <a:bodyPr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ONEE: exproprie pour son compte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Cabinets Topographes: Accompagne l’ONEE durant la procédure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00" y="1975914"/>
            <a:ext cx="6218396" cy="38909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1963" y="966232"/>
            <a:ext cx="5969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Procédure d’expropriation au Maroc</a:t>
            </a:r>
          </a:p>
        </p:txBody>
      </p:sp>
    </p:spTree>
    <p:extLst>
      <p:ext uri="{BB962C8B-B14F-4D97-AF65-F5344CB8AC3E}">
        <p14:creationId xmlns:p14="http://schemas.microsoft.com/office/powerpoint/2010/main" val="2047650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Leaflet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43" y="1576072"/>
            <a:ext cx="7959582" cy="4216216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0" y="2184036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Librairie JavaScript open-source</a:t>
            </a:r>
          </a:p>
          <a:p>
            <a:r>
              <a:rPr lang="fr-FR" dirty="0">
                <a:solidFill>
                  <a:schemeClr val="bg1"/>
                </a:solidFill>
              </a:rPr>
              <a:t>Flexible</a:t>
            </a:r>
          </a:p>
          <a:p>
            <a:r>
              <a:rPr lang="fr-FR" dirty="0">
                <a:solidFill>
                  <a:schemeClr val="bg1"/>
                </a:solidFill>
              </a:rPr>
              <a:t>Performante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15" y="453270"/>
            <a:ext cx="2828260" cy="7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24" y="579672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CD7053">
              <a:alpha val="8470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584791" y="2501916"/>
            <a:ext cx="2434856" cy="1854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>
                <a:solidFill>
                  <a:schemeClr val="bg1"/>
                </a:solidFill>
              </a:rPr>
              <a:t>Spring</a:t>
            </a:r>
            <a:r>
              <a:rPr lang="fr-FR" sz="2400" dirty="0">
                <a:solidFill>
                  <a:schemeClr val="bg1"/>
                </a:solidFill>
              </a:rPr>
              <a:t> Boot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err="1">
                <a:solidFill>
                  <a:schemeClr val="bg1"/>
                </a:solidFill>
              </a:rPr>
              <a:t>PostgreSQL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72" y="2069990"/>
            <a:ext cx="6010018" cy="3365610"/>
          </a:xfrm>
        </p:spPr>
      </p:pic>
    </p:spTree>
    <p:extLst>
      <p:ext uri="{BB962C8B-B14F-4D97-AF65-F5344CB8AC3E}">
        <p14:creationId xmlns:p14="http://schemas.microsoft.com/office/powerpoint/2010/main" val="225822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Spring</a:t>
            </a:r>
            <a:r>
              <a:rPr lang="fr-FR" dirty="0">
                <a:solidFill>
                  <a:schemeClr val="bg1"/>
                </a:solidFill>
              </a:rPr>
              <a:t> Boot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0" y="2184036"/>
            <a:ext cx="4890977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Création de web service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Les Starters (</a:t>
            </a:r>
            <a:r>
              <a:rPr lang="fr-FR" sz="1600" dirty="0" err="1">
                <a:solidFill>
                  <a:schemeClr val="bg1"/>
                </a:solidFill>
              </a:rPr>
              <a:t>Spring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MVC,Jackson,Tomcat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) - </a:t>
            </a:r>
            <a:r>
              <a:rPr lang="fr-FR" sz="1400" b="1" dirty="0" err="1">
                <a:solidFill>
                  <a:schemeClr val="bg1"/>
                </a:solidFill>
              </a:rPr>
              <a:t>Spring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r>
              <a:rPr lang="fr-FR" sz="1400" b="1" dirty="0" err="1">
                <a:solidFill>
                  <a:schemeClr val="bg1"/>
                </a:solidFill>
              </a:rPr>
              <a:t>Initializr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L'auto-configuration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API </a:t>
            </a:r>
            <a:r>
              <a:rPr lang="fr-FR" sz="1400" b="1" dirty="0">
                <a:solidFill>
                  <a:schemeClr val="bg1"/>
                </a:solidFill>
              </a:rPr>
              <a:t>REST(</a:t>
            </a:r>
            <a:r>
              <a:rPr lang="fr-FR" sz="1400" dirty="0">
                <a:solidFill>
                  <a:schemeClr val="bg1"/>
                </a:solidFill>
              </a:rPr>
              <a:t>propose toutes les </a:t>
            </a:r>
            <a:r>
              <a:rPr lang="fr-FR" sz="1400" b="1" dirty="0">
                <a:solidFill>
                  <a:schemeClr val="bg1"/>
                </a:solidFill>
              </a:rPr>
              <a:t>opérations CRUD</a:t>
            </a:r>
            <a:r>
              <a:rPr lang="fr-FR" b="1" dirty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62" y="2452684"/>
            <a:ext cx="6256044" cy="1952625"/>
          </a:xfrm>
        </p:spPr>
      </p:pic>
    </p:spTree>
    <p:extLst>
      <p:ext uri="{BB962C8B-B14F-4D97-AF65-F5344CB8AC3E}">
        <p14:creationId xmlns:p14="http://schemas.microsoft.com/office/powerpoint/2010/main" val="65285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PostgreSQL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0" y="2184036"/>
            <a:ext cx="4890977" cy="240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Base de données relationnelle Open Source la plus avancée au monde</a:t>
            </a:r>
          </a:p>
          <a:p>
            <a:r>
              <a:rPr lang="fr-FR" dirty="0"/>
              <a:t> </a:t>
            </a:r>
            <a:r>
              <a:rPr lang="fr-FR" dirty="0">
                <a:solidFill>
                  <a:schemeClr val="bg1"/>
                </a:solidFill>
              </a:rPr>
              <a:t>Un SGBD relationnelle et objet</a:t>
            </a:r>
            <a:endParaRPr lang="fr-FR" b="1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72" y="1690628"/>
            <a:ext cx="6038824" cy="3396044"/>
          </a:xfrm>
        </p:spPr>
      </p:pic>
    </p:spTree>
    <p:extLst>
      <p:ext uri="{BB962C8B-B14F-4D97-AF65-F5344CB8AC3E}">
        <p14:creationId xmlns:p14="http://schemas.microsoft.com/office/powerpoint/2010/main" val="405773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C9E8D5-0AD7-431E-8C47-2D64C7F9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Technologie Backend - </a:t>
            </a:r>
            <a:r>
              <a:rPr lang="fr-FR" i="1">
                <a:solidFill>
                  <a:schemeClr val="bg1"/>
                </a:solidFill>
              </a:rPr>
              <a:t>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A37D1-6CBD-4D50-8C65-2E0FCC0A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JWT</a:t>
            </a:r>
            <a:r>
              <a:rPr lang="fr-FR" b="1" dirty="0">
                <a:solidFill>
                  <a:schemeClr val="bg1"/>
                </a:solidFill>
              </a:rPr>
              <a:t>: </a:t>
            </a:r>
            <a:r>
              <a:rPr lang="fr-FR" i="1" dirty="0">
                <a:solidFill>
                  <a:schemeClr val="bg1"/>
                </a:solidFill>
              </a:rPr>
              <a:t>JSON Web Token</a:t>
            </a:r>
          </a:p>
          <a:p>
            <a:r>
              <a:rPr lang="fr-FR" i="1" dirty="0">
                <a:solidFill>
                  <a:schemeClr val="bg1"/>
                </a:solidFill>
              </a:rPr>
              <a:t> Jetons générés stockés chez l’utilisateur</a:t>
            </a:r>
          </a:p>
          <a:p>
            <a:r>
              <a:rPr lang="fr-FR" i="1" dirty="0">
                <a:solidFill>
                  <a:schemeClr val="bg1"/>
                </a:solidFill>
              </a:rPr>
              <a:t>Données Confidentielles stockées encodées</a:t>
            </a:r>
          </a:p>
          <a:p>
            <a:pPr lvl="1"/>
            <a:r>
              <a:rPr lang="fr-FR" i="1" dirty="0" err="1">
                <a:solidFill>
                  <a:schemeClr val="bg1"/>
                </a:solidFill>
              </a:rPr>
              <a:t>Mdp</a:t>
            </a:r>
            <a:r>
              <a:rPr lang="fr-FR" i="1" dirty="0">
                <a:solidFill>
                  <a:schemeClr val="bg1"/>
                </a:solidFill>
              </a:rPr>
              <a:t>:« 123456 » devient « </a:t>
            </a:r>
            <a:r>
              <a:rPr lang="fr-FR" dirty="0">
                <a:solidFill>
                  <a:schemeClr val="bg1"/>
                </a:solidFill>
              </a:rPr>
              <a:t>"$2a$10$BlPXcxeWk7HvGlP/7UcQrOc4I.F55XTrgt7hXahlubz.M9LuBR5he »</a:t>
            </a:r>
          </a:p>
          <a:p>
            <a:pPr lvl="1"/>
            <a:endParaRPr lang="fr-FR" i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www.vaadata.com/blog/wp-content/uploads/2016/12/JWT_tokens_FR-1.png">
            <a:extLst>
              <a:ext uri="{FF2B5EF4-FFF2-40B4-BE49-F238E27FC236}">
                <a16:creationId xmlns:a16="http://schemas.microsoft.com/office/drawing/2014/main" id="{70EA2517-052E-4ABB-A533-E651FA7B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124009"/>
            <a:ext cx="5143500" cy="25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Image 3">
            <a:extLst>
              <a:ext uri="{FF2B5EF4-FFF2-40B4-BE49-F238E27FC236}">
                <a16:creationId xmlns:a16="http://schemas.microsoft.com/office/drawing/2014/main" id="{8AE250C4-1314-4F2D-88EC-DDEEA978C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8201"/>
          <a:stretch/>
        </p:blipFill>
        <p:spPr>
          <a:xfrm>
            <a:off x="209776" y="386080"/>
            <a:ext cx="11772448" cy="60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1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F882A-C54D-40F9-9EF4-0B9DB9A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C5890-2DB6-4726-8AFD-D2FFE914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4" y="0"/>
            <a:ext cx="11673191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99FAAE-DFAB-4B6D-8416-3009EF86CC36}"/>
              </a:ext>
            </a:extLst>
          </p:cNvPr>
          <p:cNvSpPr txBox="1"/>
          <p:nvPr/>
        </p:nvSpPr>
        <p:spPr>
          <a:xfrm>
            <a:off x="1510031" y="584232"/>
            <a:ext cx="7546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Technologie Backend – </a:t>
            </a:r>
            <a:r>
              <a:rPr lang="fr-FR" sz="3200" dirty="0" err="1">
                <a:solidFill>
                  <a:schemeClr val="accent2"/>
                </a:solidFill>
              </a:rPr>
              <a:t>RestLet</a:t>
            </a:r>
            <a:r>
              <a:rPr lang="fr-FR" sz="3200" dirty="0">
                <a:solidFill>
                  <a:schemeClr val="accent2"/>
                </a:solidFill>
              </a:rPr>
              <a:t>/Postman</a:t>
            </a:r>
          </a:p>
        </p:txBody>
      </p:sp>
    </p:spTree>
    <p:extLst>
      <p:ext uri="{BB962C8B-B14F-4D97-AF65-F5344CB8AC3E}">
        <p14:creationId xmlns:p14="http://schemas.microsoft.com/office/powerpoint/2010/main" val="299220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Problèmes encourus et solutions envisagées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Bibliothèque JavaScript de Web Mapping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RÃ©sultat de recherche d'images pour &quot;google map api&quot;">
            <a:extLst>
              <a:ext uri="{FF2B5EF4-FFF2-40B4-BE49-F238E27FC236}">
                <a16:creationId xmlns:a16="http://schemas.microsoft.com/office/drawing/2014/main" id="{3822DAF4-811F-496A-9890-534282F8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1" y="3429000"/>
            <a:ext cx="1531805" cy="149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flet logo.svg">
            <a:extLst>
              <a:ext uri="{FF2B5EF4-FFF2-40B4-BE49-F238E27FC236}">
                <a16:creationId xmlns:a16="http://schemas.microsoft.com/office/drawing/2014/main" id="{E22FE6A2-F83B-433C-B9CA-A3E72AF6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93" y="3406961"/>
            <a:ext cx="5627509" cy="14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62E2C-F789-49F6-8183-9935D29E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encourus et solutions envisagées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70722-189F-4F5C-8CBF-07ABCB80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SGBD et manipulation coordonnées géographiques</a:t>
            </a:r>
          </a:p>
          <a:p>
            <a:r>
              <a:rPr lang="fr-FR" dirty="0"/>
              <a:t>PostGIS: extension de PostGreSQL</a:t>
            </a:r>
          </a:p>
        </p:txBody>
      </p:sp>
      <p:pic>
        <p:nvPicPr>
          <p:cNvPr id="4098" name="Picture 2" descr="Image associÃ©e">
            <a:extLst>
              <a:ext uri="{FF2B5EF4-FFF2-40B4-BE49-F238E27FC236}">
                <a16:creationId xmlns:a16="http://schemas.microsoft.com/office/drawing/2014/main" id="{F65522DF-490F-4041-9F53-1BED5B56C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10" y="2711931"/>
            <a:ext cx="3150360" cy="31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75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99CD3-6A93-45A8-9C0D-70302F9A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encourus et solutions envisagées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976629-E651-4E23-A1E5-7B6A4667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24 champs de 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Normalisation de la base de données est nécessaire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FA821-490F-4190-84A3-26651D6F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8" y="2640805"/>
            <a:ext cx="11420688" cy="11699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EB99AC-5729-4A51-A252-37B20036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0811"/>
            <a:ext cx="12364803" cy="8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6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30" y="203200"/>
            <a:ext cx="2568522" cy="1375608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14" y="1426561"/>
            <a:ext cx="4453748" cy="4989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Procédure administrative:</a:t>
            </a:r>
          </a:p>
          <a:p>
            <a:r>
              <a:rPr lang="fr-FR" sz="2000" dirty="0">
                <a:solidFill>
                  <a:schemeClr val="bg1"/>
                </a:solidFill>
              </a:rPr>
              <a:t>Projet de décret :premier Bulletin Officiel</a:t>
            </a:r>
          </a:p>
          <a:p>
            <a:r>
              <a:rPr lang="fr-FR" sz="2000" dirty="0">
                <a:solidFill>
                  <a:schemeClr val="bg1"/>
                </a:solidFill>
              </a:rPr>
              <a:t>registre d'observation: 2mois</a:t>
            </a:r>
          </a:p>
          <a:p>
            <a:r>
              <a:rPr lang="fr-FR" sz="2000" dirty="0">
                <a:solidFill>
                  <a:schemeClr val="bg1"/>
                </a:solidFill>
              </a:rPr>
              <a:t>Remarques des citoyens</a:t>
            </a:r>
          </a:p>
          <a:p>
            <a:r>
              <a:rPr lang="fr-FR" sz="2000" dirty="0">
                <a:solidFill>
                  <a:schemeClr val="bg1"/>
                </a:solidFill>
              </a:rPr>
              <a:t>Commission administrative d'Expertise: Evaluation de la valeur vénale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Procédure juridique: </a:t>
            </a:r>
          </a:p>
          <a:p>
            <a:r>
              <a:rPr lang="fr-FR" sz="2000" dirty="0">
                <a:solidFill>
                  <a:schemeClr val="bg1"/>
                </a:solidFill>
              </a:rPr>
              <a:t>Décret définitif d'expropriation: Bulletin Officiel définitifs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00" y="1975914"/>
            <a:ext cx="6218396" cy="38909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1963" y="966232"/>
            <a:ext cx="5969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Procédure d’expropriation au Maroc</a:t>
            </a:r>
          </a:p>
        </p:txBody>
      </p:sp>
    </p:spTree>
    <p:extLst>
      <p:ext uri="{BB962C8B-B14F-4D97-AF65-F5344CB8AC3E}">
        <p14:creationId xmlns:p14="http://schemas.microsoft.com/office/powerpoint/2010/main" val="2051103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9D4C4C-7595-4778-AF97-415555E3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dirty="0">
                <a:solidFill>
                  <a:schemeClr val="bg1"/>
                </a:solidFill>
              </a:rPr>
              <a:t>Problèmes encourus et solutions envisagées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786F6-17FF-4813-8D54-CB651D4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/>
                </a:solidFill>
              </a:rPr>
              <a:t>Assimilation des nouveaux langages de programmation (Angular, Spring Boot …)</a:t>
            </a:r>
          </a:p>
          <a:p>
            <a:r>
              <a:rPr lang="fr-FR" dirty="0">
                <a:solidFill>
                  <a:schemeClr val="bg1"/>
                </a:solidFill>
              </a:rPr>
              <a:t>Assimilation logique métier</a:t>
            </a:r>
          </a:p>
          <a:p>
            <a:r>
              <a:rPr lang="fr-FR" dirty="0">
                <a:solidFill>
                  <a:schemeClr val="bg1"/>
                </a:solidFill>
              </a:rPr>
              <a:t>Détection des erreurs liés au codage =&gt; Outils de développement</a:t>
            </a:r>
          </a:p>
          <a:p>
            <a:r>
              <a:rPr lang="fr-FR" dirty="0">
                <a:solidFill>
                  <a:schemeClr val="bg1"/>
                </a:solidFill>
              </a:rPr>
              <a:t> Interdépendance des membres du projet =&gt; Architecture </a:t>
            </a:r>
            <a:r>
              <a:rPr lang="fr-FR" dirty="0" err="1">
                <a:solidFill>
                  <a:schemeClr val="bg1"/>
                </a:solidFill>
              </a:rPr>
              <a:t>FrontEnd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BanckEnd</a:t>
            </a:r>
            <a:r>
              <a:rPr lang="fr-FR" dirty="0">
                <a:solidFill>
                  <a:schemeClr val="bg1"/>
                </a:solidFill>
              </a:rPr>
              <a:t> + API </a:t>
            </a:r>
            <a:r>
              <a:rPr lang="fr-FR" dirty="0" err="1">
                <a:solidFill>
                  <a:schemeClr val="bg1"/>
                </a:solidFill>
              </a:rPr>
              <a:t>Rest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Requêtes asynchrones</a:t>
            </a:r>
          </a:p>
          <a:p>
            <a:r>
              <a:rPr lang="fr-FR" dirty="0">
                <a:solidFill>
                  <a:schemeClr val="bg1"/>
                </a:solidFill>
              </a:rPr>
              <a:t>Modification du code =&gt; Factorisation du code</a:t>
            </a:r>
          </a:p>
        </p:txBody>
      </p:sp>
      <p:pic>
        <p:nvPicPr>
          <p:cNvPr id="5122" name="Picture 2" descr="RÃ©sultat de recherche d'images pour &quot;api rest&quot;">
            <a:extLst>
              <a:ext uri="{FF2B5EF4-FFF2-40B4-BE49-F238E27FC236}">
                <a16:creationId xmlns:a16="http://schemas.microsoft.com/office/drawing/2014/main" id="{5339133B-82FE-42A3-B5D1-37B0E560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87610"/>
            <a:ext cx="5143500" cy="207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3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0" y="2184036"/>
            <a:ext cx="4890977" cy="240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6" y="1947938"/>
            <a:ext cx="3841503" cy="388077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Nouvelles technologies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Gestion de projet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Gestion des problèmes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Travaille en équipe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401F5-16BA-4149-920A-26DBCFD7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42" y="1283331"/>
            <a:ext cx="428684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35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 txBox="1">
            <a:spLocks/>
          </p:cNvSpPr>
          <p:nvPr/>
        </p:nvSpPr>
        <p:spPr>
          <a:xfrm>
            <a:off x="0" y="2184036"/>
            <a:ext cx="4890977" cy="240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401F5-16BA-4149-920A-26DBCFD7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49" y="2184036"/>
            <a:ext cx="4286848" cy="421063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91A10440-A2A3-4B5D-95D8-3B75A175904F}"/>
              </a:ext>
            </a:extLst>
          </p:cNvPr>
          <p:cNvSpPr txBox="1">
            <a:spLocks/>
          </p:cNvSpPr>
          <p:nvPr/>
        </p:nvSpPr>
        <p:spPr>
          <a:xfrm>
            <a:off x="2790687" y="1244018"/>
            <a:ext cx="4890978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fr-FR" sz="3100" dirty="0">
                <a:solidFill>
                  <a:schemeClr val="tx2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154449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40" y="0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6741" y="1038171"/>
            <a:ext cx="5300243" cy="61572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fr-FR" sz="5100" dirty="0">
              <a:solidFill>
                <a:schemeClr val="bg1"/>
              </a:solidFill>
            </a:endParaRPr>
          </a:p>
          <a:p>
            <a:pPr lvl="1"/>
            <a:r>
              <a:rPr lang="fr-FR" sz="5100" dirty="0">
                <a:solidFill>
                  <a:schemeClr val="bg1"/>
                </a:solidFill>
              </a:rPr>
              <a:t>La procédure d’expropriation: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Complexe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Lente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Lie des acteurs de différents milieux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4000" dirty="0">
              <a:solidFill>
                <a:schemeClr val="bg1"/>
              </a:solidFill>
            </a:endParaRPr>
          </a:p>
          <a:p>
            <a:pPr lvl="1"/>
            <a:r>
              <a:rPr lang="fr-FR" sz="5100" dirty="0">
                <a:solidFill>
                  <a:schemeClr val="bg1"/>
                </a:solidFill>
              </a:rPr>
              <a:t>Les doléances</a:t>
            </a:r>
          </a:p>
          <a:p>
            <a:pPr lvl="1"/>
            <a:endParaRPr lang="fr-FR" sz="4400" dirty="0">
              <a:solidFill>
                <a:schemeClr val="bg1"/>
              </a:solidFill>
            </a:endParaRPr>
          </a:p>
          <a:p>
            <a:pPr lvl="1"/>
            <a:r>
              <a:rPr lang="fr-FR" sz="5100" dirty="0">
                <a:solidFill>
                  <a:schemeClr val="bg1"/>
                </a:solidFill>
              </a:rPr>
              <a:t>Bulletins officiels invalides</a:t>
            </a:r>
          </a:p>
          <a:p>
            <a:pPr lvl="1"/>
            <a:endParaRPr lang="fr-FR" sz="4400" dirty="0">
              <a:solidFill>
                <a:schemeClr val="bg1"/>
              </a:solidFill>
            </a:endParaRPr>
          </a:p>
          <a:p>
            <a:pPr lvl="1"/>
            <a:r>
              <a:rPr lang="fr-FR" sz="5100" dirty="0">
                <a:solidFill>
                  <a:schemeClr val="bg1"/>
                </a:solidFill>
              </a:rPr>
              <a:t>Planification des interventions des entreprises de pose de conduite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11" y="1165171"/>
            <a:ext cx="4906884" cy="49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19" y="325464"/>
            <a:ext cx="2450948" cy="104613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93" y="1685925"/>
            <a:ext cx="4502448" cy="3902075"/>
          </a:xfrm>
        </p:spPr>
        <p:txBody>
          <a:bodyPr>
            <a:noAutofit/>
          </a:bodyPr>
          <a:lstStyle/>
          <a:p>
            <a:pPr lvl="0"/>
            <a:r>
              <a:rPr lang="fr-FR" sz="2800" dirty="0">
                <a:solidFill>
                  <a:schemeClr val="bg1"/>
                </a:solidFill>
              </a:rPr>
              <a:t>Digitalisation &amp; dématérialisation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fr-FR" sz="2800" dirty="0">
                <a:solidFill>
                  <a:schemeClr val="bg1"/>
                </a:solidFill>
              </a:rPr>
              <a:t>Faciliter l’accès à l’information</a:t>
            </a:r>
          </a:p>
          <a:p>
            <a:pPr lvl="0"/>
            <a:endParaRPr lang="fr-FR" sz="2800" dirty="0">
              <a:solidFill>
                <a:schemeClr val="bg1"/>
              </a:solidFill>
            </a:endParaRPr>
          </a:p>
          <a:p>
            <a:pPr lvl="0"/>
            <a:r>
              <a:rPr lang="fr-FR" sz="2800" dirty="0">
                <a:solidFill>
                  <a:schemeClr val="bg1"/>
                </a:solidFill>
              </a:rPr>
              <a:t>Garantir la traçabilité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lvl="0"/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70" y="1685925"/>
            <a:ext cx="6472170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5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78" y="46064"/>
            <a:ext cx="2450948" cy="104613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36" y="1092200"/>
            <a:ext cx="4502448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u="sng" dirty="0">
                <a:solidFill>
                  <a:schemeClr val="bg1"/>
                </a:solidFill>
              </a:rPr>
              <a:t>Citoyen</a:t>
            </a:r>
          </a:p>
          <a:p>
            <a:r>
              <a:rPr lang="fr-FR" sz="2000" dirty="0">
                <a:solidFill>
                  <a:schemeClr val="bg1"/>
                </a:solidFill>
              </a:rPr>
              <a:t>Garantir la transparence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fr-FR" sz="2400" u="sng" dirty="0">
                <a:solidFill>
                  <a:schemeClr val="bg1"/>
                </a:solidFill>
              </a:rPr>
              <a:t>Topographe:</a:t>
            </a:r>
          </a:p>
          <a:p>
            <a:pPr lvl="0"/>
            <a:r>
              <a:rPr lang="fr-FR" sz="2000" dirty="0">
                <a:solidFill>
                  <a:schemeClr val="bg1"/>
                </a:solidFill>
              </a:rPr>
              <a:t>Tester la validité d’un Bulletin Officiel</a:t>
            </a:r>
          </a:p>
          <a:p>
            <a:r>
              <a:rPr lang="fr-FR" sz="2000" dirty="0">
                <a:solidFill>
                  <a:schemeClr val="bg1"/>
                </a:solidFill>
              </a:rPr>
              <a:t>Gestion des doléance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u="sng" dirty="0">
                <a:solidFill>
                  <a:schemeClr val="bg1"/>
                </a:solidFill>
              </a:rPr>
              <a:t>Décisionnaire:</a:t>
            </a:r>
          </a:p>
          <a:p>
            <a:pPr lvl="0"/>
            <a:r>
              <a:rPr lang="fr-FR" sz="2000" dirty="0">
                <a:solidFill>
                  <a:schemeClr val="bg1"/>
                </a:solidFill>
              </a:rPr>
              <a:t>Aide à la prise de décision</a:t>
            </a:r>
          </a:p>
          <a:p>
            <a:r>
              <a:rPr lang="fr-FR" sz="2000" dirty="0">
                <a:solidFill>
                  <a:schemeClr val="bg1"/>
                </a:solidFill>
              </a:rPr>
              <a:t>Planification des interventions des entreprises de pose de conduite</a:t>
            </a:r>
          </a:p>
          <a:p>
            <a:pPr lvl="0"/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0"/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84" y="1495374"/>
            <a:ext cx="6250800" cy="41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20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Organisation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Outil de gestion de projet : </a:t>
            </a:r>
            <a:r>
              <a:rPr lang="fr-FR" u="sng" dirty="0">
                <a:solidFill>
                  <a:schemeClr val="bg1"/>
                </a:solidFill>
              </a:rPr>
              <a:t>Trello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Inspiré de la méthode Kanban </a:t>
            </a:r>
          </a:p>
          <a:p>
            <a:r>
              <a:rPr lang="fr-FR" dirty="0">
                <a:solidFill>
                  <a:schemeClr val="bg1"/>
                </a:solidFill>
              </a:rPr>
              <a:t>Interface ludique et épurée</a:t>
            </a:r>
          </a:p>
          <a:p>
            <a:r>
              <a:rPr lang="fr-FR" dirty="0">
                <a:solidFill>
                  <a:schemeClr val="bg1"/>
                </a:solidFill>
              </a:rPr>
              <a:t>Fonctionnalités optimisant l’organisation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1034E-7893-46B2-875D-5F772A04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39625"/>
            <a:ext cx="5143500" cy="416623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86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90539-D6AF-4476-970C-6B8BD63F2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15" r="1" b="20005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0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E765-DE4F-4320-A852-6665315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Organisation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BAC-02CD-4507-90E3-E9943F6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Outil de gestion de développement de logiciels: </a:t>
            </a:r>
            <a:r>
              <a:rPr lang="fr-FR" u="sng" dirty="0">
                <a:solidFill>
                  <a:schemeClr val="bg1"/>
                </a:solidFill>
              </a:rPr>
              <a:t>GitHub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Algorithmes de fusion (merge) </a:t>
            </a:r>
          </a:p>
          <a:p>
            <a:r>
              <a:rPr lang="fr-FR" dirty="0">
                <a:solidFill>
                  <a:schemeClr val="bg1"/>
                </a:solidFill>
              </a:rPr>
              <a:t>Rapidité et Gestion de dépendance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33BA86-126B-4688-90C3-E4E45352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123405"/>
            <a:ext cx="5927731" cy="4628724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85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Grand écran</PresentationFormat>
  <Paragraphs>142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</vt:lpstr>
      <vt:lpstr>Wingdings 3</vt:lpstr>
      <vt:lpstr>Facet</vt:lpstr>
      <vt:lpstr>  WEB-Mapping</vt:lpstr>
      <vt:lpstr>Contexte</vt:lpstr>
      <vt:lpstr>Contexte</vt:lpstr>
      <vt:lpstr>Problématique</vt:lpstr>
      <vt:lpstr>Objectifs</vt:lpstr>
      <vt:lpstr>Objectifs</vt:lpstr>
      <vt:lpstr>Organisation du travail</vt:lpstr>
      <vt:lpstr>Présentation PowerPoint</vt:lpstr>
      <vt:lpstr>Organisation du travail</vt:lpstr>
      <vt:lpstr>Organisation du travail – Repartions des tâches</vt:lpstr>
      <vt:lpstr>Conception du projet</vt:lpstr>
      <vt:lpstr>Diagramme des cas d’utilisations</vt:lpstr>
      <vt:lpstr>Diagramme séquences détaillé:        Visualiser Carte</vt:lpstr>
      <vt:lpstr>Diagramme séquences détaillé:    Gérer les états parcellaires</vt:lpstr>
      <vt:lpstr>Diagramme de classe</vt:lpstr>
      <vt:lpstr>Technologies utilisées:</vt:lpstr>
      <vt:lpstr>Front-End</vt:lpstr>
      <vt:lpstr>Angular</vt:lpstr>
      <vt:lpstr>Bootstrap</vt:lpstr>
      <vt:lpstr>Leaflet</vt:lpstr>
      <vt:lpstr>Back-End</vt:lpstr>
      <vt:lpstr>Spring Boot</vt:lpstr>
      <vt:lpstr>PostgreSQL</vt:lpstr>
      <vt:lpstr>Technologie Backend - JWT</vt:lpstr>
      <vt:lpstr>Présentation PowerPoint</vt:lpstr>
      <vt:lpstr>Présentation PowerPoint</vt:lpstr>
      <vt:lpstr>Problèmes encourus et solutions envisagées</vt:lpstr>
      <vt:lpstr>Problèmes encourus et solutions envisagées</vt:lpstr>
      <vt:lpstr>Problèmes encourus et solutions envisagées</vt:lpstr>
      <vt:lpstr>Problèmes encourus et solutions envisagées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WEB-Mapping</dc:title>
  <dc:creator>Mahmoud</dc:creator>
  <cp:lastModifiedBy>Mahmoud</cp:lastModifiedBy>
  <cp:revision>43</cp:revision>
  <dcterms:created xsi:type="dcterms:W3CDTF">2019-06-10T23:00:20Z</dcterms:created>
  <dcterms:modified xsi:type="dcterms:W3CDTF">2019-06-11T15:04:53Z</dcterms:modified>
</cp:coreProperties>
</file>