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313" r:id="rId4"/>
    <p:sldId id="314" r:id="rId5"/>
    <p:sldId id="315" r:id="rId6"/>
    <p:sldId id="316" r:id="rId7"/>
    <p:sldId id="320" r:id="rId8"/>
    <p:sldId id="322" r:id="rId9"/>
    <p:sldId id="317" r:id="rId10"/>
    <p:sldId id="318" r:id="rId11"/>
    <p:sldId id="319" r:id="rId12"/>
    <p:sldId id="321" r:id="rId13"/>
    <p:sldId id="323" r:id="rId14"/>
    <p:sldId id="324" r:id="rId15"/>
    <p:sldId id="325" r:id="rId16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Signik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86583-80A4-47E4-872D-1F23A99DA389}">
  <a:tblStyle styleId="{57486583-80A4-47E4-872D-1F23A99DA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5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21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920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9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473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4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2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0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8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8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11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6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2809097" y="1932907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1123463" y="3351853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983171" y="1109541"/>
            <a:ext cx="4160602" cy="3404271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3793091" y="3732492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5164D7B-0DCF-4ED5-89BB-3335E8DD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9E15A-E87A-436B-8265-C27C35B30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6F47B6-2FCB-458E-94EB-FB3E9DFB162C}"/>
              </a:ext>
            </a:extLst>
          </p:cNvPr>
          <p:cNvSpPr/>
          <p:nvPr/>
        </p:nvSpPr>
        <p:spPr>
          <a:xfrm>
            <a:off x="963634" y="2121632"/>
            <a:ext cx="37962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</a:rPr>
              <a:t>Protocol?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01DE47-37A4-4900-9A6B-32AA41F2D220}"/>
              </a:ext>
            </a:extLst>
          </p:cNvPr>
          <p:cNvSpPr/>
          <p:nvPr/>
        </p:nvSpPr>
        <p:spPr>
          <a:xfrm>
            <a:off x="1481938" y="3822026"/>
            <a:ext cx="26493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030DBC-D97D-4711-99B6-604006BA0E77}"/>
              </a:ext>
            </a:extLst>
          </p:cNvPr>
          <p:cNvSpPr/>
          <p:nvPr/>
        </p:nvSpPr>
        <p:spPr>
          <a:xfrm>
            <a:off x="744600" y="1756012"/>
            <a:ext cx="1385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</a:rPr>
              <a:t>What is 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717371-F53F-4CD6-939A-C99B13418752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04E16B5-7167-44AF-95CA-EBD439BF94E1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4F50405-0F3A-4825-8533-3BB0B3EB2390}"/>
              </a:ext>
            </a:extLst>
          </p:cNvPr>
          <p:cNvSpPr/>
          <p:nvPr/>
        </p:nvSpPr>
        <p:spPr>
          <a:xfrm>
            <a:off x="2869811" y="872348"/>
            <a:ext cx="3156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NNTP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3D0C8-4ADD-412B-B94B-173DCAA4034C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432806-4E22-443B-9B84-DEB33377A75B}"/>
              </a:ext>
            </a:extLst>
          </p:cNvPr>
          <p:cNvSpPr/>
          <p:nvPr/>
        </p:nvSpPr>
        <p:spPr>
          <a:xfrm>
            <a:off x="88632" y="4720252"/>
            <a:ext cx="272702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https://th.wikipedia.org/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382C6-DEE6-40B2-81B3-74F31601D8F6}"/>
              </a:ext>
            </a:extLst>
          </p:cNvPr>
          <p:cNvSpPr/>
          <p:nvPr/>
        </p:nvSpPr>
        <p:spPr>
          <a:xfrm>
            <a:off x="563872" y="1969293"/>
            <a:ext cx="3393571" cy="1359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 Network News Transfer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ສຳລັບອິນເຕີເນັດທີ່ໃຊ້ໃນການອ່ານ ແລະ ຂຽນກຸ່ມຂ່າວ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(Usenet)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ແລະ ໃຊ້ໃນການສົ່ງຂໍ້ມູນລະຫວ່າງແຕ່ລະເຊີບເວີກຸ່ມຂ່າວ. ເຊິ່ງ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NNTP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ຖືກພັດທະນາຕໍ່ມາຈາກ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SMTP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ໂດຍໃຊ້ພອດ 119 ຂອງ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TCP.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CA49-0864-4A36-91DD-2B14ECD0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88" y="1577430"/>
            <a:ext cx="4132889" cy="2653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B10D35-F9C8-4112-A23E-4338F903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A55547-D874-447F-B687-45189C732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0E58D96-40D7-4797-BCAB-972316BA5037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1E4D14-F2E0-4539-ABD8-4ACE4378AEF3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293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7C6BB-70A1-4386-90FE-D3CAEFE2EF2B}"/>
              </a:ext>
            </a:extLst>
          </p:cNvPr>
          <p:cNvSpPr/>
          <p:nvPr/>
        </p:nvSpPr>
        <p:spPr>
          <a:xfrm>
            <a:off x="2943548" y="872348"/>
            <a:ext cx="3009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ICMP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2EAB1F-FD0E-46D5-94CB-7ECCB7349948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4E6BC9-F1EF-4CDD-BE55-87C83B9B920F}"/>
              </a:ext>
            </a:extLst>
          </p:cNvPr>
          <p:cNvSpPr/>
          <p:nvPr/>
        </p:nvSpPr>
        <p:spPr>
          <a:xfrm>
            <a:off x="92059" y="4720252"/>
            <a:ext cx="30364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https://www.cloudflare.com/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DCB6E-3858-40C6-9987-7658AC8808F8}"/>
              </a:ext>
            </a:extLst>
          </p:cNvPr>
          <p:cNvSpPr/>
          <p:nvPr/>
        </p:nvSpPr>
        <p:spPr>
          <a:xfrm>
            <a:off x="5084723" y="1762548"/>
            <a:ext cx="3631276" cy="15051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   Internet Control Message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ທີ່ກວດສອບການເຮັດວຽກໃນຊັ້ນ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Internet Layer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ແລະ ເຮັດໜ້າທີ່ລາຍງານຄວາມຜິດພາດຕ່າງໆໃນ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IP Package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ເຊັ່ນ: ຖ້າອຸປະກອນ 2 ເຄື່ອງເຊື່ອມຕໍ່ກັນ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ICMP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ກໍ່ຈະກວດສອບວ່າມີຂໍ້ຜິດພາດຫຍັງບໍ? ແລະ ຄວນແກ້ແນວໃດ?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B733A4-9AA3-40F9-8825-2BAC124B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2548BB1-EF4B-46E9-AB41-07D609BD0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2433976-5CE8-4D24-8319-0815FDE196F4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EA5AE0-52AD-4B67-8E41-5A214683150C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CE342-C2AE-4DE3-A87E-574F8A075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74" y="1568657"/>
            <a:ext cx="4541832" cy="248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D3E49-AA0B-4A57-B7C0-44A59AE2D243}"/>
              </a:ext>
            </a:extLst>
          </p:cNvPr>
          <p:cNvSpPr/>
          <p:nvPr/>
        </p:nvSpPr>
        <p:spPr>
          <a:xfrm>
            <a:off x="2887443" y="872348"/>
            <a:ext cx="31213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DHCP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510E40-E5A7-4DCC-BFA8-F8766D3A81F4}"/>
              </a:ext>
            </a:extLst>
          </p:cNvPr>
          <p:cNvSpPr/>
          <p:nvPr/>
        </p:nvSpPr>
        <p:spPr>
          <a:xfrm>
            <a:off x="3478321" y="4658696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EF9D5-AF62-468B-A3F9-5E192983DA87}"/>
              </a:ext>
            </a:extLst>
          </p:cNvPr>
          <p:cNvSpPr/>
          <p:nvPr/>
        </p:nvSpPr>
        <p:spPr>
          <a:xfrm>
            <a:off x="53922" y="4720252"/>
            <a:ext cx="30396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https://www.efficientip.com/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A2E50CF-3754-4879-9424-37A3589A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A91699-253C-4615-9D41-124F6308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7397E4-7A22-4340-B51B-245C399131D7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EF95B7-5A09-46C3-80BE-1CA6C991107E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FA6D3-AB92-485D-91D4-7DC0F482BB6F}"/>
              </a:ext>
            </a:extLst>
          </p:cNvPr>
          <p:cNvSpPr/>
          <p:nvPr/>
        </p:nvSpPr>
        <p:spPr>
          <a:xfrm>
            <a:off x="477729" y="1806206"/>
            <a:ext cx="3909216" cy="2040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 Dynamic Host Configuration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ເປັນມາດຕະຖານຂອງ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Network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ທີ່ໃຊ້ໃນ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Internet Protocol (IP) network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ໂດຍຄວບຄຸມຜ່ານ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DHCP 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ເພື່ອແຈກຈ່າຍຄ່າ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configuration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ຂອງ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Network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ໃຫ້ກັບ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host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ທີ່ຢູ່ພາຍໃຕ້ວົງ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network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ດຽວກັນເຊັ່ນ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: IP, Subnet, Gateway.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ສ່ວນໃຫຍ່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router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ຈະມີຄຸນສົມບັດຂອງການເປັນ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DHCP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ໃນການແຈກຈ່າຍຄ່າ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IP Address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ໂດຍທີ່ເຮົາບໍ່ຕ້ອງ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configure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ຄ່າລົງໄປເອງທັງໝົດ, ເຊິ່ງຊ່ວຍໃຫ້ຫຼຸດຜ່ອນການເຮັດວຽກຂອງຜູ້ດູແລລະບົບ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Network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ໂດຍບໍ່ຈຳເປັນຕ້ອງໄປ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configure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ຄ່າ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network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ທຸກ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host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ໃນລະບົບ.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ECCC-D770-40BE-B1AD-A58FCB645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57" y="1801551"/>
            <a:ext cx="4027404" cy="20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E61610-D715-48B2-ABD2-16C75E1284A1}"/>
              </a:ext>
            </a:extLst>
          </p:cNvPr>
          <p:cNvSpPr/>
          <p:nvPr/>
        </p:nvSpPr>
        <p:spPr>
          <a:xfrm>
            <a:off x="1908867" y="872348"/>
            <a:ext cx="51155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What is Protocol MQTT?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CAC534-74EA-4B03-B3D0-5FF46105CB59}"/>
              </a:ext>
            </a:extLst>
          </p:cNvPr>
          <p:cNvSpPr/>
          <p:nvPr/>
        </p:nvSpPr>
        <p:spPr>
          <a:xfrm>
            <a:off x="3438779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EF54AB-77E5-489B-A1D6-3D4BD83FD6F9}"/>
              </a:ext>
            </a:extLst>
          </p:cNvPr>
          <p:cNvSpPr/>
          <p:nvPr/>
        </p:nvSpPr>
        <p:spPr>
          <a:xfrm>
            <a:off x="190172" y="4720252"/>
            <a:ext cx="253306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https://www.ibm.com/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131CFF8-E4CB-40F1-A6F9-FCA50EB4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F5B9040-75AC-465E-B15E-BA0023DA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D66126C-511E-4884-A7CB-2C01EA9DE642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EA32F4-5765-4077-A310-B0973E94F76D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8C208B-86BA-436D-A2F0-DC1EA75ACFB9}"/>
              </a:ext>
            </a:extLst>
          </p:cNvPr>
          <p:cNvSpPr/>
          <p:nvPr/>
        </p:nvSpPr>
        <p:spPr>
          <a:xfrm>
            <a:off x="576207" y="1988903"/>
            <a:ext cx="4103096" cy="1569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  Message Queue Telemetry Transport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ຖືກພັດທະນາຂຶ້ນໂດຍວິສະວະກອນ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IBM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ແລະ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Arcom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ໃນປີ 1999 ເຊິ່ງອອກແບບມາເພື່ອເຊື່ອມຕໍ່ແບບ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Machine to Machine (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ອຸປະກອນ ກັບ ອຸປະກອນ ) ເພື່ອຮອງຮັບເຕັກໂນໂລຊີ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IoT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ນັ້ນເອງ. ເຊິ່ງເຮັດໃຫ້ເຮົາສາມາດເຊື່ອມໂຍງເຄື່ອງໃຊ້ໄຟຟ້າຕ່າງໆເຂົ້າກັບອິນເຕີເນັດເຮັດໃຫ້ສາມາດຄວບຄຸມອຸປະກອນບໍ່ວ່າເຮົາຈະຢູ່ໃສໃນໂລກ </a:t>
            </a:r>
            <a:r>
              <a:rPr lang="th-TH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และ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ເຮົາກໍ່ສາມາດຄວບຄຸມໄດ້ເຊັ່ນ: ການສັ່ງເປີດປິດພັດລົມ, ແອ, ດອກໄຟ... 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452D5-84BE-4BA6-B66F-0A3CA5C1F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824" y="1534911"/>
            <a:ext cx="3708901" cy="25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7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4D5C2-0A67-428E-A66E-3599968F13A6}"/>
              </a:ext>
            </a:extLst>
          </p:cNvPr>
          <p:cNvSpPr/>
          <p:nvPr/>
        </p:nvSpPr>
        <p:spPr>
          <a:xfrm>
            <a:off x="3438779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025185-48D5-4A35-8F36-8AD034285FE4}"/>
              </a:ext>
            </a:extLst>
          </p:cNvPr>
          <p:cNvSpPr/>
          <p:nvPr/>
        </p:nvSpPr>
        <p:spPr>
          <a:xfrm>
            <a:off x="1423002" y="928668"/>
            <a:ext cx="66816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3200" b="1" i="1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ແລ້ວເປັນຫຍັງຕ້ອງເປັນ </a:t>
            </a:r>
            <a:r>
              <a:rPr lang="en-US" sz="3200" b="1" i="1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MQTT?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62ECCE-A6EC-4E51-9EC3-A2CA7491160C}"/>
              </a:ext>
            </a:extLst>
          </p:cNvPr>
          <p:cNvSpPr/>
          <p:nvPr/>
        </p:nvSpPr>
        <p:spPr>
          <a:xfrm>
            <a:off x="768395" y="1582490"/>
            <a:ext cx="6186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1. </a:t>
            </a:r>
            <a:r>
              <a:rPr lang="lo-LA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ມີ</a:t>
            </a:r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ຂະໜາດນ້ອຍ ແລະ ມີປະສິດທິພາບເຊິ່ງເໝາະກັບລະບົບ</a:t>
            </a: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IoTs.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E01A1D-E5DF-45B6-937A-F28A51A739DA}"/>
              </a:ext>
            </a:extLst>
          </p:cNvPr>
          <p:cNvSpPr/>
          <p:nvPr/>
        </p:nvSpPr>
        <p:spPr>
          <a:xfrm>
            <a:off x="768395" y="1951809"/>
            <a:ext cx="33538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2.</a:t>
            </a:r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ຮັບ-ສົ່ງຂໍ້ມູນໄດ້ແບບ 2 ທິດທາງ.</a:t>
            </a: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BB169E-5DF2-4747-AAD8-6335CE1F4C9C}"/>
              </a:ext>
            </a:extLst>
          </p:cNvPr>
          <p:cNvSpPr/>
          <p:nvPr/>
        </p:nvSpPr>
        <p:spPr>
          <a:xfrm>
            <a:off x="758617" y="2326701"/>
            <a:ext cx="29803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3. </a:t>
            </a:r>
            <a:r>
              <a:rPr lang="lo-LA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ຮອງຮັບຫຼາຍລ້ານອຸປະກອນ.</a:t>
            </a: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806742-32BC-4840-860D-C7C7DB4630BD}"/>
              </a:ext>
            </a:extLst>
          </p:cNvPr>
          <p:cNvSpPr/>
          <p:nvPr/>
        </p:nvSpPr>
        <p:spPr>
          <a:xfrm>
            <a:off x="758617" y="2718733"/>
            <a:ext cx="38042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4. ການຈັດສົ່ງຂໍ້ຄວາມມີຄວາມໜ້າເຊື່ອຖື.</a:t>
            </a: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3E6ABF-883D-4C86-A1A5-47C246CC833B}"/>
              </a:ext>
            </a:extLst>
          </p:cNvPr>
          <p:cNvSpPr/>
          <p:nvPr/>
        </p:nvSpPr>
        <p:spPr>
          <a:xfrm>
            <a:off x="768395" y="3088290"/>
            <a:ext cx="60179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5. ຮອງຮັບກັບການເຮັດວຽກກັບເຄືອຂ່າຍທີ່ມີຄວາມສະຖຽນບໍ່ຄົງທີ່.</a:t>
            </a: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2D5E6B-0609-48C1-AD28-D87B2164A138}"/>
              </a:ext>
            </a:extLst>
          </p:cNvPr>
          <p:cNvSpPr/>
          <p:nvPr/>
        </p:nvSpPr>
        <p:spPr>
          <a:xfrm>
            <a:off x="758617" y="3447516"/>
            <a:ext cx="79816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thaiDist"/>
            <a:r>
              <a:rPr lang="lo-LA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6. ມີຄວາມປອດໄພໃນການສົ່ງຂໍ້ມູນ ສາມາດໃສ່ລະຫັດເພີ່ມເຕີມໃຫ້ມີຄວາມປອດໄພຂຶ້ນໄດ້</a:t>
            </a:r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.</a:t>
            </a: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35499-90C2-4228-AEEE-2E3B93A76C0C}"/>
              </a:ext>
            </a:extLst>
          </p:cNvPr>
          <p:cNvSpPr/>
          <p:nvPr/>
        </p:nvSpPr>
        <p:spPr>
          <a:xfrm>
            <a:off x="99802" y="4727655"/>
            <a:ext cx="21804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https://mqtt.org/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CDECAFD-E114-4078-8147-3E2151BF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C771C0E-8531-43A8-8024-B591C0D76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8823C0B-633A-470C-A325-78DC8F718031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798F6F-A16A-499B-8D84-805B52C64535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2178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1291661" y="14666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C3AEC40-AB57-4F45-B473-93B8A225EC33}"/>
              </a:ext>
            </a:extLst>
          </p:cNvPr>
          <p:cNvSpPr/>
          <p:nvPr/>
        </p:nvSpPr>
        <p:spPr>
          <a:xfrm>
            <a:off x="3438779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CCEC2-00AF-4695-B426-06FC199A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8" y="-41293"/>
            <a:ext cx="6559504" cy="436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01BF36-BFC5-43D1-8E2D-EEA10057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02B0635-1CDB-4C22-BC96-4B757B4B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2B4614C-6DDD-4D7C-93A2-E19DB66A00E1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BFF60D-2DB8-4EAB-B734-0256CE7157D9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1234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71F6C6-B769-4634-BBAE-05FC637A7EBC}"/>
              </a:ext>
            </a:extLst>
          </p:cNvPr>
          <p:cNvSpPr/>
          <p:nvPr/>
        </p:nvSpPr>
        <p:spPr>
          <a:xfrm>
            <a:off x="3549012" y="1022117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</a:rPr>
              <a:t>Protocol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C97113-CADF-42A1-8AFA-B697EE7F8481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EBDAD6-0F21-45A3-90C1-8A02889F6E5C}"/>
              </a:ext>
            </a:extLst>
          </p:cNvPr>
          <p:cNvSpPr/>
          <p:nvPr/>
        </p:nvSpPr>
        <p:spPr>
          <a:xfrm>
            <a:off x="69618" y="4720252"/>
            <a:ext cx="315663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https://www.cloudflare.com/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62D4B-ECE6-48AB-A315-CAA28645B9D2}"/>
              </a:ext>
            </a:extLst>
          </p:cNvPr>
          <p:cNvSpPr/>
          <p:nvPr/>
        </p:nvSpPr>
        <p:spPr>
          <a:xfrm>
            <a:off x="1647934" y="1875050"/>
            <a:ext cx="6056983" cy="139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     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ຖ້າຈະເວົ້າໃຫ້ເຂົ້າໃຈງ່າຍໆ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ຈະແມ່ນພາສາໃນການສື່ສານລະຫວ່າງອຸປະກອນຕ່າງໆ ເຊິ່ງເຮັດໃຫ້ສາມາດຕິດຕໍ່ສື່ສານກັນໄດ້ຢ່າງສະດວກ. ໃນລະບົບເຄືອຂ່າຍ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ມີຄວາມສຳຄັນຢ່າງຍິ່ງ ເພາະປຽບເໝືອນພາສາ ແລະ ການສື່ສານທີ່ເຮັດໃຫ້ອຸປະກອນໃນເຄືອຂ່າຍສາມາດຕິດຕໍ່ສື່ສານກັນໄດ້ບໍ່ວ່າຈະມີຈຳນວນຫຼາຍປານໃດ ຫຼື ລຸ້ນໃດກໍຕາມ. ສຳລັບ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ນັ້ນມີຫຼາກຫຼາຍຊະນິດ ແລະ ຄວາມສາມາດທີ່ແຕກຕ່າງກັນອອກໄປ ເຊິ່ງສາມາດນຳມາໃຊ້ງານໄດ້ຕາມຄວາມເໝາະສົມ.</a:t>
            </a:r>
            <a:endParaRPr lang="en-US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D35CA12-E2FF-41A6-80B1-6C84E2E1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ADDD731-C970-4A77-BC53-E15CDFC5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21687C4-85BC-4614-9B35-FFFD58CFA3AD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5A15DE-5A73-4B8D-B7F3-2C1821BF2D33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673421" y="1602742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0F2-DD84-4D97-B4ED-243418408A3A}"/>
              </a:ext>
            </a:extLst>
          </p:cNvPr>
          <p:cNvSpPr/>
          <p:nvPr/>
        </p:nvSpPr>
        <p:spPr>
          <a:xfrm>
            <a:off x="1244805" y="950933"/>
            <a:ext cx="66543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3200" b="1" i="1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ແລ້ວ </a:t>
            </a:r>
            <a:r>
              <a:rPr lang="en-US" sz="3200" b="1" i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</a:t>
            </a:r>
            <a:r>
              <a:rPr lang="lo-LA" sz="3200" b="1" i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ຂອງຄອມພິວເຕີມີຫຍັງແດ່?</a:t>
            </a:r>
            <a:endParaRPr lang="en-US" sz="3200" b="1" i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ED2407-8D00-4436-8965-8271ED687BE3}"/>
              </a:ext>
            </a:extLst>
          </p:cNvPr>
          <p:cNvSpPr/>
          <p:nvPr/>
        </p:nvSpPr>
        <p:spPr>
          <a:xfrm>
            <a:off x="348217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9F964-2126-481B-A52A-36D7B9114BFE}"/>
              </a:ext>
            </a:extLst>
          </p:cNvPr>
          <p:cNvSpPr/>
          <p:nvPr/>
        </p:nvSpPr>
        <p:spPr>
          <a:xfrm>
            <a:off x="1565537" y="2033699"/>
            <a:ext cx="6012924" cy="15347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ດັ່ງທີ່ເຄີຍເວົ້າໄປມື້ກີ້ນີ້ວ່າ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ກໍຄືພາສາຂອງຄອມພິວເຕີ ແຕ່ກໍ່ບໍ່ໄດ້ໝາຍຄວາມວ່າຈະມີພຽງພາສາດຽວເທົ່ານັ້ນ ເຊັ່ນດຽວກັບຄົນເຮົາທີ່ມີພາສາທີ່ໃຊ້ໃນການສື່ສານທີ່ແຕກຕ່າງກັນອອກໄປບໍ່ວ່າຈະເປັນ ພາສາລາວ, ພາສາອັງກິດ, ພາສາຫວຽດນາມ ແລະ ອື່ນໆ. ຄອມພິວເຕີເອງກໍມີພາສາທີ່ໃຊ້ໃນການຮ້ອງຂໍຂໍ້ມູນທີ່ແຕກຕ່າງກັນອອກໄປ. ດັ່ງນັ້ນ, ຈຶ່ງເຮັດໃຫ້ມີ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ຫຼາກຫຼາຍຊະນິດ. ໃນຫົວຂໍ້ນີ້ເຮົາຂໍຍົກຕົວຢ່າງພຽງແຕ່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ທີ່ມັກພົບເຫັນ ແລະ ໄດ້ຍິນກັນຢູ່ຕະຫຼອດ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. 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75397E-3D72-4870-927D-C2EE5685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CBE760-43B2-46B4-9776-FC1CBFEE2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9345595-F5DA-4C2F-AF7E-3A21111D5075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A90D8-1349-4A5D-B846-0D9B73C63F2D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5638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19302" y="2564222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1E619C-CF2D-43C7-8F05-065D8E22F8F3}"/>
              </a:ext>
            </a:extLst>
          </p:cNvPr>
          <p:cNvSpPr/>
          <p:nvPr/>
        </p:nvSpPr>
        <p:spPr>
          <a:xfrm>
            <a:off x="3004754" y="814440"/>
            <a:ext cx="31534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</a:rPr>
              <a:t>Protocol HTTP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0D4E83-1983-4D12-A6E1-54E4D05DBB86}"/>
              </a:ext>
            </a:extLst>
          </p:cNvPr>
          <p:cNvSpPr/>
          <p:nvPr/>
        </p:nvSpPr>
        <p:spPr>
          <a:xfrm>
            <a:off x="3463126" y="466504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FD9FF-430B-4507-8F5C-A4DA0B020C69}"/>
              </a:ext>
            </a:extLst>
          </p:cNvPr>
          <p:cNvSpPr/>
          <p:nvPr/>
        </p:nvSpPr>
        <p:spPr>
          <a:xfrm>
            <a:off x="69618" y="4726602"/>
            <a:ext cx="315663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https://developer.mozilla.org/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2F51C-9236-4DE7-A931-BAE016FEE1B8}"/>
              </a:ext>
            </a:extLst>
          </p:cNvPr>
          <p:cNvSpPr/>
          <p:nvPr/>
        </p:nvSpPr>
        <p:spPr>
          <a:xfrm>
            <a:off x="4647405" y="1569768"/>
            <a:ext cx="4198320" cy="21811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	Hypertext Transfer Protocol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ທີ່ໃຊ້ເພື່ອແລກປ່ຽນຂໍ້ມູນລະຫວ່າງ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ແລະ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Client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ໂດຍນຳໄປສູ່ການເຊື່ອມຕໍ່ກັບ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World Wide Web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ເຊິ່ງຖືກອອກແບບມາໃຫ້ມີການເຮັດວຽກຢ່າງໄວວາ ໂດຍຈະໃຊ້ໄດ້ເມື່ອເຮົາເອີ້ນໃຊ້ງານໂປຣແກຣມເວັບບຣາວເຊີຕ່າງໆເຊັ່ນ: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Internet Explorer, Google Chrome, Mozilla Firefox…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ຂຶ້ນມາເພື່ອເບິ່ງຂໍ້ມູນ ຫຼື ເວັບເພຈ ໂດຍຈະມີ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ທີ່ເຮັດໃຫ້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ສົ່ງຂໍ້ມູນມາໃຫ້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Browser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ຕາມທີ່ຕ້ອງການ ແລ້ວ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Browser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ກໍຈະນຳຂໍ້ມູນມາສະແດງເທິງໜ້າຈໍ.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ເຊິ່ງຂໍ້ມູນທີ່ຈະນຳມາສະແດງຈະມີ ຮູບພາບ, ວິດີໂອ, ຂໍ້ຄວາມ ...</a:t>
            </a:r>
            <a:endParaRPr lang="en-US" sz="1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  <a:p>
            <a:pPr algn="thaiDist"/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63696-91A0-44E3-BE36-61405124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0" y="1587506"/>
            <a:ext cx="4056497" cy="210747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7D5051-A5D4-4D19-B696-05F4E8EB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149E1A-9D3A-4CD6-BB31-83B573D6F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68859B5-1048-408E-810C-AE74BD5362D1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7C4E7B-11F4-4B8E-B4B4-AE8EDBE0AC85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4837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03890EF-AAC8-453E-87D2-402865314137}"/>
              </a:ext>
            </a:extLst>
          </p:cNvPr>
          <p:cNvSpPr/>
          <p:nvPr/>
        </p:nvSpPr>
        <p:spPr>
          <a:xfrm>
            <a:off x="2884256" y="969903"/>
            <a:ext cx="34275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TCP/IP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24B6A7-C79C-432C-ACEF-CC5BAC3C8F22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7B496A-0142-4F69-AE84-9D36AC1AD2A7}"/>
              </a:ext>
            </a:extLst>
          </p:cNvPr>
          <p:cNvSpPr/>
          <p:nvPr/>
        </p:nvSpPr>
        <p:spPr>
          <a:xfrm>
            <a:off x="102234" y="4720252"/>
            <a:ext cx="30364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https://www.cloudflare.com/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4A0C5-C7FB-4512-AE96-4309BBBCC8C3}"/>
              </a:ext>
            </a:extLst>
          </p:cNvPr>
          <p:cNvSpPr/>
          <p:nvPr/>
        </p:nvSpPr>
        <p:spPr>
          <a:xfrm>
            <a:off x="536648" y="1937176"/>
            <a:ext cx="3616960" cy="13165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	ເອີ້ນໄດ້ວ່າເປັນ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ທີ່ມີຄວາມສຳຄັນຫຼາຍທີ່ສຸດເນື່ອງຈາກເປັນ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ຖືກໃຊ້ໃນການສື່ສານຜ່ານເຄືອຂ່າຍອິນເຕີເນັດເພື່ອໃຫ້ສາມາດສື່ສານຈາກຕົ້ນທາງຂ້າມເຄືອຂ່າຍໄປຍັງປາຍທາງໄດ້ ແລະ ຍັງສາມາດຫາເສັ້ນທາງທີ່ຈະສົ່ງຂໍ້ມູນໄປໄດ້ເອງໂດຍອັດຕະໂນມັດ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.</a:t>
            </a:r>
            <a:endParaRPr lang="lo-LA" sz="1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  <a:p>
            <a:pPr algn="thaiDist"/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F2831-3022-4C21-8F28-769806FD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05" y="1652233"/>
            <a:ext cx="4419771" cy="24554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DA064A-C248-4CEA-8A93-40AEB89A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B02F45-160C-410F-9FAE-D2887A81D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A60E597-7702-42E7-88BF-862382D52B50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FC786-DB39-469E-8AA8-52660CCED1EA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565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599504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24BA29-D9D8-4BED-9132-D6BBA4BC8925}"/>
              </a:ext>
            </a:extLst>
          </p:cNvPr>
          <p:cNvSpPr/>
          <p:nvPr/>
        </p:nvSpPr>
        <p:spPr>
          <a:xfrm>
            <a:off x="2865000" y="872348"/>
            <a:ext cx="31662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SMTP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F445F-99A7-4435-B26F-F751204C028E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EB1AF-43D8-4AA7-BDDF-A64F472F1130}"/>
              </a:ext>
            </a:extLst>
          </p:cNvPr>
          <p:cNvSpPr/>
          <p:nvPr/>
        </p:nvSpPr>
        <p:spPr>
          <a:xfrm>
            <a:off x="57919" y="4720252"/>
            <a:ext cx="25458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https://sendgrid.com/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17340-2149-43FC-9B37-FFA25EE91E4F}"/>
              </a:ext>
            </a:extLst>
          </p:cNvPr>
          <p:cNvSpPr/>
          <p:nvPr/>
        </p:nvSpPr>
        <p:spPr>
          <a:xfrm>
            <a:off x="398410" y="2008533"/>
            <a:ext cx="3619593" cy="10324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Simple Mail Transfer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ທີ່ໃຊ້ໃນການຮັບສົ່ງ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Email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ໃນອິນເຕີເນັດທີ່ເຮົາໃຊ້ກັນໃນປັດຈຸບັນ ແລະ ໃນສຳລັບການຮັບຜູ້ຮັບຈະເລືອກໃຊ້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POP3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ຫຼື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IMAP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ເຊິ່ງແລ້ວແຕ່ຄວາມສະດວກ.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4561D-BABB-449C-A10A-C5BEA6FD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82" y="1641585"/>
            <a:ext cx="4506593" cy="24809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17B279-F889-4610-B7DE-01C44665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8544F55-A146-4A7F-980F-9DCF7B24F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E41DC7F-B78C-4CF3-B83B-D7EE79290806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7ADD0-AB82-4A5C-9AD0-DB2783052DBE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7126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DDCA3E9-574A-4FC7-8930-900294BA71B5}"/>
              </a:ext>
            </a:extLst>
          </p:cNvPr>
          <p:cNvSpPr/>
          <p:nvPr/>
        </p:nvSpPr>
        <p:spPr>
          <a:xfrm>
            <a:off x="2901069" y="872348"/>
            <a:ext cx="3094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POP3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21286-4790-45EE-87A3-419538F529CB}"/>
              </a:ext>
            </a:extLst>
          </p:cNvPr>
          <p:cNvSpPr/>
          <p:nvPr/>
        </p:nvSpPr>
        <p:spPr>
          <a:xfrm>
            <a:off x="750250" y="1690729"/>
            <a:ext cx="770998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thaiDist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DE1642-7AD1-447C-8E65-46878522FF00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F98B1-B18D-4EB7-92BA-CFF4781C5155}"/>
              </a:ext>
            </a:extLst>
          </p:cNvPr>
          <p:cNvSpPr/>
          <p:nvPr/>
        </p:nvSpPr>
        <p:spPr>
          <a:xfrm>
            <a:off x="-5724" y="4720252"/>
            <a:ext cx="3231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https://support.microsoft.com/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3A8E5-2C31-4970-B67E-FF25968D4D79}"/>
              </a:ext>
            </a:extLst>
          </p:cNvPr>
          <p:cNvSpPr/>
          <p:nvPr/>
        </p:nvSpPr>
        <p:spPr>
          <a:xfrm>
            <a:off x="5069738" y="1938431"/>
            <a:ext cx="3667621" cy="1243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	Post Office Protocol 3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ທີ່ເອົາໄວ້ຮັບ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Email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ຈາກ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Server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ໂດຍມຸ່ງເນັ້ນໃສ່ການອ່າບແບບ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Offline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ເຊິ່ງໃຫ້ຜູ້ໃຊ້ດາວໂຫຼດອີເມວມາເກັບໄວ້ ແລະ ສາມາດອ່ານໄດ້ໃນພາຍຫຼັງ ໂດຍທີ່ບໍ່ຈຳເປັນຕ້ອງເຊື່ອມຕໍ່ກັບອິນເຕີເນັດ.</a:t>
            </a:r>
            <a:endParaRPr lang="en-US" sz="1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  <a:p>
            <a:pPr algn="thaiDist"/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13D47-345F-491E-8D74-6DC9D757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0" y="1655629"/>
            <a:ext cx="3806599" cy="24414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C55AD9-E578-40D2-B347-E00F07506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D00F50-F1EF-4CAA-ABA1-5EB3CD456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12258E-849D-4FAA-9992-C06080B0B21C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1C6219-3736-4701-9688-0A3AE9F49116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9073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E3682-92C2-4452-86F5-750020008DDE}"/>
              </a:ext>
            </a:extLst>
          </p:cNvPr>
          <p:cNvSpPr/>
          <p:nvPr/>
        </p:nvSpPr>
        <p:spPr>
          <a:xfrm>
            <a:off x="2944402" y="872348"/>
            <a:ext cx="3044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IMAP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DAE7DA-95BD-4172-8C79-6CF097E9F1A5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7D809-EE1A-4D36-BBF8-461DEBA1B7E6}"/>
              </a:ext>
            </a:extLst>
          </p:cNvPr>
          <p:cNvSpPr/>
          <p:nvPr/>
        </p:nvSpPr>
        <p:spPr>
          <a:xfrm>
            <a:off x="-5724" y="4720252"/>
            <a:ext cx="32319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https://support.microsoft.com/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30E79-D9B2-4480-88B0-75F3A6C0579B}"/>
              </a:ext>
            </a:extLst>
          </p:cNvPr>
          <p:cNvSpPr/>
          <p:nvPr/>
        </p:nvSpPr>
        <p:spPr>
          <a:xfrm>
            <a:off x="312893" y="1834410"/>
            <a:ext cx="4632953" cy="14854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	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ທີ່ເອົາໄວ້ຮັບອີເມວຈາກ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ໂດຍເນັ້ນໃສ່ການອ່ານແບບ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Online.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IMAP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ຈະມີຂໍ້ດີຢູ່ບ່ອນວ່າມີການເຊື່ອມຕໍ່ກັບ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ເຮັດໃຫ້ມີການດຶງຂໍ້ມູນໄດ້ໄວ, ແຕ່ກໍ່ຍັງມີຂໍ້ເສຍເຊັ່ນດຽວກັນຄື: ຖ້າຫາກ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mail server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ມີການເສຍຫາຍຢ່າງຮຸນແຮງ ຂໍ້ມູນ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email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ອາດຈະມີການສູນຫາຍໄປບາງສ່ວນ, ແຕ່ສຳລັບ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POP3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ທີ່ມີການດາວໂຫຼດມາເກັບໄວ້ໃນເຄື່ອງນັ້ນຈະບໍ່ມີການສູນຫາຍແຕ່ຢ່າງໃດ.</a:t>
            </a:r>
            <a:endParaRPr lang="en-US" sz="1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  <a:p>
            <a:pPr algn="thaiDist"/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59616-4DB7-4C9E-9323-FC27C335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62" y="1574560"/>
            <a:ext cx="3535563" cy="2404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2F99C3-8818-4C84-AFCB-D8071A9B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893-FA3A-4DC7-9BD7-D16666FB5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6B6C8EA-6BC6-4EDE-B548-5CE83605920D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6A138F-2561-4354-BAAC-086DA43F441E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5993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5924865" y="2555011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E5DCB82-D88E-4887-BAAF-3863FE8C5A38}"/>
              </a:ext>
            </a:extLst>
          </p:cNvPr>
          <p:cNvSpPr/>
          <p:nvPr/>
        </p:nvSpPr>
        <p:spPr>
          <a:xfrm>
            <a:off x="3034116" y="872348"/>
            <a:ext cx="28280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Protocol FTP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50E663-7839-41A2-A1F4-F18E22CAA6AE}"/>
              </a:ext>
            </a:extLst>
          </p:cNvPr>
          <p:cNvSpPr/>
          <p:nvPr/>
        </p:nvSpPr>
        <p:spPr>
          <a:xfrm>
            <a:off x="3463126" y="4658697"/>
            <a:ext cx="2650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2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ໂດຍ: </a:t>
            </a:r>
            <a:r>
              <a:rPr lang="lo-LA" sz="20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ທ. ບຸນພອນ ໂກສະດາ</a:t>
            </a:r>
            <a:endParaRPr lang="en-US" sz="20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9938D4-7D58-49C2-A1E0-CC4823756AAE}"/>
              </a:ext>
            </a:extLst>
          </p:cNvPr>
          <p:cNvSpPr/>
          <p:nvPr/>
        </p:nvSpPr>
        <p:spPr>
          <a:xfrm>
            <a:off x="45797" y="4720252"/>
            <a:ext cx="29883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1200" b="1" i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ແຫຼ່ງອ້າງອີງ: </a:t>
            </a:r>
            <a:r>
              <a:rPr lang="en-US" sz="12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https://www.hostinger.com/</a:t>
            </a:r>
            <a:endParaRPr lang="en-US" sz="1200" b="1" i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09A7D-92E6-414A-B77A-ED1539A6B5DE}"/>
              </a:ext>
            </a:extLst>
          </p:cNvPr>
          <p:cNvSpPr/>
          <p:nvPr/>
        </p:nvSpPr>
        <p:spPr>
          <a:xfrm>
            <a:off x="5186093" y="1909191"/>
            <a:ext cx="3472184" cy="11218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   File Transfer 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ເປັນ 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Protocol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ທີ່ໃຊ້ໃນການສື່ສານ ແລະ ຖ່າຍໂອນຟາຍລະຫວ່າງເຄື່ອງຄອມພິວເຕີຜ່ານ</a:t>
            </a:r>
            <a:r>
              <a:rPr lang="en-US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 TCP/IP </a:t>
            </a:r>
            <a:r>
              <a:rPr lang="lo-LA" sz="12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ເຊິ່ງເຮັດໃຫ້ການຖ່າຍໂອນຟາຍມີຄວາມສະດວກ ແລະ ປອດໄພໃນການແລກປ່ຽນຟາຍຜ່ານອິນເຕີເນັດ. 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08A94-1C96-4CB3-B590-956462A3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3" y="1627015"/>
            <a:ext cx="4312287" cy="24305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15AA0B-18D1-49E1-AEF3-DD4E5E14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81" y="195032"/>
            <a:ext cx="482969" cy="4829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DBF319-5365-4E0F-8E93-FC77CCF48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04" y="112280"/>
            <a:ext cx="563075" cy="58988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9BEA0F1-EB63-4A7F-B1A9-D0D05FE071E1}"/>
              </a:ext>
            </a:extLst>
          </p:cNvPr>
          <p:cNvSpPr/>
          <p:nvPr/>
        </p:nvSpPr>
        <p:spPr>
          <a:xfrm>
            <a:off x="5249975" y="205132"/>
            <a:ext cx="2260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nBaan" pitchFamily="50" charset="-34"/>
                <a:cs typeface="BoonBaan" pitchFamily="50" charset="-34"/>
              </a:rPr>
              <a:t>ພາກວິສະວະກຳຄອມພິວເຕີ ແລະ ເຕັກໂນໂລຊີຂໍ້ມູນຂ່າວສານ</a:t>
            </a:r>
            <a:endParaRPr lang="en-US" sz="800" b="1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nBaan" pitchFamily="50" charset="-34"/>
              <a:cs typeface="BoonBaan" pitchFamily="50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9F35A6-8493-4FF2-BF41-90B7C7BB4045}"/>
              </a:ext>
            </a:extLst>
          </p:cNvPr>
          <p:cNvSpPr/>
          <p:nvPr/>
        </p:nvSpPr>
        <p:spPr>
          <a:xfrm>
            <a:off x="4042082" y="393142"/>
            <a:ext cx="34836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doka One" panose="02000000000000000000" pitchFamily="2" charset="0"/>
                <a:cs typeface="BoonBaan" pitchFamily="50" charset="-34"/>
              </a:rPr>
              <a:t>Department of Computer Engineering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69196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1266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Signika</vt:lpstr>
      <vt:lpstr>Fredoka One</vt:lpstr>
      <vt:lpstr>Poppins</vt:lpstr>
      <vt:lpstr>Arial</vt:lpstr>
      <vt:lpstr>BoonBaan</vt:lpstr>
      <vt:lpstr>Blog SEO: Advices to optimize Posts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olay ksd</cp:lastModifiedBy>
  <cp:revision>73</cp:revision>
  <dcterms:modified xsi:type="dcterms:W3CDTF">2021-06-04T23:07:58Z</dcterms:modified>
</cp:coreProperties>
</file>