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4"/>
  </p:sldMasterIdLst>
  <p:notesMasterIdLst>
    <p:notesMasterId r:id="rId30"/>
  </p:notesMasterIdLst>
  <p:handoutMasterIdLst>
    <p:handoutMasterId r:id="rId31"/>
  </p:handoutMasterIdLst>
  <p:sldIdLst>
    <p:sldId id="1335" r:id="rId5"/>
    <p:sldId id="590" r:id="rId6"/>
    <p:sldId id="1334" r:id="rId7"/>
    <p:sldId id="1337" r:id="rId8"/>
    <p:sldId id="1336" r:id="rId9"/>
    <p:sldId id="1347" r:id="rId10"/>
    <p:sldId id="1338" r:id="rId11"/>
    <p:sldId id="1355" r:id="rId12"/>
    <p:sldId id="1340" r:id="rId13"/>
    <p:sldId id="1339" r:id="rId14"/>
    <p:sldId id="1341" r:id="rId15"/>
    <p:sldId id="1342" r:id="rId16"/>
    <p:sldId id="1345" r:id="rId17"/>
    <p:sldId id="1348" r:id="rId18"/>
    <p:sldId id="1349" r:id="rId19"/>
    <p:sldId id="1352" r:id="rId20"/>
    <p:sldId id="1356" r:id="rId21"/>
    <p:sldId id="1351" r:id="rId22"/>
    <p:sldId id="1350" r:id="rId23"/>
    <p:sldId id="1354" r:id="rId24"/>
    <p:sldId id="1353" r:id="rId25"/>
    <p:sldId id="1343" r:id="rId26"/>
    <p:sldId id="1344" r:id="rId27"/>
    <p:sldId id="642" r:id="rId28"/>
    <p:sldId id="686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E5A64B-E7C2-DF40-93DC-3F556E14BF39}">
          <p14:sldIdLst>
            <p14:sldId id="1335"/>
            <p14:sldId id="590"/>
            <p14:sldId id="1334"/>
          </p14:sldIdLst>
        </p14:section>
        <p14:section name="Main Content" id="{F263D464-7EAE-5F41-878D-55F197AECA19}">
          <p14:sldIdLst>
            <p14:sldId id="1337"/>
            <p14:sldId id="1336"/>
            <p14:sldId id="1347"/>
            <p14:sldId id="1338"/>
            <p14:sldId id="1355"/>
            <p14:sldId id="1340"/>
            <p14:sldId id="1339"/>
            <p14:sldId id="1341"/>
            <p14:sldId id="1342"/>
            <p14:sldId id="1345"/>
            <p14:sldId id="1348"/>
            <p14:sldId id="1349"/>
            <p14:sldId id="1352"/>
            <p14:sldId id="1356"/>
            <p14:sldId id="1351"/>
            <p14:sldId id="1350"/>
            <p14:sldId id="1354"/>
            <p14:sldId id="1353"/>
          </p14:sldIdLst>
        </p14:section>
        <p14:section name="Closing" id="{6899BD3E-939A-0C46-A258-D33C80F32B18}">
          <p14:sldIdLst>
            <p14:sldId id="1343"/>
            <p14:sldId id="1344"/>
            <p14:sldId id="642"/>
            <p14:sldId id="6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ie Hoza" initials="KH" lastIdx="0" clrIdx="0">
    <p:extLst/>
  </p:cmAuthor>
  <p:cmAuthor id="2" name="Jen Stein" initials="JS" lastIdx="2" clrIdx="1">
    <p:extLst/>
  </p:cmAuthor>
  <p:cmAuthor id="3" name="Amanda Ruzin" initials="AR [2]" lastIdx="1" clrIdx="2"/>
  <p:cmAuthor id="4" name="Amanda Ruzin" initials="AR" lastIdx="1" clrIdx="3"/>
  <p:cmAuthor id="5" name="Amanda Ruzin" initials="AR [4]" lastIdx="1" clrIdx="4"/>
  <p:cmAuthor id="6" name="Amanda Ruzin" initials="AR [5]" lastIdx="1" clrIdx="5"/>
  <p:cmAuthor id="7" name="Amanda Ruzin" initials="AR [6]" lastIdx="1" clrIdx="6"/>
  <p:cmAuthor id="8" name="Ericka Seastrand" initials="ERS [2]" lastIdx="1" clrIdx="7"/>
  <p:cmAuthor id="9" name="Suzanne Winn" initials="SW [2]" lastIdx="1" clrIdx="8"/>
  <p:cmAuthor id="10" name="Suzanne Winn" initials="SW" lastIdx="1" clrIdx="9"/>
  <p:cmAuthor id="11" name="Suzanne Winn" initials="SW [4]" lastIdx="1" clrIdx="10"/>
  <p:cmAuthor id="12" name="Suzanne Winn" initials="SW [5]" lastIdx="1" clrIdx="11"/>
  <p:cmAuthor id="13" name="Suzanne Winn" initials="SW [6]" lastIdx="1" clrIdx="12"/>
  <p:cmAuthor id="14" name="Suzanne Winn" initials="SW [7]" lastIdx="1" clrIdx="13"/>
  <p:cmAuthor id="15" name="Suzanne Winn" initials="SW [8]" lastIdx="1" clrIdx="14"/>
  <p:cmAuthor id="16" name="Suzanne Winn" initials="SW [9]" lastIdx="1" clrIdx="15"/>
  <p:cmAuthor id="17" name="Suzanne Winn" initials="SW [10]" lastIdx="1" clrIdx="16"/>
  <p:cmAuthor id="18" name="Suzanne Winn" initials="SW [11]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EF1"/>
    <a:srgbClr val="666666"/>
    <a:srgbClr val="FF7C00"/>
    <a:srgbClr val="EC6233"/>
    <a:srgbClr val="22A9E2"/>
    <a:srgbClr val="78ADFF"/>
    <a:srgbClr val="F9F9F6"/>
    <a:srgbClr val="FFC114"/>
    <a:srgbClr val="032E49"/>
    <a:srgbClr val="699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0"/>
    <p:restoredTop sz="82263"/>
  </p:normalViewPr>
  <p:slideViewPr>
    <p:cSldViewPr snapToGrid="0">
      <p:cViewPr varScale="1">
        <p:scale>
          <a:sx n="189" d="100"/>
          <a:sy n="189" d="100"/>
        </p:scale>
        <p:origin x="4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3C9FC-D6C7-DB47-9567-C354F38DEFC1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A12EC-C241-804D-841E-FF7EB5508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639D8-E080-7545-868E-F3FF88BE4E8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1EF0-B69D-8F48-8E86-E9DF91ED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9" name="Shape 1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76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using AEM 6.3+ might choose to use Experience Fragments - its works but is a little heavy handed for this simple use case.</a:t>
            </a:r>
          </a:p>
          <a:p>
            <a:endParaRPr lang="en-US" dirty="0"/>
          </a:p>
          <a:p>
            <a:r>
              <a:rPr lang="en-US" dirty="0"/>
              <a:t>Also, remember that "extra credit" ask from the previous slide? SCP is going to allow you to have instance-level overrides.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1EF0-B69D-8F48-8E86-E9DF91ED2F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1EF0-B69D-8F48-8E86-E9DF91ED2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Authors set “shared” values the same exact way they set standard component values, just via clicking a different icon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There is no arbitrary separation requiring authoring on one "central" (global) page then returning to the page where the content is displayed.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I18n compliant, as opposed to leveraging design dialogs for content.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Can be used within a component (single resource type) as well as across components (multiple resource types).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1EF0-B69D-8F48-8E86-E9DF91ED2F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1EF0-B69D-8F48-8E86-E9DF91ED2F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1EF0-B69D-8F48-8E86-E9DF91ED2F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11256" y="2379867"/>
            <a:ext cx="5372106" cy="890650"/>
          </a:xfrm>
        </p:spPr>
        <p:txBody>
          <a:bodyPr wrap="square" anchor="b" anchorCtr="0">
            <a:no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tx1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/>
              <a:t>slideshow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796" y="-3408"/>
            <a:ext cx="484566" cy="917995"/>
          </a:xfrm>
          <a:prstGeom prst="rect">
            <a:avLst/>
          </a:prstGeom>
        </p:spPr>
      </p:pic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1257" y="3633823"/>
            <a:ext cx="3654139" cy="22159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 cap="all" baseline="0">
                <a:solidFill>
                  <a:schemeClr val="accent3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Slideshow Subtitle (Version, Presented by, ETC.)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310249" y="3906500"/>
            <a:ext cx="3655147" cy="20313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100" b="0" i="0" cap="none" spc="0" baseline="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Date (Month/Year, Month Day, Year, etc.)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311256" y="1569258"/>
            <a:ext cx="1973262" cy="368300"/>
          </a:xfr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Optional client logo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3175"/>
            <a:ext cx="2849563" cy="5146675"/>
          </a:xfrm>
          <a:noFill/>
        </p:spPr>
        <p:txBody>
          <a:bodyPr/>
          <a:lstStyle>
            <a:lvl1pPr marL="0" indent="0">
              <a:buFont typeface="+mj-lt"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image here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-3408"/>
            <a:ext cx="2849563" cy="5146675"/>
          </a:xfrm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33363" indent="0">
              <a:buNone/>
              <a:defRPr>
                <a:solidFill>
                  <a:schemeClr val="bg1"/>
                </a:solidFill>
              </a:defRPr>
            </a:lvl2pPr>
            <a:lvl3pPr marL="458787" indent="0">
              <a:buNone/>
              <a:defRPr>
                <a:solidFill>
                  <a:schemeClr val="bg1"/>
                </a:solidFill>
              </a:defRPr>
            </a:lvl3pPr>
            <a:lvl4pPr marL="685800" indent="0">
              <a:buNone/>
              <a:defRPr>
                <a:solidFill>
                  <a:schemeClr val="bg1"/>
                </a:solidFill>
              </a:defRPr>
            </a:lvl4pPr>
            <a:lvl5pPr marL="9191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11256" y="3402838"/>
            <a:ext cx="665321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656292" y="1069848"/>
            <a:ext cx="4034554" cy="3524377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4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65292" y="1069849"/>
            <a:ext cx="4034554" cy="35243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4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652246" y="1499615"/>
            <a:ext cx="4034554" cy="3094610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4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69848"/>
            <a:ext cx="4038600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52246" y="1069848"/>
            <a:ext cx="4038600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61246" y="1499615"/>
            <a:ext cx="4034554" cy="3094609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4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013454" y="1069848"/>
            <a:ext cx="2673345" cy="3524377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3235327" y="1069848"/>
            <a:ext cx="2673345" cy="3524377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457200" y="1069848"/>
            <a:ext cx="2673345" cy="3524377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013454" y="1499615"/>
            <a:ext cx="2673345" cy="3094610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069848"/>
            <a:ext cx="2673345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35327" y="1069848"/>
            <a:ext cx="2673345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13453" y="1069848"/>
            <a:ext cx="2673345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3235327" y="1499615"/>
            <a:ext cx="2673345" cy="3094610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457200" y="1499615"/>
            <a:ext cx="2673345" cy="3094610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8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57200" y="1069848"/>
            <a:ext cx="1938528" cy="3524377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2557271" y="1069848"/>
            <a:ext cx="1938528" cy="3524377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4649893" y="1069848"/>
            <a:ext cx="1938528" cy="3524377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Content Placeholder 4"/>
          <p:cNvSpPr>
            <a:spLocks noGrp="1"/>
          </p:cNvSpPr>
          <p:nvPr>
            <p:ph sz="quarter" idx="22" hasCustomPrompt="1"/>
          </p:nvPr>
        </p:nvSpPr>
        <p:spPr>
          <a:xfrm>
            <a:off x="6752318" y="1069848"/>
            <a:ext cx="1938528" cy="3524377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57200" y="1499615"/>
            <a:ext cx="1938528" cy="3094610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69848"/>
            <a:ext cx="1938528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57271" y="1069848"/>
            <a:ext cx="1938528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49893" y="1069848"/>
            <a:ext cx="1938528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49964" y="1069848"/>
            <a:ext cx="1938528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2557271" y="1499615"/>
            <a:ext cx="1938528" cy="3094610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4649893" y="1499615"/>
            <a:ext cx="1938528" cy="3094610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Content Placeholder 4"/>
          <p:cNvSpPr>
            <a:spLocks noGrp="1"/>
          </p:cNvSpPr>
          <p:nvPr>
            <p:ph sz="quarter" idx="22" hasCustomPrompt="1"/>
          </p:nvPr>
        </p:nvSpPr>
        <p:spPr>
          <a:xfrm>
            <a:off x="6752318" y="1499615"/>
            <a:ext cx="1938528" cy="3094610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4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Grid Column Tit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57200" y="1346245"/>
            <a:ext cx="4038600" cy="1313729"/>
          </a:xfrm>
        </p:spPr>
        <p:txBody>
          <a:bodyPr lIns="0" tIns="0" rIns="0" bIns="0"/>
          <a:lstStyle>
            <a:lvl1pPr marL="0" indent="0">
              <a:buClr>
                <a:schemeClr val="accent1"/>
              </a:buClr>
              <a:buNone/>
              <a:defRPr sz="1400" b="0" i="0" baseline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2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paragraph copy if more descriptive. Can use any of these blocks as image or graphs.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648200" y="1346204"/>
            <a:ext cx="4038600" cy="1313567"/>
          </a:xfrm>
        </p:spPr>
        <p:txBody>
          <a:bodyPr lIns="0" tIns="0" rIns="0" bIns="0"/>
          <a:lstStyle>
            <a:lvl1pPr marL="0" indent="0">
              <a:buClr>
                <a:schemeClr val="accent1"/>
              </a:buClr>
              <a:buNone/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2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paragraph copy if more descriptive. Can use any of these blocks as image or graphs.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068837"/>
            <a:ext cx="4038600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Optional column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1068837"/>
            <a:ext cx="4038600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Optional column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890758"/>
            <a:ext cx="4038600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Optional column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648200" y="2890758"/>
            <a:ext cx="4038600" cy="27699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all" spc="0" baseline="0"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Optional column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57200" y="3167808"/>
            <a:ext cx="4038600" cy="1317468"/>
          </a:xfrm>
        </p:spPr>
        <p:txBody>
          <a:bodyPr lIns="0" tIns="0" rIns="0" bIns="0"/>
          <a:lstStyle>
            <a:lvl1pPr marL="0" indent="0">
              <a:buClr>
                <a:schemeClr val="accent1"/>
              </a:buClr>
              <a:buNone/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2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paragraph copy if more descriptive. Can use any of these blocks as image or graphs.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quarter" idx="25" hasCustomPrompt="1"/>
          </p:nvPr>
        </p:nvSpPr>
        <p:spPr>
          <a:xfrm>
            <a:off x="4648200" y="3167757"/>
            <a:ext cx="4038600" cy="1317210"/>
          </a:xfrm>
        </p:spPr>
        <p:txBody>
          <a:bodyPr lIns="0" tIns="0" rIns="0" bIns="0"/>
          <a:lstStyle>
            <a:lvl1pPr marL="0" indent="0">
              <a:buClr>
                <a:schemeClr val="accent1"/>
              </a:buClr>
              <a:buNone/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2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paragraph copy if more descriptive. Can use any of these blocks as image or graphs.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79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2"/>
          <p:cNvSpPr>
            <a:spLocks noGrp="1"/>
          </p:cNvSpPr>
          <p:nvPr>
            <p:ph sz="quarter" idx="11" hasCustomPrompt="1"/>
          </p:nvPr>
        </p:nvSpPr>
        <p:spPr>
          <a:xfrm>
            <a:off x="457199" y="1069848"/>
            <a:ext cx="5615355" cy="3524377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400" b="0" i="0" baseline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2pPr>
            <a:lvl3pPr>
              <a:buClr>
                <a:schemeClr val="accent1"/>
              </a:buClr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Biography goes here.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675438" y="1069848"/>
            <a:ext cx="1649412" cy="16446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675438" y="2832100"/>
            <a:ext cx="1649412" cy="219075"/>
          </a:xfrm>
        </p:spPr>
        <p:txBody>
          <a:bodyPr lIns="0" tIns="0" rIns="0" bIns="0"/>
          <a:lstStyle>
            <a:lvl1pPr marL="0" indent="0" algn="ctr">
              <a:buNone/>
              <a:defRPr sz="1000" b="0" i="0">
                <a:latin typeface="Roboto Bold" charset="0"/>
                <a:ea typeface="Roboto Bold" charset="0"/>
                <a:cs typeface="Roboto Bol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75438" y="3000914"/>
            <a:ext cx="1649412" cy="219075"/>
          </a:xfrm>
        </p:spPr>
        <p:txBody>
          <a:bodyPr lIns="0" tIns="0" rIns="0" bIns="0"/>
          <a:lstStyle>
            <a:lvl1pPr marL="0" indent="0" algn="ctr">
              <a:buNone/>
              <a:defRPr sz="9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292608"/>
            <a:ext cx="8233646" cy="221599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Team slide Title (3-5 Team members, Center align)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52684" y="1477070"/>
            <a:ext cx="1241060" cy="1237477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9304" y="2822858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1000" b="0" i="0">
                <a:latin typeface="Roboto Bold" charset="0"/>
                <a:ea typeface="Roboto Bold" charset="0"/>
                <a:cs typeface="Roboto Bol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9304" y="2980242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9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309709" y="2822858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1000" b="0" i="0">
                <a:latin typeface="Roboto Bold" charset="0"/>
                <a:ea typeface="Roboto Bold" charset="0"/>
                <a:cs typeface="Roboto Bol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309709" y="2980242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9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960114" y="2822858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1000" b="0" i="0">
                <a:latin typeface="Roboto Bold" charset="0"/>
                <a:ea typeface="Roboto Bold" charset="0"/>
                <a:cs typeface="Roboto Bol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960114" y="2980242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9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610518" y="2822858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1000" b="0" i="0">
                <a:latin typeface="Roboto Bold" charset="0"/>
                <a:ea typeface="Roboto Bold" charset="0"/>
                <a:cs typeface="Roboto Bol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610518" y="2980242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9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60923" y="2822858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1000" b="0" i="0">
                <a:latin typeface="Roboto Bold" charset="0"/>
                <a:ea typeface="Roboto Bold" charset="0"/>
                <a:cs typeface="Roboto Bol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260923" y="2980242"/>
            <a:ext cx="1234440" cy="230681"/>
          </a:xfrm>
        </p:spPr>
        <p:txBody>
          <a:bodyPr lIns="0" tIns="0" rIns="0" bIns="0"/>
          <a:lstStyle>
            <a:lvl1pPr marL="0" indent="0" algn="ctr">
              <a:buNone/>
              <a:defRPr sz="9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2303089" y="1477070"/>
            <a:ext cx="1241060" cy="1237477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3953494" y="1477070"/>
            <a:ext cx="1241060" cy="1237477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5603898" y="1477070"/>
            <a:ext cx="1241060" cy="1237477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7254303" y="1477070"/>
            <a:ext cx="1241060" cy="1237477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59304" y="3280341"/>
            <a:ext cx="1234440" cy="765879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1000" b="0" i="0" baseline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Brief tagline. IE: </a:t>
            </a:r>
            <a:r>
              <a:rPr lang="en-US" err="1"/>
              <a:t>yrs</a:t>
            </a:r>
            <a:r>
              <a:rPr lang="en-US"/>
              <a:t> experience in industry or the type of expertise bringing to the team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2309709" y="3280341"/>
            <a:ext cx="1234440" cy="765879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1000" b="0" i="0" baseline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Brief tagline. IE: </a:t>
            </a:r>
            <a:r>
              <a:rPr lang="en-US" err="1"/>
              <a:t>yrs</a:t>
            </a:r>
            <a:r>
              <a:rPr lang="en-US"/>
              <a:t> experience in industry or the type of expertise bringing to the team</a:t>
            </a:r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3960114" y="3280341"/>
            <a:ext cx="1234440" cy="765879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1000" b="0" i="0" baseline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Brief tagline. IE: </a:t>
            </a:r>
            <a:r>
              <a:rPr lang="en-US" err="1"/>
              <a:t>yrs</a:t>
            </a:r>
            <a:r>
              <a:rPr lang="en-US"/>
              <a:t> experience in industry or the type of expertise bringing to the team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610518" y="3280341"/>
            <a:ext cx="1234440" cy="765879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1000" b="0" i="0" baseline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Brief tagline. IE: </a:t>
            </a:r>
            <a:r>
              <a:rPr lang="en-US" err="1"/>
              <a:t>yrs</a:t>
            </a:r>
            <a:r>
              <a:rPr lang="en-US"/>
              <a:t> experience in industry or the type of expertise bringing to the team</a:t>
            </a:r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60923" y="3280341"/>
            <a:ext cx="1234440" cy="765879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1000" b="0" i="0" baseline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Brief tagline. IE: </a:t>
            </a:r>
            <a:r>
              <a:rPr lang="en-US" err="1"/>
              <a:t>yrs</a:t>
            </a:r>
            <a:r>
              <a:rPr lang="en-US"/>
              <a:t> experience in industry or the type of expertise bringing to the team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-14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292608"/>
            <a:ext cx="8233646" cy="221599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Team slide Title (6-14 Team members, Center align)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900069" y="1090296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00069" y="2085495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00069" y="236860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1968955" y="1090296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968955" y="2085495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968955" y="236860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3040069" y="1090296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040069" y="2085495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040069" y="236860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4110069" y="1090296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110069" y="2085495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110069" y="236860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0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5180069" y="1090296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5180069" y="2085495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5180069" y="236860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3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250069" y="1090296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50069" y="2085495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85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50069" y="236860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6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7320070" y="1090296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320070" y="2085495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320070" y="236860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900069" y="2972220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900069" y="396741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900069" y="4250533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1968955" y="2972220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968955" y="396741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968955" y="4250533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5" name="Picture Placeholder 3"/>
          <p:cNvSpPr>
            <a:spLocks noGrp="1"/>
          </p:cNvSpPr>
          <p:nvPr>
            <p:ph type="pic" sz="quarter" idx="43" hasCustomPrompt="1"/>
          </p:nvPr>
        </p:nvSpPr>
        <p:spPr>
          <a:xfrm>
            <a:off x="3040069" y="2972220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3040069" y="396741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3040069" y="4250533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8" name="Picture Placeholder 3"/>
          <p:cNvSpPr>
            <a:spLocks noGrp="1"/>
          </p:cNvSpPr>
          <p:nvPr>
            <p:ph type="pic" sz="quarter" idx="46" hasCustomPrompt="1"/>
          </p:nvPr>
        </p:nvSpPr>
        <p:spPr>
          <a:xfrm>
            <a:off x="4110069" y="2972220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4110069" y="396741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4110069" y="4250533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1" name="Picture Placeholder 3"/>
          <p:cNvSpPr>
            <a:spLocks noGrp="1"/>
          </p:cNvSpPr>
          <p:nvPr>
            <p:ph type="pic" sz="quarter" idx="49" hasCustomPrompt="1"/>
          </p:nvPr>
        </p:nvSpPr>
        <p:spPr>
          <a:xfrm>
            <a:off x="5180069" y="2972220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5180069" y="396741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5180069" y="4250533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4" name="Picture Placeholder 3"/>
          <p:cNvSpPr>
            <a:spLocks noGrp="1"/>
          </p:cNvSpPr>
          <p:nvPr>
            <p:ph type="pic" sz="quarter" idx="52" hasCustomPrompt="1"/>
          </p:nvPr>
        </p:nvSpPr>
        <p:spPr>
          <a:xfrm>
            <a:off x="6250069" y="2972220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6250069" y="396741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54" hasCustomPrompt="1"/>
          </p:nvPr>
        </p:nvSpPr>
        <p:spPr>
          <a:xfrm>
            <a:off x="6250069" y="4250533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55" hasCustomPrompt="1"/>
          </p:nvPr>
        </p:nvSpPr>
        <p:spPr>
          <a:xfrm>
            <a:off x="7320070" y="2972220"/>
            <a:ext cx="868680" cy="872150"/>
          </a:xfrm>
        </p:spPr>
        <p:txBody>
          <a:bodyPr/>
          <a:lstStyle/>
          <a:p>
            <a:pPr marL="230188" marR="0" lvl="0" indent="-230188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/>
            </a:pPr>
            <a:r>
              <a:rPr lang="en-US"/>
              <a:t>Drag picture here</a:t>
            </a:r>
          </a:p>
        </p:txBody>
      </p:sp>
      <p:sp>
        <p:nvSpPr>
          <p:cNvPr id="108" name="Text Placeholder 5"/>
          <p:cNvSpPr>
            <a:spLocks noGrp="1"/>
          </p:cNvSpPr>
          <p:nvPr>
            <p:ph type="body" sz="quarter" idx="56" hasCustomPrompt="1"/>
          </p:nvPr>
        </p:nvSpPr>
        <p:spPr>
          <a:xfrm>
            <a:off x="7320070" y="3967419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900" b="1" i="0">
                <a:latin typeface="Roboto" charset="0"/>
                <a:ea typeface="Roboto" charset="0"/>
                <a:cs typeface="Roboto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09" name="Text Placeholder 5"/>
          <p:cNvSpPr>
            <a:spLocks noGrp="1"/>
          </p:cNvSpPr>
          <p:nvPr>
            <p:ph type="body" sz="quarter" idx="57" hasCustomPrompt="1"/>
          </p:nvPr>
        </p:nvSpPr>
        <p:spPr>
          <a:xfrm>
            <a:off x="7320070" y="4250533"/>
            <a:ext cx="868680" cy="230681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None/>
              <a:defRPr sz="800" b="0" i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4135"/>
            <a:ext cx="8226162" cy="276999"/>
          </a:xfrm>
        </p:spPr>
        <p:txBody>
          <a:bodyPr/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/>
              <a:t>Title (Table of Contents, Agenda, Etc.)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164"/>
            <a:ext cx="8226162" cy="3566160"/>
          </a:xfrm>
        </p:spPr>
        <p:txBody>
          <a:bodyPr tIns="45720">
            <a:noAutofit/>
          </a:bodyPr>
          <a:lstStyle>
            <a:lvl1pPr marL="458788" indent="-458788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140000"/>
              <a:buFont typeface="+mj-lt"/>
              <a:buAutoNum type="arabicPeriod"/>
              <a:tabLst/>
              <a:defRPr sz="1800" b="0" i="0" baseline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  <a:lvl2pPr marL="685800" indent="-227013">
              <a:buClr>
                <a:schemeClr val="bg1"/>
              </a:buClr>
              <a:buSzPct val="140000"/>
              <a:buFont typeface="Arial" charset="0"/>
              <a:buChar char="•"/>
              <a:tabLst/>
              <a:defRPr sz="1200" baseline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919163" indent="-227013">
              <a:tabLst/>
              <a:defRPr/>
            </a:lvl3pPr>
            <a:lvl4pPr marL="1146175" indent="-233363">
              <a:tabLst/>
              <a:defRPr/>
            </a:lvl4pPr>
            <a:lvl5pPr marL="1371600" indent="-225425">
              <a:tabLst/>
              <a:defRPr/>
            </a:lvl5pPr>
          </a:lstStyle>
          <a:p>
            <a:pPr lvl="0"/>
            <a:r>
              <a:rPr lang="en-US"/>
              <a:t>FIRST SECTION</a:t>
            </a:r>
          </a:p>
          <a:p>
            <a:pPr lvl="0"/>
            <a:r>
              <a:rPr lang="en-US"/>
              <a:t>SECOND SECTION</a:t>
            </a:r>
          </a:p>
          <a:p>
            <a:pPr lvl="0"/>
            <a:r>
              <a:rPr lang="en-US"/>
              <a:t>THIRD SECTION</a:t>
            </a:r>
          </a:p>
          <a:p>
            <a:pPr lvl="0"/>
            <a:r>
              <a:rPr lang="en-US"/>
              <a:t>FOURTH SECTION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0" y="691117"/>
            <a:ext cx="1233376" cy="64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3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9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261533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67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135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1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8248"/>
            <a:ext cx="8225883" cy="2462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defRPr>
            </a:lvl1pPr>
          </a:lstStyle>
          <a:p>
            <a:pPr lvl="0"/>
            <a:r>
              <a:rPr lang="en-US"/>
              <a:t>Click to edit full quote or statement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76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57199" y="1602418"/>
            <a:ext cx="8225883" cy="2991807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Avenir Next Condensed" charset="0"/>
                <a:ea typeface="Avenir Next Condensed" charset="0"/>
                <a:cs typeface="Avenir Next Condensed" charset="0"/>
              </a:rPr>
              <a:t>HS2</a:t>
            </a:r>
            <a:r>
              <a:rPr lang="en-US" sz="750" b="1" i="0" cap="all" baseline="0">
                <a:latin typeface="Avenir Next Condensed" charset="0"/>
                <a:ea typeface="Avenir Next Condensed" charset="0"/>
                <a:cs typeface="Avenir Next Condensed" charset="0"/>
              </a:rPr>
              <a:t> Solutions  </a:t>
            </a:r>
            <a:r>
              <a:rPr lang="en-US" sz="750" cap="all" baseline="0">
                <a:latin typeface="Avenir Next Condensed" charset="0"/>
                <a:ea typeface="Avenir Next Condensed" charset="0"/>
                <a:cs typeface="Avenir Next Condensed" charset="0"/>
              </a:rPr>
              <a:t>|  Confidential and proprietary</a:t>
            </a:r>
            <a:endParaRPr lang="en-US" sz="750" cap="all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epa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3376" y="1547248"/>
            <a:ext cx="7457469" cy="615553"/>
          </a:xfrm>
        </p:spPr>
        <p:txBody>
          <a:bodyPr/>
          <a:lstStyle>
            <a:lvl1pPr>
              <a:defRPr sz="4000" b="0" i="1" cap="none" spc="0" baseline="0">
                <a:latin typeface="Lora" charset="0"/>
                <a:ea typeface="Lora" charset="0"/>
                <a:cs typeface="Lora" charset="0"/>
              </a:defRPr>
            </a:lvl1pPr>
          </a:lstStyle>
          <a:p>
            <a:r>
              <a:rPr lang="en-US"/>
              <a:t>Section Table of Contents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30200" y="1443791"/>
            <a:ext cx="690078" cy="615553"/>
          </a:xfr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4000" b="0" i="0" spc="-150">
                <a:latin typeface="Lora" charset="0"/>
                <a:ea typeface="Lora" charset="0"/>
                <a:cs typeface="Lora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33376" y="2382326"/>
            <a:ext cx="5106464" cy="128587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 b="0" i="0" cap="all" baseline="0"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None/>
              <a:defRPr/>
            </a:lvl2pPr>
            <a:lvl3pPr marL="458787" indent="0">
              <a:buNone/>
              <a:defRPr/>
            </a:lvl3pPr>
            <a:lvl4pPr marL="685800" indent="0">
              <a:buNone/>
              <a:defRPr/>
            </a:lvl4pPr>
            <a:lvl5pPr marL="919162" indent="0">
              <a:buNone/>
              <a:defRPr/>
            </a:lvl5pPr>
          </a:lstStyle>
          <a:p>
            <a:pPr lvl="0"/>
            <a:r>
              <a:rPr lang="en-US"/>
              <a:t>Section Contents 1</a:t>
            </a:r>
          </a:p>
          <a:p>
            <a:pPr lvl="0"/>
            <a:r>
              <a:rPr lang="en-US"/>
              <a:t>Section contents 2</a:t>
            </a:r>
          </a:p>
          <a:p>
            <a:pPr lvl="0"/>
            <a:r>
              <a:rPr lang="en-US"/>
              <a:t>Section contents 3</a:t>
            </a:r>
          </a:p>
          <a:p>
            <a:pPr lvl="0"/>
            <a:r>
              <a:rPr lang="en-US"/>
              <a:t>Do not make into numbered list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91117"/>
            <a:ext cx="1233376" cy="646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/Image BG and Descri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Optional: Place Picture in background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143500"/>
          </a:xfrm>
          <a:solidFill>
            <a:schemeClr val="tx1">
              <a:alpha val="75000"/>
            </a:schemeClr>
          </a:solidFill>
        </p:spPr>
        <p:txBody>
          <a:bodyPr anchor="b" anchorCtr="1"/>
          <a:lstStyle>
            <a:lvl1pPr marL="0" indent="0">
              <a:buNone/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31311"/>
            <a:ext cx="9144000" cy="914400"/>
          </a:xfrm>
        </p:spPr>
        <p:txBody>
          <a:bodyPr lIns="914400" tIns="0" rIns="914400" bIns="0"/>
          <a:lstStyle>
            <a:lvl1pPr marL="0" indent="0" algn="ctr">
              <a:lnSpc>
                <a:spcPct val="12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Lora" charset="0"/>
                <a:ea typeface="Lora" charset="0"/>
                <a:cs typeface="Lora" charset="0"/>
              </a:defRPr>
            </a:lvl1pPr>
            <a:lvl2pPr marL="233363" indent="0" algn="ctr">
              <a:buNone/>
              <a:defRPr>
                <a:solidFill>
                  <a:schemeClr val="bg1"/>
                </a:solidFill>
                <a:latin typeface="Lora" charset="0"/>
                <a:ea typeface="Lora" charset="0"/>
                <a:cs typeface="Lora" charset="0"/>
              </a:defRPr>
            </a:lvl2pPr>
            <a:lvl3pPr marL="458787" indent="0" algn="ctr">
              <a:buNone/>
              <a:defRPr>
                <a:solidFill>
                  <a:schemeClr val="bg1"/>
                </a:solidFill>
                <a:latin typeface="Lora" charset="0"/>
                <a:ea typeface="Lora" charset="0"/>
                <a:cs typeface="Lora" charset="0"/>
              </a:defRPr>
            </a:lvl3pPr>
            <a:lvl4pPr marL="685800" indent="0" algn="ctr">
              <a:buNone/>
              <a:defRPr>
                <a:solidFill>
                  <a:schemeClr val="bg1"/>
                </a:solidFill>
                <a:latin typeface="Lora" charset="0"/>
                <a:ea typeface="Lora" charset="0"/>
                <a:cs typeface="Lora" charset="0"/>
              </a:defRPr>
            </a:lvl4pPr>
            <a:lvl5pPr marL="919162" indent="0" algn="ctr">
              <a:buNone/>
              <a:defRPr>
                <a:solidFill>
                  <a:schemeClr val="bg1"/>
                </a:solidFill>
                <a:latin typeface="Lora" charset="0"/>
                <a:ea typeface="Lora" charset="0"/>
                <a:cs typeface="Lora" charset="0"/>
              </a:defRPr>
            </a:lvl5pPr>
          </a:lstStyle>
          <a:p>
            <a:pPr lvl="0"/>
            <a:r>
              <a:rPr lang="en-US"/>
              <a:t>Section Description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4796"/>
            <a:ext cx="9144000" cy="1135781"/>
          </a:xfrm>
          <a:noFill/>
        </p:spPr>
        <p:txBody>
          <a:bodyPr lIns="365760" rIns="365760" bIns="0" anchor="b" anchorCtr="0">
            <a:noAutofit/>
          </a:bodyPr>
          <a:lstStyle>
            <a:lvl1pPr algn="ctr">
              <a:defRPr sz="4400" b="1" i="0" cap="all" baseline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/>
              <a:t>Section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429000" y="2947921"/>
            <a:ext cx="2286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2608"/>
            <a:ext cx="6853176" cy="221599"/>
          </a:xfrm>
        </p:spPr>
        <p:txBody>
          <a:bodyPr anchor="t">
            <a:spAutoFit/>
          </a:bodyPr>
          <a:lstStyle>
            <a:lvl1pPr algn="l">
              <a:defRPr sz="1800" b="0" i="0" cap="all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/>
              <a:t>Word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58590"/>
            <a:ext cx="7541388" cy="205840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definition</a:t>
            </a:r>
          </a:p>
        </p:txBody>
      </p:sp>
    </p:spTree>
    <p:extLst>
      <p:ext uri="{BB962C8B-B14F-4D97-AF65-F5344CB8AC3E}">
        <p14:creationId xmlns:p14="http://schemas.microsoft.com/office/powerpoint/2010/main" val="19200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nten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9192"/>
            <a:ext cx="4880344" cy="309543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None/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233363" indent="0">
              <a:buClr>
                <a:schemeClr val="accent1"/>
              </a:buClr>
              <a:buNone/>
              <a:defRPr sz="12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2pPr>
            <a:lvl3pPr marL="458787" indent="0">
              <a:buClr>
                <a:schemeClr val="accent1"/>
              </a:buClr>
              <a:buNone/>
              <a:defRPr sz="11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 marL="685800" indent="0">
              <a:buClr>
                <a:schemeClr val="accent1"/>
              </a:buClr>
              <a:buNone/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 marL="919162" indent="0">
              <a:buClr>
                <a:schemeClr val="accent1"/>
              </a:buClr>
              <a:buNone/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paragraph copy if more descriptive.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5481" y="1069147"/>
            <a:ext cx="4880344" cy="2769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800" b="1" i="0" cap="all" spc="0" baseline="0">
                <a:latin typeface="Roboto" charset="0"/>
                <a:ea typeface="Roboto" charset="0"/>
                <a:cs typeface="Roboto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2608"/>
            <a:ext cx="4880704" cy="221599"/>
          </a:xfrm>
        </p:spPr>
        <p:txBody>
          <a:bodyPr/>
          <a:lstStyle>
            <a:lvl1pPr>
              <a:defRPr b="0" i="0"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0" y="691117"/>
            <a:ext cx="1233376" cy="190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55923" y="233"/>
            <a:ext cx="2288077" cy="5146675"/>
          </a:xfrm>
          <a:noFill/>
        </p:spPr>
        <p:txBody>
          <a:bodyPr/>
          <a:lstStyle>
            <a:lvl1pPr marL="0" indent="0">
              <a:buFont typeface="+mj-lt"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image here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855922" y="0"/>
            <a:ext cx="2288077" cy="5146675"/>
          </a:xfrm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33363" indent="0">
              <a:buNone/>
              <a:defRPr>
                <a:solidFill>
                  <a:schemeClr val="bg1"/>
                </a:solidFill>
              </a:defRPr>
            </a:lvl2pPr>
            <a:lvl3pPr marL="458787" indent="0">
              <a:buNone/>
              <a:defRPr>
                <a:solidFill>
                  <a:schemeClr val="bg1"/>
                </a:solidFill>
              </a:defRPr>
            </a:lvl3pPr>
            <a:lvl4pPr marL="685800" indent="0">
              <a:buNone/>
              <a:defRPr>
                <a:solidFill>
                  <a:schemeClr val="bg1"/>
                </a:solidFill>
              </a:defRPr>
            </a:lvl4pPr>
            <a:lvl5pPr marL="9191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Depar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2608"/>
            <a:ext cx="4696691" cy="221599"/>
          </a:xfrm>
        </p:spPr>
        <p:txBody>
          <a:bodyPr wrap="square" bIns="0" anchor="t" anchorCtr="0">
            <a:spAutoFit/>
          </a:bodyPr>
          <a:lstStyle>
            <a:lvl1pPr algn="l">
              <a:lnSpc>
                <a:spcPct val="8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88168" y="1439186"/>
            <a:ext cx="4696691" cy="3244574"/>
          </a:xfrm>
        </p:spPr>
        <p:txBody>
          <a:bodyPr lIns="0" tIns="0" rIns="0" bIns="0" numCol="1" spcCol="228600"/>
          <a:lstStyle>
            <a:lvl1pPr marL="173038" indent="-173038">
              <a:spcAft>
                <a:spcPts val="1200"/>
              </a:spcAft>
              <a:buClr>
                <a:schemeClr val="accent1"/>
              </a:buClr>
              <a:tabLst/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346075" indent="-173038">
              <a:spcAft>
                <a:spcPts val="1200"/>
              </a:spcAft>
              <a:buClr>
                <a:schemeClr val="accent1"/>
              </a:buClr>
              <a:tabLst/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700"/>
            </a:lvl3pPr>
            <a:lvl4pPr>
              <a:defRPr sz="600"/>
            </a:lvl4pPr>
            <a:lvl5pPr>
              <a:defRPr sz="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5624512" y="0"/>
            <a:ext cx="3519488" cy="5143500"/>
          </a:xfrm>
          <a:ln>
            <a:noFill/>
          </a:ln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8168" y="1033528"/>
            <a:ext cx="4696691" cy="2462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Click to edit full quote or statement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69848"/>
            <a:ext cx="8229600" cy="3524775"/>
          </a:xfrm>
        </p:spPr>
        <p:txBody>
          <a:bodyPr lIns="0" tIns="0" rIns="0" bIns="0">
            <a:noAutofit/>
          </a:bodyPr>
          <a:lstStyle>
            <a:lvl1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buClr>
                <a:schemeClr val="accent1"/>
              </a:buClr>
              <a:defRPr sz="1400" b="0" i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buClr>
                <a:schemeClr val="accent1"/>
              </a:buClr>
              <a:defRPr sz="105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>
              <a:buClr>
                <a:schemeClr val="accent1"/>
              </a:buClr>
              <a:defRPr sz="1000" b="0" i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</a:lstStyle>
          <a:p>
            <a:pPr lvl="0"/>
            <a:r>
              <a:rPr lang="en-US"/>
              <a:t>Click to edit, add text as list or as paragraph copy if more descriptive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1599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8248"/>
            <a:ext cx="8225883" cy="2462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</a:lstStyle>
          <a:p>
            <a:pPr lvl="0"/>
            <a:r>
              <a:rPr lang="en-US"/>
              <a:t>Click to edit full quote or statement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1599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91117"/>
            <a:ext cx="123337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57199" y="1602419"/>
            <a:ext cx="8225883" cy="2910108"/>
          </a:xfrm>
        </p:spPr>
        <p:txBody>
          <a:bodyPr/>
          <a:lstStyle>
            <a:lvl1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05180" y="4803220"/>
            <a:ext cx="585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167D20-3071-484E-A8F6-42A7F74CB209}" type="slidenum">
              <a:rPr lang="en-US" sz="900" b="0" i="0" smtClean="0">
                <a:latin typeface="Lora" charset="0"/>
                <a:ea typeface="Lora" charset="0"/>
                <a:cs typeface="Lora" charset="0"/>
              </a:rPr>
              <a:pPr algn="r"/>
              <a:t>‹#›</a:t>
            </a:fld>
            <a:endParaRPr lang="en-US" sz="900" b="0" i="0">
              <a:latin typeface="Lora" charset="0"/>
              <a:ea typeface="Lora" charset="0"/>
              <a:cs typeface="Lora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9871" y="484575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" b="1" i="0" cap="all">
                <a:latin typeface="Roboto Condensed" charset="0"/>
                <a:ea typeface="Roboto Condensed" charset="0"/>
                <a:cs typeface="Roboto Condensed" charset="0"/>
              </a:rPr>
              <a:t>HS2</a:t>
            </a:r>
            <a:r>
              <a:rPr lang="en-US" sz="750" b="1" i="0" cap="all" baseline="0">
                <a:latin typeface="Roboto Condensed" charset="0"/>
                <a:ea typeface="Roboto Condensed" charset="0"/>
                <a:cs typeface="Roboto Condensed" charset="0"/>
              </a:rPr>
              <a:t> Solutions  </a:t>
            </a:r>
            <a:r>
              <a:rPr lang="en-US" sz="750" b="0" i="0" cap="all" baseline="0">
                <a:latin typeface="Roboto Condensed" charset="0"/>
                <a:ea typeface="Roboto Condensed" charset="0"/>
                <a:cs typeface="Roboto Condensed" charset="0"/>
              </a:rPr>
              <a:t>|  Confidential and proprietary</a:t>
            </a:r>
            <a:endParaRPr lang="en-US" sz="750" b="0" i="0" cap="all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33646" cy="2215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432"/>
            <a:ext cx="823364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62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6" r:id="rId2"/>
    <p:sldLayoutId id="2147483981" r:id="rId3"/>
    <p:sldLayoutId id="2147484120" r:id="rId4"/>
    <p:sldLayoutId id="2147483822" r:id="rId5"/>
    <p:sldLayoutId id="2147483982" r:id="rId6"/>
    <p:sldLayoutId id="2147483962" r:id="rId7"/>
    <p:sldLayoutId id="2147483828" r:id="rId8"/>
    <p:sldLayoutId id="2147484085" r:id="rId9"/>
    <p:sldLayoutId id="2147483832" r:id="rId10"/>
    <p:sldLayoutId id="2147484128" r:id="rId11"/>
    <p:sldLayoutId id="2147484129" r:id="rId12"/>
    <p:sldLayoutId id="2147483833" r:id="rId13"/>
    <p:sldLayoutId id="2147484130" r:id="rId14"/>
    <p:sldLayoutId id="2147483834" r:id="rId15"/>
    <p:sldLayoutId id="2147483835" r:id="rId16"/>
    <p:sldLayoutId id="2147484083" r:id="rId17"/>
    <p:sldLayoutId id="2147484086" r:id="rId18"/>
    <p:sldLayoutId id="2147484087" r:id="rId19"/>
    <p:sldLayoutId id="2147483837" r:id="rId20"/>
    <p:sldLayoutId id="2147483852" r:id="rId21"/>
    <p:sldLayoutId id="2147483853" r:id="rId22"/>
    <p:sldLayoutId id="2147484131" r:id="rId23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1800" b="1" i="0" kern="1200" cap="all" spc="0" baseline="0">
          <a:solidFill>
            <a:schemeClr val="tx1"/>
          </a:solidFill>
          <a:latin typeface="Roboto Black" charset="0"/>
          <a:ea typeface="Roboto Black" charset="0"/>
          <a:cs typeface="Roboto Black" charset="0"/>
        </a:defRPr>
      </a:lvl1pPr>
    </p:titleStyle>
    <p:bodyStyle>
      <a:lvl1pPr marL="230188" indent="-23018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SzPct val="110000"/>
        <a:buFont typeface="Arial"/>
        <a:buChar char="•"/>
        <a:tabLst/>
        <a:defRPr sz="1400" b="0" i="0" kern="1200" baseline="0">
          <a:solidFill>
            <a:schemeClr val="tx2">
              <a:lumMod val="85000"/>
              <a:lumOff val="15000"/>
            </a:schemeClr>
          </a:solidFill>
          <a:latin typeface="Roboto Condensed" charset="0"/>
          <a:ea typeface="Roboto Condensed" charset="0"/>
          <a:cs typeface="Roboto Condensed" charset="0"/>
        </a:defRPr>
      </a:lvl1pPr>
      <a:lvl2pPr marL="458788" indent="-22542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charset="0"/>
        <a:buChar char="•"/>
        <a:tabLst/>
        <a:defRPr sz="1400" b="0" i="0" kern="1200" baseline="0">
          <a:solidFill>
            <a:schemeClr val="tx2">
              <a:lumMod val="85000"/>
              <a:lumOff val="15000"/>
            </a:schemeClr>
          </a:solidFill>
          <a:latin typeface="Roboto Condensed" charset="0"/>
          <a:ea typeface="Roboto Condensed" charset="0"/>
          <a:cs typeface="Roboto Condensed" charset="0"/>
        </a:defRPr>
      </a:lvl2pPr>
      <a:lvl3pPr marL="685800" indent="-227013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tabLst/>
        <a:defRPr sz="1400" b="0" i="0" kern="1200" baseline="0">
          <a:solidFill>
            <a:schemeClr val="tx2">
              <a:lumMod val="85000"/>
              <a:lumOff val="15000"/>
            </a:schemeClr>
          </a:solidFill>
          <a:latin typeface="Roboto Condensed" charset="0"/>
          <a:ea typeface="Roboto Condensed" charset="0"/>
          <a:cs typeface="Roboto Condensed" charset="0"/>
        </a:defRPr>
      </a:lvl3pPr>
      <a:lvl4pPr marL="919163" indent="-233363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charset="0"/>
        <a:buChar char="•"/>
        <a:tabLst/>
        <a:defRPr sz="900" b="0" i="0" kern="1200" baseline="0">
          <a:solidFill>
            <a:schemeClr val="tx2"/>
          </a:solidFill>
          <a:latin typeface="Avenir Next" charset="0"/>
          <a:ea typeface="Avenir Next" charset="0"/>
          <a:cs typeface="Avenir Next" charset="0"/>
        </a:defRPr>
      </a:lvl4pPr>
      <a:lvl5pPr marL="1146175" indent="-227013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charset="0"/>
        <a:buChar char="•"/>
        <a:tabLst/>
        <a:defRPr sz="900" b="0" i="0" kern="1200" baseline="0">
          <a:solidFill>
            <a:schemeClr val="tx2"/>
          </a:solidFill>
          <a:latin typeface="Avenir Next" charset="0"/>
          <a:ea typeface="Avenir Next" charset="0"/>
          <a:cs typeface="Avenir Nex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adobe-consulting-services.github.io/acs-aem-commons/features/shared-component-properties/index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2-SOLUTIONS/hs2-aem-commons/tree/master/multi-site-dem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jpeg"/><Relationship Id="rId4" Type="http://schemas.openxmlformats.org/officeDocument/2006/relationships/hyperlink" Target="http://www.hs2solutions.com/contact-u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www.linkedin.com/in/brettbirschbach/" TargetMode="External"/><Relationship Id="rId4" Type="http://schemas.openxmlformats.org/officeDocument/2006/relationships/hyperlink" Target="mailto:brett.birschbach@hs2solutions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tiff"/><Relationship Id="rId18" Type="http://schemas.openxmlformats.org/officeDocument/2006/relationships/image" Target="../media/image23.png"/><Relationship Id="rId26" Type="http://schemas.openxmlformats.org/officeDocument/2006/relationships/image" Target="../media/image31.tiff"/><Relationship Id="rId3" Type="http://schemas.openxmlformats.org/officeDocument/2006/relationships/image" Target="../media/image8.png"/><Relationship Id="rId21" Type="http://schemas.openxmlformats.org/officeDocument/2006/relationships/image" Target="../media/image26.jpeg"/><Relationship Id="rId7" Type="http://schemas.openxmlformats.org/officeDocument/2006/relationships/image" Target="../media/image12.png"/><Relationship Id="rId12" Type="http://schemas.openxmlformats.org/officeDocument/2006/relationships/image" Target="../media/image17.tiff"/><Relationship Id="rId17" Type="http://schemas.openxmlformats.org/officeDocument/2006/relationships/image" Target="../media/image22.tiff"/><Relationship Id="rId25" Type="http://schemas.openxmlformats.org/officeDocument/2006/relationships/image" Target="../media/image30.png"/><Relationship Id="rId2" Type="http://schemas.openxmlformats.org/officeDocument/2006/relationships/image" Target="../media/image7.tiff"/><Relationship Id="rId16" Type="http://schemas.openxmlformats.org/officeDocument/2006/relationships/image" Target="../media/image21.tiff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tiff"/><Relationship Id="rId5" Type="http://schemas.openxmlformats.org/officeDocument/2006/relationships/image" Target="../media/image10.tiff"/><Relationship Id="rId15" Type="http://schemas.openxmlformats.org/officeDocument/2006/relationships/image" Target="../media/image20.tiff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2ED5-D220-F648-92EE-9D92FF105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Component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3C544-81FE-0F45-AA16-0DF81AAD0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Saying Goodbye to the Global Configs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63804-F0A8-7A44-976F-37B6A3024CC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Presented by: Brett Birschbach, AEM Certified Expert</a:t>
            </a:r>
          </a:p>
          <a:p>
            <a:r>
              <a:rPr lang="en-US" dirty="0"/>
              <a:t>Adobe IMMERSE, June 12-15, 2018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0F2122F-633A-1740-8EF4-813AFCE7DC5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036972" y="1149032"/>
            <a:ext cx="912843" cy="91284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D0F030-C4CC-1E41-AAF5-A1C2E061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48" y="1166124"/>
            <a:ext cx="627125" cy="842139"/>
          </a:xfrm>
          <a:prstGeom prst="rect">
            <a:avLst/>
          </a:prstGeo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72C4287-56B2-9B4C-A53B-0813B967EA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242" r="1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40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969527-40D7-9640-B5E7-C32F9471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Composite of one or many fully configured components</a:t>
            </a:r>
          </a:p>
          <a:p>
            <a:r>
              <a:rPr lang="en-US" sz="1600" dirty="0"/>
              <a:t>Defines design and layout of content</a:t>
            </a:r>
          </a:p>
          <a:p>
            <a:r>
              <a:rPr lang="en-US" sz="1600" dirty="0"/>
              <a:t>Can be shared across multiple sites, have multiple variations within a site</a:t>
            </a:r>
          </a:p>
          <a:p>
            <a:r>
              <a:rPr lang="en-US" sz="1600" dirty="0"/>
              <a:t>Can be leveraged for omni-channel content, often as rendered via AEM’s standard HTML renderer</a:t>
            </a:r>
          </a:p>
          <a:p>
            <a:r>
              <a:rPr lang="en-US" sz="1600" dirty="0"/>
              <a:t>Managed as a experience that sits outside the context of a single site</a:t>
            </a:r>
          </a:p>
          <a:p>
            <a:r>
              <a:rPr lang="en-US" sz="1600" dirty="0"/>
              <a:t>OOTB publishing to channels such as Adobe Target, Facebook, Pinterest</a:t>
            </a:r>
          </a:p>
          <a:p>
            <a:r>
              <a:rPr lang="en-US" sz="1600" dirty="0"/>
              <a:t>Variations generally focused around channel or general context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43490A-E3E0-DB49-9BE3-5A092F90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Experience Fragments</a:t>
            </a:r>
          </a:p>
        </p:txBody>
      </p:sp>
    </p:spTree>
    <p:extLst>
      <p:ext uri="{BB962C8B-B14F-4D97-AF65-F5344CB8AC3E}">
        <p14:creationId xmlns:p14="http://schemas.microsoft.com/office/powerpoint/2010/main" val="168982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E25A8-D893-8940-9B82-5E59B979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Contextual to a specific website</a:t>
            </a:r>
          </a:p>
          <a:p>
            <a:r>
              <a:rPr lang="en-US" sz="1600" dirty="0"/>
              <a:t>Contextual to a component type (</a:t>
            </a:r>
            <a:r>
              <a:rPr lang="en-US" sz="1600" dirty="0" err="1"/>
              <a:t>sling:resourceType</a:t>
            </a:r>
            <a:r>
              <a:rPr lang="en-US" sz="1600" dirty="0"/>
              <a:t>), or shared across all component types</a:t>
            </a:r>
          </a:p>
          <a:p>
            <a:r>
              <a:rPr lang="en-US" sz="1600" dirty="0"/>
              <a:t>Supports instance-level content overrides per field while allowing other fields to continue sharing</a:t>
            </a:r>
          </a:p>
          <a:p>
            <a:r>
              <a:rPr lang="en-US" sz="1600" dirty="0"/>
              <a:t>Practical for authoring of small text snippets such as CTA labels</a:t>
            </a:r>
          </a:p>
          <a:p>
            <a:r>
              <a:rPr lang="en-US" sz="1600" dirty="0"/>
              <a:t>Field-level granularity, with support for all field types</a:t>
            </a:r>
          </a:p>
          <a:p>
            <a:r>
              <a:rPr lang="en-US" sz="1600" dirty="0"/>
              <a:t>Can be used when extending components (including WCM Core Components)</a:t>
            </a:r>
          </a:p>
          <a:p>
            <a:r>
              <a:rPr lang="en-US" sz="1600" dirty="0"/>
              <a:t>Authoring is not conceptually separated from standard page authoring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DE9CB2-F685-084F-ACD8-49C7296A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Shared Component Properties</a:t>
            </a:r>
          </a:p>
        </p:txBody>
      </p:sp>
    </p:spTree>
    <p:extLst>
      <p:ext uri="{BB962C8B-B14F-4D97-AF65-F5344CB8AC3E}">
        <p14:creationId xmlns:p14="http://schemas.microsoft.com/office/powerpoint/2010/main" val="155180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2ED35B-C116-9249-A64B-32D8C8AE9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OOTB Reference can also be used for component-level content sharing.  However, depending on your use case there can be limitations.</a:t>
            </a:r>
          </a:p>
          <a:p>
            <a:r>
              <a:rPr lang="en-US" sz="1600" dirty="0"/>
              <a:t>Reference is an ”all or nothing” deal, an exact copy of the referenced component</a:t>
            </a:r>
          </a:p>
          <a:p>
            <a:pPr lvl="1"/>
            <a:r>
              <a:rPr lang="en-US" dirty="0"/>
              <a:t>i.e., Cannot share a title or CTA link via the Reference component if you want the main copy to be page-specific</a:t>
            </a:r>
          </a:p>
          <a:p>
            <a:r>
              <a:rPr lang="en-US" sz="1600" dirty="0"/>
              <a:t>No ability to override shared content at an instance level</a:t>
            </a:r>
          </a:p>
          <a:p>
            <a:r>
              <a:rPr lang="en-US" sz="1600" dirty="0"/>
              <a:t>Authors must track down the single “real” version of the component to make changes</a:t>
            </a:r>
          </a:p>
          <a:p>
            <a:r>
              <a:rPr lang="en-US" sz="1600" dirty="0"/>
              <a:t>If not used carefully, Reference components can create a nasty spider web of content references across a site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84763C-6212-5B41-A9E6-BE06AE51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Reference Component?</a:t>
            </a:r>
          </a:p>
        </p:txBody>
      </p:sp>
    </p:spTree>
    <p:extLst>
      <p:ext uri="{BB962C8B-B14F-4D97-AF65-F5344CB8AC3E}">
        <p14:creationId xmlns:p14="http://schemas.microsoft.com/office/powerpoint/2010/main" val="81895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02C0-E711-DD42-BC20-87BCF8D5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76" y="1547248"/>
            <a:ext cx="7457469" cy="504818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1BE6-214B-204E-9854-658FEF550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93590-65F1-014F-8179-65660CDE9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Easy as 1, 2, 3</a:t>
            </a:r>
          </a:p>
        </p:txBody>
      </p:sp>
    </p:spTree>
    <p:extLst>
      <p:ext uri="{BB962C8B-B14F-4D97-AF65-F5344CB8AC3E}">
        <p14:creationId xmlns:p14="http://schemas.microsoft.com/office/powerpoint/2010/main" val="386140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709E16-70B6-9848-A2CC-50CDB906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the Shared Component Properties OSGi service</a:t>
            </a:r>
          </a:p>
          <a:p>
            <a:pPr lvl="1"/>
            <a:r>
              <a:rPr lang="en-US" dirty="0"/>
              <a:t>Blank OSGi config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Enable the Shared Component Properties authoring </a:t>
            </a:r>
            <a:r>
              <a:rPr lang="en-US" dirty="0" err="1"/>
              <a:t>clientlib</a:t>
            </a:r>
            <a:endParaRPr lang="en-US" dirty="0"/>
          </a:p>
          <a:p>
            <a:pPr lvl="1"/>
            <a:r>
              <a:rPr lang="en-US" dirty="0" err="1"/>
              <a:t>cq.authoring.editor</a:t>
            </a:r>
            <a:r>
              <a:rPr lang="en-US" dirty="0"/>
              <a:t> category that embeds </a:t>
            </a:r>
            <a:r>
              <a:rPr lang="en-US" dirty="0" err="1"/>
              <a:t>acs</a:t>
            </a:r>
            <a:r>
              <a:rPr lang="en-US" dirty="0"/>
              <a:t>-</a:t>
            </a:r>
            <a:r>
              <a:rPr lang="en-US" dirty="0" err="1"/>
              <a:t>commons.shared</a:t>
            </a:r>
            <a:r>
              <a:rPr lang="en-US" dirty="0"/>
              <a:t>-component-properties</a:t>
            </a:r>
          </a:p>
          <a:p>
            <a:pPr lvl="1"/>
            <a:r>
              <a:rPr lang="en-US" dirty="0"/>
              <a:t>Don’t forget </a:t>
            </a:r>
            <a:r>
              <a:rPr lang="en-US" dirty="0" err="1"/>
              <a:t>js.txt</a:t>
            </a:r>
            <a:r>
              <a:rPr lang="en-US" dirty="0"/>
              <a:t>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404CA-6AB3-0D44-BD1F-7FCF4E74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Step 1: Enable Shared Component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857AA-EA67-9542-89D6-71DC1F258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0" y="1798983"/>
            <a:ext cx="5365814" cy="705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4C7354-9AF8-3547-943D-1AC0CE54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0" y="3748539"/>
            <a:ext cx="5424004" cy="8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5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275FE-D6FC-BF43-90B1-1E7A4843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an OSGi Page Root Provider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Shared Component Properties page info provider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8D54DF-DD1C-AC47-83B0-454A0A9D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Step 2: Configure for your 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0608A-317A-3D4C-8D29-1A8821CF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1477025"/>
            <a:ext cx="6650376" cy="1057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13F10-F829-AF49-A2FF-1C707B0C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" y="3113562"/>
            <a:ext cx="1645271" cy="901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B0B2C-463A-FD42-B2DF-12B6F9C07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270" y="3115294"/>
            <a:ext cx="5844209" cy="9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0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1A9FD7-CAA4-224B-8A29-A60797AE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9848"/>
            <a:ext cx="8229600" cy="3524775"/>
          </a:xfrm>
        </p:spPr>
        <p:txBody>
          <a:bodyPr/>
          <a:lstStyle/>
          <a:p>
            <a:r>
              <a:rPr lang="en-US" dirty="0"/>
              <a:t>Shared Properties</a:t>
            </a:r>
          </a:p>
          <a:p>
            <a:pPr lvl="1"/>
            <a:r>
              <a:rPr lang="en-US" dirty="0" err="1"/>
              <a:t>dialogshared</a:t>
            </a:r>
            <a:r>
              <a:rPr lang="en-US" dirty="0"/>
              <a:t> node, analogous to </a:t>
            </a:r>
            <a:r>
              <a:rPr lang="en-US" dirty="0" err="1"/>
              <a:t>cq:dialog</a:t>
            </a:r>
            <a:endParaRPr lang="en-US" dirty="0"/>
          </a:p>
          <a:p>
            <a:pPr lvl="1"/>
            <a:r>
              <a:rPr lang="en-US" dirty="0"/>
              <a:t>Values shared within </a:t>
            </a:r>
            <a:r>
              <a:rPr lang="en-US" dirty="0" err="1"/>
              <a:t>sling:resourceType</a:t>
            </a:r>
            <a:endParaRPr lang="en-US" dirty="0"/>
          </a:p>
          <a:p>
            <a:r>
              <a:rPr lang="en-US" dirty="0"/>
              <a:t>Global Properties</a:t>
            </a:r>
          </a:p>
          <a:p>
            <a:pPr lvl="1"/>
            <a:r>
              <a:rPr lang="en-US" dirty="0" err="1"/>
              <a:t>dialogglobal</a:t>
            </a:r>
            <a:r>
              <a:rPr lang="en-US" dirty="0"/>
              <a:t> node, analogous to </a:t>
            </a:r>
            <a:r>
              <a:rPr lang="en-US" dirty="0" err="1"/>
              <a:t>cq:dialog</a:t>
            </a:r>
            <a:endParaRPr lang="en-US" dirty="0"/>
          </a:p>
          <a:p>
            <a:pPr lvl="1"/>
            <a:r>
              <a:rPr lang="en-US" dirty="0"/>
              <a:t>Values shared across </a:t>
            </a:r>
            <a:r>
              <a:rPr lang="en-US" dirty="0" err="1"/>
              <a:t>sling:resourceTypes</a:t>
            </a:r>
            <a:endParaRPr lang="en-US" dirty="0"/>
          </a:p>
          <a:p>
            <a:pPr lvl="1"/>
            <a:r>
              <a:rPr lang="en-US" dirty="0"/>
              <a:t>(Be careful of naming conflicts!)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885463-DC0E-BE45-888F-A126B552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Step 3: Add Shared/Global Dialogs to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A3E84-DD11-1944-B43B-7AB14468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38" y="3409360"/>
            <a:ext cx="944978" cy="1118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C0B3F-8C8F-CF49-83C8-6CABD628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11" y="1069848"/>
            <a:ext cx="4460789" cy="34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6DC881-D004-234E-9F1C-EC8EB130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9848"/>
            <a:ext cx="8229600" cy="3524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https://adobe-consulting-services.github.io/acs-aem-commons/features/shared-component-properties/index.html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…and of course…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2CA80B-FD06-6B4E-B96F-DF411302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92608"/>
            <a:ext cx="7185991" cy="445507"/>
          </a:xfrm>
        </p:spPr>
        <p:txBody>
          <a:bodyPr/>
          <a:lstStyle/>
          <a:p>
            <a:r>
              <a:rPr lang="en-US" dirty="0"/>
              <a:t>You don’t have to be a Master Builder – There’s a Manual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FE73F-A960-5F4D-9290-1D7540EE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05421"/>
            <a:ext cx="6112566" cy="1771943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B9F4F-B8E1-B94E-B680-5C0ACF52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739130"/>
            <a:ext cx="6450497" cy="8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3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4176-51C2-E547-B9FF-EC08B456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76" y="1547248"/>
            <a:ext cx="7457469" cy="504818"/>
          </a:xfrm>
        </p:spPr>
        <p:txBody>
          <a:bodyPr/>
          <a:lstStyle/>
          <a:p>
            <a:r>
              <a:rPr lang="en-US" dirty="0"/>
              <a:t>Rendering Shared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AA76C-A36C-5646-AF90-DF28BEB92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CAE71-915A-104A-86E4-9A02FF05D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What’s the use of easy setting</a:t>
            </a:r>
            <a:br>
              <a:rPr lang="en-US" dirty="0"/>
            </a:br>
            <a:r>
              <a:rPr lang="en-US" dirty="0"/>
              <a:t>without easy getting?</a:t>
            </a:r>
          </a:p>
        </p:txBody>
      </p:sp>
    </p:spTree>
    <p:extLst>
      <p:ext uri="{BB962C8B-B14F-4D97-AF65-F5344CB8AC3E}">
        <p14:creationId xmlns:p14="http://schemas.microsoft.com/office/powerpoint/2010/main" val="181418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1A530B-23A9-4A45-A2CB-F83DDCE3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</a:t>
            </a:r>
          </a:p>
          <a:p>
            <a:pPr lvl="1"/>
            <a:r>
              <a:rPr lang="en-US" dirty="0"/>
              <a:t>Value shared across all components (agnostic of </a:t>
            </a:r>
            <a:r>
              <a:rPr lang="en-US" dirty="0" err="1"/>
              <a:t>sling:resourceType</a:t>
            </a:r>
            <a:r>
              <a:rPr lang="en-US" dirty="0"/>
              <a:t>)</a:t>
            </a:r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Value shared within the </a:t>
            </a:r>
            <a:r>
              <a:rPr lang="en-US" dirty="0" err="1"/>
              <a:t>sling:resourceType</a:t>
            </a:r>
            <a:r>
              <a:rPr lang="en-US" dirty="0"/>
              <a:t> of the current component</a:t>
            </a:r>
          </a:p>
          <a:p>
            <a:r>
              <a:rPr lang="en-US" dirty="0"/>
              <a:t>Merged</a:t>
            </a:r>
          </a:p>
          <a:p>
            <a:pPr lvl="1"/>
            <a:r>
              <a:rPr lang="en-US" dirty="0"/>
              <a:t>Merging of all global, shared, and instance-level property values</a:t>
            </a:r>
          </a:p>
          <a:p>
            <a:pPr lvl="2"/>
            <a:r>
              <a:rPr lang="en-US" dirty="0"/>
              <a:t>Shared values override global values with same name</a:t>
            </a:r>
          </a:p>
          <a:p>
            <a:pPr lvl="2"/>
            <a:r>
              <a:rPr lang="en-US" dirty="0"/>
              <a:t>Instance-level values override shared and global values with same name</a:t>
            </a:r>
          </a:p>
          <a:p>
            <a:pPr lvl="1"/>
            <a:r>
              <a:rPr lang="en-US" dirty="0"/>
              <a:t>Most common access method, as it allows overrides and but still works for pure global and shared values.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573DB-AB71-E848-84E1-443B08F1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Access Levels – Global, Shared, Merged</a:t>
            </a:r>
          </a:p>
        </p:txBody>
      </p:sp>
    </p:spTree>
    <p:extLst>
      <p:ext uri="{BB962C8B-B14F-4D97-AF65-F5344CB8AC3E}">
        <p14:creationId xmlns:p14="http://schemas.microsoft.com/office/powerpoint/2010/main" val="23559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Shape 1631"/>
          <p:cNvSpPr txBox="1">
            <a:spLocks noGrp="1"/>
          </p:cNvSpPr>
          <p:nvPr>
            <p:ph type="title"/>
          </p:nvPr>
        </p:nvSpPr>
        <p:spPr>
          <a:xfrm>
            <a:off x="457200" y="292608"/>
            <a:ext cx="8233646" cy="223907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Who IS Brett Birschbach?</a:t>
            </a:r>
          </a:p>
        </p:txBody>
      </p:sp>
      <p:sp>
        <p:nvSpPr>
          <p:cNvPr id="1640" name="Shape 1640"/>
          <p:cNvSpPr txBox="1"/>
          <p:nvPr/>
        </p:nvSpPr>
        <p:spPr>
          <a:xfrm>
            <a:off x="457199" y="942418"/>
            <a:ext cx="4382933" cy="34774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indent="-285750" defTabSz="1714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800" b="0">
                <a:solidFill>
                  <a:srgbClr val="32333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Avenir Next Condensed" charset="0"/>
              </a:rPr>
              <a:t>HS2 Solutions lead Adobe Marketing Cloud Solutions Architect, with 13 years industry experience on a wide variety of high-profile client projects. </a:t>
            </a:r>
          </a:p>
          <a:p>
            <a:pPr marL="285750" indent="-285750" defTabSz="1714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800" b="0">
                <a:solidFill>
                  <a:srgbClr val="32333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Avenir Next Condensed" charset="0"/>
              </a:rPr>
              <a:t>Innovator behind several ACS AEM Commons features, including Shared Component Properties, On-Deploy Scripts, and Remote Assets (2018 AEM Rock Star Winner).</a:t>
            </a:r>
          </a:p>
          <a:p>
            <a:pPr marL="285750" indent="-285750" defTabSz="1714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800" b="0">
                <a:solidFill>
                  <a:srgbClr val="32333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  <a:cs typeface="Avenir Next Condensed" charset="0"/>
              </a:rPr>
              <a:t>What I love about AEM: </a:t>
            </a: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Avenir Next Condensed" charset="0"/>
              </a:rPr>
              <a:t>The field is wide open with opportunity for the architects and developers that choose to “own” and understand the technology.</a:t>
            </a:r>
            <a:endParaRPr lang="en-US" sz="1400" b="1" dirty="0">
              <a:latin typeface="Roboto Condensed" panose="02000000000000000000" pitchFamily="2" charset="0"/>
              <a:ea typeface="Roboto Condensed" panose="02000000000000000000" pitchFamily="2" charset="0"/>
              <a:cs typeface="Avenir Next Condensed" charset="0"/>
            </a:endParaRPr>
          </a:p>
          <a:p>
            <a:pPr marL="285750" indent="-285750" defTabSz="1714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800" b="0">
                <a:solidFill>
                  <a:srgbClr val="32333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  <a:cs typeface="Avenir Next Condensed" charset="0"/>
              </a:rPr>
              <a:t>Fun Fact:</a:t>
            </a: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Avenir Next Condensed" charset="0"/>
              </a:rPr>
              <a:t> Growing up in Wisconsin, where being a Green Bay Packers fan is basically the state religion, I have a tough time relating to my clients in other parts of the country that hardly know who their football team is.</a:t>
            </a:r>
          </a:p>
          <a:p>
            <a:pPr marL="285750" indent="-285750" defTabSz="1714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800" b="0">
                <a:solidFill>
                  <a:srgbClr val="32333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  <a:cs typeface="Avenir Next Condensed" charset="0"/>
            </a:endParaRPr>
          </a:p>
          <a:p>
            <a:pPr marL="285750" indent="-285750" defTabSz="1714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800" b="0">
                <a:solidFill>
                  <a:srgbClr val="32333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  <a:cs typeface="Avenir Next Condensed" charset="0"/>
            </a:endParaRPr>
          </a:p>
          <a:p>
            <a:pPr marL="285750" indent="-285750" defTabSz="1714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800" b="0">
                <a:solidFill>
                  <a:srgbClr val="32333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venir Next" charset="0"/>
              <a:sym typeface="Calibri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-19516" y="3549728"/>
            <a:ext cx="2826327" cy="159377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Notes for use:</a:t>
            </a:r>
          </a:p>
          <a:p>
            <a:r>
              <a:rPr lang="en-US">
                <a:solidFill>
                  <a:schemeClr val="tx1"/>
                </a:solidFill>
              </a:rPr>
              <a:t>Boilerplate – use as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6463D-D609-B24D-91D4-3596D2C9E9ED}"/>
              </a:ext>
            </a:extLst>
          </p:cNvPr>
          <p:cNvSpPr txBox="1"/>
          <p:nvPr/>
        </p:nvSpPr>
        <p:spPr>
          <a:xfrm>
            <a:off x="6126091" y="3762116"/>
            <a:ext cx="2564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https://</a:t>
            </a:r>
            <a:r>
              <a:rPr lang="en-US" sz="10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www.linkedin.com</a:t>
            </a:r>
            <a:r>
              <a:rPr lang="en-US" sz="1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/in/</a:t>
            </a:r>
            <a:r>
              <a:rPr lang="en-US" sz="10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brettbirschbach</a:t>
            </a:r>
            <a:r>
              <a:rPr lang="en-US" sz="1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F3714-076A-374E-B3A6-A64BB32B0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58" y="942418"/>
            <a:ext cx="2684834" cy="2684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8DA83-708C-0A48-BBBB-299D16F97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58" y="3727741"/>
            <a:ext cx="305707" cy="3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DD94AA-ACCD-6A44-9560-8013BAB2A1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ACS Commons </a:t>
            </a:r>
            <a:r>
              <a:rPr lang="en-US" b="1"/>
              <a:t>&lt; 3.17.0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ScriptVariable</a:t>
            </a:r>
            <a:r>
              <a:rPr lang="en-US" dirty="0"/>
              <a:t> injector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6EA0-81D7-584D-B257-100DA2AA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8233646" cy="223907"/>
          </a:xfrm>
        </p:spPr>
        <p:txBody>
          <a:bodyPr/>
          <a:lstStyle/>
          <a:p>
            <a:r>
              <a:rPr lang="en-US" dirty="0"/>
              <a:t>Sling Model Access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7DDE-3E23-2242-92CF-A751CB5218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ACS Commons &gt;= 3.17.0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SharedValueMapValue</a:t>
            </a:r>
            <a:r>
              <a:rPr lang="en-US" dirty="0"/>
              <a:t> injector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E2059-D694-4D44-B19F-05888493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8619"/>
            <a:ext cx="3637416" cy="2103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03176-2422-D544-9B50-0D1A47C6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92" y="1861103"/>
            <a:ext cx="3781343" cy="21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7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DE5247-578E-7F49-8E9B-DAA12487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Script variables: </a:t>
            </a:r>
            <a:r>
              <a:rPr lang="en-US" dirty="0" err="1"/>
              <a:t>mergedProperties</a:t>
            </a:r>
            <a:r>
              <a:rPr lang="en-US" dirty="0"/>
              <a:t>, </a:t>
            </a:r>
            <a:r>
              <a:rPr lang="en-US" dirty="0" err="1"/>
              <a:t>sharedProperties</a:t>
            </a:r>
            <a:r>
              <a:rPr lang="en-US" dirty="0"/>
              <a:t>, </a:t>
            </a:r>
            <a:r>
              <a:rPr lang="en-US" dirty="0" err="1"/>
              <a:t>globalProperties</a:t>
            </a:r>
            <a:r>
              <a:rPr lang="en-US" dirty="0"/>
              <a:t> (same as accessed in sling models)</a:t>
            </a:r>
          </a:p>
          <a:p>
            <a:pPr marL="0" indent="0">
              <a:buNone/>
            </a:pPr>
            <a:r>
              <a:rPr lang="en-US" dirty="0"/>
              <a:t>Sling Models Access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Direct Access (no sling models)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6FF82-66C6-5A49-9A7F-B25218E9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Direct HTL/JSP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57DBC-0D5F-7B49-9C25-BA8674F5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1751"/>
            <a:ext cx="7146235" cy="1322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455A3-320C-3B48-A7CE-52262895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39548"/>
            <a:ext cx="7146235" cy="109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3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EFD0-0C24-2B41-AC0F-9E936C7B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76" y="1547248"/>
            <a:ext cx="7457469" cy="50481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228C7-45CB-7843-B763-799BE93DA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28EF5-5FBF-854E-8E5F-3C7474ED87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short, short version</a:t>
            </a:r>
          </a:p>
        </p:txBody>
      </p:sp>
    </p:spTree>
    <p:extLst>
      <p:ext uri="{BB962C8B-B14F-4D97-AF65-F5344CB8AC3E}">
        <p14:creationId xmlns:p14="http://schemas.microsoft.com/office/powerpoint/2010/main" val="122200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558D07-BECC-D740-9120-B8194F4E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9848"/>
            <a:ext cx="8229600" cy="3524775"/>
          </a:xfrm>
        </p:spPr>
        <p:txBody>
          <a:bodyPr/>
          <a:lstStyle/>
          <a:p>
            <a:r>
              <a:rPr lang="en-US" dirty="0"/>
              <a:t>Shared content across a site without an arbitrary "global configs" page or workarounds such like design dialog.</a:t>
            </a:r>
          </a:p>
          <a:p>
            <a:r>
              <a:rPr lang="en-US" i="1" dirty="0"/>
              <a:t>Every</a:t>
            </a:r>
            <a:r>
              <a:rPr lang="en-US" dirty="0"/>
              <a:t> piece of content on the site can now be authorable, including short text snippets that are often hard-coded (form labels, CTA labels, etc.)</a:t>
            </a:r>
          </a:p>
          <a:p>
            <a:r>
              <a:rPr lang="en-US" dirty="0"/>
              <a:t>No need for i18n libraries – shared component properties are standard site content and can replace your hard-coded text snippets.</a:t>
            </a:r>
          </a:p>
          <a:p>
            <a:r>
              <a:rPr lang="en-US" dirty="0"/>
              <a:t>No need for </a:t>
            </a:r>
            <a:r>
              <a:rPr lang="en-US" dirty="0" err="1"/>
              <a:t>iparsys</a:t>
            </a:r>
            <a:r>
              <a:rPr lang="en-US" dirty="0"/>
              <a:t> for site header/footer (and their associated drop zones that confuse authors).</a:t>
            </a:r>
          </a:p>
          <a:p>
            <a:r>
              <a:rPr lang="en-US" dirty="0"/>
              <a:t>Can be used for just a portion of a component, or the entire thing.</a:t>
            </a:r>
          </a:p>
          <a:p>
            <a:r>
              <a:rPr lang="en-US" dirty="0"/>
              <a:t>Authors can override shared content at an instance level without</a:t>
            </a:r>
            <a:br>
              <a:rPr lang="en-US" dirty="0"/>
            </a:br>
            <a:r>
              <a:rPr lang="en-US" dirty="0"/>
              <a:t>breaking the overall sharing.</a:t>
            </a:r>
          </a:p>
          <a:p>
            <a:r>
              <a:rPr lang="en-US" b="1" dirty="0"/>
              <a:t>Say goodbye to the “global configs” page with</a:t>
            </a:r>
            <a:br>
              <a:rPr lang="en-US" b="1" dirty="0"/>
            </a:br>
            <a:r>
              <a:rPr lang="en-US" b="1" dirty="0"/>
              <a:t>Shared Component Properties!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A5C88-1B4F-9249-8184-8D776749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92608"/>
            <a:ext cx="6957391" cy="223907"/>
          </a:xfrm>
        </p:spPr>
        <p:txBody>
          <a:bodyPr/>
          <a:lstStyle/>
          <a:p>
            <a:r>
              <a:rPr lang="en-US" dirty="0"/>
              <a:t>Shared Component Properties – Endless Possibilities!</a:t>
            </a:r>
          </a:p>
        </p:txBody>
      </p:sp>
      <p:pic>
        <p:nvPicPr>
          <p:cNvPr id="1026" name="Picture 2" descr="Shared Component Properties">
            <a:extLst>
              <a:ext uri="{FF2B5EF4-FFF2-40B4-BE49-F238E27FC236}">
                <a16:creationId xmlns:a16="http://schemas.microsoft.com/office/drawing/2014/main" id="{82205E15-BBB3-924B-98EA-65FB7BB78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96" y="2904971"/>
            <a:ext cx="3379304" cy="16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4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2608"/>
            <a:ext cx="4696691" cy="223907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8168" y="1439186"/>
            <a:ext cx="4843850" cy="3244574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Shared Component Properties leverages OOTB AEM component authoring patterns to create and maintain shared content w/o copy and paste.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SCP are extremely intuitive for authors to use, and require extremely minimal developer training to leverage.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SCP is already available to you if you have ACS AEM Commons installed.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Three Key Points</a:t>
            </a:r>
          </a:p>
        </p:txBody>
      </p:sp>
      <p:sp>
        <p:nvSpPr>
          <p:cNvPr id="10" name="Rectangle 9" hidden="1"/>
          <p:cNvSpPr/>
          <p:nvPr/>
        </p:nvSpPr>
        <p:spPr>
          <a:xfrm>
            <a:off x="0" y="3549728"/>
            <a:ext cx="2826327" cy="159377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Notes for use:</a:t>
            </a:r>
          </a:p>
          <a:p>
            <a:r>
              <a:rPr lang="en-US">
                <a:solidFill>
                  <a:schemeClr val="tx1"/>
                </a:solidFill>
              </a:rPr>
              <a:t>Can tailor for project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EE872E-BAEC-C74C-A226-B99CFEF8A0E5}"/>
              </a:ext>
            </a:extLst>
          </p:cNvPr>
          <p:cNvSpPr txBox="1">
            <a:spLocks/>
          </p:cNvSpPr>
          <p:nvPr/>
        </p:nvSpPr>
        <p:spPr>
          <a:xfrm>
            <a:off x="388167" y="2796028"/>
            <a:ext cx="46966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None/>
              <a:tabLst/>
              <a:defRPr sz="1600" b="0" i="0" kern="1200" baseline="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458788" indent="-225425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 sz="1400" b="0" i="0" kern="1200" baseline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685800" indent="-227013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400" b="0" i="0" kern="1200" baseline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919163" indent="-233363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tabLst/>
              <a:defRPr sz="900" b="0" i="0" kern="1200" baseline="0">
                <a:solidFill>
                  <a:schemeClr val="tx2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1146175" indent="-227013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tabLst/>
              <a:defRPr sz="900" b="0" i="0" kern="1200" baseline="0">
                <a:solidFill>
                  <a:schemeClr val="tx2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Interested in More?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E1ED729-E145-B245-B576-0CFA5367198F}"/>
              </a:ext>
            </a:extLst>
          </p:cNvPr>
          <p:cNvSpPr txBox="1">
            <a:spLocks/>
          </p:cNvSpPr>
          <p:nvPr/>
        </p:nvSpPr>
        <p:spPr>
          <a:xfrm>
            <a:off x="388166" y="3220910"/>
            <a:ext cx="4696691" cy="1462850"/>
          </a:xfrm>
          <a:prstGeom prst="rect">
            <a:avLst/>
          </a:prstGeom>
        </p:spPr>
        <p:txBody>
          <a:bodyPr vert="horz" lIns="0" tIns="0" rIns="0" bIns="0" numCol="1" spcCol="228600" rtlCol="0">
            <a:noAutofit/>
          </a:bodyPr>
          <a:lstStyle>
            <a:lvl1pPr marL="173038" indent="-173038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10000"/>
              <a:buFont typeface="Arial"/>
              <a:buChar char="•"/>
              <a:tabLst/>
              <a:defRPr sz="1400" b="0" i="0" kern="1200" baseline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346075" indent="-173038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 sz="1400" b="0" i="0" kern="1200" baseline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685800" indent="-227013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700" b="0" i="0" kern="1200" baseline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919163" indent="-233363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tabLst/>
              <a:defRPr sz="600" b="0" i="0" kern="1200" baseline="0">
                <a:solidFill>
                  <a:schemeClr val="tx2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1146175" indent="-227013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tabLst/>
              <a:defRPr sz="500" b="0" i="0" kern="1200" baseline="0">
                <a:solidFill>
                  <a:schemeClr val="tx2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can find the full code base I used in this presentation online at </a:t>
            </a:r>
            <a:r>
              <a:rPr lang="en-US" dirty="0">
                <a:hlinkClick r:id="rId3"/>
              </a:rPr>
              <a:t>https://github.com/HS2-SOLUTIONS/hs2-aem-commons/tree/master/multi-site-demo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Need a hand? Go to </a:t>
            </a:r>
            <a:r>
              <a:rPr lang="en-US" dirty="0">
                <a:hlinkClick r:id="rId4"/>
              </a:rPr>
              <a:t>www.hs2solutions.com/contact-us</a:t>
            </a:r>
            <a:r>
              <a:rPr lang="en-US" dirty="0"/>
              <a:t> and we can make time to meet!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73E4647-6263-0043-BE91-29841D5B979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07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52675"/>
            <a:ext cx="9144000" cy="547688"/>
          </a:xfrm>
        </p:spPr>
        <p:txBody>
          <a:bodyPr/>
          <a:lstStyle/>
          <a:p>
            <a:pPr algn="ctr"/>
            <a:r>
              <a:rPr lang="en-US" sz="4400"/>
              <a:t>Thank you</a:t>
            </a:r>
          </a:p>
        </p:txBody>
      </p:sp>
      <p:sp>
        <p:nvSpPr>
          <p:cNvPr id="8" name="Rectangle 7" hidden="1"/>
          <p:cNvSpPr/>
          <p:nvPr/>
        </p:nvSpPr>
        <p:spPr>
          <a:xfrm>
            <a:off x="0" y="3549728"/>
            <a:ext cx="2826327" cy="1593772"/>
          </a:xfrm>
          <a:prstGeom prst="rect">
            <a:avLst/>
          </a:prstGeom>
          <a:solidFill>
            <a:srgbClr val="FF7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Notes for use:</a:t>
            </a:r>
          </a:p>
          <a:p>
            <a:r>
              <a:rPr lang="en-US">
                <a:solidFill>
                  <a:schemeClr val="tx1"/>
                </a:solidFill>
              </a:rPr>
              <a:t>Tailor for project/presentation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9717" y="-3408"/>
            <a:ext cx="484566" cy="91799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329717" y="2984216"/>
            <a:ext cx="484566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86000" y="3094672"/>
            <a:ext cx="4572000" cy="10015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is-IS" sz="1000" b="1" dirty="0">
                <a:solidFill>
                  <a:srgbClr val="000000"/>
                </a:solidFill>
                <a:latin typeface="Roboto Condensed" charset="0"/>
                <a:ea typeface="Roboto Condensed" charset="0"/>
                <a:cs typeface="Roboto Condensed" charset="0"/>
              </a:rPr>
              <a:t>Brett Birschbach</a:t>
            </a:r>
          </a:p>
          <a:p>
            <a:pPr algn="ctr">
              <a:lnSpc>
                <a:spcPct val="120000"/>
              </a:lnSpc>
            </a:pPr>
            <a:r>
              <a:rPr lang="is-IS" sz="1000" dirty="0">
                <a:solidFill>
                  <a:srgbClr val="000000"/>
                </a:solidFill>
                <a:latin typeface="Roboto Condensed" charset="0"/>
                <a:ea typeface="Roboto Condensed" charset="0"/>
                <a:cs typeface="Roboto Condensed" charset="0"/>
              </a:rPr>
              <a:t>HS2 Solutions, Inc.</a:t>
            </a:r>
          </a:p>
          <a:p>
            <a:pPr algn="ctr">
              <a:lnSpc>
                <a:spcPct val="120000"/>
              </a:lnSpc>
            </a:pPr>
            <a:r>
              <a:rPr lang="is-IS" sz="1000" dirty="0">
                <a:solidFill>
                  <a:srgbClr val="000000"/>
                </a:solidFill>
                <a:latin typeface="Roboto Condensed" charset="0"/>
                <a:ea typeface="Roboto Condensed" charset="0"/>
                <a:cs typeface="Roboto Condensed" charset="0"/>
              </a:rPr>
              <a:t>Phone: (773) 296-2600, x251</a:t>
            </a:r>
          </a:p>
          <a:p>
            <a:pPr algn="ctr">
              <a:lnSpc>
                <a:spcPct val="120000"/>
              </a:lnSpc>
            </a:pPr>
            <a:r>
              <a:rPr lang="is-IS" sz="1000" dirty="0">
                <a:solidFill>
                  <a:srgbClr val="000000"/>
                </a:solidFill>
                <a:latin typeface="Roboto Condensed" charset="0"/>
                <a:ea typeface="Roboto Condensed" charset="0"/>
                <a:cs typeface="Roboto Condensed" charset="0"/>
              </a:rPr>
              <a:t>Email: </a:t>
            </a:r>
            <a:r>
              <a:rPr lang="is-IS" sz="1000" dirty="0">
                <a:solidFill>
                  <a:srgbClr val="000000"/>
                </a:solidFill>
                <a:latin typeface="Roboto Condensed" charset="0"/>
                <a:ea typeface="Roboto Condensed" charset="0"/>
                <a:cs typeface="Roboto Condensed" charset="0"/>
                <a:hlinkClick r:id="rId4"/>
              </a:rPr>
              <a:t>brett.birschbach@hs2solutions.com</a:t>
            </a:r>
            <a:endParaRPr lang="is-IS" sz="1000" dirty="0">
              <a:solidFill>
                <a:srgbClr val="0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  <a:p>
            <a:pPr algn="ctr">
              <a:lnSpc>
                <a:spcPct val="120000"/>
              </a:lnSpc>
            </a:pPr>
            <a:r>
              <a:rPr lang="is-IS" sz="1000" dirty="0">
                <a:solidFill>
                  <a:srgbClr val="000000"/>
                </a:solidFill>
                <a:latin typeface="Roboto Condensed" charset="0"/>
                <a:ea typeface="Roboto Condensed" charset="0"/>
                <a:cs typeface="Roboto Condensed" charset="0"/>
              </a:rPr>
              <a:t>LinkedIn: </a:t>
            </a:r>
            <a:r>
              <a:rPr lang="is-IS" sz="1000" dirty="0">
                <a:solidFill>
                  <a:srgbClr val="000000"/>
                </a:solidFill>
                <a:latin typeface="Roboto Condensed" charset="0"/>
                <a:ea typeface="Roboto Condensed" charset="0"/>
                <a:cs typeface="Roboto Condensed" charset="0"/>
                <a:hlinkClick r:id="rId5"/>
              </a:rPr>
              <a:t>https://www.linkedin.com/in/brettbirschbach/</a:t>
            </a:r>
            <a:endParaRPr lang="is-IS" dirty="0">
              <a:solidFill>
                <a:srgbClr val="0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8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F56100-940A-9E4B-96CB-13A698C8D0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3680" y="4451782"/>
            <a:ext cx="906365" cy="2997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5A9FA-83ED-4649-B8FC-ADD6322116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9848"/>
            <a:ext cx="2673345" cy="215444"/>
          </a:xfrm>
        </p:spPr>
        <p:txBody>
          <a:bodyPr/>
          <a:lstStyle/>
          <a:p>
            <a:pPr algn="ctr"/>
            <a:r>
              <a:rPr lang="en-US" sz="1400" b="1" dirty="0"/>
              <a:t>Our company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8886F4-F9D4-AE4C-8F53-8A7472B55B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5327" y="1069848"/>
            <a:ext cx="2673345" cy="215444"/>
          </a:xfrm>
        </p:spPr>
        <p:txBody>
          <a:bodyPr/>
          <a:lstStyle/>
          <a:p>
            <a:pPr algn="ctr"/>
            <a:r>
              <a:rPr lang="en-US" sz="1400" b="1" dirty="0"/>
              <a:t>Our awards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79C9E-C58E-FD40-8F82-0381F02B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8233646" cy="223907"/>
          </a:xfrm>
        </p:spPr>
        <p:txBody>
          <a:bodyPr/>
          <a:lstStyle/>
          <a:p>
            <a:r>
              <a:rPr lang="en-US" dirty="0"/>
              <a:t>Who is HS2 Solutions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D41E8C-43A3-F44C-9758-17F6979E0E0A}"/>
              </a:ext>
            </a:extLst>
          </p:cNvPr>
          <p:cNvSpPr/>
          <p:nvPr/>
        </p:nvSpPr>
        <p:spPr>
          <a:xfrm>
            <a:off x="396073" y="3078243"/>
            <a:ext cx="2795597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" sz="900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Employee turnover rate of </a:t>
            </a:r>
            <a:r>
              <a:rPr lang="en" sz="900" b="1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less than 5% </a:t>
            </a: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and an </a:t>
            </a:r>
            <a:r>
              <a:rPr lang="en-US" sz="900" b="1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average of 15 </a:t>
            </a:r>
            <a:r>
              <a:rPr lang="en-US" sz="900" b="1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</a:rPr>
              <a:t>years </a:t>
            </a: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  <a:cs typeface="Avenir Next" charset="0"/>
              </a:rPr>
              <a:t>of experience per employee</a:t>
            </a:r>
          </a:p>
          <a:p>
            <a:pPr lvl="0" algn="ctr">
              <a:lnSpc>
                <a:spcPct val="110000"/>
              </a:lnSpc>
              <a:buClr>
                <a:schemeClr val="accent1"/>
              </a:buClr>
              <a:buSzPct val="100000"/>
            </a:pPr>
            <a:endParaRPr lang="en" sz="800" dirty="0">
              <a:latin typeface="Roboto" panose="02000000000000000000" pitchFamily="2" charset="0"/>
              <a:ea typeface="Roboto" panose="02000000000000000000" pitchFamily="2" charset="0"/>
              <a:cs typeface="Avenir Next" charset="0"/>
              <a:sym typeface="Georgia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3DFF3-9CE8-CE4B-9D65-2AE0A79E6E93}"/>
              </a:ext>
            </a:extLst>
          </p:cNvPr>
          <p:cNvSpPr/>
          <p:nvPr/>
        </p:nvSpPr>
        <p:spPr>
          <a:xfrm>
            <a:off x="500280" y="1582325"/>
            <a:ext cx="2587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125"/>
              </a:spcBef>
              <a:defRPr/>
            </a:pPr>
            <a:r>
              <a:rPr 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  <a:cs typeface="Avenir Next" charset="0"/>
              </a:rPr>
              <a:t>Founder led company – impassioned and visionary leadership team </a:t>
            </a:r>
          </a:p>
        </p:txBody>
      </p:sp>
      <p:sp>
        <p:nvSpPr>
          <p:cNvPr id="30" name="Shape 660">
            <a:extLst>
              <a:ext uri="{FF2B5EF4-FFF2-40B4-BE49-F238E27FC236}">
                <a16:creationId xmlns:a16="http://schemas.microsoft.com/office/drawing/2014/main" id="{1A573C23-9070-BC42-8261-42A696CDDC63}"/>
              </a:ext>
            </a:extLst>
          </p:cNvPr>
          <p:cNvSpPr/>
          <p:nvPr/>
        </p:nvSpPr>
        <p:spPr>
          <a:xfrm>
            <a:off x="1398588" y="1982435"/>
            <a:ext cx="835217" cy="469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Georgia"/>
              <a:buNone/>
            </a:pPr>
            <a:r>
              <a:rPr lang="en-US" sz="2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225</a:t>
            </a:r>
            <a:r>
              <a:rPr lang="en-US" sz="2400" b="1" i="0" u="none" strike="noStrike" cap="non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+</a:t>
            </a:r>
            <a:endParaRPr lang="en" sz="2400" b="1" i="0" u="none" strike="noStrike" cap="none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Avenir Next" charset="0"/>
              <a:sym typeface="Georgia"/>
            </a:endParaRPr>
          </a:p>
        </p:txBody>
      </p:sp>
      <p:sp>
        <p:nvSpPr>
          <p:cNvPr id="31" name="Shape 661">
            <a:extLst>
              <a:ext uri="{FF2B5EF4-FFF2-40B4-BE49-F238E27FC236}">
                <a16:creationId xmlns:a16="http://schemas.microsoft.com/office/drawing/2014/main" id="{0361B66E-36FB-0247-B657-636867DD96EC}"/>
              </a:ext>
            </a:extLst>
          </p:cNvPr>
          <p:cNvSpPr/>
          <p:nvPr/>
        </p:nvSpPr>
        <p:spPr>
          <a:xfrm>
            <a:off x="550586" y="2353908"/>
            <a:ext cx="2531224" cy="373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chemeClr val="accent5"/>
              </a:buClr>
              <a:buSzPct val="25000"/>
            </a:pPr>
            <a:r>
              <a:rPr lang="en" sz="900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problem solvers</a:t>
            </a: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 </a:t>
            </a:r>
            <a:r>
              <a:rPr lang="en" sz="900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and design thinkers</a:t>
            </a:r>
          </a:p>
          <a:p>
            <a:pPr lvl="0" algn="ctr">
              <a:lnSpc>
                <a:spcPct val="110000"/>
              </a:lnSpc>
              <a:buClr>
                <a:schemeClr val="accent5"/>
              </a:buClr>
              <a:buSzPct val="25000"/>
            </a:pPr>
            <a:endParaRPr lang="en" sz="900" b="0" i="0" u="none" strike="noStrike" cap="none" dirty="0">
              <a:latin typeface="Roboto" panose="02000000000000000000" pitchFamily="2" charset="0"/>
              <a:ea typeface="Roboto" panose="02000000000000000000" pitchFamily="2" charset="0"/>
              <a:cs typeface="Avenir Next" charset="0"/>
              <a:sym typeface="Georgia"/>
            </a:endParaRPr>
          </a:p>
          <a:p>
            <a:pPr lvl="0" algn="ctr">
              <a:lnSpc>
                <a:spcPct val="110000"/>
              </a:lnSpc>
              <a:buClr>
                <a:schemeClr val="accent5"/>
              </a:buClr>
              <a:buSzPct val="25000"/>
            </a:pPr>
            <a:endParaRPr lang="en" sz="900" b="0" i="0" u="none" strike="noStrike" cap="none" dirty="0">
              <a:latin typeface="Roboto" panose="02000000000000000000" pitchFamily="2" charset="0"/>
              <a:ea typeface="Roboto" panose="02000000000000000000" pitchFamily="2" charset="0"/>
              <a:cs typeface="Avenir Next" charset="0"/>
              <a:sym typeface="Georgi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56E581-512D-9C4E-B292-878B1F46CA4C}"/>
              </a:ext>
            </a:extLst>
          </p:cNvPr>
          <p:cNvSpPr/>
          <p:nvPr/>
        </p:nvSpPr>
        <p:spPr>
          <a:xfrm>
            <a:off x="542266" y="2690807"/>
            <a:ext cx="2503212" cy="23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sz="900" b="1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Big</a:t>
            </a: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 enough to deliver. Small enough to </a:t>
            </a:r>
            <a:r>
              <a:rPr lang="en-US" sz="900" b="1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care.</a:t>
            </a: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 </a:t>
            </a:r>
            <a:endParaRPr lang="en" sz="800" dirty="0">
              <a:latin typeface="Roboto" panose="02000000000000000000" pitchFamily="2" charset="0"/>
              <a:ea typeface="Roboto" panose="02000000000000000000" pitchFamily="2" charset="0"/>
              <a:cs typeface="Avenir Next" charset="0"/>
              <a:sym typeface="Georgi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BEBBB6-1A75-0F48-A352-B40AF88A9FD2}"/>
              </a:ext>
            </a:extLst>
          </p:cNvPr>
          <p:cNvGrpSpPr/>
          <p:nvPr/>
        </p:nvGrpSpPr>
        <p:grpSpPr>
          <a:xfrm>
            <a:off x="6069852" y="1499615"/>
            <a:ext cx="2559802" cy="2952167"/>
            <a:chOff x="3348870" y="1521925"/>
            <a:chExt cx="2559802" cy="2952167"/>
          </a:xfrm>
        </p:grpSpPr>
        <p:pic>
          <p:nvPicPr>
            <p:cNvPr id="37" name="Content Placeholder 21">
              <a:extLst>
                <a:ext uri="{FF2B5EF4-FFF2-40B4-BE49-F238E27FC236}">
                  <a16:creationId xmlns:a16="http://schemas.microsoft.com/office/drawing/2014/main" id="{02DA70E6-9C80-8E43-8719-896A9BF79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3610" y="1526893"/>
              <a:ext cx="364914" cy="364914"/>
            </a:xfrm>
            <a:prstGeom prst="rect">
              <a:avLst/>
            </a:prstGeom>
          </p:spPr>
        </p:pic>
        <p:pic>
          <p:nvPicPr>
            <p:cNvPr id="38" name="Content Placeholder 17">
              <a:extLst>
                <a:ext uri="{FF2B5EF4-FFF2-40B4-BE49-F238E27FC236}">
                  <a16:creationId xmlns:a16="http://schemas.microsoft.com/office/drawing/2014/main" id="{93BA62E0-A563-F245-8349-0F25463D9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0050" y="3324044"/>
              <a:ext cx="756304" cy="17962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F040813-6588-6843-B804-C56387B6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3163" y="2635870"/>
              <a:ext cx="586469" cy="441708"/>
            </a:xfrm>
            <a:prstGeom prst="rect">
              <a:avLst/>
            </a:prstGeom>
          </p:spPr>
        </p:pic>
        <p:pic>
          <p:nvPicPr>
            <p:cNvPr id="40" name="Content Placeholder 35">
              <a:extLst>
                <a:ext uri="{FF2B5EF4-FFF2-40B4-BE49-F238E27FC236}">
                  <a16:creationId xmlns:a16="http://schemas.microsoft.com/office/drawing/2014/main" id="{2A686393-2B9E-6B4E-9D8C-6265BDD1F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36817" y="1569686"/>
              <a:ext cx="843253" cy="259894"/>
            </a:xfrm>
            <a:prstGeom prst="rect">
              <a:avLst/>
            </a:prstGeom>
          </p:spPr>
        </p:pic>
        <p:pic>
          <p:nvPicPr>
            <p:cNvPr id="41" name="Content Placeholder 5">
              <a:extLst>
                <a:ext uri="{FF2B5EF4-FFF2-40B4-BE49-F238E27FC236}">
                  <a16:creationId xmlns:a16="http://schemas.microsoft.com/office/drawing/2014/main" id="{6D0FCE64-DAB4-404D-96ED-73E0ED66B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6503" y="4223408"/>
              <a:ext cx="856544" cy="189867"/>
            </a:xfrm>
            <a:prstGeom prst="rect">
              <a:avLst/>
            </a:prstGeom>
          </p:spPr>
        </p:pic>
        <p:pic>
          <p:nvPicPr>
            <p:cNvPr id="42" name="Picture 31">
              <a:extLst>
                <a:ext uri="{FF2B5EF4-FFF2-40B4-BE49-F238E27FC236}">
                  <a16:creationId xmlns:a16="http://schemas.microsoft.com/office/drawing/2014/main" id="{F5AA3970-699B-B744-8A0C-A323D4508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7772" y="2286811"/>
              <a:ext cx="567558" cy="182880"/>
            </a:xfrm>
            <a:prstGeom prst="rect">
              <a:avLst/>
            </a:prstGeom>
          </p:spPr>
        </p:pic>
        <p:pic>
          <p:nvPicPr>
            <p:cNvPr id="43" name="Content Placeholder 43">
              <a:extLst>
                <a:ext uri="{FF2B5EF4-FFF2-40B4-BE49-F238E27FC236}">
                  <a16:creationId xmlns:a16="http://schemas.microsoft.com/office/drawing/2014/main" id="{CED9F244-5A0B-5C4E-8266-C488CB0FC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8302" y="3226769"/>
              <a:ext cx="571906" cy="410133"/>
            </a:xfrm>
            <a:prstGeom prst="rect">
              <a:avLst/>
            </a:prstGeom>
          </p:spPr>
        </p:pic>
        <p:pic>
          <p:nvPicPr>
            <p:cNvPr id="44" name="Content Placeholder 10">
              <a:extLst>
                <a:ext uri="{FF2B5EF4-FFF2-40B4-BE49-F238E27FC236}">
                  <a16:creationId xmlns:a16="http://schemas.microsoft.com/office/drawing/2014/main" id="{B4439D37-4F4C-5B41-82F1-77A5FE9F8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53735" y="2149846"/>
              <a:ext cx="390625" cy="397247"/>
            </a:xfrm>
            <a:prstGeom prst="rect">
              <a:avLst/>
            </a:prstGeom>
          </p:spPr>
        </p:pic>
        <p:pic>
          <p:nvPicPr>
            <p:cNvPr id="45" name="Content Placeholder 31">
              <a:extLst>
                <a:ext uri="{FF2B5EF4-FFF2-40B4-BE49-F238E27FC236}">
                  <a16:creationId xmlns:a16="http://schemas.microsoft.com/office/drawing/2014/main" id="{037A32F5-024B-4E43-9FE1-7A9ACC60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0050" y="2228779"/>
              <a:ext cx="735823" cy="17272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5CE6DBD-B9D6-AA45-A40A-18BC0DCC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0262" y="3216994"/>
              <a:ext cx="531244" cy="43864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590618-1150-454F-A7DA-AE64D802E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9817" y="2694107"/>
              <a:ext cx="418282" cy="352442"/>
            </a:xfrm>
            <a:prstGeom prst="rect">
              <a:avLst/>
            </a:prstGeom>
          </p:spPr>
        </p:pic>
        <p:pic>
          <p:nvPicPr>
            <p:cNvPr id="48" name="Content Placeholder 18">
              <a:extLst>
                <a:ext uri="{FF2B5EF4-FFF2-40B4-BE49-F238E27FC236}">
                  <a16:creationId xmlns:a16="http://schemas.microsoft.com/office/drawing/2014/main" id="{36FE5436-BC53-B345-80D6-1E89EB6AD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48870" y="3771057"/>
              <a:ext cx="1347197" cy="15717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7BBDDA-61F3-4F4D-BE85-0947E0A4D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13504" y="2695127"/>
              <a:ext cx="1095168" cy="36132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98867C2-9D33-DC48-9712-19E10102A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0393" y="3769376"/>
              <a:ext cx="843253" cy="21798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07E9572-34FF-4C44-B370-A1BE18342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65153" y="1521925"/>
              <a:ext cx="848493" cy="57697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3D5695C-27EC-734D-A8E6-409E6BA6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0050" y="3987360"/>
              <a:ext cx="976645" cy="486732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FE57BA-25B7-9C48-BDFA-9ED4303FF961}"/>
              </a:ext>
            </a:extLst>
          </p:cNvPr>
          <p:cNvCxnSpPr/>
          <p:nvPr/>
        </p:nvCxnSpPr>
        <p:spPr>
          <a:xfrm>
            <a:off x="1570842" y="1418147"/>
            <a:ext cx="374303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1B5163-592D-6F4A-BEAB-DDCB4653BA46}"/>
              </a:ext>
            </a:extLst>
          </p:cNvPr>
          <p:cNvCxnSpPr/>
          <p:nvPr/>
        </p:nvCxnSpPr>
        <p:spPr>
          <a:xfrm>
            <a:off x="4359817" y="1418147"/>
            <a:ext cx="374303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00A497-CCAD-A64E-90AF-242A91A4D8B0}"/>
              </a:ext>
            </a:extLst>
          </p:cNvPr>
          <p:cNvCxnSpPr/>
          <p:nvPr/>
        </p:nvCxnSpPr>
        <p:spPr>
          <a:xfrm>
            <a:off x="7162602" y="1418147"/>
            <a:ext cx="374303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FACFC8-9E75-9E46-8097-E4C5AC40A0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13453" y="1069848"/>
            <a:ext cx="2673345" cy="215444"/>
          </a:xfrm>
        </p:spPr>
        <p:txBody>
          <a:bodyPr/>
          <a:lstStyle/>
          <a:p>
            <a:pPr algn="ctr"/>
            <a:r>
              <a:rPr lang="en-US" sz="1400" b="1" dirty="0"/>
              <a:t>Our clients</a:t>
            </a:r>
          </a:p>
        </p:txBody>
      </p:sp>
      <p:pic>
        <p:nvPicPr>
          <p:cNvPr id="73" name="Picture 2" descr="Image result for crain's chicago best places to work 2018">
            <a:extLst>
              <a:ext uri="{FF2B5EF4-FFF2-40B4-BE49-F238E27FC236}">
                <a16:creationId xmlns:a16="http://schemas.microsoft.com/office/drawing/2014/main" id="{5A815DF5-D4D2-9943-9A85-A6D89E4E4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270" y="1549063"/>
            <a:ext cx="1003617" cy="7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result for crain's chicago best places to work 2018">
            <a:extLst>
              <a:ext uri="{FF2B5EF4-FFF2-40B4-BE49-F238E27FC236}">
                <a16:creationId xmlns:a16="http://schemas.microsoft.com/office/drawing/2014/main" id="{BB34CC63-3A2B-B347-8D80-1B4CAEBA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6116" y="1576487"/>
            <a:ext cx="457445" cy="7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4927BB0-6D16-DE4D-9977-5ED6CABC1181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588" y="2359791"/>
            <a:ext cx="1779364" cy="11329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29531C8-EA5E-0D4A-BEB1-6EFD2C6E6158}"/>
              </a:ext>
            </a:extLst>
          </p:cNvPr>
          <p:cNvGrpSpPr/>
          <p:nvPr/>
        </p:nvGrpSpPr>
        <p:grpSpPr>
          <a:xfrm>
            <a:off x="686402" y="3875566"/>
            <a:ext cx="2222032" cy="492124"/>
            <a:chOff x="683683" y="3605292"/>
            <a:chExt cx="1973472" cy="40945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4090D5-992D-B245-AAED-99E2F9A60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3683" y="3605292"/>
              <a:ext cx="1181152" cy="40945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6C8D51C-C527-0042-A91A-3C041C037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92210" y="3605292"/>
              <a:ext cx="764945" cy="409451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DC4FF45E-75B0-2D49-901C-0112C4B56AFB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964" y="3690209"/>
            <a:ext cx="1391742" cy="370129"/>
          </a:xfrm>
          <a:prstGeom prst="rect">
            <a:avLst/>
          </a:prstGeom>
        </p:spPr>
      </p:pic>
      <p:pic>
        <p:nvPicPr>
          <p:cNvPr id="80" name="Picture 3">
            <a:extLst>
              <a:ext uri="{FF2B5EF4-FFF2-40B4-BE49-F238E27FC236}">
                <a16:creationId xmlns:a16="http://schemas.microsoft.com/office/drawing/2014/main" id="{E3A85529-3133-3049-B419-EE1B2769A775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634" y="4121628"/>
            <a:ext cx="1143272" cy="60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113A6A-A37E-2648-A797-BBC396D7DD4C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4269" y="4243623"/>
            <a:ext cx="633693" cy="70224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1163658-A81A-3240-AF24-D47CE264FAC2}"/>
              </a:ext>
            </a:extLst>
          </p:cNvPr>
          <p:cNvSpPr/>
          <p:nvPr/>
        </p:nvSpPr>
        <p:spPr>
          <a:xfrm>
            <a:off x="432479" y="3635395"/>
            <a:ext cx="2795597" cy="23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Avenir Next" charset="0"/>
                <a:sym typeface="Georgia"/>
              </a:rPr>
              <a:t>Robust Adobe Experience Cloud practice</a:t>
            </a:r>
            <a:endParaRPr lang="en" sz="800" dirty="0">
              <a:latin typeface="Roboto" panose="02000000000000000000" pitchFamily="2" charset="0"/>
              <a:ea typeface="Roboto" panose="02000000000000000000" pitchFamily="2" charset="0"/>
              <a:cs typeface="Avenir Next" charset="0"/>
              <a:sym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202F5-8C31-6C4D-B354-23DB42D7EA8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0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1BB4-84DA-A344-B3B1-46C26C5D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76" y="1547248"/>
            <a:ext cx="7457469" cy="50481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6478-991E-1949-94F6-A2145A510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030F-C3C4-1845-90BD-B72D9286E8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376" y="2382326"/>
            <a:ext cx="5346328" cy="1285875"/>
          </a:xfrm>
        </p:spPr>
        <p:txBody>
          <a:bodyPr/>
          <a:lstStyle/>
          <a:p>
            <a:r>
              <a:rPr lang="en-US" dirty="0"/>
              <a:t>What is this Shared Component Properties magic you talk about, and how does it apply to me?</a:t>
            </a:r>
          </a:p>
        </p:txBody>
      </p:sp>
    </p:spTree>
    <p:extLst>
      <p:ext uri="{BB962C8B-B14F-4D97-AF65-F5344CB8AC3E}">
        <p14:creationId xmlns:p14="http://schemas.microsoft.com/office/powerpoint/2010/main" val="96944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3B2EC6-CF47-3B4E-A8EC-AD486C4E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Marketing comes to you with the following requirements…</a:t>
            </a:r>
          </a:p>
          <a:p>
            <a:r>
              <a:rPr lang="en-US" dirty="0"/>
              <a:t>Site-wide promotion exists on all pages of the site that use templates X or Y, totaling 50+ unique pages</a:t>
            </a:r>
          </a:p>
          <a:p>
            <a:r>
              <a:rPr lang="en-US" dirty="0"/>
              <a:t>Promotion content consists of:</a:t>
            </a:r>
          </a:p>
          <a:p>
            <a:pPr lvl="1"/>
            <a:r>
              <a:rPr lang="en-US" dirty="0"/>
              <a:t>Brand Logo</a:t>
            </a:r>
          </a:p>
          <a:p>
            <a:pPr lvl="1"/>
            <a:r>
              <a:rPr lang="en-US" dirty="0"/>
              <a:t>Headline Text</a:t>
            </a:r>
          </a:p>
          <a:p>
            <a:pPr lvl="1"/>
            <a:r>
              <a:rPr lang="en-US" dirty="0"/>
              <a:t>CTA Label</a:t>
            </a:r>
          </a:p>
          <a:p>
            <a:pPr lvl="1"/>
            <a:r>
              <a:rPr lang="en-US" dirty="0"/>
              <a:t>CTA URL</a:t>
            </a:r>
          </a:p>
          <a:p>
            <a:r>
              <a:rPr lang="en-US" dirty="0"/>
              <a:t>Must be able to change the promotion on just one page and have all other pages reflect the updates automatically</a:t>
            </a:r>
          </a:p>
          <a:p>
            <a:r>
              <a:rPr lang="en-US" dirty="0"/>
              <a:t>Promotion content must differ between two sites on the same AEM platform</a:t>
            </a:r>
          </a:p>
          <a:p>
            <a:r>
              <a:rPr lang="en-US" dirty="0"/>
              <a:t>(extra credit) It would be nice if authors could override the promotion text on one or two of the 50+ pages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C1A6E-DC06-624F-AFE7-560BEE18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Those Crazy Marketers…</a:t>
            </a:r>
          </a:p>
        </p:txBody>
      </p:sp>
    </p:spTree>
    <p:extLst>
      <p:ext uri="{BB962C8B-B14F-4D97-AF65-F5344CB8AC3E}">
        <p14:creationId xmlns:p14="http://schemas.microsoft.com/office/powerpoint/2010/main" val="5016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243F7-D0E0-4D48-A5D6-792C65FA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8233646" cy="223907"/>
          </a:xfrm>
        </p:spPr>
        <p:txBody>
          <a:bodyPr/>
          <a:lstStyle/>
          <a:p>
            <a:r>
              <a:rPr lang="en-US" dirty="0"/>
              <a:t>Be your Marketer’s Best Friend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6594E-36F1-F348-945D-10631D1D5A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90360" y="1222249"/>
            <a:ext cx="4100486" cy="35243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Shared content with the ability to override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379E461-3B47-8E41-95FB-B4D97AFF929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57200" y="1596560"/>
            <a:ext cx="3488489" cy="161810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423CCC-7001-3D46-8DE3-06A53FE3E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2" y="2405611"/>
            <a:ext cx="3507346" cy="1618102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816BD43-7F20-2947-8939-685978CD04D5}"/>
              </a:ext>
            </a:extLst>
          </p:cNvPr>
          <p:cNvSpPr txBox="1">
            <a:spLocks/>
          </p:cNvSpPr>
          <p:nvPr/>
        </p:nvSpPr>
        <p:spPr>
          <a:xfrm>
            <a:off x="457200" y="1222249"/>
            <a:ext cx="4034554" cy="35243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188" indent="-230188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/>
              <a:buChar char="•"/>
              <a:tabLst/>
              <a:defRPr sz="1400" b="0" i="0" kern="1200" baseline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458788" indent="-225425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 sz="1400" b="0" i="0" kern="1200" baseline="0">
                <a:solidFill>
                  <a:schemeClr val="tx2">
                    <a:lumMod val="85000"/>
                    <a:lumOff val="1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685800" indent="-227013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400" b="0" i="0" kern="1200" baseline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3pPr>
            <a:lvl4pPr marL="919163" indent="-233363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tabLst/>
              <a:defRPr sz="1050" b="0" i="0" kern="1200" baseline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4pPr>
            <a:lvl5pPr marL="1146175" indent="-227013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tabLst/>
              <a:defRPr sz="1000" b="0" i="0" kern="1200" baseline="0">
                <a:solidFill>
                  <a:srgbClr val="666666"/>
                </a:solidFill>
                <a:latin typeface="Avenir Next Condensed" charset="0"/>
                <a:ea typeface="Avenir Next Condensed" charset="0"/>
                <a:cs typeface="Avenir Next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Authoring options that appear OOTB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920ED-6275-8B42-A5E7-05706A16B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360" y="1729408"/>
            <a:ext cx="2334907" cy="1103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4D8E2C-D121-C64E-BFA6-65F603E7D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001" y="2281030"/>
            <a:ext cx="2387494" cy="11280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45119F-28BF-7C49-BA69-360348505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015" y="3083828"/>
            <a:ext cx="2334907" cy="11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5DB4-18FC-FB44-B49F-84E7928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76" y="1547248"/>
            <a:ext cx="7457469" cy="504818"/>
          </a:xfrm>
        </p:spPr>
        <p:txBody>
          <a:bodyPr/>
          <a:lstStyle/>
          <a:p>
            <a:r>
              <a:rPr lang="en-US" dirty="0"/>
              <a:t>AEM Content Sharing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A6983-0CB1-E949-8DDA-B1799CCD0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B0148-3382-8A41-B746-2E6FDCC670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AEM has OOTB options for sharing content.  Why not use those?</a:t>
            </a:r>
          </a:p>
        </p:txBody>
      </p:sp>
    </p:spTree>
    <p:extLst>
      <p:ext uri="{BB962C8B-B14F-4D97-AF65-F5344CB8AC3E}">
        <p14:creationId xmlns:p14="http://schemas.microsoft.com/office/powerpoint/2010/main" val="112980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5093-4848-CE42-ACF5-62BF364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853176" cy="223907"/>
          </a:xfrm>
        </p:spPr>
        <p:txBody>
          <a:bodyPr/>
          <a:lstStyle/>
          <a:p>
            <a:r>
              <a:rPr lang="en-US" dirty="0"/>
              <a:t>OOTB Sharing vs. Shared Component Properties?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8178-D786-F042-94F8-18D0FB9D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7642"/>
            <a:ext cx="8160026" cy="1599355"/>
          </a:xfrm>
        </p:spPr>
        <p:txBody>
          <a:bodyPr/>
          <a:lstStyle/>
          <a:p>
            <a:pPr algn="ctr"/>
            <a:r>
              <a:rPr lang="en-US" dirty="0"/>
              <a:t>It’s not an “either, or” proposition.</a:t>
            </a:r>
          </a:p>
          <a:p>
            <a:pPr algn="ctr"/>
            <a:r>
              <a:rPr lang="en-US" dirty="0"/>
              <a:t>Select the right tool for the right job.</a:t>
            </a:r>
          </a:p>
        </p:txBody>
      </p:sp>
    </p:spTree>
    <p:extLst>
      <p:ext uri="{BB962C8B-B14F-4D97-AF65-F5344CB8AC3E}">
        <p14:creationId xmlns:p14="http://schemas.microsoft.com/office/powerpoint/2010/main" val="23551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B5CB26-FEAC-C743-910D-301A8F23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Design and component agnostic content</a:t>
            </a:r>
          </a:p>
          <a:p>
            <a:pPr lvl="1"/>
            <a:r>
              <a:rPr lang="en-US" dirty="0"/>
              <a:t>Unstructured editorial content</a:t>
            </a:r>
          </a:p>
          <a:p>
            <a:pPr lvl="1"/>
            <a:r>
              <a:rPr lang="en-US" dirty="0"/>
              <a:t>Structured data content (e.g. store location)</a:t>
            </a:r>
          </a:p>
          <a:p>
            <a:r>
              <a:rPr lang="en-US" sz="1600" dirty="0"/>
              <a:t>Content is largely text-based, often long-form</a:t>
            </a:r>
          </a:p>
          <a:p>
            <a:r>
              <a:rPr lang="en-US" sz="1600" dirty="0"/>
              <a:t>Can be leveraged for omni-channel content, often via content APIs</a:t>
            </a:r>
          </a:p>
          <a:p>
            <a:r>
              <a:rPr lang="en-US" sz="1600" dirty="0"/>
              <a:t>Managed as a DAM Asset, outside the context of a single site</a:t>
            </a:r>
          </a:p>
          <a:p>
            <a:r>
              <a:rPr lang="en-US" sz="1600" dirty="0"/>
              <a:t>Renders via OOTB Content Fragment 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3A9DA1-28AA-A043-B67E-9744B5DF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608"/>
            <a:ext cx="6217920" cy="223907"/>
          </a:xfrm>
        </p:spPr>
        <p:txBody>
          <a:bodyPr/>
          <a:lstStyle/>
          <a:p>
            <a:r>
              <a:rPr lang="en-US" dirty="0"/>
              <a:t>Content Fragments</a:t>
            </a:r>
          </a:p>
        </p:txBody>
      </p:sp>
    </p:spTree>
    <p:extLst>
      <p:ext uri="{BB962C8B-B14F-4D97-AF65-F5344CB8AC3E}">
        <p14:creationId xmlns:p14="http://schemas.microsoft.com/office/powerpoint/2010/main" val="3499306674"/>
      </p:ext>
    </p:extLst>
  </p:cSld>
  <p:clrMapOvr>
    <a:masterClrMapping/>
  </p:clrMapOvr>
</p:sld>
</file>

<file path=ppt/theme/theme1.xml><?xml version="1.0" encoding="utf-8"?>
<a:theme xmlns:a="http://schemas.openxmlformats.org/drawingml/2006/main" name="HS2 HD Theme">
  <a:themeElements>
    <a:clrScheme name="HS2 Theme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FCB800"/>
      </a:accent1>
      <a:accent2>
        <a:srgbClr val="003F64"/>
      </a:accent2>
      <a:accent3>
        <a:srgbClr val="1134E9"/>
      </a:accent3>
      <a:accent4>
        <a:srgbClr val="139CD8"/>
      </a:accent4>
      <a:accent5>
        <a:srgbClr val="FF591D"/>
      </a:accent5>
      <a:accent6>
        <a:srgbClr val="D9DEE2"/>
      </a:accent6>
      <a:hlink>
        <a:srgbClr val="139CD8"/>
      </a:hlink>
      <a:folHlink>
        <a:srgbClr val="139C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2 Pitches Boilerplate" id="{83806EEA-A986-B84B-91F1-4EBB187729CC}" vid="{2A471542-75D0-EA4E-BA75-515886B78F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4C991521DAA4787CC882A1F7532AA" ma:contentTypeVersion="10" ma:contentTypeDescription="Create a new document." ma:contentTypeScope="" ma:versionID="b7b439e96dec5970fdb5166ea7fd7e8b">
  <xsd:schema xmlns:xsd="http://www.w3.org/2001/XMLSchema" xmlns:xs="http://www.w3.org/2001/XMLSchema" xmlns:p="http://schemas.microsoft.com/office/2006/metadata/properties" xmlns:ns2="51910de0-285b-4c0b-ae12-2bc7d7246ec6" xmlns:ns3="dcd70bb7-7fb7-4fc4-8881-d12c981ad894" targetNamespace="http://schemas.microsoft.com/office/2006/metadata/properties" ma:root="true" ma:fieldsID="02f6d23657fb2d516c7cc47f1442263c" ns2:_="" ns3:_="">
    <xsd:import namespace="51910de0-285b-4c0b-ae12-2bc7d7246ec6"/>
    <xsd:import namespace="dcd70bb7-7fb7-4fc4-8881-d12c981ad89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910de0-285b-4c0b-ae12-2bc7d7246ec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70bb7-7fb7-4fc4-8881-d12c981ad8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2D2FEF-6562-4F04-BB20-C8C1AF87CD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BAACC0-13CB-4A95-BC60-FFD6459B34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910de0-285b-4c0b-ae12-2bc7d7246ec6"/>
    <ds:schemaRef ds:uri="dcd70bb7-7fb7-4fc4-8881-d12c981ad8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95DB5F-C09F-40A8-9EA2-C73686AAFCA4}">
  <ds:schemaRefs>
    <ds:schemaRef ds:uri="51910de0-285b-4c0b-ae12-2bc7d7246ec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dcd70bb7-7fb7-4fc4-8881-d12c981ad894"/>
    <ds:schemaRef ds:uri="http://purl.org/dc/terms/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1449</Words>
  <Application>Microsoft Macintosh PowerPoint</Application>
  <PresentationFormat>On-screen Show (16:9)</PresentationFormat>
  <Paragraphs>179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Avenir Next</vt:lpstr>
      <vt:lpstr>Avenir Next Condensed</vt:lpstr>
      <vt:lpstr>Avenir Next Condensed Medium</vt:lpstr>
      <vt:lpstr>Calibri</vt:lpstr>
      <vt:lpstr>Georgia</vt:lpstr>
      <vt:lpstr>Lora</vt:lpstr>
      <vt:lpstr>Roboto</vt:lpstr>
      <vt:lpstr>Roboto Black</vt:lpstr>
      <vt:lpstr>Roboto Bold</vt:lpstr>
      <vt:lpstr>Roboto Condensed</vt:lpstr>
      <vt:lpstr>Roboto Regular</vt:lpstr>
      <vt:lpstr>HS2 HD Theme</vt:lpstr>
      <vt:lpstr>Shared Component Properties</vt:lpstr>
      <vt:lpstr>Who IS Brett Birschbach?</vt:lpstr>
      <vt:lpstr>Who is HS2 Solutions</vt:lpstr>
      <vt:lpstr>Overview</vt:lpstr>
      <vt:lpstr>Those Crazy Marketers…</vt:lpstr>
      <vt:lpstr>Be your Marketer’s Best Friend</vt:lpstr>
      <vt:lpstr>AEM Content Sharing</vt:lpstr>
      <vt:lpstr>OOTB Sharing vs. Shared Component Properties?</vt:lpstr>
      <vt:lpstr>Content Fragments</vt:lpstr>
      <vt:lpstr>Experience Fragments</vt:lpstr>
      <vt:lpstr>Shared Component Properties</vt:lpstr>
      <vt:lpstr>Reference Component?</vt:lpstr>
      <vt:lpstr>Getting Started</vt:lpstr>
      <vt:lpstr>Step 1: Enable Shared Component Properties</vt:lpstr>
      <vt:lpstr>Step 2: Configure for your site</vt:lpstr>
      <vt:lpstr>Step 3: Add Shared/Global Dialogs to Components</vt:lpstr>
      <vt:lpstr>You don’t have to be a Master Builder – There’s a Manual</vt:lpstr>
      <vt:lpstr>Rendering Shared Properties</vt:lpstr>
      <vt:lpstr>Access Levels – Global, Shared, Merged</vt:lpstr>
      <vt:lpstr>Sling Model Access</vt:lpstr>
      <vt:lpstr>Direct HTL/JSP Access</vt:lpstr>
      <vt:lpstr>Summary</vt:lpstr>
      <vt:lpstr>Shared Component Properties – Endless Possibilities!</vt:lpstr>
      <vt:lpstr>Wrapping up</vt:lpstr>
      <vt:lpstr>Thank you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BRENDAN WALSH?</dc:title>
  <dc:subject/>
  <dc:creator/>
  <cp:keywords/>
  <dc:description/>
  <cp:lastModifiedBy>Brett Birschbach</cp:lastModifiedBy>
  <cp:revision>59</cp:revision>
  <cp:lastPrinted>2018-06-14T22:18:41Z</cp:lastPrinted>
  <dcterms:modified xsi:type="dcterms:W3CDTF">2018-06-14T22:19:57Z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0x0101001FE4C991521DAA4787CC882A1F7532AA</vt:lpwstr>
  </property>
</Properties>
</file>