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59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EFD0-C7CB-4398-B25D-11C13B66140B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6A28-4D4E-461B-8FCC-655E81433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40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3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2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9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3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3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2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92165" y="2406869"/>
            <a:ext cx="8324193" cy="1835425"/>
          </a:xfr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ID1-FILE-SYSTEM</a:t>
            </a:r>
            <a:endParaRPr lang="fr-FR" sz="4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" y="687204"/>
            <a:ext cx="1666872" cy="1358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393" y="654786"/>
            <a:ext cx="2260266" cy="168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49" y="680635"/>
            <a:ext cx="3704423" cy="1634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0844" y="4603860"/>
            <a:ext cx="34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résenté 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par: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Aghzar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Otmane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Mouad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Bourabaa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2980" y="4882393"/>
            <a:ext cx="390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Encadré par 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fr-FR" sz="2000" dirty="0" smtClean="0"/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.Mohamed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Cherradi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22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08073" y="876313"/>
            <a:ext cx="5752147" cy="1236266"/>
          </a:xfrm>
          <a:noFill/>
          <a:ln w="38100" cap="sq" cmpd="dbl">
            <a:gradFill flip="none" rotWithShape="1">
              <a:gsLst>
                <a:gs pos="0">
                  <a:schemeClr val="accent1">
                    <a:lumMod val="8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prstDash val="sysDot"/>
            <a:miter lim="800000"/>
          </a:ln>
          <a:effectLst>
            <a:reflection blurRad="292100" stA="84000" endPos="0" dist="215900" dir="5400000" sy="-100000" algn="bl" rotWithShape="0"/>
            <a:softEdge rad="254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i="1" dirty="0" smtClean="0">
                <a:solidFill>
                  <a:srgbClr val="00B050"/>
                </a:solidFill>
              </a:rPr>
              <a:t>Plan</a:t>
            </a:r>
            <a:endParaRPr lang="fr-FR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11340" y="2004969"/>
            <a:ext cx="7704221" cy="3899245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Conception (architecture)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Démarrage d’ID1FS</a:t>
            </a: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L’utilisateur: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Gestion des utilisateurs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Gestion des fichiers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5. </a:t>
            </a:r>
            <a:r>
              <a:rPr lang="fr-FR" dirty="0" smtClean="0"/>
              <a:t>Métadonnées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6. </a:t>
            </a:r>
            <a:r>
              <a:rPr lang="fr-FR" dirty="0" smtClean="0"/>
              <a:t>Login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7</a:t>
            </a:r>
            <a:r>
              <a:rPr lang="fr-FR" dirty="0" smtClean="0"/>
              <a:t>.Démonstraction</a:t>
            </a:r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3" y="2387065"/>
            <a:ext cx="2825817" cy="3517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8677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9531" y="796925"/>
            <a:ext cx="8379481" cy="1304925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2526" y="1907178"/>
            <a:ext cx="10349908" cy="41475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1"/>
                </a:solidFill>
              </a:rPr>
              <a:t>Conception: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579223"/>
            <a:ext cx="862149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ID1FS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690949" y="2625634"/>
            <a:ext cx="809897" cy="11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0846" y="2442754"/>
            <a:ext cx="1084217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Managers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2690949" y="3801292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0846" y="3579223"/>
            <a:ext cx="1084217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Bin</a:t>
            </a:r>
            <a:endParaRPr lang="fr-FR" dirty="0"/>
          </a:p>
        </p:txBody>
      </p: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2690949" y="3801292"/>
            <a:ext cx="809897" cy="159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57223" y="5120640"/>
            <a:ext cx="1027840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27" name="Straight Arrow Connector 26"/>
          <p:cNvCxnSpPr>
            <a:stCxn id="21" idx="3"/>
          </p:cNvCxnSpPr>
          <p:nvPr/>
        </p:nvCxnSpPr>
        <p:spPr>
          <a:xfrm flipV="1">
            <a:off x="4585063" y="5290457"/>
            <a:ext cx="979714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43154" y="5120640"/>
            <a:ext cx="146303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Répertoires</a:t>
            </a:r>
            <a:endParaRPr lang="fr-FR" dirty="0"/>
          </a:p>
        </p:txBody>
      </p:sp>
      <p:cxnSp>
        <p:nvCxnSpPr>
          <p:cNvPr id="40" name="Straight Arrow Connector 39"/>
          <p:cNvCxnSpPr>
            <a:stCxn id="18" idx="3"/>
          </p:cNvCxnSpPr>
          <p:nvPr/>
        </p:nvCxnSpPr>
        <p:spPr>
          <a:xfrm>
            <a:off x="4585063" y="3801292"/>
            <a:ext cx="97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43154" y="3579223"/>
            <a:ext cx="1463040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cxnSp>
        <p:nvCxnSpPr>
          <p:cNvPr id="43" name="Straight Arrow Connector 42"/>
          <p:cNvCxnSpPr>
            <a:stCxn id="13" idx="3"/>
          </p:cNvCxnSpPr>
          <p:nvPr/>
        </p:nvCxnSpPr>
        <p:spPr>
          <a:xfrm flipV="1">
            <a:off x="4585063" y="2101850"/>
            <a:ext cx="979714" cy="54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564776" y="1907178"/>
            <a:ext cx="1541417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Hache.txt</a:t>
            </a:r>
            <a:endParaRPr lang="fr-FR" dirty="0"/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>
          <a:xfrm>
            <a:off x="4585063" y="2651760"/>
            <a:ext cx="1058091" cy="20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3154" y="2651760"/>
            <a:ext cx="1463039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Statut . </a:t>
            </a:r>
            <a:r>
              <a:rPr lang="fr-FR" dirty="0" err="1" smtClean="0"/>
              <a:t>json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28" idx="3"/>
          </p:cNvCxnSpPr>
          <p:nvPr/>
        </p:nvCxnSpPr>
        <p:spPr>
          <a:xfrm>
            <a:off x="7106193" y="5355772"/>
            <a:ext cx="142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30046" y="5120640"/>
            <a:ext cx="1410788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39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53663" y="8361363"/>
            <a:ext cx="1938337" cy="304800"/>
          </a:xfrm>
        </p:spPr>
        <p:txBody>
          <a:bodyPr>
            <a:normAutofit fontScale="47500" lnSpcReduction="20000"/>
          </a:bodyPr>
          <a:lstStyle/>
          <a:p>
            <a:r>
              <a:rPr lang="fr-FR" smtClean="0"/>
              <a:t>Défintion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9715" y="1724297"/>
            <a:ext cx="9856452" cy="3958046"/>
          </a:xfrm>
        </p:spPr>
        <p:txBody>
          <a:bodyPr>
            <a:noAutofit/>
          </a:bodyPr>
          <a:lstStyle/>
          <a:p>
            <a:pPr algn="l"/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3.Démarrage d’ID1FS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fr-FR" sz="2000" b="1" dirty="0" smtClean="0">
                <a:solidFill>
                  <a:schemeClr val="tx1"/>
                </a:solidFill>
              </a:rPr>
              <a:t>Avant d’utiliser le système des fichiers ID1FS il faut le </a:t>
            </a:r>
            <a:r>
              <a:rPr lang="fr-FR" sz="2000" b="1" dirty="0" smtClean="0">
                <a:solidFill>
                  <a:srgbClr val="FF0000"/>
                </a:solidFill>
              </a:rPr>
              <a:t>démarrer</a:t>
            </a:r>
            <a:r>
              <a:rPr lang="fr-FR" sz="2000" b="1" dirty="0" smtClean="0">
                <a:solidFill>
                  <a:schemeClr val="tx1"/>
                </a:solidFill>
              </a:rPr>
              <a:t> , la commande </a:t>
            </a:r>
            <a:r>
              <a:rPr lang="fr-FR" sz="2000" b="1" dirty="0" smtClean="0">
                <a:solidFill>
                  <a:srgbClr val="FF0000"/>
                </a:solidFill>
              </a:rPr>
              <a:t>hello1 –d </a:t>
            </a:r>
            <a:r>
              <a:rPr lang="fr-FR" sz="2000" b="1" dirty="0" smtClean="0">
                <a:solidFill>
                  <a:schemeClr val="tx1"/>
                </a:solidFill>
              </a:rPr>
              <a:t>permet de le faire: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 user@localhost $ </a:t>
            </a:r>
            <a:r>
              <a:rPr lang="fr-FR" sz="2000" b="1" dirty="0" smtClean="0">
                <a:solidFill>
                  <a:srgbClr val="FF0000"/>
                </a:solidFill>
              </a:rPr>
              <a:t>hello1 –s</a:t>
            </a:r>
            <a:br>
              <a:rPr lang="fr-FR" sz="2000" b="1" dirty="0" smtClean="0">
                <a:solidFill>
                  <a:srgbClr val="FF0000"/>
                </a:solidFill>
              </a:rPr>
            </a:br>
            <a:r>
              <a:rPr lang="fr-FR" sz="2000" b="1" dirty="0" smtClean="0">
                <a:solidFill>
                  <a:srgbClr val="FF0000"/>
                </a:solidFill>
              </a:rPr>
              <a:t/>
            </a:r>
            <a:br>
              <a:rPr lang="fr-FR" sz="2000" b="1" dirty="0" smtClean="0">
                <a:solidFill>
                  <a:srgbClr val="FF0000"/>
                </a:solidFill>
              </a:rPr>
            </a:br>
            <a:r>
              <a:rPr lang="fr-FR" sz="2000" b="1" dirty="0">
                <a:solidFill>
                  <a:srgbClr val="FF0000"/>
                </a:solidFill>
              </a:rPr>
              <a:t/>
            </a:r>
            <a:br>
              <a:rPr lang="fr-FR" sz="2000" b="1" dirty="0">
                <a:solidFill>
                  <a:srgbClr val="FF0000"/>
                </a:solidFill>
              </a:rPr>
            </a:br>
            <a:r>
              <a:rPr lang="fr-FR" sz="2000" b="1" dirty="0" smtClean="0">
                <a:solidFill>
                  <a:srgbClr val="FF0000"/>
                </a:solidFill>
              </a:rPr>
              <a:t/>
            </a:r>
            <a:br>
              <a:rPr lang="fr-FR" sz="2000" b="1" dirty="0" smtClean="0">
                <a:solidFill>
                  <a:srgbClr val="FF0000"/>
                </a:solidFill>
              </a:rPr>
            </a:br>
            <a:r>
              <a:rPr lang="fr-FR" sz="2000" b="1" dirty="0">
                <a:solidFill>
                  <a:srgbClr val="FF0000"/>
                </a:solidFill>
              </a:rPr>
              <a:t/>
            </a:r>
            <a:br>
              <a:rPr lang="fr-FR" sz="2000" b="1" dirty="0">
                <a:solidFill>
                  <a:srgbClr val="FF0000"/>
                </a:solidFill>
              </a:rPr>
            </a:br>
            <a:r>
              <a:rPr lang="fr-FR" sz="2000" b="1" dirty="0" smtClean="0">
                <a:solidFill>
                  <a:srgbClr val="FF0000"/>
                </a:solidFill>
              </a:rPr>
              <a:t/>
            </a:r>
            <a:br>
              <a:rPr lang="fr-FR" sz="2000" b="1" dirty="0" smtClean="0">
                <a:solidFill>
                  <a:srgbClr val="FF0000"/>
                </a:solidFill>
              </a:rPr>
            </a:b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L’option</a:t>
            </a:r>
            <a:r>
              <a:rPr lang="fr-FR" sz="2000" b="1" dirty="0" smtClean="0">
                <a:solidFill>
                  <a:srgbClr val="FF0000"/>
                </a:solidFill>
              </a:rPr>
              <a:t> –a </a:t>
            </a:r>
            <a:r>
              <a:rPr lang="fr-FR" sz="2000" b="1" dirty="0" smtClean="0">
                <a:solidFill>
                  <a:schemeClr val="tx1"/>
                </a:solidFill>
              </a:rPr>
              <a:t>pour éteindre le système.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     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/>
            </a:r>
            <a:br>
              <a:rPr lang="fr-FR" sz="2000" b="1" dirty="0" smtClean="0">
                <a:solidFill>
                  <a:schemeClr val="tx1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   </a:t>
            </a:r>
            <a:br>
              <a:rPr lang="fr-FR" sz="2000" b="1" dirty="0" smtClean="0">
                <a:solidFill>
                  <a:schemeClr val="tx1"/>
                </a:solidFill>
              </a:rPr>
            </a:b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11" y="2491606"/>
            <a:ext cx="4127863" cy="1541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8" y="4219303"/>
            <a:ext cx="3568338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2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8280" y="1069428"/>
            <a:ext cx="9407625" cy="755009"/>
          </a:xfrm>
        </p:spPr>
        <p:txBody>
          <a:bodyPr>
            <a:noAutofit/>
          </a:bodyPr>
          <a:lstStyle/>
          <a:p>
            <a:pPr algn="l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2800" dirty="0">
                <a:solidFill>
                  <a:schemeClr val="accent4">
                    <a:lumMod val="50000"/>
                  </a:schemeClr>
                </a:solidFill>
              </a:rPr>
              <a:t>4.L’utilisateur:</a:t>
            </a:r>
            <a:br>
              <a:rPr lang="fr-FR" sz="2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28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fr-FR" sz="2800" dirty="0">
                <a:solidFill>
                  <a:schemeClr val="tx1"/>
                </a:solidFill>
              </a:rPr>
              <a:t>la gestion des utilisateurs:</a:t>
            </a:r>
            <a:br>
              <a:rPr lang="fr-FR" sz="2800" dirty="0">
                <a:solidFill>
                  <a:schemeClr val="tx1"/>
                </a:solidFill>
              </a:rPr>
            </a:br>
            <a:endParaRPr lang="fr-FR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27464" y="2070100"/>
            <a:ext cx="9538282" cy="38052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   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–c </a:t>
            </a:r>
            <a:r>
              <a:rPr lang="fr-FR" dirty="0" smtClean="0"/>
              <a:t>: ajouter un utilisateurs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>
                <a:solidFill>
                  <a:srgbClr val="FF0000"/>
                </a:solidFill>
              </a:rPr>
              <a:t>connect</a:t>
            </a:r>
            <a:r>
              <a:rPr lang="fr-FR" dirty="0" smtClean="0">
                <a:solidFill>
                  <a:srgbClr val="FF0000"/>
                </a:solidFill>
              </a:rPr>
              <a:t> – u &lt;</a:t>
            </a:r>
            <a:r>
              <a:rPr lang="fr-FR" dirty="0" err="1" smtClean="0">
                <a:solidFill>
                  <a:srgbClr val="FF0000"/>
                </a:solidFill>
              </a:rPr>
              <a:t>username</a:t>
            </a:r>
            <a:r>
              <a:rPr lang="fr-FR" dirty="0" smtClean="0">
                <a:solidFill>
                  <a:srgbClr val="FF0000"/>
                </a:solidFill>
              </a:rPr>
              <a:t>&gt; -c </a:t>
            </a:r>
            <a:r>
              <a:rPr lang="fr-FR" dirty="0" smtClean="0"/>
              <a:t>: connecter l’utilisateur avec le système.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     L’option </a:t>
            </a:r>
            <a:r>
              <a:rPr lang="fr-FR" dirty="0" smtClean="0">
                <a:solidFill>
                  <a:srgbClr val="FF0000"/>
                </a:solidFill>
              </a:rPr>
              <a:t>–d </a:t>
            </a:r>
            <a:r>
              <a:rPr lang="fr-FR" dirty="0" smtClean="0"/>
              <a:t>: se déconnecter.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FF0000"/>
                </a:solidFill>
              </a:rPr>
              <a:t>     c</a:t>
            </a:r>
            <a:r>
              <a:rPr lang="fr-FR" dirty="0" smtClean="0">
                <a:solidFill>
                  <a:srgbClr val="FF0000"/>
                </a:solidFill>
              </a:rPr>
              <a:t>hange </a:t>
            </a:r>
            <a:r>
              <a:rPr lang="fr-FR" dirty="0" smtClean="0"/>
              <a:t>: changer le mot de passe de l’utilisateur. 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2041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306286" y="1203518"/>
            <a:ext cx="101890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La gestion des fichiers:</a:t>
            </a:r>
          </a:p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    création des fichiers:</a:t>
            </a:r>
            <a:r>
              <a:rPr lang="fr-FR" sz="2400" b="1" dirty="0"/>
              <a:t> user@localhost $ </a:t>
            </a:r>
            <a:r>
              <a:rPr lang="fr-FR" sz="2400" b="1" dirty="0" err="1" smtClean="0">
                <a:solidFill>
                  <a:srgbClr val="FF0000"/>
                </a:solidFill>
              </a:rPr>
              <a:t>create</a:t>
            </a:r>
            <a:r>
              <a:rPr lang="fr-FR" sz="2400" b="1" dirty="0" smtClean="0">
                <a:solidFill>
                  <a:srgbClr val="FF0000"/>
                </a:solidFill>
              </a:rPr>
              <a:t> –f &lt;</a:t>
            </a:r>
            <a:r>
              <a:rPr lang="fr-FR" sz="24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supprimer des fichiers:</a:t>
            </a:r>
            <a:r>
              <a:rPr lang="fr-FR" sz="2400" b="1" dirty="0"/>
              <a:t> user@localhost $ </a:t>
            </a:r>
            <a:r>
              <a:rPr lang="fr-FR" sz="2400" b="1" dirty="0" err="1">
                <a:solidFill>
                  <a:srgbClr val="FF0000"/>
                </a:solidFill>
              </a:rPr>
              <a:t>create</a:t>
            </a:r>
            <a:r>
              <a:rPr lang="fr-FR" sz="2400" b="1" dirty="0">
                <a:solidFill>
                  <a:srgbClr val="FF0000"/>
                </a:solidFill>
              </a:rPr>
              <a:t> –f &lt;</a:t>
            </a:r>
            <a:r>
              <a:rPr lang="fr-FR" sz="2400" b="1" dirty="0" err="1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 -d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lister les fichiers de l’utilisateur connecté:</a:t>
            </a:r>
            <a:r>
              <a:rPr lang="fr-FR" sz="2400" b="1" dirty="0"/>
              <a:t> user@localhost $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create</a:t>
            </a:r>
            <a:r>
              <a:rPr lang="fr-FR" sz="2400" b="1" dirty="0" smtClean="0">
                <a:solidFill>
                  <a:srgbClr val="FF0000"/>
                </a:solidFill>
              </a:rPr>
              <a:t> –l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é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diter un fichier : </a:t>
            </a:r>
            <a:r>
              <a:rPr lang="fr-FR" sz="2400" b="1" dirty="0"/>
              <a:t>user@localhost $ </a:t>
            </a:r>
            <a:r>
              <a:rPr lang="fr-FR" sz="2400" b="1" dirty="0" err="1" smtClean="0">
                <a:solidFill>
                  <a:srgbClr val="FF0000"/>
                </a:solidFill>
              </a:rPr>
              <a:t>edit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&lt;</a:t>
            </a:r>
            <a:r>
              <a:rPr lang="fr-FR" sz="24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ouvrir le fichier : </a:t>
            </a:r>
            <a:r>
              <a:rPr lang="fr-FR" sz="2400" b="1" dirty="0"/>
              <a:t>user@localhost $ </a:t>
            </a:r>
            <a:r>
              <a:rPr lang="fr-FR" sz="2400" b="1" dirty="0" smtClean="0">
                <a:solidFill>
                  <a:srgbClr val="FF0000"/>
                </a:solidFill>
              </a:rPr>
              <a:t>open &lt;</a:t>
            </a:r>
            <a:r>
              <a:rPr lang="fr-FR" sz="24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  afficher les n premiers lignes d’un fichier : </a:t>
            </a:r>
            <a:r>
              <a:rPr lang="fr-FR" sz="2400" b="1" dirty="0"/>
              <a:t>user@localhost $ </a:t>
            </a:r>
            <a:r>
              <a:rPr lang="fr-FR" sz="2400" b="1" dirty="0" err="1" smtClean="0">
                <a:solidFill>
                  <a:srgbClr val="FF0000"/>
                </a:solidFill>
              </a:rPr>
              <a:t>fopen</a:t>
            </a:r>
            <a:r>
              <a:rPr lang="fr-FR" sz="2400" b="1" dirty="0" smtClean="0">
                <a:solidFill>
                  <a:srgbClr val="FF0000"/>
                </a:solidFill>
              </a:rPr>
              <a:t> –p n&lt;</a:t>
            </a:r>
            <a:r>
              <a:rPr lang="fr-FR" sz="24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   afficher </a:t>
            </a: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les n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derniers </a:t>
            </a: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lignes d’un fichier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fr-FR" sz="2400" b="1" dirty="0"/>
              <a:t> user@localhost </a:t>
            </a:r>
            <a:r>
              <a:rPr lang="fr-FR" sz="2400" b="1" dirty="0" smtClean="0"/>
              <a:t>$ </a:t>
            </a:r>
            <a:r>
              <a:rPr lang="fr-FR" sz="2400" b="1" dirty="0" smtClean="0">
                <a:solidFill>
                  <a:srgbClr val="FF0000"/>
                </a:solidFill>
              </a:rPr>
              <a:t>end –v n &lt;</a:t>
            </a:r>
            <a:r>
              <a:rPr lang="fr-FR" sz="24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 lister un fichier avec extension: </a:t>
            </a:r>
            <a:r>
              <a:rPr lang="fr-FR" sz="2400" b="1" dirty="0"/>
              <a:t>user@localhost </a:t>
            </a:r>
            <a:r>
              <a:rPr lang="fr-FR" sz="2400" b="1" dirty="0" smtClean="0"/>
              <a:t>$ </a:t>
            </a:r>
            <a:r>
              <a:rPr lang="fr-FR" sz="2400" b="1" dirty="0" err="1" smtClean="0">
                <a:solidFill>
                  <a:srgbClr val="FF0000"/>
                </a:solidFill>
              </a:rPr>
              <a:t>list</a:t>
            </a:r>
            <a:r>
              <a:rPr lang="fr-FR" sz="2400" b="1" dirty="0" smtClean="0">
                <a:solidFill>
                  <a:srgbClr val="FF0000"/>
                </a:solidFill>
              </a:rPr>
              <a:t> –e &lt;extension&gt;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44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000" b="1" dirty="0" smtClean="0"/>
              <a:t>Métadonnées:</a:t>
            </a:r>
            <a:endParaRPr lang="fr-FR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7388352" cy="3310128"/>
          </a:xfrm>
        </p:spPr>
        <p:txBody>
          <a:bodyPr>
            <a:normAutofit/>
          </a:bodyPr>
          <a:lstStyle/>
          <a:p>
            <a:r>
              <a:rPr lang="fr-FR" dirty="0" smtClean="0"/>
              <a:t>La description de  chaque fichier: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096768"/>
            <a:ext cx="6924675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01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686" y="1191237"/>
            <a:ext cx="87413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4">
                    <a:lumMod val="50000"/>
                  </a:schemeClr>
                </a:solidFill>
              </a:rPr>
              <a:t>Pour afficher les informations du fichier</a:t>
            </a:r>
            <a:r>
              <a:rPr lang="fr-FR" sz="2000" dirty="0" smtClean="0"/>
              <a:t>: </a:t>
            </a:r>
            <a:r>
              <a:rPr lang="fr-FR" sz="2000" b="1" dirty="0" smtClean="0"/>
              <a:t>user@localhost </a:t>
            </a:r>
            <a:r>
              <a:rPr lang="fr-FR" sz="2000" b="1" dirty="0"/>
              <a:t>$ </a:t>
            </a:r>
            <a:r>
              <a:rPr lang="fr-FR" sz="2000" b="1" dirty="0" smtClean="0">
                <a:solidFill>
                  <a:srgbClr val="FF0000"/>
                </a:solidFill>
              </a:rPr>
              <a:t>infos </a:t>
            </a:r>
            <a:r>
              <a:rPr lang="fr-FR" sz="2000" b="1" dirty="0">
                <a:solidFill>
                  <a:srgbClr val="FF0000"/>
                </a:solidFill>
              </a:rPr>
              <a:t>&lt;</a:t>
            </a:r>
            <a:r>
              <a:rPr lang="fr-FR" sz="2000" b="1" dirty="0" err="1" smtClean="0">
                <a:solidFill>
                  <a:srgbClr val="FF0000"/>
                </a:solidFill>
              </a:rPr>
              <a:t>filename</a:t>
            </a:r>
            <a:r>
              <a:rPr lang="fr-FR" sz="2000" b="1" dirty="0" smtClean="0">
                <a:solidFill>
                  <a:srgbClr val="FF0000"/>
                </a:solidFill>
              </a:rPr>
              <a:t>&gt;</a:t>
            </a:r>
            <a:endParaRPr lang="fr-FR" sz="2000" b="1" dirty="0">
              <a:solidFill>
                <a:srgbClr val="FF0000"/>
              </a:solidFill>
            </a:endParaRPr>
          </a:p>
          <a:p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6. Log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fr-FR" sz="2000" dirty="0" smtClean="0"/>
              <a:t>c’est un fichier qui enregistre des informations et des activités du système(INFO,ERROR,DEBEUG).</a:t>
            </a:r>
          </a:p>
          <a:p>
            <a:r>
              <a:rPr lang="fr-FR" sz="2000" dirty="0"/>
              <a:t>DEBUG: Le niveau DEBUG dans </a:t>
            </a:r>
            <a:r>
              <a:rPr lang="fr-FR" sz="2000" dirty="0" err="1"/>
              <a:t>logging</a:t>
            </a:r>
            <a:r>
              <a:rPr lang="fr-FR" sz="2000" dirty="0"/>
              <a:t> est le niveau de détail le plus faible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INFO</a:t>
            </a:r>
            <a:r>
              <a:rPr lang="fr-FR" sz="2000" dirty="0"/>
              <a:t>: Le niveau INFO dans </a:t>
            </a:r>
            <a:r>
              <a:rPr lang="fr-FR" sz="2000" dirty="0" err="1"/>
              <a:t>logging</a:t>
            </a:r>
            <a:r>
              <a:rPr lang="fr-FR" sz="2000" dirty="0"/>
              <a:t> est généralement utilisé pour enregistrer des informations de base sur les activités normales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ERROR</a:t>
            </a:r>
            <a:r>
              <a:rPr lang="fr-FR" sz="2000" dirty="0"/>
              <a:t>: Le niveau ERROR dans le </a:t>
            </a:r>
            <a:r>
              <a:rPr lang="fr-FR" sz="2000" dirty="0" err="1"/>
              <a:t>logging</a:t>
            </a:r>
            <a:r>
              <a:rPr lang="fr-FR" sz="2000" dirty="0"/>
              <a:t> correspond à un niveau de gravité élevé, indiquant que quelque chose de grave s'est produit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83" y="4298591"/>
            <a:ext cx="8430306" cy="18478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669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17" y="2624077"/>
            <a:ext cx="589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4">
                    <a:lumMod val="50000"/>
                  </a:schemeClr>
                </a:solidFill>
              </a:rPr>
              <a:t>Démonstration</a:t>
            </a:r>
            <a:endParaRPr lang="fr-FR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11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812</TotalTime>
  <Words>389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Organic</vt:lpstr>
      <vt:lpstr>ID1-FILE-SYSTEM</vt:lpstr>
      <vt:lpstr>Plan</vt:lpstr>
      <vt:lpstr>Introduction:</vt:lpstr>
      <vt:lpstr>3.Démarrage d’ID1FS   Avant d’utiliser le système des fichiers ID1FS il faut le démarrer , la commande hello1 –d permet de le faire:   user@localhost $ hello1 –s       L’option –a pour éteindre le système.             </vt:lpstr>
      <vt:lpstr> 4.L’utilisateur:        la gestion des utilisateurs: </vt:lpstr>
      <vt:lpstr>PowerPoint Presentation</vt:lpstr>
      <vt:lpstr>Métadonnées: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de satisfaction    des contraintes</dc:title>
  <dc:creator>HP G5</dc:creator>
  <cp:lastModifiedBy>M3ALLAM</cp:lastModifiedBy>
  <cp:revision>85</cp:revision>
  <dcterms:created xsi:type="dcterms:W3CDTF">2023-10-14T14:26:16Z</dcterms:created>
  <dcterms:modified xsi:type="dcterms:W3CDTF">2023-12-27T02:06:46Z</dcterms:modified>
</cp:coreProperties>
</file>