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339" r:id="rId2"/>
    <p:sldId id="329" r:id="rId3"/>
    <p:sldId id="330" r:id="rId4"/>
    <p:sldId id="336" r:id="rId5"/>
    <p:sldId id="331" r:id="rId6"/>
    <p:sldId id="337" r:id="rId7"/>
    <p:sldId id="332" r:id="rId8"/>
    <p:sldId id="333" r:id="rId9"/>
  </p:sldIdLst>
  <p:sldSz cx="12192000" cy="6858000"/>
  <p:notesSz cx="6858000" cy="9144000"/>
  <p:embeddedFontLst>
    <p:embeddedFont>
      <p:font typeface="Arial Black" panose="020B0A04020102020204" pitchFamily="34" charset="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Helvetica Neue" panose="020B0604020202020204" charset="0"/>
      <p:bold r:id="rId18"/>
    </p:embeddedFont>
    <p:embeddedFont>
      <p:font typeface="Helvetica Neue Light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B8B96AC1-9D4D-49B7-9F82-EFA4B7ACB614}">
          <p14:sldIdLst>
            <p14:sldId id="339"/>
            <p14:sldId id="329"/>
            <p14:sldId id="330"/>
            <p14:sldId id="336"/>
            <p14:sldId id="331"/>
            <p14:sldId id="337"/>
            <p14:sldId id="332"/>
            <p14:sldId id="33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43" autoAdjust="0"/>
    <p:restoredTop sz="86706" autoAdjust="0"/>
  </p:normalViewPr>
  <p:slideViewPr>
    <p:cSldViewPr snapToGrid="0">
      <p:cViewPr varScale="1">
        <p:scale>
          <a:sx n="59" d="100"/>
          <a:sy n="59" d="100"/>
        </p:scale>
        <p:origin x="8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870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3711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7346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2975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8729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0007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5523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4853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9143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1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4037013" y="-1373187"/>
            <a:ext cx="4117975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Black"/>
              <a:buNone/>
              <a:defRPr sz="6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Black"/>
              <a:buNone/>
              <a:defRPr sz="6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055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055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355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355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  <a:defRPr sz="3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  <a:defRPr sz="3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1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/>
          <p:nvPr/>
        </p:nvSpPr>
        <p:spPr>
          <a:xfrm>
            <a:off x="0" y="6019800"/>
            <a:ext cx="12192000" cy="838200"/>
          </a:xfrm>
          <a:prstGeom prst="rect">
            <a:avLst/>
          </a:prstGeom>
          <a:solidFill>
            <a:schemeClr val="dk1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1" title="Be Boulder.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456851" y="6189029"/>
            <a:ext cx="2377001" cy="51215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3013363" y="6356351"/>
            <a:ext cx="5727191" cy="336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8824255" y="6356351"/>
            <a:ext cx="5488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" name="Google Shape;16;p1" title="University of Colorado Boulder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81697" y="6144844"/>
            <a:ext cx="2410227" cy="5881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19965DA-C7B1-4387-88B8-3E1390391574}"/>
              </a:ext>
            </a:extLst>
          </p:cNvPr>
          <p:cNvCxnSpPr/>
          <p:nvPr userDrawn="1"/>
        </p:nvCxnSpPr>
        <p:spPr>
          <a:xfrm>
            <a:off x="0" y="60198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3"/>
          <p:cNvSpPr txBox="1"/>
          <p:nvPr/>
        </p:nvSpPr>
        <p:spPr>
          <a:xfrm>
            <a:off x="831850" y="2966113"/>
            <a:ext cx="10515600" cy="136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tabLst/>
              <a:defRPr/>
            </a:pP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[Instructor Name(s)]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[Department Name]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831850" y="2131733"/>
            <a:ext cx="2940228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[Video Title]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0A59277-F897-4DB3-ADE3-49B5520D92DA}"/>
              </a:ext>
            </a:extLst>
          </p:cNvPr>
          <p:cNvSpPr txBox="1">
            <a:spLocks/>
          </p:cNvSpPr>
          <p:nvPr/>
        </p:nvSpPr>
        <p:spPr>
          <a:xfrm>
            <a:off x="211294" y="883776"/>
            <a:ext cx="1175671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3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FPGA Design for Embedded Systems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3DD1F488-E062-48FC-B270-A09FC1B60F3B}"/>
              </a:ext>
            </a:extLst>
          </p:cNvPr>
          <p:cNvSpPr txBox="1">
            <a:spLocks/>
          </p:cNvSpPr>
          <p:nvPr/>
        </p:nvSpPr>
        <p:spPr>
          <a:xfrm>
            <a:off x="962025" y="3138576"/>
            <a:ext cx="1004887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FB87C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Arial"/>
              </a:rPr>
              <a:t>Hardware Description Languages for Logic Design</a:t>
            </a:r>
          </a:p>
        </p:txBody>
      </p:sp>
    </p:spTree>
    <p:extLst>
      <p:ext uri="{BB962C8B-B14F-4D97-AF65-F5344CB8AC3E}">
        <p14:creationId xmlns:p14="http://schemas.microsoft.com/office/powerpoint/2010/main" val="496054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4925264" y="1269149"/>
            <a:ext cx="6626817" cy="46149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Tx/>
              <a:defRPr/>
            </a:pPr>
            <a:r>
              <a:rPr lang="en-US" dirty="0">
                <a:solidFill>
                  <a:sysClr val="window" lastClr="FFFFFF"/>
                </a:solidFill>
                <a:latin typeface="Calibri" panose="020F0502020204030204"/>
              </a:rPr>
              <a:t>Acquire proficiency designing digital circuits with Field Programmable Gate Arrays (FPGA)s</a:t>
            </a:r>
          </a:p>
          <a:p>
            <a:pPr lvl="0">
              <a:buClrTx/>
              <a:defRPr/>
            </a:pPr>
            <a:endParaRPr lang="en-US" dirty="0">
              <a:solidFill>
                <a:sysClr val="window" lastClr="FFFFFF"/>
              </a:solidFill>
              <a:latin typeface="Calibri" panose="020F0502020204030204"/>
            </a:endParaRPr>
          </a:p>
          <a:p>
            <a:pPr lvl="0">
              <a:buClrTx/>
              <a:defRPr/>
            </a:pPr>
            <a:r>
              <a:rPr lang="en-US" dirty="0">
                <a:solidFill>
                  <a:sysClr val="window" lastClr="FFFFFF"/>
                </a:solidFill>
                <a:latin typeface="Calibri" panose="020F0502020204030204"/>
              </a:rPr>
              <a:t>Employ industry-standard tools to design and implement programmable logic solutions using several Hardware Description Language (HDL) design entry methods, including VHDL, Verilog and System Verilog</a:t>
            </a:r>
          </a:p>
          <a:p>
            <a:pPr lvl="0">
              <a:buClrTx/>
              <a:defRPr/>
            </a:pPr>
            <a:endParaRPr lang="en-US" dirty="0">
              <a:solidFill>
                <a:sysClr val="window" lastClr="FFFFFF"/>
              </a:solidFill>
              <a:latin typeface="Calibri" panose="020F0502020204030204"/>
            </a:endParaRPr>
          </a:p>
          <a:p>
            <a:pPr lvl="0">
              <a:buClrTx/>
              <a:defRPr/>
            </a:pPr>
            <a:r>
              <a:rPr lang="en-US" dirty="0">
                <a:solidFill>
                  <a:sysClr val="window" lastClr="FFFFFF"/>
                </a:solidFill>
                <a:latin typeface="Calibri" panose="020F0502020204030204"/>
              </a:rPr>
              <a:t>Build proficiency by designing basic digital programmable logic circuits in VHDL, Verilog and System Verilog 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125737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n-US" dirty="0">
                <a:solidFill>
                  <a:sysClr val="window" lastClr="FFFFFF"/>
                </a:solidFill>
                <a:latin typeface="Calibri Light" panose="020F0302020204030204"/>
              </a:rPr>
              <a:t>Recap: FPGA Design Flow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  <a:sym typeface="Arial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FEFDE05-97E0-494B-A038-2126B54289B4}"/>
              </a:ext>
            </a:extLst>
          </p:cNvPr>
          <p:cNvGrpSpPr/>
          <p:nvPr/>
        </p:nvGrpSpPr>
        <p:grpSpPr>
          <a:xfrm>
            <a:off x="426602" y="1813455"/>
            <a:ext cx="11338796" cy="3231089"/>
            <a:chOff x="426602" y="2136501"/>
            <a:chExt cx="11338796" cy="323108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E01ECE-FE3D-4446-B0BF-68FD11AB9510}"/>
                </a:ext>
              </a:extLst>
            </p:cNvPr>
            <p:cNvSpPr txBox="1"/>
            <p:nvPr/>
          </p:nvSpPr>
          <p:spPr>
            <a:xfrm>
              <a:off x="426602" y="2136501"/>
              <a:ext cx="1466928" cy="1323439"/>
            </a:xfrm>
            <a:prstGeom prst="rect">
              <a:avLst/>
            </a:prstGeom>
            <a:solidFill>
              <a:schemeClr val="accent4"/>
            </a:solidFill>
            <a:ln w="25400">
              <a:solidFill>
                <a:schemeClr val="accent1"/>
              </a:solidFill>
              <a:headEnd w="lg" len="lg"/>
              <a:tailEnd w="lg" len="lg"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Design Entry:  Schematic or HDL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5D26C5-9321-42B8-8369-888AE562EE54}"/>
                </a:ext>
              </a:extLst>
            </p:cNvPr>
            <p:cNvSpPr txBox="1"/>
            <p:nvPr/>
          </p:nvSpPr>
          <p:spPr>
            <a:xfrm>
              <a:off x="2618060" y="2444277"/>
              <a:ext cx="1492470" cy="707886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accent1"/>
              </a:solidFill>
              <a:headEnd w="lg" len="lg"/>
              <a:tailEnd w="lg" len="lg"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Functional Simulation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ECA0F1-C7B1-410E-999D-AB9D2182ED3F}"/>
                </a:ext>
              </a:extLst>
            </p:cNvPr>
            <p:cNvSpPr txBox="1"/>
            <p:nvPr/>
          </p:nvSpPr>
          <p:spPr>
            <a:xfrm>
              <a:off x="4614388" y="2450461"/>
              <a:ext cx="1492470" cy="707886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chemeClr val="accent1"/>
              </a:solidFill>
              <a:headEnd w="lg" len="lg"/>
              <a:tailEnd w="lg" len="lg"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Synthesis or Mapping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AE61370-614F-40B0-8B4F-D85D9408AB5B}"/>
                </a:ext>
              </a:extLst>
            </p:cNvPr>
            <p:cNvSpPr txBox="1"/>
            <p:nvPr/>
          </p:nvSpPr>
          <p:spPr>
            <a:xfrm>
              <a:off x="6516448" y="2290389"/>
              <a:ext cx="1492470" cy="1015663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accent1"/>
              </a:solidFill>
              <a:headEnd w="lg" len="lg"/>
              <a:tailEnd w="lg" len="lg"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Place and Route or Fitting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90ABFF-F9F8-47E3-B6A8-1A4848172D68}"/>
                </a:ext>
              </a:extLst>
            </p:cNvPr>
            <p:cNvSpPr txBox="1"/>
            <p:nvPr/>
          </p:nvSpPr>
          <p:spPr>
            <a:xfrm>
              <a:off x="8418510" y="2296572"/>
              <a:ext cx="1492470" cy="1015663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accent1"/>
              </a:solidFill>
              <a:headEnd w="lg" len="lg"/>
              <a:tailEnd w="lg" len="lg"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Timing Analysis and Simulation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22D6AFE-36A1-4861-9A1B-F6A49A98486F}"/>
                </a:ext>
              </a:extLst>
            </p:cNvPr>
            <p:cNvSpPr txBox="1"/>
            <p:nvPr/>
          </p:nvSpPr>
          <p:spPr>
            <a:xfrm>
              <a:off x="10168154" y="3327380"/>
              <a:ext cx="1597244" cy="707886"/>
            </a:xfrm>
            <a:prstGeom prst="rect">
              <a:avLst/>
            </a:prstGeom>
            <a:solidFill>
              <a:schemeClr val="accent3"/>
            </a:solidFill>
            <a:ln w="25400">
              <a:solidFill>
                <a:schemeClr val="accent1"/>
              </a:solidFill>
              <a:headEnd w="lg" len="lg"/>
              <a:tailEnd w="lg" len="lg"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Programming the Device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A68FDE-8F94-43B8-B7AD-96E75217BC05}"/>
                </a:ext>
              </a:extLst>
            </p:cNvPr>
            <p:cNvSpPr txBox="1"/>
            <p:nvPr/>
          </p:nvSpPr>
          <p:spPr>
            <a:xfrm>
              <a:off x="8418510" y="4659704"/>
              <a:ext cx="1492470" cy="707886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accent1"/>
              </a:solidFill>
              <a:headEnd w="lg" len="lg"/>
              <a:tailEnd w="lg" len="lg"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Test and Integration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50DD4C-F8D8-4B10-8B5D-0BC4F5C55FDD}"/>
                </a:ext>
              </a:extLst>
            </p:cNvPr>
            <p:cNvSpPr txBox="1"/>
            <p:nvPr/>
          </p:nvSpPr>
          <p:spPr>
            <a:xfrm>
              <a:off x="5770213" y="4806928"/>
              <a:ext cx="1492470" cy="400110"/>
            </a:xfrm>
            <a:prstGeom prst="rect">
              <a:avLst/>
            </a:prstGeom>
            <a:solidFill>
              <a:srgbClr val="7030A0"/>
            </a:solidFill>
            <a:ln w="25400">
              <a:solidFill>
                <a:schemeClr val="accent1"/>
              </a:solidFill>
              <a:headEnd w="lg" len="lg"/>
              <a:tailEnd w="lg" len="lg"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Release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6BC3F70-8465-4E08-B2F3-730F5AC594A1}"/>
                </a:ext>
              </a:extLst>
            </p:cNvPr>
            <p:cNvCxnSpPr>
              <a:stCxn id="23" idx="3"/>
              <a:endCxn id="24" idx="1"/>
            </p:cNvCxnSpPr>
            <p:nvPr/>
          </p:nvCxnSpPr>
          <p:spPr>
            <a:xfrm flipV="1">
              <a:off x="1893530" y="2798220"/>
              <a:ext cx="724530" cy="1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695FFBB-2031-4E6B-B71D-49DADFD5F733}"/>
                </a:ext>
              </a:extLst>
            </p:cNvPr>
            <p:cNvCxnSpPr>
              <a:stCxn id="24" idx="3"/>
              <a:endCxn id="25" idx="1"/>
            </p:cNvCxnSpPr>
            <p:nvPr/>
          </p:nvCxnSpPr>
          <p:spPr>
            <a:xfrm>
              <a:off x="4110530" y="2798220"/>
              <a:ext cx="503858" cy="6184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5B39E71-CC44-4F64-8087-EDDEA6883EE6}"/>
                </a:ext>
              </a:extLst>
            </p:cNvPr>
            <p:cNvCxnSpPr>
              <a:stCxn id="25" idx="3"/>
              <a:endCxn id="26" idx="1"/>
            </p:cNvCxnSpPr>
            <p:nvPr/>
          </p:nvCxnSpPr>
          <p:spPr>
            <a:xfrm flipV="1">
              <a:off x="6106858" y="2798221"/>
              <a:ext cx="409590" cy="6183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11B96B6-05E4-43D3-9A72-C754DAC4D2B5}"/>
                </a:ext>
              </a:extLst>
            </p:cNvPr>
            <p:cNvCxnSpPr>
              <a:stCxn id="26" idx="3"/>
              <a:endCxn id="27" idx="1"/>
            </p:cNvCxnSpPr>
            <p:nvPr/>
          </p:nvCxnSpPr>
          <p:spPr>
            <a:xfrm>
              <a:off x="8008918" y="2798221"/>
              <a:ext cx="409592" cy="6183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B8875BE-9B7A-4D3F-BE0C-86379158EB68}"/>
                </a:ext>
              </a:extLst>
            </p:cNvPr>
            <p:cNvCxnSpPr/>
            <p:nvPr/>
          </p:nvCxnSpPr>
          <p:spPr>
            <a:xfrm flipH="1" flipV="1">
              <a:off x="7262683" y="5006983"/>
              <a:ext cx="1155827" cy="6664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2">
              <a:extLst>
                <a:ext uri="{FF2B5EF4-FFF2-40B4-BE49-F238E27FC236}">
                  <a16:creationId xmlns:a16="http://schemas.microsoft.com/office/drawing/2014/main" id="{B5DCB376-E077-4AA7-BF54-9E344CD5D856}"/>
                </a:ext>
              </a:extLst>
            </p:cNvPr>
            <p:cNvCxnSpPr>
              <a:endCxn id="23" idx="2"/>
            </p:cNvCxnSpPr>
            <p:nvPr/>
          </p:nvCxnSpPr>
          <p:spPr>
            <a:xfrm rot="10800000" flipV="1">
              <a:off x="1160066" y="3173702"/>
              <a:ext cx="2244450" cy="286238"/>
            </a:xfrm>
            <a:prstGeom prst="bentConnector4">
              <a:avLst>
                <a:gd name="adj1" fmla="val 327"/>
                <a:gd name="adj2" fmla="val 179864"/>
              </a:avLst>
            </a:prstGeom>
            <a:ln w="25400">
              <a:solidFill>
                <a:schemeClr val="accent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3">
              <a:extLst>
                <a:ext uri="{FF2B5EF4-FFF2-40B4-BE49-F238E27FC236}">
                  <a16:creationId xmlns:a16="http://schemas.microsoft.com/office/drawing/2014/main" id="{2FF162D9-9320-4C29-858E-3F88FC2BCEC4}"/>
                </a:ext>
              </a:extLst>
            </p:cNvPr>
            <p:cNvCxnSpPr>
              <a:stCxn id="28" idx="2"/>
            </p:cNvCxnSpPr>
            <p:nvPr/>
          </p:nvCxnSpPr>
          <p:spPr>
            <a:xfrm rot="5400000">
              <a:off x="9949688" y="3996558"/>
              <a:ext cx="978381" cy="1055796"/>
            </a:xfrm>
            <a:prstGeom prst="bentConnector2">
              <a:avLst/>
            </a:prstGeom>
            <a:ln w="25400">
              <a:solidFill>
                <a:schemeClr val="accent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4">
              <a:extLst>
                <a:ext uri="{FF2B5EF4-FFF2-40B4-BE49-F238E27FC236}">
                  <a16:creationId xmlns:a16="http://schemas.microsoft.com/office/drawing/2014/main" id="{C2A49E83-B869-4B06-80E2-78F7429702BC}"/>
                </a:ext>
              </a:extLst>
            </p:cNvPr>
            <p:cNvCxnSpPr>
              <a:stCxn id="27" idx="3"/>
              <a:endCxn id="28" idx="0"/>
            </p:cNvCxnSpPr>
            <p:nvPr/>
          </p:nvCxnSpPr>
          <p:spPr>
            <a:xfrm>
              <a:off x="9910980" y="2804404"/>
              <a:ext cx="1055796" cy="522976"/>
            </a:xfrm>
            <a:prstGeom prst="bentConnector2">
              <a:avLst/>
            </a:prstGeom>
            <a:ln w="25400">
              <a:solidFill>
                <a:schemeClr val="accent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5">
              <a:extLst>
                <a:ext uri="{FF2B5EF4-FFF2-40B4-BE49-F238E27FC236}">
                  <a16:creationId xmlns:a16="http://schemas.microsoft.com/office/drawing/2014/main" id="{2C10F1CF-44E8-4058-A16B-69ECB86A2A17}"/>
                </a:ext>
              </a:extLst>
            </p:cNvPr>
            <p:cNvCxnSpPr>
              <a:stCxn id="27" idx="2"/>
            </p:cNvCxnSpPr>
            <p:nvPr/>
          </p:nvCxnSpPr>
          <p:spPr>
            <a:xfrm rot="5400000">
              <a:off x="6094171" y="597615"/>
              <a:ext cx="355955" cy="5785194"/>
            </a:xfrm>
            <a:prstGeom prst="bentConnector2">
              <a:avLst/>
            </a:prstGeom>
            <a:ln w="25400">
              <a:solidFill>
                <a:schemeClr val="accent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6">
              <a:extLst>
                <a:ext uri="{FF2B5EF4-FFF2-40B4-BE49-F238E27FC236}">
                  <a16:creationId xmlns:a16="http://schemas.microsoft.com/office/drawing/2014/main" id="{56F6A0A8-46B2-47EB-8ACF-69E8C06914F4}"/>
                </a:ext>
              </a:extLst>
            </p:cNvPr>
            <p:cNvCxnSpPr/>
            <p:nvPr/>
          </p:nvCxnSpPr>
          <p:spPr>
            <a:xfrm rot="16200000" flipV="1">
              <a:off x="8671341" y="4166300"/>
              <a:ext cx="985332" cy="1476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785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n-US" dirty="0">
                <a:solidFill>
                  <a:prstClr val="white"/>
                </a:solidFill>
                <a:latin typeface="Calibri Light" panose="020F0302020204030204"/>
              </a:rPr>
              <a:t>FPGA Design Flow: Design Entry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  <a:sym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6602" y="2136501"/>
            <a:ext cx="1466928" cy="1323439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accent1"/>
            </a:solidFill>
            <a:headEnd w="lg" len="lg"/>
            <a:tailEnd w="lg" len="lg"/>
          </a:ln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  <a:defRPr/>
            </a:pPr>
            <a:r>
              <a:rPr lang="en-US" sz="2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Design Entry:  Schematic or HDL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18060" y="2444277"/>
            <a:ext cx="1492470" cy="707886"/>
          </a:xfrm>
          <a:prstGeom prst="rect">
            <a:avLst/>
          </a:prstGeom>
          <a:ln>
            <a:headEnd w="lg" len="lg"/>
            <a:tailEnd w="lg" len="lg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ClrTx/>
              <a:buFontTx/>
              <a:buNone/>
              <a:defRPr/>
            </a:pPr>
            <a:r>
              <a:rPr lang="en-US" sz="2000" kern="1200" dirty="0">
                <a:solidFill>
                  <a:prstClr val="black"/>
                </a:solidFill>
              </a:rPr>
              <a:t>Functional Simulation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614388" y="2450461"/>
            <a:ext cx="1492470" cy="707886"/>
          </a:xfrm>
          <a:prstGeom prst="rect">
            <a:avLst/>
          </a:prstGeom>
          <a:ln>
            <a:headEnd w="lg" len="lg"/>
            <a:tailEnd w="lg" len="lg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ClrTx/>
              <a:buFontTx/>
              <a:buNone/>
              <a:defRPr/>
            </a:pPr>
            <a:r>
              <a:rPr lang="en-US" sz="2000" kern="1200" dirty="0">
                <a:solidFill>
                  <a:prstClr val="black"/>
                </a:solidFill>
              </a:rPr>
              <a:t>Synthesis or Mapping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516448" y="2290389"/>
            <a:ext cx="1492470" cy="1015663"/>
          </a:xfrm>
          <a:prstGeom prst="rect">
            <a:avLst/>
          </a:prstGeom>
          <a:ln>
            <a:headEnd w="lg" len="lg"/>
            <a:tailEnd w="lg" len="lg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ClrTx/>
              <a:buFontTx/>
              <a:buNone/>
              <a:defRPr/>
            </a:pPr>
            <a:r>
              <a:rPr lang="en-US" sz="2000" kern="1200" dirty="0">
                <a:solidFill>
                  <a:prstClr val="black"/>
                </a:solidFill>
              </a:rPr>
              <a:t>Place and Route or Fitting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418510" y="2296572"/>
            <a:ext cx="1492470" cy="1015663"/>
          </a:xfrm>
          <a:prstGeom prst="rect">
            <a:avLst/>
          </a:prstGeom>
          <a:ln>
            <a:headEnd w="lg" len="lg"/>
            <a:tailEnd w="lg" len="lg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ClrTx/>
              <a:buFontTx/>
              <a:buNone/>
              <a:defRPr/>
            </a:pPr>
            <a:r>
              <a:rPr lang="en-US" sz="2000" kern="1200" dirty="0">
                <a:solidFill>
                  <a:prstClr val="black"/>
                </a:solidFill>
              </a:rPr>
              <a:t>Timing Analysis and Simulation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168154" y="3327380"/>
            <a:ext cx="1597244" cy="707886"/>
          </a:xfrm>
          <a:prstGeom prst="rect">
            <a:avLst/>
          </a:prstGeom>
          <a:ln>
            <a:headEnd w="lg" len="lg"/>
            <a:tailEnd w="lg" len="lg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ClrTx/>
              <a:buFontTx/>
              <a:buNone/>
              <a:defRPr/>
            </a:pPr>
            <a:r>
              <a:rPr lang="en-US" sz="2000" kern="1200" dirty="0">
                <a:solidFill>
                  <a:prstClr val="black"/>
                </a:solidFill>
              </a:rPr>
              <a:t>Programming the Device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418510" y="4659704"/>
            <a:ext cx="1492470" cy="707886"/>
          </a:xfrm>
          <a:prstGeom prst="rect">
            <a:avLst/>
          </a:prstGeom>
          <a:ln>
            <a:headEnd w="lg" len="lg"/>
            <a:tailEnd w="lg" len="lg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ClrTx/>
              <a:buFontTx/>
              <a:buNone/>
              <a:defRPr/>
            </a:pPr>
            <a:r>
              <a:rPr lang="en-US" sz="2000" kern="1200" dirty="0">
                <a:solidFill>
                  <a:prstClr val="black"/>
                </a:solidFill>
              </a:rPr>
              <a:t>Test and Integration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70213" y="4806928"/>
            <a:ext cx="1492470" cy="400110"/>
          </a:xfrm>
          <a:prstGeom prst="rect">
            <a:avLst/>
          </a:prstGeom>
          <a:ln>
            <a:headEnd w="lg" len="lg"/>
            <a:tailEnd w="lg" len="lg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ClrTx/>
              <a:buFontTx/>
              <a:buNone/>
              <a:defRPr/>
            </a:pPr>
            <a:r>
              <a:rPr lang="en-US" sz="2000" kern="1200" dirty="0">
                <a:solidFill>
                  <a:prstClr val="black"/>
                </a:solidFill>
              </a:rPr>
              <a:t>Release</a:t>
            </a:r>
          </a:p>
        </p:txBody>
      </p:sp>
      <p:cxnSp>
        <p:nvCxnSpPr>
          <p:cNvPr id="37" name="Straight Arrow Connector 36"/>
          <p:cNvCxnSpPr>
            <a:stCxn id="41" idx="3"/>
            <a:endCxn id="42" idx="1"/>
          </p:cNvCxnSpPr>
          <p:nvPr/>
        </p:nvCxnSpPr>
        <p:spPr>
          <a:xfrm flipV="1">
            <a:off x="1893530" y="2798220"/>
            <a:ext cx="724530" cy="1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8" name="Straight Arrow Connector 37"/>
          <p:cNvCxnSpPr>
            <a:stCxn id="42" idx="3"/>
            <a:endCxn id="43" idx="1"/>
          </p:cNvCxnSpPr>
          <p:nvPr/>
        </p:nvCxnSpPr>
        <p:spPr>
          <a:xfrm>
            <a:off x="4110530" y="2798220"/>
            <a:ext cx="503858" cy="618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39" name="Straight Arrow Connector 38"/>
          <p:cNvCxnSpPr>
            <a:stCxn id="43" idx="3"/>
            <a:endCxn id="44" idx="1"/>
          </p:cNvCxnSpPr>
          <p:nvPr/>
        </p:nvCxnSpPr>
        <p:spPr>
          <a:xfrm flipV="1">
            <a:off x="6106858" y="2798221"/>
            <a:ext cx="409590" cy="6183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40" name="Straight Arrow Connector 39"/>
          <p:cNvCxnSpPr>
            <a:stCxn id="44" idx="3"/>
            <a:endCxn id="45" idx="1"/>
          </p:cNvCxnSpPr>
          <p:nvPr/>
        </p:nvCxnSpPr>
        <p:spPr>
          <a:xfrm>
            <a:off x="8008918" y="2798221"/>
            <a:ext cx="409592" cy="6183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7262683" y="5006983"/>
            <a:ext cx="1155827" cy="666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42" name="Elbow Connector 41"/>
          <p:cNvCxnSpPr>
            <a:endCxn id="41" idx="2"/>
          </p:cNvCxnSpPr>
          <p:nvPr/>
        </p:nvCxnSpPr>
        <p:spPr>
          <a:xfrm rot="10800000" flipV="1">
            <a:off x="1160066" y="3173702"/>
            <a:ext cx="2244450" cy="286238"/>
          </a:xfrm>
          <a:prstGeom prst="bentConnector4">
            <a:avLst>
              <a:gd name="adj1" fmla="val 327"/>
              <a:gd name="adj2" fmla="val 179864"/>
            </a:avLst>
          </a:prstGeom>
          <a:ln>
            <a:headEnd w="lg" len="lg"/>
            <a:tailEnd type="triangle" w="lg" len="lg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43" name="Elbow Connector 42"/>
          <p:cNvCxnSpPr>
            <a:stCxn id="46" idx="2"/>
          </p:cNvCxnSpPr>
          <p:nvPr/>
        </p:nvCxnSpPr>
        <p:spPr>
          <a:xfrm rot="5400000">
            <a:off x="9949688" y="3996558"/>
            <a:ext cx="978381" cy="1055796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44" name="Elbow Connector 43"/>
          <p:cNvCxnSpPr>
            <a:stCxn id="45" idx="3"/>
            <a:endCxn id="46" idx="0"/>
          </p:cNvCxnSpPr>
          <p:nvPr/>
        </p:nvCxnSpPr>
        <p:spPr>
          <a:xfrm>
            <a:off x="9910980" y="2804404"/>
            <a:ext cx="1055796" cy="522976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45" name="Elbow Connector 44"/>
          <p:cNvCxnSpPr>
            <a:stCxn id="45" idx="2"/>
          </p:cNvCxnSpPr>
          <p:nvPr/>
        </p:nvCxnSpPr>
        <p:spPr>
          <a:xfrm rot="5400000">
            <a:off x="6094171" y="597615"/>
            <a:ext cx="355955" cy="5785194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46" name="Elbow Connector 45"/>
          <p:cNvCxnSpPr/>
          <p:nvPr/>
        </p:nvCxnSpPr>
        <p:spPr>
          <a:xfrm rot="16200000" flipV="1">
            <a:off x="8671341" y="4166300"/>
            <a:ext cx="985332" cy="1476"/>
          </a:xfrm>
          <a:prstGeom prst="bentConnector3">
            <a:avLst>
              <a:gd name="adj1" fmla="val 50000"/>
            </a:avLst>
          </a:prstGeom>
          <a:ln>
            <a:headEnd w="lg" len="lg"/>
            <a:tailEnd type="triangle" w="lg" len="lg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56219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n-US" dirty="0">
                <a:solidFill>
                  <a:sysClr val="window" lastClr="FFFFFF"/>
                </a:solidFill>
                <a:latin typeface="Calibri Light" panose="020F0302020204030204"/>
              </a:rPr>
              <a:t>FPGA Design Entry Methodologies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  <a:sym typeface="Arial"/>
            </a:endParaRPr>
          </a:p>
        </p:txBody>
      </p:sp>
      <p:sp>
        <p:nvSpPr>
          <p:cNvPr id="7" name="Vertical Text Placeholder 12">
            <a:extLst>
              <a:ext uri="{FF2B5EF4-FFF2-40B4-BE49-F238E27FC236}">
                <a16:creationId xmlns:a16="http://schemas.microsoft.com/office/drawing/2014/main" id="{9C65CFD4-D9E9-44E0-975F-91B5127A2ED5}"/>
              </a:ext>
            </a:extLst>
          </p:cNvPr>
          <p:cNvSpPr txBox="1">
            <a:spLocks/>
          </p:cNvSpPr>
          <p:nvPr/>
        </p:nvSpPr>
        <p:spPr>
          <a:xfrm>
            <a:off x="6000301" y="1192192"/>
            <a:ext cx="5129463" cy="478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7388" indent="-687388">
              <a:spcAft>
                <a:spcPts val="1800"/>
              </a:spcAft>
              <a:buClrTx/>
              <a:buFontTx/>
              <a:buBlip>
                <a:blip r:embed="rId4"/>
              </a:buBlip>
            </a:pPr>
            <a:r>
              <a:rPr lang="en-US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Logical correlation between schematic design entry and circuit implementation</a:t>
            </a:r>
          </a:p>
          <a:p>
            <a:pPr marL="687388" indent="-687388">
              <a:spcAft>
                <a:spcPts val="1800"/>
              </a:spcAft>
              <a:buClrTx/>
              <a:buFontTx/>
              <a:buBlip>
                <a:blip r:embed="rId4"/>
              </a:buBlip>
            </a:pPr>
            <a:r>
              <a:rPr lang="en-US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Not always transferrable between different FPGA tools and technologies</a:t>
            </a:r>
          </a:p>
          <a:p>
            <a:pPr marL="687388" indent="-687388">
              <a:spcAft>
                <a:spcPts val="1800"/>
              </a:spcAft>
              <a:buClrTx/>
              <a:buFontTx/>
              <a:buBlip>
                <a:blip r:embed="rId4"/>
              </a:buBlip>
            </a:pPr>
            <a:r>
              <a:rPr lang="en-US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Difficult to scale for larger designs</a:t>
            </a:r>
          </a:p>
        </p:txBody>
      </p:sp>
      <p:sp>
        <p:nvSpPr>
          <p:cNvPr id="3" name="Rectangle 2"/>
          <p:cNvSpPr/>
          <p:nvPr/>
        </p:nvSpPr>
        <p:spPr>
          <a:xfrm>
            <a:off x="1450779" y="1290561"/>
            <a:ext cx="3429334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buClrTx/>
            </a:pPr>
            <a:r>
              <a:rPr lang="en-US" sz="3200" b="1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Schematic Entry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b="13768"/>
          <a:stretch/>
        </p:blipFill>
        <p:spPr>
          <a:xfrm>
            <a:off x="263614" y="2177307"/>
            <a:ext cx="5595407" cy="259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77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n-US" dirty="0">
                <a:solidFill>
                  <a:sysClr val="window" lastClr="FFFFFF"/>
                </a:solidFill>
                <a:latin typeface="Calibri Light" panose="020F0302020204030204"/>
              </a:rPr>
              <a:t>FPGA Design Entry Methodologies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  <a:sym typeface="Arial"/>
            </a:endParaRPr>
          </a:p>
        </p:txBody>
      </p:sp>
      <p:sp>
        <p:nvSpPr>
          <p:cNvPr id="7" name="Vertical Text Placeholder 12">
            <a:extLst>
              <a:ext uri="{FF2B5EF4-FFF2-40B4-BE49-F238E27FC236}">
                <a16:creationId xmlns:a16="http://schemas.microsoft.com/office/drawing/2014/main" id="{9C65CFD4-D9E9-44E0-975F-91B5127A2ED5}"/>
              </a:ext>
            </a:extLst>
          </p:cNvPr>
          <p:cNvSpPr txBox="1">
            <a:spLocks/>
          </p:cNvSpPr>
          <p:nvPr/>
        </p:nvSpPr>
        <p:spPr>
          <a:xfrm>
            <a:off x="6000301" y="1192192"/>
            <a:ext cx="5129463" cy="478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Hardware Description Languages (HDLs)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VHDL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Verilog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 Verilog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624C62-4F56-48D2-8018-AE7D6FAD94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501"/>
          <a:stretch/>
        </p:blipFill>
        <p:spPr>
          <a:xfrm>
            <a:off x="6577263" y="3429000"/>
            <a:ext cx="4776537" cy="208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22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n-US" dirty="0">
                <a:solidFill>
                  <a:sysClr val="window" lastClr="FFFFFF"/>
                </a:solidFill>
                <a:latin typeface="Calibri Light" panose="020F0302020204030204"/>
              </a:rPr>
              <a:t>HDL Key Concepts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  <a:sym typeface="Arial"/>
            </a:endParaRPr>
          </a:p>
        </p:txBody>
      </p:sp>
      <p:sp>
        <p:nvSpPr>
          <p:cNvPr id="7" name="Vertical Text Placeholder 12">
            <a:extLst>
              <a:ext uri="{FF2B5EF4-FFF2-40B4-BE49-F238E27FC236}">
                <a16:creationId xmlns:a16="http://schemas.microsoft.com/office/drawing/2014/main" id="{9C65CFD4-D9E9-44E0-975F-91B5127A2ED5}"/>
              </a:ext>
            </a:extLst>
          </p:cNvPr>
          <p:cNvSpPr txBox="1">
            <a:spLocks/>
          </p:cNvSpPr>
          <p:nvPr/>
        </p:nvSpPr>
        <p:spPr>
          <a:xfrm>
            <a:off x="6000301" y="1192192"/>
            <a:ext cx="5129463" cy="4788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Tx/>
            </a:pPr>
            <a:r>
              <a:rPr lang="en-US" dirty="0">
                <a:solidFill>
                  <a:sysClr val="window" lastClr="FFFFFF"/>
                </a:solidFill>
                <a:latin typeface="Calibri" panose="020F0502020204030204"/>
              </a:rPr>
              <a:t>Describing a hardware circuit implementation that your tool chain will eventually interpret and synthesize into FPGA logic cells</a:t>
            </a:r>
          </a:p>
          <a:p>
            <a:pPr lvl="0">
              <a:buClrTx/>
            </a:pPr>
            <a:endParaRPr lang="en-US" dirty="0">
              <a:solidFill>
                <a:sysClr val="window" lastClr="FFFFFF"/>
              </a:solidFill>
              <a:latin typeface="Calibri" panose="020F0502020204030204"/>
            </a:endParaRPr>
          </a:p>
          <a:p>
            <a:pPr lvl="0">
              <a:buClrTx/>
            </a:pPr>
            <a:r>
              <a:rPr lang="en-US" dirty="0">
                <a:solidFill>
                  <a:sysClr val="window" lastClr="FFFFFF"/>
                </a:solidFill>
                <a:latin typeface="Calibri" panose="020F0502020204030204"/>
              </a:rPr>
              <a:t>HDL is concurrent, not sequential</a:t>
            </a:r>
          </a:p>
          <a:p>
            <a:pPr lvl="0">
              <a:buClrTx/>
            </a:pPr>
            <a:endParaRPr lang="en-US" dirty="0">
              <a:solidFill>
                <a:sysClr val="window" lastClr="FFFFFF"/>
              </a:solidFill>
              <a:latin typeface="Calibri" panose="020F0502020204030204"/>
            </a:endParaRPr>
          </a:p>
          <a:p>
            <a:pPr lvl="0">
              <a:buClrTx/>
            </a:pPr>
            <a:r>
              <a:rPr lang="en-US" dirty="0">
                <a:solidFill>
                  <a:sysClr val="window" lastClr="FFFFFF"/>
                </a:solidFill>
                <a:latin typeface="Calibri" panose="020F0502020204030204"/>
              </a:rPr>
              <a:t>FPGA logic cells are hardware;</a:t>
            </a:r>
            <a:br>
              <a:rPr lang="en-US" dirty="0">
                <a:solidFill>
                  <a:sysClr val="window" lastClr="FFFFFF"/>
                </a:solidFill>
                <a:latin typeface="Calibri" panose="020F0502020204030204"/>
              </a:rPr>
            </a:br>
            <a:r>
              <a:rPr lang="en-US" dirty="0">
                <a:solidFill>
                  <a:sysClr val="window" lastClr="FFFFFF"/>
                </a:solidFill>
                <a:latin typeface="Calibri" panose="020F0502020204030204"/>
              </a:rPr>
              <a:t>inherently executes in parallel</a:t>
            </a:r>
            <a:br>
              <a:rPr lang="en-US" dirty="0">
                <a:solidFill>
                  <a:sysClr val="window" lastClr="FFFFFF"/>
                </a:solidFill>
                <a:latin typeface="Calibri" panose="020F0502020204030204"/>
              </a:rPr>
            </a:br>
            <a:endParaRPr lang="en-US" dirty="0">
              <a:solidFill>
                <a:sysClr val="window" lastClr="FFFFFF"/>
              </a:solidFill>
              <a:latin typeface="Calibri" panose="020F0502020204030204"/>
            </a:endParaRPr>
          </a:p>
          <a:p>
            <a:pPr lvl="0">
              <a:buClrTx/>
            </a:pPr>
            <a:r>
              <a:rPr lang="en-US" dirty="0">
                <a:solidFill>
                  <a:sysClr val="window" lastClr="FFFFFF"/>
                </a:solidFill>
                <a:latin typeface="Calibri" panose="020F0502020204030204"/>
              </a:rPr>
              <a:t>CPU code is software;</a:t>
            </a:r>
            <a:br>
              <a:rPr lang="en-US" dirty="0">
                <a:solidFill>
                  <a:sysClr val="window" lastClr="FFFFFF"/>
                </a:solidFill>
                <a:latin typeface="Calibri" panose="020F0502020204030204"/>
              </a:rPr>
            </a:br>
            <a:r>
              <a:rPr lang="en-US" dirty="0">
                <a:solidFill>
                  <a:sysClr val="window" lastClr="FFFFFF"/>
                </a:solidFill>
                <a:latin typeface="Calibri" panose="020F0502020204030204"/>
              </a:rPr>
              <a:t>inherently executes in sequence</a:t>
            </a:r>
          </a:p>
          <a:p>
            <a:pPr lvl="0">
              <a:buClrTx/>
            </a:pPr>
            <a:endParaRPr lang="en-US" dirty="0">
              <a:solidFill>
                <a:sysClr val="window" lastClr="FFFFFF"/>
              </a:solidFill>
              <a:latin typeface="Calibri" panose="020F0502020204030204"/>
            </a:endParaRPr>
          </a:p>
          <a:p>
            <a:pPr lvl="0">
              <a:buClrTx/>
            </a:pPr>
            <a:endParaRPr lang="en-US" dirty="0">
              <a:solidFill>
                <a:sysClr val="window" lastClr="FFFFFF"/>
              </a:solidFill>
              <a:latin typeface="Calibri" panose="020F0502020204030204"/>
            </a:endParaRPr>
          </a:p>
          <a:p>
            <a:pPr lvl="0">
              <a:buClrTx/>
            </a:pPr>
            <a:endParaRPr lang="en-US" dirty="0">
              <a:solidFill>
                <a:sysClr val="window" lastClr="FFFFFF"/>
              </a:solidFill>
              <a:latin typeface="Calibri" panose="020F0502020204030204"/>
            </a:endParaRPr>
          </a:p>
          <a:p>
            <a:pPr lvl="0">
              <a:buClrTx/>
            </a:pPr>
            <a:endParaRPr lang="en-US" dirty="0">
              <a:solidFill>
                <a:sysClr val="window" lastClr="FFFFFF"/>
              </a:solidFill>
              <a:latin typeface="Calibri" panose="020F05020202040302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1307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4925264" y="1269149"/>
            <a:ext cx="6626817" cy="461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Tx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Review the FPGA design flow </a:t>
            </a:r>
          </a:p>
          <a:p>
            <a:pPr lvl="0">
              <a:buClrTx/>
              <a:defRPr/>
            </a:pPr>
            <a:endParaRPr lang="en-US" dirty="0">
              <a:solidFill>
                <a:prstClr val="white"/>
              </a:solidFill>
              <a:latin typeface="Calibri" panose="020F0502020204030204"/>
            </a:endParaRPr>
          </a:p>
          <a:p>
            <a:pPr lvl="0">
              <a:buClrTx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Explore FPGA design entry options</a:t>
            </a:r>
          </a:p>
          <a:p>
            <a:pPr lvl="0">
              <a:buClrTx/>
              <a:defRPr/>
            </a:pPr>
            <a:endParaRPr lang="en-US" dirty="0">
              <a:solidFill>
                <a:prstClr val="white"/>
              </a:solidFill>
              <a:latin typeface="Calibri" panose="020F0502020204030204"/>
            </a:endParaRPr>
          </a:p>
          <a:p>
            <a:pPr lvl="0">
              <a:buClrTx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Introduce key concepts of using Hardware Description Languages (HDLs) to describe circuit implementations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672372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309</Words>
  <Application>Microsoft Office PowerPoint</Application>
  <PresentationFormat>Widescreen</PresentationFormat>
  <Paragraphs>72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Helvetica Neue Light</vt:lpstr>
      <vt:lpstr>Arial Black</vt:lpstr>
      <vt:lpstr>Arial</vt:lpstr>
      <vt:lpstr>Calibri Light</vt:lpstr>
      <vt:lpstr>Helvetica Neue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2019-09-22T00:01:17Z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