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300" r:id="rId2"/>
    <p:sldId id="303" r:id="rId3"/>
    <p:sldId id="304" r:id="rId4"/>
    <p:sldId id="306" r:id="rId5"/>
    <p:sldId id="307" r:id="rId6"/>
    <p:sldId id="308" r:id="rId7"/>
    <p:sldId id="305" r:id="rId8"/>
    <p:sldId id="309" r:id="rId9"/>
    <p:sldId id="290" r:id="rId10"/>
  </p:sldIdLst>
  <p:sldSz cx="12192000" cy="6858000"/>
  <p:notesSz cx="6858000" cy="9144000"/>
  <p:embeddedFontLst>
    <p:embeddedFont>
      <p:font typeface="Arial Black" panose="020B0A04020102020204" pitchFamily="34" charset="0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Helvetica Neue" panose="020B0604020202020204" charset="0"/>
      <p:bold r:id="rId19"/>
    </p:embeddedFont>
    <p:embeddedFont>
      <p:font typeface="Helvetica Neue Ligh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8B96AC1-9D4D-49B7-9F82-EFA4B7ACB614}">
          <p14:sldIdLst>
            <p14:sldId id="300"/>
            <p14:sldId id="303"/>
            <p14:sldId id="304"/>
            <p14:sldId id="306"/>
            <p14:sldId id="307"/>
            <p14:sldId id="308"/>
            <p14:sldId id="305"/>
            <p14:sldId id="30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3" autoAdjust="0"/>
    <p:restoredTop sz="86706" autoAdjust="0"/>
  </p:normalViewPr>
  <p:slideViewPr>
    <p:cSldViewPr snapToGrid="0">
      <p:cViewPr varScale="1">
        <p:scale>
          <a:sx n="70" d="100"/>
          <a:sy n="70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870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2671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9231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9136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1629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7951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6204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580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1867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103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4037013" y="-1373187"/>
            <a:ext cx="4117975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055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055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355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355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sz="3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sz="3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6019800"/>
            <a:ext cx="12192000" cy="838200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 title="Be Boulder.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456851" y="6189029"/>
            <a:ext cx="2377001" cy="51215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013363" y="6356351"/>
            <a:ext cx="5727191" cy="336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824255" y="6356351"/>
            <a:ext cx="5488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1" title="University of Colorado Boulder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81697" y="6144844"/>
            <a:ext cx="2410227" cy="588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9965DA-C7B1-4387-88B8-3E1390391574}"/>
              </a:ext>
            </a:extLst>
          </p:cNvPr>
          <p:cNvCxnSpPr/>
          <p:nvPr userDrawn="1"/>
        </p:nvCxnSpPr>
        <p:spPr>
          <a:xfrm>
            <a:off x="0" y="60198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3"/>
          <p:cNvSpPr txBox="1"/>
          <p:nvPr/>
        </p:nvSpPr>
        <p:spPr>
          <a:xfrm>
            <a:off x="831850" y="2966113"/>
            <a:ext cx="10515600" cy="136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tabLst/>
              <a:defRPr/>
            </a:pP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[Instructor Name(s)]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[Department Name]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831850" y="2131733"/>
            <a:ext cx="294022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[Video Title]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0A59277-F897-4DB3-ADE3-49B5520D92DA}"/>
              </a:ext>
            </a:extLst>
          </p:cNvPr>
          <p:cNvSpPr txBox="1">
            <a:spLocks/>
          </p:cNvSpPr>
          <p:nvPr/>
        </p:nvSpPr>
        <p:spPr>
          <a:xfrm>
            <a:off x="211294" y="883776"/>
            <a:ext cx="1175671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3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FPGA Design for Embedded Systems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DD1F488-E062-48FC-B270-A09FC1B60F3B}"/>
              </a:ext>
            </a:extLst>
          </p:cNvPr>
          <p:cNvSpPr txBox="1">
            <a:spLocks/>
          </p:cNvSpPr>
          <p:nvPr/>
        </p:nvSpPr>
        <p:spPr>
          <a:xfrm>
            <a:off x="962025" y="3138576"/>
            <a:ext cx="100488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Arial"/>
              </a:rPr>
              <a:t>Hardware Description Languages for Logic Design</a:t>
            </a:r>
          </a:p>
        </p:txBody>
      </p:sp>
    </p:spTree>
    <p:extLst>
      <p:ext uri="{BB962C8B-B14F-4D97-AF65-F5344CB8AC3E}">
        <p14:creationId xmlns:p14="http://schemas.microsoft.com/office/powerpoint/2010/main" val="1719622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VHDL Assignments : signals and variables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Operators : add, multiply,  and everybody shift to the left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61172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Signals </a:t>
            </a:r>
          </a:p>
          <a:p>
            <a:pPr lvl="2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Signal wire to the entity : </a:t>
            </a:r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std_logic</a:t>
            </a:r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lvl="2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Scheduled update</a:t>
            </a:r>
          </a:p>
          <a:p>
            <a:pPr lvl="2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     &lt;=  signal assignment operator</a:t>
            </a:r>
          </a:p>
          <a:p>
            <a:pPr lvl="2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Z &lt;= A and B;        -- concurrent, gates silicon</a:t>
            </a:r>
          </a:p>
          <a:p>
            <a:pPr lvl="2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Z &lt;= D after 5ns;  -- sequential, simulation</a:t>
            </a:r>
          </a:p>
          <a:p>
            <a:pPr lvl="1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Variables</a:t>
            </a:r>
          </a:p>
          <a:p>
            <a:pPr lvl="2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Variable only within the process : integer </a:t>
            </a:r>
          </a:p>
          <a:p>
            <a:pPr lvl="2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Immediate update</a:t>
            </a:r>
          </a:p>
          <a:p>
            <a:pPr lvl="2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     :=  variable assignment operator</a:t>
            </a:r>
          </a:p>
          <a:p>
            <a:pPr lvl="2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count := count +1;  --simulation loop counter</a:t>
            </a:r>
          </a:p>
          <a:p>
            <a:pPr lvl="2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a := 27;                     -- variable assignment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</a:pPr>
            <a:r>
              <a:rPr lang="en-US" dirty="0">
                <a:solidFill>
                  <a:prstClr val="white"/>
                </a:solidFill>
                <a:latin typeface="Calibri Light" panose="020F0302020204030204"/>
              </a:rPr>
              <a:t>VHDL Assignments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579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806778" y="1269149"/>
            <a:ext cx="6745303" cy="4614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ClrTx/>
              <a:buNone/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 mux_4 is port(</a:t>
            </a:r>
          </a:p>
          <a:p>
            <a:pPr marL="0" indent="0">
              <a:spcBef>
                <a:spcPts val="500"/>
              </a:spcBef>
              <a:buClrTx/>
              <a:buNone/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a, b, c, d:  in </a:t>
            </a:r>
            <a:r>
              <a:rPr lang="en-US" sz="16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 </a:t>
            </a:r>
            <a:r>
              <a:rPr lang="en-US" sz="16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  <a:p>
            <a:pPr marL="0" indent="0">
              <a:spcBef>
                <a:spcPts val="500"/>
              </a:spcBef>
              <a:buClrTx/>
              <a:buNone/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s:           in </a:t>
            </a:r>
            <a:r>
              <a:rPr lang="en-US" sz="16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 </a:t>
            </a:r>
            <a:r>
              <a:rPr lang="en-US" sz="16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  <a:p>
            <a:pPr marL="0" indent="0">
              <a:spcBef>
                <a:spcPts val="500"/>
              </a:spcBef>
              <a:buClrTx/>
              <a:buNone/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x:          out </a:t>
            </a:r>
            <a:r>
              <a:rPr lang="en-US" sz="16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 </a:t>
            </a:r>
            <a:r>
              <a:rPr lang="en-US" sz="16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0)); </a:t>
            </a:r>
          </a:p>
          <a:p>
            <a:pPr marL="0" indent="0">
              <a:spcBef>
                <a:spcPts val="500"/>
              </a:spcBef>
              <a:buClrTx/>
              <a:buNone/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mux_4;</a:t>
            </a:r>
          </a:p>
          <a:p>
            <a:pPr marL="0" indent="0">
              <a:spcBef>
                <a:spcPts val="500"/>
              </a:spcBef>
              <a:buClrTx/>
              <a:buNone/>
            </a:pPr>
            <a:endParaRPr lang="en-US" sz="1600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ClrTx/>
              <a:buNone/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architecture </a:t>
            </a:r>
            <a:r>
              <a:rPr lang="en-US" sz="16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sel_arch</a:t>
            </a: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mux_4 is</a:t>
            </a:r>
          </a:p>
          <a:p>
            <a:pPr marL="0" lvl="0" indent="0">
              <a:buClrTx/>
              <a:buNone/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lvl="0" indent="0">
              <a:buClrTx/>
              <a:buNone/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with  s select</a:t>
            </a:r>
          </a:p>
          <a:p>
            <a:pPr marL="0" lvl="0" indent="0">
              <a:buClrTx/>
              <a:buNone/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&lt;= a when “00”;</a:t>
            </a:r>
          </a:p>
          <a:p>
            <a:pPr marL="0" lvl="0" indent="0">
              <a:buClrTx/>
              <a:buNone/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 when “01”;</a:t>
            </a:r>
          </a:p>
          <a:p>
            <a:pPr marL="0" lvl="0" indent="0">
              <a:buClrTx/>
              <a:buNone/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 when “10”;</a:t>
            </a:r>
          </a:p>
          <a:p>
            <a:pPr marL="0" lvl="0" indent="0">
              <a:buClrTx/>
              <a:buNone/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d when “11”;</a:t>
            </a:r>
          </a:p>
          <a:p>
            <a:pPr marL="0" lvl="0" indent="0">
              <a:buClrTx/>
              <a:buNone/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d when others;</a:t>
            </a:r>
          </a:p>
          <a:p>
            <a:pPr marL="0" lvl="0" indent="0">
              <a:buClrTx/>
              <a:buNone/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sel_arch</a:t>
            </a: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 Light" panose="020F0302020204030204"/>
              </a:rPr>
              <a:t>Select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Assignment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9BE81-1A0E-4200-A251-FFD1DFA208FE}"/>
              </a:ext>
            </a:extLst>
          </p:cNvPr>
          <p:cNvSpPr txBox="1"/>
          <p:nvPr/>
        </p:nvSpPr>
        <p:spPr>
          <a:xfrm>
            <a:off x="3439195" y="6175325"/>
            <a:ext cx="51432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11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References: </a:t>
            </a:r>
            <a:r>
              <a:rPr lang="mr-IN" sz="1100" kern="1200" dirty="0" err="1">
                <a:solidFill>
                  <a:prstClr val="white"/>
                </a:solidFill>
                <a:latin typeface="Calibri" panose="020F0502020204030204"/>
                <a:ea typeface="+mn-ea"/>
                <a:cs typeface="Mangal" panose="02040503050203030202" pitchFamily="18" charset="0"/>
              </a:rPr>
              <a:t>Kevin</a:t>
            </a:r>
            <a:r>
              <a:rPr lang="mr-IN" sz="11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Mangal" panose="02040503050203030202" pitchFamily="18" charset="0"/>
              </a:rPr>
              <a:t> </a:t>
            </a:r>
            <a:r>
              <a:rPr lang="mr-IN" sz="1100" kern="1200" dirty="0" err="1">
                <a:solidFill>
                  <a:prstClr val="white"/>
                </a:solidFill>
                <a:latin typeface="Calibri" panose="020F0502020204030204"/>
                <a:ea typeface="+mn-ea"/>
                <a:cs typeface="Mangal" panose="02040503050203030202" pitchFamily="18" charset="0"/>
              </a:rPr>
              <a:t>Skahill</a:t>
            </a:r>
            <a:r>
              <a:rPr lang="mr-IN" sz="11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Mangal" panose="02040503050203030202" pitchFamily="18" charset="0"/>
              </a:rPr>
              <a:t>, VHDL </a:t>
            </a:r>
            <a:r>
              <a:rPr lang="mr-IN" sz="1100" kern="1200" dirty="0" err="1">
                <a:solidFill>
                  <a:prstClr val="white"/>
                </a:solidFill>
                <a:latin typeface="Calibri" panose="020F0502020204030204"/>
                <a:ea typeface="+mn-ea"/>
                <a:cs typeface="Mangal" panose="02040503050203030202" pitchFamily="18" charset="0"/>
              </a:rPr>
              <a:t>for</a:t>
            </a:r>
            <a:r>
              <a:rPr lang="mr-IN" sz="11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Mangal" panose="02040503050203030202" pitchFamily="18" charset="0"/>
              </a:rPr>
              <a:t> </a:t>
            </a:r>
            <a:r>
              <a:rPr lang="mr-IN" sz="1100" kern="1200" dirty="0" err="1">
                <a:solidFill>
                  <a:prstClr val="white"/>
                </a:solidFill>
                <a:latin typeface="Calibri" panose="020F0502020204030204"/>
                <a:ea typeface="+mn-ea"/>
                <a:cs typeface="Mangal" panose="02040503050203030202" pitchFamily="18" charset="0"/>
              </a:rPr>
              <a:t>Programmable</a:t>
            </a:r>
            <a:r>
              <a:rPr lang="mr-IN" sz="11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Mangal" panose="02040503050203030202" pitchFamily="18" charset="0"/>
              </a:rPr>
              <a:t> </a:t>
            </a:r>
            <a:r>
              <a:rPr lang="mr-IN" sz="1100" kern="1200" dirty="0" err="1">
                <a:solidFill>
                  <a:prstClr val="white"/>
                </a:solidFill>
                <a:latin typeface="Calibri" panose="020F0502020204030204"/>
                <a:ea typeface="+mn-ea"/>
                <a:cs typeface="Mangal" panose="02040503050203030202" pitchFamily="18" charset="0"/>
              </a:rPr>
              <a:t>Logic</a:t>
            </a:r>
            <a:r>
              <a:rPr lang="mr-IN" sz="11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Mangal" panose="02040503050203030202" pitchFamily="18" charset="0"/>
              </a:rPr>
              <a:t>.  </a:t>
            </a:r>
          </a:p>
          <a:p>
            <a:pPr>
              <a:buClrTx/>
              <a:buFontTx/>
              <a:buNone/>
            </a:pPr>
            <a:r>
              <a:rPr lang="mr-IN" sz="1100" kern="1200" dirty="0" err="1">
                <a:solidFill>
                  <a:prstClr val="white"/>
                </a:solidFill>
                <a:latin typeface="Calibri" panose="020F0502020204030204"/>
                <a:ea typeface="+mn-ea"/>
                <a:cs typeface="Mangal" panose="02040503050203030202" pitchFamily="18" charset="0"/>
              </a:rPr>
              <a:t>Menlo</a:t>
            </a:r>
            <a:r>
              <a:rPr lang="mr-IN" sz="11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Mangal" panose="02040503050203030202" pitchFamily="18" charset="0"/>
              </a:rPr>
              <a:t> </a:t>
            </a:r>
            <a:r>
              <a:rPr lang="mr-IN" sz="1100" kern="1200" dirty="0" err="1">
                <a:solidFill>
                  <a:prstClr val="white"/>
                </a:solidFill>
                <a:latin typeface="Calibri" panose="020F0502020204030204"/>
                <a:ea typeface="+mn-ea"/>
                <a:cs typeface="Mangal" panose="02040503050203030202" pitchFamily="18" charset="0"/>
              </a:rPr>
              <a:t>Park</a:t>
            </a:r>
            <a:r>
              <a:rPr lang="mr-IN" sz="11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Mangal" panose="02040503050203030202" pitchFamily="18" charset="0"/>
              </a:rPr>
              <a:t>, CA, </a:t>
            </a:r>
            <a:r>
              <a:rPr lang="mr-IN" sz="1100" kern="1200" dirty="0" err="1">
                <a:solidFill>
                  <a:prstClr val="white"/>
                </a:solidFill>
                <a:latin typeface="Calibri" panose="020F0502020204030204"/>
                <a:ea typeface="+mn-ea"/>
                <a:cs typeface="Mangal" panose="02040503050203030202" pitchFamily="18" charset="0"/>
              </a:rPr>
              <a:t>Addison-Wesley</a:t>
            </a:r>
            <a:r>
              <a:rPr lang="mr-IN" sz="11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Mangal" panose="02040503050203030202" pitchFamily="18" charset="0"/>
              </a:rPr>
              <a:t>, 1996, </a:t>
            </a:r>
            <a:r>
              <a:rPr lang="mr-IN" sz="1100" kern="1200" dirty="0" err="1">
                <a:solidFill>
                  <a:prstClr val="white"/>
                </a:solidFill>
                <a:latin typeface="Calibri" panose="020F0502020204030204"/>
                <a:ea typeface="+mn-ea"/>
                <a:cs typeface="Mangal" panose="02040503050203030202" pitchFamily="18" charset="0"/>
              </a:rPr>
              <a:t>pp</a:t>
            </a:r>
            <a:r>
              <a:rPr lang="mr-IN" sz="11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Mangal" panose="02040503050203030202" pitchFamily="18" charset="0"/>
              </a:rPr>
              <a:t>. </a:t>
            </a:r>
            <a:r>
              <a:rPr lang="en-US" sz="11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1</a:t>
            </a:r>
            <a:r>
              <a:rPr lang="mr-IN" sz="11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Mangal" panose="02040503050203030202" pitchFamily="18" charset="0"/>
              </a:rPr>
              <a:t>66</a:t>
            </a:r>
          </a:p>
        </p:txBody>
      </p:sp>
    </p:spTree>
    <p:extLst>
      <p:ext uri="{BB962C8B-B14F-4D97-AF65-F5344CB8AC3E}">
        <p14:creationId xmlns:p14="http://schemas.microsoft.com/office/powerpoint/2010/main" val="388797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806778" y="1269149"/>
            <a:ext cx="6745303" cy="4614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architecture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sel_arch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of mux_4 is</a:t>
            </a:r>
          </a:p>
          <a:p>
            <a:pPr marL="0" lvl="0" indent="0">
              <a:buClrTx/>
              <a:buNone/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lvl="0" indent="0">
              <a:buClrTx/>
              <a:buNone/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&lt;= a when ( s =“00”) else</a:t>
            </a:r>
          </a:p>
          <a:p>
            <a:pPr marL="0" lvl="0" indent="0">
              <a:buClrTx/>
              <a:buNone/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b when ( s =“01”) else</a:t>
            </a:r>
          </a:p>
          <a:p>
            <a:pPr marL="0" lvl="0" indent="0">
              <a:buClrTx/>
              <a:buNone/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 when ( s =“10”) else</a:t>
            </a:r>
          </a:p>
          <a:p>
            <a:pPr marL="0" lvl="0" indent="0">
              <a:buClrTx/>
              <a:buNone/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d;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end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sel_arch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;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 Light" panose="020F0302020204030204"/>
              </a:rPr>
              <a:t>Conditional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Assignment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9BE81-1A0E-4200-A251-FFD1DFA208FE}"/>
              </a:ext>
            </a:extLst>
          </p:cNvPr>
          <p:cNvSpPr txBox="1"/>
          <p:nvPr/>
        </p:nvSpPr>
        <p:spPr>
          <a:xfrm>
            <a:off x="3439195" y="6175325"/>
            <a:ext cx="51432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References: </a:t>
            </a:r>
            <a:r>
              <a:rPr kumimoji="0" lang="mr-I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  <a:sym typeface="Arial"/>
              </a:rPr>
              <a:t>Kevin</a:t>
            </a:r>
            <a:r>
              <a:rPr kumimoji="0" lang="mr-I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  <a:sym typeface="Arial"/>
              </a:rPr>
              <a:t> </a:t>
            </a:r>
            <a:r>
              <a:rPr kumimoji="0" lang="mr-I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  <a:sym typeface="Arial"/>
              </a:rPr>
              <a:t>Skahill</a:t>
            </a:r>
            <a:r>
              <a:rPr kumimoji="0" lang="mr-I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  <a:sym typeface="Arial"/>
              </a:rPr>
              <a:t>, VHDL </a:t>
            </a:r>
            <a:r>
              <a:rPr kumimoji="0" lang="mr-I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  <a:sym typeface="Arial"/>
              </a:rPr>
              <a:t>for</a:t>
            </a:r>
            <a:r>
              <a:rPr kumimoji="0" lang="mr-I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  <a:sym typeface="Arial"/>
              </a:rPr>
              <a:t> </a:t>
            </a:r>
            <a:r>
              <a:rPr kumimoji="0" lang="mr-I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  <a:sym typeface="Arial"/>
              </a:rPr>
              <a:t>Programmable</a:t>
            </a:r>
            <a:r>
              <a:rPr kumimoji="0" lang="mr-I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  <a:sym typeface="Arial"/>
              </a:rPr>
              <a:t> </a:t>
            </a:r>
            <a:r>
              <a:rPr kumimoji="0" lang="mr-I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  <a:sym typeface="Arial"/>
              </a:rPr>
              <a:t>Logic</a:t>
            </a:r>
            <a:r>
              <a:rPr kumimoji="0" lang="mr-I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  <a:sym typeface="Arial"/>
              </a:rPr>
              <a:t>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  <a:sym typeface="Arial"/>
              </a:rPr>
              <a:t>Menlo</a:t>
            </a:r>
            <a:r>
              <a:rPr kumimoji="0" lang="mr-I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  <a:sym typeface="Arial"/>
              </a:rPr>
              <a:t> </a:t>
            </a:r>
            <a:r>
              <a:rPr kumimoji="0" lang="mr-I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  <a:sym typeface="Arial"/>
              </a:rPr>
              <a:t>Park</a:t>
            </a:r>
            <a:r>
              <a:rPr kumimoji="0" lang="mr-I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  <a:sym typeface="Arial"/>
              </a:rPr>
              <a:t>, CA, </a:t>
            </a:r>
            <a:r>
              <a:rPr kumimoji="0" lang="mr-I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  <a:sym typeface="Arial"/>
              </a:rPr>
              <a:t>Addison-Wesley</a:t>
            </a:r>
            <a:r>
              <a:rPr kumimoji="0" lang="mr-I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  <a:sym typeface="Arial"/>
              </a:rPr>
              <a:t>, 1996, </a:t>
            </a:r>
            <a:r>
              <a:rPr kumimoji="0" lang="mr-I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  <a:sym typeface="Arial"/>
              </a:rPr>
              <a:t>pp</a:t>
            </a:r>
            <a:r>
              <a:rPr kumimoji="0" lang="mr-I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  <a:sym typeface="Arial"/>
              </a:rPr>
              <a:t>.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1</a:t>
            </a:r>
            <a:r>
              <a:rPr kumimoji="0" lang="mr-I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  <a:sym typeface="Arial"/>
              </a:rPr>
              <a:t>66</a:t>
            </a:r>
          </a:p>
        </p:txBody>
      </p:sp>
    </p:spTree>
    <p:extLst>
      <p:ext uri="{BB962C8B-B14F-4D97-AF65-F5344CB8AC3E}">
        <p14:creationId xmlns:p14="http://schemas.microsoft.com/office/powerpoint/2010/main" val="74402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806778" y="1269149"/>
            <a:ext cx="6745303" cy="4614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architecture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sel_arch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of mux_4 is</a:t>
            </a:r>
          </a:p>
          <a:p>
            <a:pPr marL="0" lvl="0" indent="0">
              <a:buClrTx/>
              <a:buNone/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lvl="0" indent="0">
              <a:buClrTx/>
              <a:buNone/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mux_proc</a:t>
            </a: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process(a, b, c, d, s)</a:t>
            </a:r>
          </a:p>
          <a:p>
            <a:pPr marL="0" lvl="0" indent="0">
              <a:buClrTx/>
              <a:buNone/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begin</a:t>
            </a:r>
          </a:p>
          <a:p>
            <a:pPr marL="0" lvl="0" indent="0">
              <a:buClrTx/>
              <a:buNone/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   s =  “00” then x &lt;= a;</a:t>
            </a:r>
          </a:p>
          <a:p>
            <a:pPr marL="0" lvl="0" indent="0">
              <a:buClrTx/>
              <a:buNone/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elsif</a:t>
            </a: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  “01” then x &lt;= b;</a:t>
            </a:r>
          </a:p>
          <a:p>
            <a:pPr marL="0" lvl="0" indent="0">
              <a:buClrTx/>
              <a:buNone/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elsif</a:t>
            </a: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  “10” then x &lt;= c;</a:t>
            </a:r>
          </a:p>
          <a:p>
            <a:pPr marL="0" lvl="0" indent="0">
              <a:buClrTx/>
              <a:buNone/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  x &lt;= d;</a:t>
            </a:r>
          </a:p>
          <a:p>
            <a:pPr marL="0" lvl="0" indent="0">
              <a:buClrTx/>
              <a:buNone/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end if;</a:t>
            </a:r>
          </a:p>
          <a:p>
            <a:pPr marL="0" lvl="0" indent="0">
              <a:buClrTx/>
              <a:buNone/>
            </a:pP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end process </a:t>
            </a:r>
            <a:r>
              <a:rPr lang="en-US" sz="160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mux_proc</a:t>
            </a:r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end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sel_arch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;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Process Assignment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9BE81-1A0E-4200-A251-FFD1DFA208FE}"/>
              </a:ext>
            </a:extLst>
          </p:cNvPr>
          <p:cNvSpPr txBox="1"/>
          <p:nvPr/>
        </p:nvSpPr>
        <p:spPr>
          <a:xfrm>
            <a:off x="3439195" y="6175325"/>
            <a:ext cx="51432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References: </a:t>
            </a:r>
            <a:r>
              <a:rPr kumimoji="0" lang="mr-I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  <a:sym typeface="Arial"/>
              </a:rPr>
              <a:t>Kevin</a:t>
            </a:r>
            <a:r>
              <a:rPr kumimoji="0" lang="mr-I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  <a:sym typeface="Arial"/>
              </a:rPr>
              <a:t> </a:t>
            </a:r>
            <a:r>
              <a:rPr kumimoji="0" lang="mr-I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  <a:sym typeface="Arial"/>
              </a:rPr>
              <a:t>Skahill</a:t>
            </a:r>
            <a:r>
              <a:rPr kumimoji="0" lang="mr-I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  <a:sym typeface="Arial"/>
              </a:rPr>
              <a:t>, VHDL </a:t>
            </a:r>
            <a:r>
              <a:rPr kumimoji="0" lang="mr-I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  <a:sym typeface="Arial"/>
              </a:rPr>
              <a:t>for</a:t>
            </a:r>
            <a:r>
              <a:rPr kumimoji="0" lang="mr-I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  <a:sym typeface="Arial"/>
              </a:rPr>
              <a:t> </a:t>
            </a:r>
            <a:r>
              <a:rPr kumimoji="0" lang="mr-I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  <a:sym typeface="Arial"/>
              </a:rPr>
              <a:t>Programmable</a:t>
            </a:r>
            <a:r>
              <a:rPr kumimoji="0" lang="mr-I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  <a:sym typeface="Arial"/>
              </a:rPr>
              <a:t> </a:t>
            </a:r>
            <a:r>
              <a:rPr kumimoji="0" lang="mr-I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  <a:sym typeface="Arial"/>
              </a:rPr>
              <a:t>Logic</a:t>
            </a:r>
            <a:r>
              <a:rPr kumimoji="0" lang="mr-I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  <a:sym typeface="Arial"/>
              </a:rPr>
              <a:t>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  <a:sym typeface="Arial"/>
              </a:rPr>
              <a:t>Menlo</a:t>
            </a:r>
            <a:r>
              <a:rPr kumimoji="0" lang="mr-I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  <a:sym typeface="Arial"/>
              </a:rPr>
              <a:t> </a:t>
            </a:r>
            <a:r>
              <a:rPr kumimoji="0" lang="mr-I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  <a:sym typeface="Arial"/>
              </a:rPr>
              <a:t>Park</a:t>
            </a:r>
            <a:r>
              <a:rPr kumimoji="0" lang="mr-I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  <a:sym typeface="Arial"/>
              </a:rPr>
              <a:t>, CA, </a:t>
            </a:r>
            <a:r>
              <a:rPr kumimoji="0" lang="mr-I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  <a:sym typeface="Arial"/>
              </a:rPr>
              <a:t>Addison-Wesley</a:t>
            </a:r>
            <a:r>
              <a:rPr kumimoji="0" lang="mr-I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  <a:sym typeface="Arial"/>
              </a:rPr>
              <a:t>, 1996, </a:t>
            </a:r>
            <a:r>
              <a:rPr kumimoji="0" lang="mr-I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  <a:sym typeface="Arial"/>
              </a:rPr>
              <a:t>pp</a:t>
            </a:r>
            <a:r>
              <a:rPr kumimoji="0" lang="mr-I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  <a:sym typeface="Arial"/>
              </a:rPr>
              <a:t>.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1</a:t>
            </a:r>
            <a:r>
              <a:rPr kumimoji="0" lang="mr-I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  <a:sym typeface="Arial"/>
              </a:rPr>
              <a:t>66</a:t>
            </a:r>
          </a:p>
        </p:txBody>
      </p:sp>
    </p:spTree>
    <p:extLst>
      <p:ext uri="{BB962C8B-B14F-4D97-AF65-F5344CB8AC3E}">
        <p14:creationId xmlns:p14="http://schemas.microsoft.com/office/powerpoint/2010/main" val="3734409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3"/>
          <p:cNvSpPr txBox="1"/>
          <p:nvPr/>
        </p:nvSpPr>
        <p:spPr>
          <a:xfrm>
            <a:off x="831850" y="2131733"/>
            <a:ext cx="294022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[Video Title]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8906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Operators</a:t>
            </a:r>
          </a:p>
          <a:p>
            <a:pPr marL="457200" lvl="1" indent="0">
              <a:spcBef>
                <a:spcPts val="1000"/>
              </a:spcBef>
              <a:buClrTx/>
              <a:buNone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**   exponent         abs   absolute value</a:t>
            </a:r>
            <a:endParaRPr lang="en-US" sz="1400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1000"/>
              </a:spcBef>
              <a:buClrTx/>
              <a:buNone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not </a:t>
            </a:r>
            <a:r>
              <a:rPr lang="en-US" sz="14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complement       + -   add or subtract</a:t>
            </a:r>
          </a:p>
          <a:p>
            <a:pPr marL="457200" lvl="1" indent="0">
              <a:spcBef>
                <a:spcPts val="1000"/>
              </a:spcBef>
              <a:buClrTx/>
              <a:buNone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*    multiply           /   divide  </a:t>
            </a:r>
          </a:p>
          <a:p>
            <a:pPr marL="457200" lvl="1" indent="0">
              <a:spcBef>
                <a:spcPts val="1000"/>
              </a:spcBef>
              <a:buClrTx/>
              <a:buNone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mod  modulo           rem   remainder  </a:t>
            </a:r>
          </a:p>
          <a:p>
            <a:pPr marL="457200" lvl="1" indent="0">
              <a:spcBef>
                <a:spcPts val="1000"/>
              </a:spcBef>
              <a:buClrTx/>
              <a:buNone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457200" lvl="1" indent="0">
              <a:spcBef>
                <a:spcPts val="1000"/>
              </a:spcBef>
              <a:buClrTx/>
              <a:buNone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sll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srl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  shift left, right     </a:t>
            </a:r>
          </a:p>
          <a:p>
            <a:pPr marL="457200" lvl="1" indent="0">
              <a:spcBef>
                <a:spcPts val="1000"/>
              </a:spcBef>
              <a:buClrTx/>
              <a:buNone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rol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ror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  rotate left, right</a:t>
            </a:r>
          </a:p>
          <a:p>
            <a:pPr marL="457200" lvl="1" indent="0">
              <a:spcBef>
                <a:spcPts val="1000"/>
              </a:spcBef>
              <a:buClrTx/>
              <a:buNone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=, /=, &lt;, &lt;=, &gt;, &gt;=      equality, greater, less than</a:t>
            </a:r>
          </a:p>
          <a:p>
            <a:pPr marL="457200" lvl="1" indent="0">
              <a:spcBef>
                <a:spcPts val="1000"/>
              </a:spcBef>
              <a:buClrTx/>
              <a:buNone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and, or,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nand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, nor,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xor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xnor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Order precedence</a:t>
            </a:r>
          </a:p>
          <a:p>
            <a:pPr lvl="1">
              <a:spcBef>
                <a:spcPts val="1000"/>
              </a:spcBef>
              <a:buClrTx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Left to right,  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Parenthesis</a:t>
            </a:r>
          </a:p>
          <a:p>
            <a:pPr lvl="1">
              <a:spcBef>
                <a:spcPts val="1000"/>
              </a:spcBef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Unary    single operand on right   mod A</a:t>
            </a:r>
          </a:p>
          <a:p>
            <a:pPr lvl="1">
              <a:spcBef>
                <a:spcPts val="1000"/>
              </a:spcBef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Binary    operators on both sides  A+B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 Light" panose="020F0302020204030204"/>
              </a:rPr>
              <a:t>VHDL Operators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530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Array </a:t>
            </a:r>
          </a:p>
          <a:p>
            <a:pPr lvl="1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string                      “</a:t>
            </a:r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abc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”</a:t>
            </a:r>
          </a:p>
          <a:p>
            <a:pPr lvl="1">
              <a:buClrTx/>
            </a:pPr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bit_vector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             “1001”</a:t>
            </a:r>
          </a:p>
          <a:p>
            <a:pPr lvl="1">
              <a:buClrTx/>
            </a:pPr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std_logic_vector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  “101Z”</a:t>
            </a:r>
          </a:p>
          <a:p>
            <a:pPr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Scalar</a:t>
            </a:r>
          </a:p>
          <a:p>
            <a:pPr lvl="1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character             ‘a’</a:t>
            </a:r>
          </a:p>
          <a:p>
            <a:pPr lvl="1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bit                          ‘1’, ‘0’</a:t>
            </a:r>
          </a:p>
          <a:p>
            <a:pPr lvl="1">
              <a:buClrTx/>
            </a:pPr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std_logic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               ‘1’, ‘0’, ‘X’, ‘Z’</a:t>
            </a:r>
          </a:p>
          <a:p>
            <a:pPr lvl="1">
              <a:buClrTx/>
            </a:pPr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boolean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                true, false</a:t>
            </a:r>
          </a:p>
          <a:p>
            <a:pPr lvl="1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real, integer         3.14 1E+0, 27</a:t>
            </a:r>
          </a:p>
          <a:p>
            <a:pPr lvl="1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time                       fs, </a:t>
            </a:r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ps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, ns, us, </a:t>
            </a:r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ms</a:t>
            </a:r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lvl="0">
              <a:buClrTx/>
            </a:pPr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lvl="0">
              <a:buClrTx/>
            </a:pPr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lvl="0">
              <a:buClrTx/>
            </a:pPr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lvl="0">
              <a:buClrTx/>
            </a:pPr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lvl="0">
              <a:buClrTx/>
            </a:pPr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lvl="0">
              <a:buClrTx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 Light" panose="020F0302020204030204"/>
              </a:rPr>
              <a:t>Data Types – scalar and array types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273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VHDL Assignments : signal and variable</a:t>
            </a:r>
          </a:p>
          <a:p>
            <a:pPr lvl="1">
              <a:buClrTx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Logical Select  </a:t>
            </a:r>
          </a:p>
          <a:p>
            <a:pPr lvl="1">
              <a:buClrTx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>
              <a:buClrTx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Operators  - Dial 0</a:t>
            </a:r>
          </a:p>
          <a:p>
            <a:pPr>
              <a:buClrTx/>
            </a:pPr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>
              <a:buClrTx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Scalar and Array data types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 Light" panose="020F0302020204030204"/>
              </a:rPr>
              <a:t>Summary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355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575</Words>
  <Application>Microsoft Office PowerPoint</Application>
  <PresentationFormat>Widescreen</PresentationFormat>
  <Paragraphs>125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Helvetica Neue Light</vt:lpstr>
      <vt:lpstr>Calibri Light</vt:lpstr>
      <vt:lpstr>Calibri</vt:lpstr>
      <vt:lpstr>Courier New</vt:lpstr>
      <vt:lpstr>Arial Black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2019-09-09T04:41:37Z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