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345" r:id="rId2"/>
    <p:sldId id="346" r:id="rId3"/>
    <p:sldId id="347" r:id="rId4"/>
    <p:sldId id="348" r:id="rId5"/>
    <p:sldId id="349" r:id="rId6"/>
    <p:sldId id="350" r:id="rId7"/>
  </p:sldIdLst>
  <p:sldSz cx="12192000" cy="6858000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Helvetica Neue" panose="020B0604020202020204" charset="0"/>
      <p:bold r:id="rId16"/>
    </p:embeddedFont>
    <p:embeddedFont>
      <p:font typeface="Helvetica Neue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8B96AC1-9D4D-49B7-9F82-EFA4B7ACB614}">
          <p14:sldIdLst>
            <p14:sldId id="345"/>
            <p14:sldId id="346"/>
            <p14:sldId id="347"/>
            <p14:sldId id="348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3" autoAdjust="0"/>
    <p:restoredTop sz="86706" autoAdjust="0"/>
  </p:normalViewPr>
  <p:slideViewPr>
    <p:cSldViewPr snapToGrid="0">
      <p:cViewPr varScale="1">
        <p:scale>
          <a:sx n="70" d="100"/>
          <a:sy n="70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7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47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71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74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182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71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3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7013" y="-1373187"/>
            <a:ext cx="411797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title="Be Boulder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56851" y="6189029"/>
            <a:ext cx="2377001" cy="5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13363" y="6356351"/>
            <a:ext cx="5727191" cy="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824255" y="6356351"/>
            <a:ext cx="548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title="University of Colorado Boulder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1697" y="6144844"/>
            <a:ext cx="2410227" cy="58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965DA-C7B1-4387-88B8-3E1390391574}"/>
              </a:ext>
            </a:extLst>
          </p:cNvPr>
          <p:cNvCxnSpPr/>
          <p:nvPr userDrawn="1"/>
        </p:nvCxnSpPr>
        <p:spPr>
          <a:xfrm>
            <a:off x="0" y="60198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831850" y="2966113"/>
            <a:ext cx="10515600" cy="136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[Instructor Name(s)]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[Department Name]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A59277-F897-4DB3-ADE3-49B5520D92DA}"/>
              </a:ext>
            </a:extLst>
          </p:cNvPr>
          <p:cNvSpPr txBox="1">
            <a:spLocks/>
          </p:cNvSpPr>
          <p:nvPr/>
        </p:nvSpPr>
        <p:spPr>
          <a:xfrm>
            <a:off x="211294" y="883776"/>
            <a:ext cx="117567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FPGA Design for Embedded Systems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DD1F488-E062-48FC-B270-A09FC1B60F3B}"/>
              </a:ext>
            </a:extLst>
          </p:cNvPr>
          <p:cNvSpPr txBox="1">
            <a:spLocks/>
          </p:cNvSpPr>
          <p:nvPr/>
        </p:nvSpPr>
        <p:spPr>
          <a:xfrm>
            <a:off x="962025" y="3138576"/>
            <a:ext cx="100488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Arial"/>
              </a:rPr>
              <a:t>Hardware Description Languages for Logic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VHDL is a widely used design language.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VHDL is a structured language for logic design.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Module we will introduce the VHDL language so that you can begin to design logic circuits.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An Introduction to VHDL</a:t>
            </a:r>
          </a:p>
        </p:txBody>
      </p:sp>
    </p:spTree>
    <p:extLst>
      <p:ext uri="{BB962C8B-B14F-4D97-AF65-F5344CB8AC3E}">
        <p14:creationId xmlns:p14="http://schemas.microsoft.com/office/powerpoint/2010/main" val="17061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VHDL is a structured language, and can be easier than Verilog to learn as your first Hardware Description Language.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Since VHDL is language based, designs created earlier can be re-used.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Why learn VHDL?</a:t>
            </a:r>
          </a:p>
        </p:txBody>
      </p:sp>
    </p:spTree>
    <p:extLst>
      <p:ext uri="{BB962C8B-B14F-4D97-AF65-F5344CB8AC3E}">
        <p14:creationId xmlns:p14="http://schemas.microsoft.com/office/powerpoint/2010/main" val="234985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Like any new language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If you were going to learn Spanish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Learn key phrases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Learn Grammar and Syntax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Make more complex sentences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Practice, Practice, Practice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How can you learn VHDL?</a:t>
            </a:r>
          </a:p>
        </p:txBody>
      </p:sp>
    </p:spTree>
    <p:extLst>
      <p:ext uri="{BB962C8B-B14F-4D97-AF65-F5344CB8AC3E}">
        <p14:creationId xmlns:p14="http://schemas.microsoft.com/office/powerpoint/2010/main" val="99560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 4-bit Comparator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How would you write the VHDL code?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F9D2D0-324B-4795-A8E9-93464A549F95}"/>
              </a:ext>
            </a:extLst>
          </p:cNvPr>
          <p:cNvGrpSpPr/>
          <p:nvPr/>
        </p:nvGrpSpPr>
        <p:grpSpPr>
          <a:xfrm>
            <a:off x="4511794" y="2080387"/>
            <a:ext cx="5529904" cy="3803739"/>
            <a:chOff x="2794806" y="2067931"/>
            <a:chExt cx="7261487" cy="3803739"/>
          </a:xfrm>
        </p:grpSpPr>
        <p:sp>
          <p:nvSpPr>
            <p:cNvPr id="8" name="AutoShape 59">
              <a:extLst>
                <a:ext uri="{FF2B5EF4-FFF2-40B4-BE49-F238E27FC236}">
                  <a16:creationId xmlns:a16="http://schemas.microsoft.com/office/drawing/2014/main" id="{5BD3350C-62CE-4E4D-9CC1-0038E1C9A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6154" y="3452109"/>
              <a:ext cx="685800" cy="685165"/>
            </a:xfrm>
            <a:prstGeom prst="flowChartDelay">
              <a:avLst/>
            </a:prstGeom>
            <a:no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89257A-F8FE-439D-9F7C-D1CE146A137E}"/>
                </a:ext>
              </a:extLst>
            </p:cNvPr>
            <p:cNvSpPr/>
            <p:nvPr/>
          </p:nvSpPr>
          <p:spPr>
            <a:xfrm>
              <a:off x="8870835" y="3361424"/>
              <a:ext cx="1015968" cy="369332"/>
            </a:xfrm>
            <a:prstGeom prst="rect">
              <a:avLst/>
            </a:prstGeom>
            <a:ln>
              <a:solidFill>
                <a:sysClr val="window" lastClr="FFFFFF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Arial"/>
                  <a:sym typeface="Arial"/>
                </a:rPr>
                <a:t>Result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0AD3EB-9977-4576-B035-399E541314CA}"/>
                </a:ext>
              </a:extLst>
            </p:cNvPr>
            <p:cNvGrpSpPr/>
            <p:nvPr/>
          </p:nvGrpSpPr>
          <p:grpSpPr>
            <a:xfrm>
              <a:off x="4574709" y="3874433"/>
              <a:ext cx="1186434" cy="1025464"/>
              <a:chOff x="1057197" y="4357345"/>
              <a:chExt cx="1186434" cy="102546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9867234-0014-4EF9-8353-02C5699F885B}"/>
                  </a:ext>
                </a:extLst>
              </p:cNvPr>
              <p:cNvGrpSpPr/>
              <p:nvPr/>
            </p:nvGrpSpPr>
            <p:grpSpPr>
              <a:xfrm>
                <a:off x="1057197" y="4357345"/>
                <a:ext cx="1104294" cy="1025464"/>
                <a:chOff x="1042916" y="3100292"/>
                <a:chExt cx="1104294" cy="1025464"/>
              </a:xfrm>
            </p:grpSpPr>
            <p:sp>
              <p:nvSpPr>
                <p:cNvPr id="80" name="Arc 79">
                  <a:extLst>
                    <a:ext uri="{FF2B5EF4-FFF2-40B4-BE49-F238E27FC236}">
                      <a16:creationId xmlns:a16="http://schemas.microsoft.com/office/drawing/2014/main" id="{33781EC1-C892-422E-9DB7-9187CB85A8C5}"/>
                    </a:ext>
                  </a:extLst>
                </p:cNvPr>
                <p:cNvSpPr/>
                <p:nvPr/>
              </p:nvSpPr>
              <p:spPr>
                <a:xfrm>
                  <a:off x="1164579" y="3211357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A7065E1A-531A-48CD-B272-3FD230E709FE}"/>
                    </a:ext>
                  </a:extLst>
                </p:cNvPr>
                <p:cNvSpPr/>
                <p:nvPr/>
              </p:nvSpPr>
              <p:spPr>
                <a:xfrm>
                  <a:off x="1164579" y="3229768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F40BFC0-D3EA-4AF1-B696-24671D651280}"/>
                    </a:ext>
                  </a:extLst>
                </p:cNvPr>
                <p:cNvCxnSpPr/>
                <p:nvPr/>
              </p:nvCxnSpPr>
              <p:spPr>
                <a:xfrm>
                  <a:off x="1264622" y="3211357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B7A9D0-5C8D-4DED-B2BC-144D118E197A}"/>
                    </a:ext>
                  </a:extLst>
                </p:cNvPr>
                <p:cNvCxnSpPr/>
                <p:nvPr/>
              </p:nvCxnSpPr>
              <p:spPr>
                <a:xfrm>
                  <a:off x="1264622" y="3897959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4566F6FB-C086-4449-B410-1C5D021630CF}"/>
                    </a:ext>
                  </a:extLst>
                </p:cNvPr>
                <p:cNvSpPr/>
                <p:nvPr/>
              </p:nvSpPr>
              <p:spPr>
                <a:xfrm>
                  <a:off x="1232810" y="3211356"/>
                  <a:ext cx="914400" cy="914400"/>
                </a:xfrm>
                <a:prstGeom prst="arc">
                  <a:avLst>
                    <a:gd name="adj1" fmla="val 16200000"/>
                    <a:gd name="adj2" fmla="val 20432244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Arc 84">
                  <a:extLst>
                    <a:ext uri="{FF2B5EF4-FFF2-40B4-BE49-F238E27FC236}">
                      <a16:creationId xmlns:a16="http://schemas.microsoft.com/office/drawing/2014/main" id="{BECB3702-C2B1-47C3-8052-A5A9E0F3F71D}"/>
                    </a:ext>
                  </a:extLst>
                </p:cNvPr>
                <p:cNvSpPr/>
                <p:nvPr/>
              </p:nvSpPr>
              <p:spPr>
                <a:xfrm>
                  <a:off x="1207820" y="3100292"/>
                  <a:ext cx="914400" cy="796865"/>
                </a:xfrm>
                <a:prstGeom prst="arc">
                  <a:avLst>
                    <a:gd name="adj1" fmla="val 108464"/>
                    <a:gd name="adj2" fmla="val 5358143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Arc 85">
                  <a:extLst>
                    <a:ext uri="{FF2B5EF4-FFF2-40B4-BE49-F238E27FC236}">
                      <a16:creationId xmlns:a16="http://schemas.microsoft.com/office/drawing/2014/main" id="{F27468A4-65B3-4E8D-97AE-66CD968E99F1}"/>
                    </a:ext>
                  </a:extLst>
                </p:cNvPr>
                <p:cNvSpPr/>
                <p:nvPr/>
              </p:nvSpPr>
              <p:spPr>
                <a:xfrm>
                  <a:off x="1042916" y="3219142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Arc 86">
                  <a:extLst>
                    <a:ext uri="{FF2B5EF4-FFF2-40B4-BE49-F238E27FC236}">
                      <a16:creationId xmlns:a16="http://schemas.microsoft.com/office/drawing/2014/main" id="{9942D4E3-4387-4865-8F04-512984867F44}"/>
                    </a:ext>
                  </a:extLst>
                </p:cNvPr>
                <p:cNvSpPr/>
                <p:nvPr/>
              </p:nvSpPr>
              <p:spPr>
                <a:xfrm>
                  <a:off x="1042916" y="3237553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" name="AutoShape 74">
                <a:extLst>
                  <a:ext uri="{FF2B5EF4-FFF2-40B4-BE49-F238E27FC236}">
                    <a16:creationId xmlns:a16="http://schemas.microsoft.com/office/drawing/2014/main" id="{FC9EA3D9-CCC6-4A53-A26D-0C1B5ECCD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331" y="4742203"/>
                <a:ext cx="114300" cy="114300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785B39-08D7-4CED-AC6F-D626EDF51AD6}"/>
                </a:ext>
              </a:extLst>
            </p:cNvPr>
            <p:cNvSpPr/>
            <p:nvPr/>
          </p:nvSpPr>
          <p:spPr>
            <a:xfrm>
              <a:off x="2794806" y="2111683"/>
              <a:ext cx="351378" cy="369332"/>
            </a:xfrm>
            <a:prstGeom prst="rect">
              <a:avLst/>
            </a:prstGeom>
            <a:ln>
              <a:solidFill>
                <a:sysClr val="window" lastClr="FFFFFF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Arial"/>
                  <a:sym typeface="Arial"/>
                </a:rPr>
                <a:t>A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F42AB9-0E1C-4638-B633-FF2D090EE9A3}"/>
                </a:ext>
              </a:extLst>
            </p:cNvPr>
            <p:cNvGrpSpPr/>
            <p:nvPr/>
          </p:nvGrpSpPr>
          <p:grpSpPr>
            <a:xfrm>
              <a:off x="4603596" y="2067931"/>
              <a:ext cx="1186434" cy="1025464"/>
              <a:chOff x="1057197" y="4357345"/>
              <a:chExt cx="1186434" cy="102546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CE45ADD-205F-4B6C-9C1A-EF8D78E38616}"/>
                  </a:ext>
                </a:extLst>
              </p:cNvPr>
              <p:cNvGrpSpPr/>
              <p:nvPr/>
            </p:nvGrpSpPr>
            <p:grpSpPr>
              <a:xfrm>
                <a:off x="1057197" y="4357345"/>
                <a:ext cx="1104294" cy="1025464"/>
                <a:chOff x="1042916" y="3100292"/>
                <a:chExt cx="1104294" cy="1025464"/>
              </a:xfrm>
            </p:grpSpPr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D504F03E-A6BE-42B6-86DD-393BA9F2D1DE}"/>
                    </a:ext>
                  </a:extLst>
                </p:cNvPr>
                <p:cNvSpPr/>
                <p:nvPr/>
              </p:nvSpPr>
              <p:spPr>
                <a:xfrm>
                  <a:off x="1164579" y="3211357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2D5054F6-251A-443F-B68F-3F5A70287C77}"/>
                    </a:ext>
                  </a:extLst>
                </p:cNvPr>
                <p:cNvSpPr/>
                <p:nvPr/>
              </p:nvSpPr>
              <p:spPr>
                <a:xfrm>
                  <a:off x="1164579" y="3229768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169A069-7150-400A-8753-1EB2CB993928}"/>
                    </a:ext>
                  </a:extLst>
                </p:cNvPr>
                <p:cNvCxnSpPr/>
                <p:nvPr/>
              </p:nvCxnSpPr>
              <p:spPr>
                <a:xfrm>
                  <a:off x="1264622" y="3211357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626CD07-717C-419F-B5F3-ED0D262A413F}"/>
                    </a:ext>
                  </a:extLst>
                </p:cNvPr>
                <p:cNvCxnSpPr/>
                <p:nvPr/>
              </p:nvCxnSpPr>
              <p:spPr>
                <a:xfrm>
                  <a:off x="1264622" y="3897959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4" name="Arc 73">
                  <a:extLst>
                    <a:ext uri="{FF2B5EF4-FFF2-40B4-BE49-F238E27FC236}">
                      <a16:creationId xmlns:a16="http://schemas.microsoft.com/office/drawing/2014/main" id="{7C41420A-7BC9-4AEF-A6F2-AC9576D855E1}"/>
                    </a:ext>
                  </a:extLst>
                </p:cNvPr>
                <p:cNvSpPr/>
                <p:nvPr/>
              </p:nvSpPr>
              <p:spPr>
                <a:xfrm>
                  <a:off x="1232810" y="3211356"/>
                  <a:ext cx="914400" cy="914400"/>
                </a:xfrm>
                <a:prstGeom prst="arc">
                  <a:avLst>
                    <a:gd name="adj1" fmla="val 16200000"/>
                    <a:gd name="adj2" fmla="val 20432244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5A920DE4-D542-4E2D-893E-8E3493A42660}"/>
                    </a:ext>
                  </a:extLst>
                </p:cNvPr>
                <p:cNvSpPr/>
                <p:nvPr/>
              </p:nvSpPr>
              <p:spPr>
                <a:xfrm>
                  <a:off x="1207820" y="3100292"/>
                  <a:ext cx="914400" cy="796865"/>
                </a:xfrm>
                <a:prstGeom prst="arc">
                  <a:avLst>
                    <a:gd name="adj1" fmla="val 108464"/>
                    <a:gd name="adj2" fmla="val 5358143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Arc 75">
                  <a:extLst>
                    <a:ext uri="{FF2B5EF4-FFF2-40B4-BE49-F238E27FC236}">
                      <a16:creationId xmlns:a16="http://schemas.microsoft.com/office/drawing/2014/main" id="{90CBB7BA-5111-49B0-97AD-96A852B566CC}"/>
                    </a:ext>
                  </a:extLst>
                </p:cNvPr>
                <p:cNvSpPr/>
                <p:nvPr/>
              </p:nvSpPr>
              <p:spPr>
                <a:xfrm>
                  <a:off x="1042916" y="3219142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EAFF1286-E8E3-48A4-AE46-C0CDE33B334C}"/>
                    </a:ext>
                  </a:extLst>
                </p:cNvPr>
                <p:cNvSpPr/>
                <p:nvPr/>
              </p:nvSpPr>
              <p:spPr>
                <a:xfrm>
                  <a:off x="1042916" y="3237553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" name="AutoShape 74">
                <a:extLst>
                  <a:ext uri="{FF2B5EF4-FFF2-40B4-BE49-F238E27FC236}">
                    <a16:creationId xmlns:a16="http://schemas.microsoft.com/office/drawing/2014/main" id="{A95DA62F-C95B-438F-8971-677D7969F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331" y="4742203"/>
                <a:ext cx="114300" cy="114300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71FC5B-D2CD-4E31-9F52-4A520B4276CA}"/>
                </a:ext>
              </a:extLst>
            </p:cNvPr>
            <p:cNvGrpSpPr/>
            <p:nvPr/>
          </p:nvGrpSpPr>
          <p:grpSpPr>
            <a:xfrm>
              <a:off x="4574709" y="2951180"/>
              <a:ext cx="1186434" cy="1025464"/>
              <a:chOff x="1057197" y="4357345"/>
              <a:chExt cx="1186434" cy="1025464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1767DC2-2405-4495-BF7B-53F306721A6A}"/>
                  </a:ext>
                </a:extLst>
              </p:cNvPr>
              <p:cNvGrpSpPr/>
              <p:nvPr/>
            </p:nvGrpSpPr>
            <p:grpSpPr>
              <a:xfrm>
                <a:off x="1057197" y="4357345"/>
                <a:ext cx="1104294" cy="1025464"/>
                <a:chOff x="1042916" y="3100292"/>
                <a:chExt cx="1104294" cy="1025464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B640295F-DD9E-439B-9C3B-2EF496454506}"/>
                    </a:ext>
                  </a:extLst>
                </p:cNvPr>
                <p:cNvSpPr/>
                <p:nvPr/>
              </p:nvSpPr>
              <p:spPr>
                <a:xfrm>
                  <a:off x="1164579" y="3211357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D7A628D2-D4FA-422C-9009-BB9D05DCD3F1}"/>
                    </a:ext>
                  </a:extLst>
                </p:cNvPr>
                <p:cNvSpPr/>
                <p:nvPr/>
              </p:nvSpPr>
              <p:spPr>
                <a:xfrm>
                  <a:off x="1164579" y="3229768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4C679086-6CDA-49CF-BA36-3785470FF42F}"/>
                    </a:ext>
                  </a:extLst>
                </p:cNvPr>
                <p:cNvCxnSpPr/>
                <p:nvPr/>
              </p:nvCxnSpPr>
              <p:spPr>
                <a:xfrm>
                  <a:off x="1264622" y="3211357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8781A6D-98B2-428E-AE24-5A392CBCF8A0}"/>
                    </a:ext>
                  </a:extLst>
                </p:cNvPr>
                <p:cNvCxnSpPr/>
                <p:nvPr/>
              </p:nvCxnSpPr>
              <p:spPr>
                <a:xfrm>
                  <a:off x="1264622" y="3897959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D9770196-75EE-46A5-BA69-EEA404B5E48A}"/>
                    </a:ext>
                  </a:extLst>
                </p:cNvPr>
                <p:cNvSpPr/>
                <p:nvPr/>
              </p:nvSpPr>
              <p:spPr>
                <a:xfrm>
                  <a:off x="1232810" y="3211356"/>
                  <a:ext cx="914400" cy="914400"/>
                </a:xfrm>
                <a:prstGeom prst="arc">
                  <a:avLst>
                    <a:gd name="adj1" fmla="val 16200000"/>
                    <a:gd name="adj2" fmla="val 20432244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1122FC86-AB01-48A2-8A22-D2F8EFFC3819}"/>
                    </a:ext>
                  </a:extLst>
                </p:cNvPr>
                <p:cNvSpPr/>
                <p:nvPr/>
              </p:nvSpPr>
              <p:spPr>
                <a:xfrm>
                  <a:off x="1207820" y="3100292"/>
                  <a:ext cx="914400" cy="796865"/>
                </a:xfrm>
                <a:prstGeom prst="arc">
                  <a:avLst>
                    <a:gd name="adj1" fmla="val 108464"/>
                    <a:gd name="adj2" fmla="val 5358143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Arc 65">
                  <a:extLst>
                    <a:ext uri="{FF2B5EF4-FFF2-40B4-BE49-F238E27FC236}">
                      <a16:creationId xmlns:a16="http://schemas.microsoft.com/office/drawing/2014/main" id="{12E9A355-FAB2-4A10-A979-6FE8461D73EB}"/>
                    </a:ext>
                  </a:extLst>
                </p:cNvPr>
                <p:cNvSpPr/>
                <p:nvPr/>
              </p:nvSpPr>
              <p:spPr>
                <a:xfrm>
                  <a:off x="1042916" y="3219142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Arc 66">
                  <a:extLst>
                    <a:ext uri="{FF2B5EF4-FFF2-40B4-BE49-F238E27FC236}">
                      <a16:creationId xmlns:a16="http://schemas.microsoft.com/office/drawing/2014/main" id="{9593DC61-1309-4E38-BCE7-17232DBB2E35}"/>
                    </a:ext>
                  </a:extLst>
                </p:cNvPr>
                <p:cNvSpPr/>
                <p:nvPr/>
              </p:nvSpPr>
              <p:spPr>
                <a:xfrm>
                  <a:off x="1042916" y="3237553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" name="AutoShape 74">
                <a:extLst>
                  <a:ext uri="{FF2B5EF4-FFF2-40B4-BE49-F238E27FC236}">
                    <a16:creationId xmlns:a16="http://schemas.microsoft.com/office/drawing/2014/main" id="{74111CFA-278B-491F-B566-D03C2CF7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331" y="4742203"/>
                <a:ext cx="114300" cy="114300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589E2EB-E322-4819-A355-3966F4908DE6}"/>
                </a:ext>
              </a:extLst>
            </p:cNvPr>
            <p:cNvGrpSpPr/>
            <p:nvPr/>
          </p:nvGrpSpPr>
          <p:grpSpPr>
            <a:xfrm>
              <a:off x="4574709" y="4846206"/>
              <a:ext cx="1186434" cy="1025464"/>
              <a:chOff x="1057197" y="4357345"/>
              <a:chExt cx="1186434" cy="102546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C2CB936-8E2F-4C88-B0B1-A85EFC9E1F0B}"/>
                  </a:ext>
                </a:extLst>
              </p:cNvPr>
              <p:cNvGrpSpPr/>
              <p:nvPr/>
            </p:nvGrpSpPr>
            <p:grpSpPr>
              <a:xfrm>
                <a:off x="1057197" y="4357345"/>
                <a:ext cx="1104294" cy="1025464"/>
                <a:chOff x="1042916" y="3100292"/>
                <a:chExt cx="1104294" cy="1025464"/>
              </a:xfrm>
            </p:grpSpPr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55610305-507C-491F-AB12-0F1749B90A4B}"/>
                    </a:ext>
                  </a:extLst>
                </p:cNvPr>
                <p:cNvSpPr/>
                <p:nvPr/>
              </p:nvSpPr>
              <p:spPr>
                <a:xfrm>
                  <a:off x="1164579" y="3211357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3FC5ADF5-0941-4747-ACCD-FFCFCF05A590}"/>
                    </a:ext>
                  </a:extLst>
                </p:cNvPr>
                <p:cNvSpPr/>
                <p:nvPr/>
              </p:nvSpPr>
              <p:spPr>
                <a:xfrm>
                  <a:off x="1164579" y="3229768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B3DB54-780B-41CC-A1BD-D5FC93F8FF59}"/>
                    </a:ext>
                  </a:extLst>
                </p:cNvPr>
                <p:cNvCxnSpPr/>
                <p:nvPr/>
              </p:nvCxnSpPr>
              <p:spPr>
                <a:xfrm>
                  <a:off x="1264622" y="3211357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99A43F0-7F78-4263-8A8E-3D8A31B91BD0}"/>
                    </a:ext>
                  </a:extLst>
                </p:cNvPr>
                <p:cNvCxnSpPr/>
                <p:nvPr/>
              </p:nvCxnSpPr>
              <p:spPr>
                <a:xfrm>
                  <a:off x="1264622" y="3897959"/>
                  <a:ext cx="426738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3AED1F93-5E11-4693-9C70-5352D8CDC7DC}"/>
                    </a:ext>
                  </a:extLst>
                </p:cNvPr>
                <p:cNvSpPr/>
                <p:nvPr/>
              </p:nvSpPr>
              <p:spPr>
                <a:xfrm>
                  <a:off x="1232810" y="3211356"/>
                  <a:ext cx="914400" cy="914400"/>
                </a:xfrm>
                <a:prstGeom prst="arc">
                  <a:avLst>
                    <a:gd name="adj1" fmla="val 16200000"/>
                    <a:gd name="adj2" fmla="val 20432244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46EC1F54-D213-4844-A0A8-E76D7212EE4F}"/>
                    </a:ext>
                  </a:extLst>
                </p:cNvPr>
                <p:cNvSpPr/>
                <p:nvPr/>
              </p:nvSpPr>
              <p:spPr>
                <a:xfrm>
                  <a:off x="1207820" y="3100292"/>
                  <a:ext cx="914400" cy="796865"/>
                </a:xfrm>
                <a:prstGeom prst="arc">
                  <a:avLst>
                    <a:gd name="adj1" fmla="val 108464"/>
                    <a:gd name="adj2" fmla="val 5358143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79E57EDA-3625-485A-98AA-316EF6B923C8}"/>
                    </a:ext>
                  </a:extLst>
                </p:cNvPr>
                <p:cNvSpPr/>
                <p:nvPr/>
              </p:nvSpPr>
              <p:spPr>
                <a:xfrm>
                  <a:off x="1042916" y="3219142"/>
                  <a:ext cx="200086" cy="661886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E50F608F-6E70-4428-A2CE-643CF57B851C}"/>
                    </a:ext>
                  </a:extLst>
                </p:cNvPr>
                <p:cNvSpPr/>
                <p:nvPr/>
              </p:nvSpPr>
              <p:spPr>
                <a:xfrm>
                  <a:off x="1042916" y="3237553"/>
                  <a:ext cx="200086" cy="668191"/>
                </a:xfrm>
                <a:prstGeom prst="arc">
                  <a:avLst>
                    <a:gd name="adj1" fmla="val 20869412"/>
                    <a:gd name="adj2" fmla="val 5445518"/>
                  </a:avLst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" name="AutoShape 74">
                <a:extLst>
                  <a:ext uri="{FF2B5EF4-FFF2-40B4-BE49-F238E27FC236}">
                    <a16:creationId xmlns:a16="http://schemas.microsoft.com/office/drawing/2014/main" id="{945ED7D4-FD05-420F-83D6-22646CFD7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331" y="4742203"/>
                <a:ext cx="114300" cy="114300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B507CA-E6DE-4547-990D-158A748332E0}"/>
                </a:ext>
              </a:extLst>
            </p:cNvPr>
            <p:cNvCxnSpPr/>
            <p:nvPr/>
          </p:nvCxnSpPr>
          <p:spPr>
            <a:xfrm>
              <a:off x="3146184" y="2333132"/>
              <a:ext cx="1632862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298B94-0BF3-492F-B2F4-E22822E3BA17}"/>
                </a:ext>
              </a:extLst>
            </p:cNvPr>
            <p:cNvCxnSpPr/>
            <p:nvPr/>
          </p:nvCxnSpPr>
          <p:spPr>
            <a:xfrm>
              <a:off x="3346657" y="2696773"/>
              <a:ext cx="1445249" cy="8827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BCAC7B-DD09-4B56-BB7E-2553FBF2CA07}"/>
                </a:ext>
              </a:extLst>
            </p:cNvPr>
            <p:cNvCxnSpPr/>
            <p:nvPr/>
          </p:nvCxnSpPr>
          <p:spPr>
            <a:xfrm>
              <a:off x="3735503" y="3222165"/>
              <a:ext cx="1019763" cy="490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F8A2593-5FCA-4AD5-B6D1-AEF47B56249C}"/>
                </a:ext>
              </a:extLst>
            </p:cNvPr>
            <p:cNvCxnSpPr/>
            <p:nvPr/>
          </p:nvCxnSpPr>
          <p:spPr>
            <a:xfrm>
              <a:off x="3340208" y="3574190"/>
              <a:ext cx="1428065" cy="732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0426D7-4F83-4496-AB7B-1288A953E2AB}"/>
                </a:ext>
              </a:extLst>
            </p:cNvPr>
            <p:cNvCxnSpPr/>
            <p:nvPr/>
          </p:nvCxnSpPr>
          <p:spPr>
            <a:xfrm>
              <a:off x="3735503" y="4137274"/>
              <a:ext cx="1027817" cy="732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457D65-E348-4753-AE33-CBD956792E90}"/>
                </a:ext>
              </a:extLst>
            </p:cNvPr>
            <p:cNvCxnSpPr/>
            <p:nvPr/>
          </p:nvCxnSpPr>
          <p:spPr>
            <a:xfrm>
              <a:off x="3333952" y="4508243"/>
              <a:ext cx="1428065" cy="732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5B9D76-5690-489C-94FC-50D3D74A4660}"/>
                </a:ext>
              </a:extLst>
            </p:cNvPr>
            <p:cNvCxnSpPr/>
            <p:nvPr/>
          </p:nvCxnSpPr>
          <p:spPr>
            <a:xfrm>
              <a:off x="3752050" y="5112305"/>
              <a:ext cx="1005100" cy="11449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D827FC-E335-48E1-A5E5-3741E44058A9}"/>
                </a:ext>
              </a:extLst>
            </p:cNvPr>
            <p:cNvCxnSpPr/>
            <p:nvPr/>
          </p:nvCxnSpPr>
          <p:spPr>
            <a:xfrm>
              <a:off x="3332811" y="5502160"/>
              <a:ext cx="1428065" cy="732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C0C011-E27A-4F72-964E-40F67B57A7F4}"/>
                </a:ext>
              </a:extLst>
            </p:cNvPr>
            <p:cNvCxnSpPr/>
            <p:nvPr/>
          </p:nvCxnSpPr>
          <p:spPr>
            <a:xfrm flipH="1" flipV="1">
              <a:off x="3327174" y="2698276"/>
              <a:ext cx="6722" cy="2803884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9D47AC-5854-4916-8AC2-F6032FC3D90E}"/>
                </a:ext>
              </a:extLst>
            </p:cNvPr>
            <p:cNvCxnSpPr/>
            <p:nvPr/>
          </p:nvCxnSpPr>
          <p:spPr>
            <a:xfrm flipH="1" flipV="1">
              <a:off x="3728050" y="2333132"/>
              <a:ext cx="24000" cy="277917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433B82-BDFF-4F45-BBEB-F5200AE199F5}"/>
                </a:ext>
              </a:extLst>
            </p:cNvPr>
            <p:cNvSpPr/>
            <p:nvPr/>
          </p:nvSpPr>
          <p:spPr>
            <a:xfrm>
              <a:off x="3705190" y="2305121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EB5692-9B1F-4AE7-957B-175D2CBB47F1}"/>
                </a:ext>
              </a:extLst>
            </p:cNvPr>
            <p:cNvSpPr/>
            <p:nvPr/>
          </p:nvSpPr>
          <p:spPr>
            <a:xfrm>
              <a:off x="3712643" y="3199305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B58D0F-0450-4ECF-A086-531B7161C524}"/>
                </a:ext>
              </a:extLst>
            </p:cNvPr>
            <p:cNvSpPr/>
            <p:nvPr/>
          </p:nvSpPr>
          <p:spPr>
            <a:xfrm>
              <a:off x="3300938" y="2673913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B419792-90D6-4841-B9A5-7ACBD538B448}"/>
                </a:ext>
              </a:extLst>
            </p:cNvPr>
            <p:cNvSpPr/>
            <p:nvPr/>
          </p:nvSpPr>
          <p:spPr>
            <a:xfrm>
              <a:off x="3307702" y="4485383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DC06FB3-D51D-46B1-BDD0-F0CF49602B96}"/>
                </a:ext>
              </a:extLst>
            </p:cNvPr>
            <p:cNvSpPr/>
            <p:nvPr/>
          </p:nvSpPr>
          <p:spPr>
            <a:xfrm>
              <a:off x="3302877" y="3555372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95E045-BC36-455A-9423-0C2C03323DAB}"/>
                </a:ext>
              </a:extLst>
            </p:cNvPr>
            <p:cNvSpPr/>
            <p:nvPr/>
          </p:nvSpPr>
          <p:spPr>
            <a:xfrm>
              <a:off x="3720775" y="4113614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DABD39-0DAF-49CB-8307-10EB7E7B301E}"/>
                </a:ext>
              </a:extLst>
            </p:cNvPr>
            <p:cNvCxnSpPr/>
            <p:nvPr/>
          </p:nvCxnSpPr>
          <p:spPr>
            <a:xfrm>
              <a:off x="3150102" y="2696773"/>
              <a:ext cx="158404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B5190E-A3C6-4838-8BE9-C0A1EA7DAA62}"/>
                </a:ext>
              </a:extLst>
            </p:cNvPr>
            <p:cNvCxnSpPr/>
            <p:nvPr/>
          </p:nvCxnSpPr>
          <p:spPr>
            <a:xfrm>
              <a:off x="5790030" y="2509939"/>
              <a:ext cx="1609278" cy="334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C520EC3-657E-4FCE-83B9-7B5C78C0BC83}"/>
                </a:ext>
              </a:extLst>
            </p:cNvPr>
            <p:cNvCxnSpPr/>
            <p:nvPr/>
          </p:nvCxnSpPr>
          <p:spPr>
            <a:xfrm flipV="1">
              <a:off x="7398442" y="2509324"/>
              <a:ext cx="250" cy="108693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33354B-1683-415D-BE35-8F5CC5EC8DAF}"/>
                </a:ext>
              </a:extLst>
            </p:cNvPr>
            <p:cNvCxnSpPr/>
            <p:nvPr/>
          </p:nvCxnSpPr>
          <p:spPr>
            <a:xfrm>
              <a:off x="7395360" y="3600699"/>
              <a:ext cx="655170" cy="7371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29FBB3-347A-4A1C-9738-8F78C3BA6C60}"/>
                </a:ext>
              </a:extLst>
            </p:cNvPr>
            <p:cNvCxnSpPr/>
            <p:nvPr/>
          </p:nvCxnSpPr>
          <p:spPr>
            <a:xfrm>
              <a:off x="5761143" y="3393188"/>
              <a:ext cx="1501282" cy="778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FD5908-EF63-4D8D-8D9F-EFBEC1DA30A1}"/>
                </a:ext>
              </a:extLst>
            </p:cNvPr>
            <p:cNvCxnSpPr/>
            <p:nvPr/>
          </p:nvCxnSpPr>
          <p:spPr>
            <a:xfrm flipV="1">
              <a:off x="7260759" y="3400056"/>
              <a:ext cx="4013" cy="347989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EC3FD9-26A5-4AD3-A7CC-54359C5A5F18}"/>
                </a:ext>
              </a:extLst>
            </p:cNvPr>
            <p:cNvCxnSpPr/>
            <p:nvPr/>
          </p:nvCxnSpPr>
          <p:spPr>
            <a:xfrm>
              <a:off x="7262425" y="3748045"/>
              <a:ext cx="784647" cy="899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2BB36-23D8-44E8-BEDB-5DB069B24FF4}"/>
                </a:ext>
              </a:extLst>
            </p:cNvPr>
            <p:cNvCxnSpPr/>
            <p:nvPr/>
          </p:nvCxnSpPr>
          <p:spPr>
            <a:xfrm>
              <a:off x="7258752" y="3904600"/>
              <a:ext cx="78832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EACDBA7-BB4F-482B-8F98-AE5DDEBF85E8}"/>
                </a:ext>
              </a:extLst>
            </p:cNvPr>
            <p:cNvCxnSpPr/>
            <p:nvPr/>
          </p:nvCxnSpPr>
          <p:spPr>
            <a:xfrm>
              <a:off x="7389293" y="4057000"/>
              <a:ext cx="657779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5BA0F4-0A36-49C7-8F2B-FA67503E6BCF}"/>
                </a:ext>
              </a:extLst>
            </p:cNvPr>
            <p:cNvCxnSpPr/>
            <p:nvPr/>
          </p:nvCxnSpPr>
          <p:spPr>
            <a:xfrm>
              <a:off x="5760887" y="4316441"/>
              <a:ext cx="1501282" cy="389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D652F6-4CCB-437D-802C-4267ED6E430F}"/>
                </a:ext>
              </a:extLst>
            </p:cNvPr>
            <p:cNvCxnSpPr/>
            <p:nvPr/>
          </p:nvCxnSpPr>
          <p:spPr>
            <a:xfrm flipV="1">
              <a:off x="7258752" y="3904600"/>
              <a:ext cx="2007" cy="413997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4DC83A-73C2-4EED-9388-DB30F78367E0}"/>
                </a:ext>
              </a:extLst>
            </p:cNvPr>
            <p:cNvCxnSpPr/>
            <p:nvPr/>
          </p:nvCxnSpPr>
          <p:spPr>
            <a:xfrm>
              <a:off x="5755172" y="5288214"/>
              <a:ext cx="1637555" cy="778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E7A748-3F5D-4983-BE5B-DDDF6D9EAB54}"/>
                </a:ext>
              </a:extLst>
            </p:cNvPr>
            <p:cNvCxnSpPr/>
            <p:nvPr/>
          </p:nvCxnSpPr>
          <p:spPr>
            <a:xfrm flipV="1">
              <a:off x="7389293" y="4057001"/>
              <a:ext cx="2007" cy="123899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D02D0EB-7473-40D1-B8AA-1BF6F409CDE7}"/>
                </a:ext>
              </a:extLst>
            </p:cNvPr>
            <p:cNvCxnSpPr/>
            <p:nvPr/>
          </p:nvCxnSpPr>
          <p:spPr>
            <a:xfrm>
              <a:off x="8731954" y="3785166"/>
              <a:ext cx="1324339" cy="952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FC8E233-49E0-4562-B223-FBF84737D6A4}"/>
                </a:ext>
              </a:extLst>
            </p:cNvPr>
            <p:cNvSpPr/>
            <p:nvPr/>
          </p:nvSpPr>
          <p:spPr>
            <a:xfrm>
              <a:off x="2805015" y="2554582"/>
              <a:ext cx="338554" cy="369332"/>
            </a:xfrm>
            <a:prstGeom prst="rect">
              <a:avLst/>
            </a:prstGeom>
            <a:ln>
              <a:solidFill>
                <a:sysClr val="window" lastClr="FFFFFF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Arial"/>
                  <a:sym typeface="Arial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01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Why Learn VHDL (this video)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FPGA Design Flow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Intro to VHDL : Finite State Machine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speak VHDL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, First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phrases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VHDL Assignments, Operators, Types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VHDL Rules and Syntax, Interface Ports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Using VHDL in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ModelSim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: Download and Install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Using VHDL in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Modelsim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: Adding to your Toolkit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Videos in this Module</a:t>
            </a:r>
          </a:p>
        </p:txBody>
      </p:sp>
    </p:spTree>
    <p:extLst>
      <p:ext uri="{BB962C8B-B14F-4D97-AF65-F5344CB8AC3E}">
        <p14:creationId xmlns:p14="http://schemas.microsoft.com/office/powerpoint/2010/main" val="29022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</Words>
  <Application>Microsoft Office PowerPoint</Application>
  <PresentationFormat>Widescreen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Helvetica Neue Light</vt:lpstr>
      <vt:lpstr>Calibri Light</vt:lpstr>
      <vt:lpstr>Calibri</vt:lpstr>
      <vt:lpstr>Times New Roman</vt:lpstr>
      <vt:lpstr>Arial Black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2019-09-09T04:38:29Z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