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78" r:id="rId2"/>
    <p:sldId id="277" r:id="rId3"/>
    <p:sldId id="280" r:id="rId4"/>
    <p:sldId id="282" r:id="rId5"/>
    <p:sldId id="281" r:id="rId6"/>
    <p:sldId id="293" r:id="rId7"/>
    <p:sldId id="284" r:id="rId8"/>
    <p:sldId id="285" r:id="rId9"/>
    <p:sldId id="286" r:id="rId10"/>
    <p:sldId id="287" r:id="rId11"/>
    <p:sldId id="291" r:id="rId12"/>
    <p:sldId id="292" r:id="rId13"/>
    <p:sldId id="288" r:id="rId14"/>
  </p:sldIdLst>
  <p:sldSz cx="12192000" cy="6858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 Neue" panose="020B0604020202020204" charset="0"/>
      <p:bold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B96AC1-9D4D-49B7-9F82-EFA4B7ACB614}">
          <p14:sldIdLst>
            <p14:sldId id="278"/>
            <p14:sldId id="277"/>
            <p14:sldId id="280"/>
            <p14:sldId id="282"/>
            <p14:sldId id="281"/>
            <p14:sldId id="293"/>
            <p14:sldId id="284"/>
            <p14:sldId id="285"/>
            <p14:sldId id="286"/>
            <p14:sldId id="287"/>
            <p14:sldId id="291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3" autoAdjust="0"/>
    <p:restoredTop sz="86706" autoAdjust="0"/>
  </p:normalViewPr>
  <p:slideViewPr>
    <p:cSldViewPr snapToGrid="0">
      <p:cViewPr varScale="1">
        <p:scale>
          <a:sx n="70" d="100"/>
          <a:sy n="70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93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2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16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41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9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61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19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66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47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19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70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1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EE229B-A27B-41EB-9154-19EB617A8DD5}"/>
              </a:ext>
            </a:extLst>
          </p:cNvPr>
          <p:cNvSpPr txBox="1">
            <a:spLocks/>
          </p:cNvSpPr>
          <p:nvPr/>
        </p:nvSpPr>
        <p:spPr>
          <a:xfrm>
            <a:off x="0" y="1189038"/>
            <a:ext cx="117567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 Black"/>
              <a:buNone/>
              <a:tabLst/>
              <a:defRPr/>
            </a:pPr>
            <a:r>
              <a:rPr kumimoji="0" lang="en-US" sz="5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sym typeface="Arial Black"/>
              </a:rPr>
              <a:t>FPGA Design for Embedded Systems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  <a:endParaRPr kumimoji="0" lang="en-US" sz="5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  <p:extLst>
      <p:ext uri="{BB962C8B-B14F-4D97-AF65-F5344CB8AC3E}">
        <p14:creationId xmlns:p14="http://schemas.microsoft.com/office/powerpoint/2010/main" val="96436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4-bit Comparator – Boolean Description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9" name="Vertical Text Placeholder 12">
            <a:extLst>
              <a:ext uri="{FF2B5EF4-FFF2-40B4-BE49-F238E27FC236}">
                <a16:creationId xmlns:a16="http://schemas.microsoft.com/office/drawing/2014/main" id="{0DD20CA3-C981-4629-9D17-47A24D8E492F}"/>
              </a:ext>
            </a:extLst>
          </p:cNvPr>
          <p:cNvSpPr txBox="1">
            <a:spLocks/>
          </p:cNvSpPr>
          <p:nvPr/>
        </p:nvSpPr>
        <p:spPr>
          <a:xfrm>
            <a:off x="6208295" y="1204066"/>
            <a:ext cx="5407443" cy="478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Use standard IEEE library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library IEEE;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use IEEE.std_logic_1164.all;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Entity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entity Comparator is port (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A,B 	 : in 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std_logic_vector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(3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downto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0); 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Result : out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Comparator;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Architecture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Boolean logic description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architecture bool of Comparator is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Result &lt;= not(A(3)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B(3)) and                 	    not(A(2)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B(2)) and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       not(A(1)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B(1)) and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       not(A(0)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B(0));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bool;</a:t>
            </a:r>
          </a:p>
        </p:txBody>
      </p:sp>
    </p:spTree>
    <p:extLst>
      <p:ext uri="{BB962C8B-B14F-4D97-AF65-F5344CB8AC3E}">
        <p14:creationId xmlns:p14="http://schemas.microsoft.com/office/powerpoint/2010/main" val="179702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4-bit Comparator – </a:t>
            </a: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Dataflow Description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438C0D70-56D0-41DE-97C9-F5D3260EDF92}"/>
              </a:ext>
            </a:extLst>
          </p:cNvPr>
          <p:cNvSpPr txBox="1">
            <a:spLocks/>
          </p:cNvSpPr>
          <p:nvPr/>
        </p:nvSpPr>
        <p:spPr>
          <a:xfrm>
            <a:off x="6316574" y="1192192"/>
            <a:ext cx="5214938" cy="478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Use standard IEEE library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library IEEE;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use IEEE.std_logic_1164.all;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Entity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entity Comparator is port (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A,B 	 : in 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std_logic_vector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(3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downto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0); 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Result : out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Comparator;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Architecture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Dataflow description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architecture dataflow of Comparator is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Result &lt;= '1' when (A=B) else '0';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dataflow;</a:t>
            </a:r>
          </a:p>
        </p:txBody>
      </p:sp>
    </p:spTree>
    <p:extLst>
      <p:ext uri="{BB962C8B-B14F-4D97-AF65-F5344CB8AC3E}">
        <p14:creationId xmlns:p14="http://schemas.microsoft.com/office/powerpoint/2010/main" val="329092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4-bit Comparator – </a:t>
            </a: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Behavioral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Description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D96D722E-709D-4965-BD09-CCEE84C3591E}"/>
              </a:ext>
            </a:extLst>
          </p:cNvPr>
          <p:cNvSpPr txBox="1">
            <a:spLocks/>
          </p:cNvSpPr>
          <p:nvPr/>
        </p:nvSpPr>
        <p:spPr>
          <a:xfrm>
            <a:off x="6489608" y="1186817"/>
            <a:ext cx="5062538" cy="478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Use standard IEEE library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library IEEE;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use IEEE.std_logic_1164.all;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Entity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entity Comparator is port (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A,B 	: in 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std_logic_vector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(3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downto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0); 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Result : out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std_logic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Comparator;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Architecture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-- Behavioral description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architecture behavioral of Comparator is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CompareProcess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: process(A, B)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begin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if (A=B) then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 Result &lt;= '1';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else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 Result &lt;= '0';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end if;</a:t>
            </a:r>
            <a:b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end process </a:t>
            </a:r>
            <a:r>
              <a:rPr lang="en-US" altLang="en-US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CompareProcess</a:t>
            </a: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5480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History and definition of VHDL 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An approach to learning VHDL, involving assimilation of vocabulary, phrases and syntax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Initial design examples : 4-bit comparator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Structural, Boolean, Dataflow, Behavioral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Explore the history of VHDL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Methods for learning VHDL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Syntax and practice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Objectives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41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VHDL is a programming language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  <a:ea typeface="Helvetica Neue" charset="0"/>
              <a:cs typeface="Helvetica Neue" charset="0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VHDL is structured to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Describe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Model (Simulate)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Synthesize (Translate) into digital electronics </a:t>
            </a:r>
          </a:p>
          <a:p>
            <a:pPr lvl="1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  <a:ea typeface="Helvetica Neue" charset="0"/>
              <a:cs typeface="Helvetica Neue" charset="0"/>
            </a:endParaRPr>
          </a:p>
          <a:p>
            <a:pPr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VHDL has abstraction levels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Transistor (AND, Flip-Flop)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ea typeface="Helvetica Neue" charset="0"/>
                <a:cs typeface="Helvetica Neue" charset="0"/>
              </a:rPr>
              <a:t>Complete System (Hierarchy Levels)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What is VHDL?</a:t>
            </a:r>
          </a:p>
        </p:txBody>
      </p:sp>
    </p:spTree>
    <p:extLst>
      <p:ext uri="{BB962C8B-B14F-4D97-AF65-F5344CB8AC3E}">
        <p14:creationId xmlns:p14="http://schemas.microsoft.com/office/powerpoint/2010/main" val="400365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Helvetica Neue" charset="0"/>
                <a:cs typeface="Calibri" panose="020F0502020204030204" pitchFamily="34" charset="0"/>
                <a:sym typeface="Arial"/>
              </a:rPr>
              <a:t>VHDL is an IEEE standard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Helvetica Neue" charset="0"/>
                <a:cs typeface="Calibri" panose="020F0502020204030204" pitchFamily="34" charset="0"/>
              </a:rPr>
              <a:t>V  = VHSIC 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Helvetica Neue" charset="0"/>
                <a:cs typeface="Calibri" panose="020F0502020204030204" pitchFamily="34" charset="0"/>
              </a:rPr>
              <a:t>VHSIC = Very High Speed Integrated Circuit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Helvetica Neue" charset="0"/>
                <a:cs typeface="Calibri" panose="020F0502020204030204" pitchFamily="34" charset="0"/>
              </a:rPr>
              <a:t>HDL = Hardware Description Language  </a:t>
            </a:r>
          </a:p>
          <a:p>
            <a:pPr>
              <a:buClrTx/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  <a:ea typeface="Helvetica Neue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Helvetica Neue" charset="0"/>
                <a:cs typeface="Calibri" panose="020F0502020204030204" pitchFamily="34" charset="0"/>
              </a:rPr>
              <a:t>VHDL was a project sponsored by the US Government and the Air Force which began in 1980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What is VHDL?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F7623-56FB-4631-8053-2284DAE5F9CF}"/>
              </a:ext>
            </a:extLst>
          </p:cNvPr>
          <p:cNvSpPr txBox="1"/>
          <p:nvPr/>
        </p:nvSpPr>
        <p:spPr>
          <a:xfrm>
            <a:off x="3572041" y="6192583"/>
            <a:ext cx="418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References: Dr. </a:t>
            </a:r>
            <a:r>
              <a:rPr lang="en-US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Yaser</a:t>
            </a: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Khalifa</a:t>
            </a: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, 2003/09/17, </a:t>
            </a:r>
            <a:r>
              <a:rPr lang="en-US" sz="12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Introduction to VHDL</a:t>
            </a: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.  </a:t>
            </a:r>
          </a:p>
          <a:p>
            <a:pPr>
              <a:buClrTx/>
              <a:buFontTx/>
              <a:buNone/>
            </a:pP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Available: </a:t>
            </a:r>
            <a:r>
              <a:rPr lang="en-US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www.engr.newpaltz.edu</a:t>
            </a: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/~</a:t>
            </a:r>
            <a:r>
              <a:rPr lang="en-US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khalify</a:t>
            </a:r>
            <a:r>
              <a:rPr lang="en-US" sz="1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VHDL.pdf</a:t>
            </a: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Strategies for learning any language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Reduction (Basic elements)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Immersion (Simulation, Synthesis)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Repetition (Practice)</a:t>
            </a:r>
          </a:p>
          <a:p>
            <a:pPr lvl="1">
              <a:spcBef>
                <a:spcPts val="1000"/>
              </a:spcBef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>
              <a:buClrTx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First phrases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Start with useful phrases (Skeleton)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Deconstruct “grammar” (syntax) elements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Learning to “Speak” VHDL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0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974559"/>
            <a:ext cx="6528799" cy="490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Reserved words (short list)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an not be used as identifiers  </a:t>
            </a:r>
          </a:p>
          <a:p>
            <a:pPr lvl="1">
              <a:spcBef>
                <a:spcPts val="1000"/>
              </a:spcBef>
              <a:buClrTx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Ex. do not use “access” as a bus name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Keywords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E7265-21EB-45D1-A7C7-2D8CC526FD8F}"/>
              </a:ext>
            </a:extLst>
          </p:cNvPr>
          <p:cNvSpPr txBox="1"/>
          <p:nvPr/>
        </p:nvSpPr>
        <p:spPr>
          <a:xfrm>
            <a:off x="5045242" y="2683590"/>
            <a:ext cx="6528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    after     alias     all        attribute  block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     buffer    bus       constant   exit      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      function  generic   group      in         is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    loop      mod       new        next       null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       on        open      out        range      rem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  signal    shared    then       to         type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    use       variable  wait       while      with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: Bryan Mealy, Fabrizio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Tappero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2012/01/13,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RANGE VHDL : freerangefactory.org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7FF9-F64D-47B5-A4DE-2E9DC49D0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193" y="4507340"/>
            <a:ext cx="1136627" cy="13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Example: 4-bit Comparator in VHDL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9F0CA-8FEF-495E-A129-8C986C345610}"/>
              </a:ext>
            </a:extLst>
          </p:cNvPr>
          <p:cNvGrpSpPr/>
          <p:nvPr/>
        </p:nvGrpSpPr>
        <p:grpSpPr>
          <a:xfrm>
            <a:off x="6381360" y="1696197"/>
            <a:ext cx="5529904" cy="3803739"/>
            <a:chOff x="2794806" y="2067931"/>
            <a:chExt cx="7261487" cy="3803739"/>
          </a:xfrm>
        </p:grpSpPr>
        <p:sp>
          <p:nvSpPr>
            <p:cNvPr id="9" name="AutoShape 59">
              <a:extLst>
                <a:ext uri="{FF2B5EF4-FFF2-40B4-BE49-F238E27FC236}">
                  <a16:creationId xmlns:a16="http://schemas.microsoft.com/office/drawing/2014/main" id="{A15F4AD1-B17D-4F66-A694-00037AAF5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154" y="3452109"/>
              <a:ext cx="685800" cy="685165"/>
            </a:xfrm>
            <a:prstGeom prst="flowChartDelay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0A74EF-33FD-4E0A-8AB9-C40E09627884}"/>
                </a:ext>
              </a:extLst>
            </p:cNvPr>
            <p:cNvSpPr/>
            <p:nvPr/>
          </p:nvSpPr>
          <p:spPr>
            <a:xfrm>
              <a:off x="8870837" y="3361424"/>
              <a:ext cx="774571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Result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3825A4-2ED9-443D-ADA1-DC5F0733C2AE}"/>
                </a:ext>
              </a:extLst>
            </p:cNvPr>
            <p:cNvGrpSpPr/>
            <p:nvPr/>
          </p:nvGrpSpPr>
          <p:grpSpPr>
            <a:xfrm>
              <a:off x="4574709" y="3874433"/>
              <a:ext cx="1186434" cy="1025464"/>
              <a:chOff x="1057197" y="4357345"/>
              <a:chExt cx="1186434" cy="10254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60E6DE-FB7D-4463-B673-2EDA974079DB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0F86DDD5-5EEA-47F4-B1BD-905A480E9EE7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645553D1-DAE3-4E79-83B1-697F12C386F5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8CC1F42-D411-489E-BDD6-A4C22CCF0980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018B97A-9AB6-41E4-A171-D60BC73AE4DF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479E6D5-4617-4FA1-B62C-C53C58F34092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3C6D8D58-78CD-4961-827A-ECE186A2279F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73B131A-E197-4BB3-8671-76211D461C22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2B06D64A-BB9E-40DD-B5A7-379E1763EADD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AutoShape 74">
                <a:extLst>
                  <a:ext uri="{FF2B5EF4-FFF2-40B4-BE49-F238E27FC236}">
                    <a16:creationId xmlns:a16="http://schemas.microsoft.com/office/drawing/2014/main" id="{900B72C7-5D7A-4A01-A70D-F43B7B63B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AD3CA5-52A5-4335-8BFD-742D15A47A3A}"/>
                </a:ext>
              </a:extLst>
            </p:cNvPr>
            <p:cNvSpPr/>
            <p:nvPr/>
          </p:nvSpPr>
          <p:spPr>
            <a:xfrm>
              <a:off x="2794806" y="2111683"/>
              <a:ext cx="351378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22848E-B62C-43FA-B949-BD5100A96CC5}"/>
                </a:ext>
              </a:extLst>
            </p:cNvPr>
            <p:cNvGrpSpPr/>
            <p:nvPr/>
          </p:nvGrpSpPr>
          <p:grpSpPr>
            <a:xfrm>
              <a:off x="4603596" y="2067931"/>
              <a:ext cx="1186434" cy="1025464"/>
              <a:chOff x="1057197" y="4357345"/>
              <a:chExt cx="1186434" cy="102546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C066FBA-6F86-45EB-8CE9-638CB98F026C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683ACED7-9B80-4C87-A0B3-10D56C20A706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4044483-77E4-4FA5-8973-722FBE281B1C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04B2658-D6BA-4B5B-A746-B3B11A3BEE91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7308E72-2C65-4732-9631-44C1FD51561D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56433C4B-78CB-4990-93A9-2110302135B4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C280AAEF-D075-467A-A96B-F357BA4667C5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7F3ACE37-71CF-43FB-B9E6-6D42380F91CE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BE55AEC2-0D5D-478D-9713-7956F31D854E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AutoShape 74">
                <a:extLst>
                  <a:ext uri="{FF2B5EF4-FFF2-40B4-BE49-F238E27FC236}">
                    <a16:creationId xmlns:a16="http://schemas.microsoft.com/office/drawing/2014/main" id="{BC89C167-64E9-45F7-AE45-C9C29B6F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42F684-2B49-478B-9176-636DE0A99B4D}"/>
                </a:ext>
              </a:extLst>
            </p:cNvPr>
            <p:cNvGrpSpPr/>
            <p:nvPr/>
          </p:nvGrpSpPr>
          <p:grpSpPr>
            <a:xfrm>
              <a:off x="4574709" y="2951180"/>
              <a:ext cx="1186434" cy="1025464"/>
              <a:chOff x="1057197" y="4357345"/>
              <a:chExt cx="1186434" cy="10254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DE1CD89-CBC0-46E6-BC88-EDB093F720FB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3C168B61-2EAD-469A-A229-1708A8F4394D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53D5D01C-9E25-4A31-9C25-FF871B93F582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0B14D74-7170-4173-A99D-DA1AA63DFF03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6ECA74D-7F1B-41B9-AABC-20B42DD175FD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EBF4DDE3-ABE3-4909-B127-0F57299976FC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2959D60F-1085-4E86-9A7F-344745130C5B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1764D322-466B-4858-9D7E-422256030579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E72F213C-E067-4B37-8401-E89E32E28E5D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AutoShape 74">
                <a:extLst>
                  <a:ext uri="{FF2B5EF4-FFF2-40B4-BE49-F238E27FC236}">
                    <a16:creationId xmlns:a16="http://schemas.microsoft.com/office/drawing/2014/main" id="{CFC8545D-2399-44FC-AA94-C9411550D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E741887-2A3E-4DED-80E1-298A5E9A1E34}"/>
                </a:ext>
              </a:extLst>
            </p:cNvPr>
            <p:cNvGrpSpPr/>
            <p:nvPr/>
          </p:nvGrpSpPr>
          <p:grpSpPr>
            <a:xfrm>
              <a:off x="4574709" y="4846206"/>
              <a:ext cx="1186434" cy="1025464"/>
              <a:chOff x="1057197" y="4357345"/>
              <a:chExt cx="1186434" cy="102546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DC89027-9F6B-4959-8797-5A637BD7CCA3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D458B026-A8A8-4F09-AE24-48A0C93F2B61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9BBB4C0B-EF62-4CB4-A6CF-FC8B17E7D7EC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4920C11-5619-43F3-8F1A-D8AF17E4679D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E3719C7-8C57-4D97-B33F-EFD243EF114E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5D9E8D82-DBBF-4C3F-BAFB-9FA4C7EC6943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20A50885-FAA1-49CD-B255-5C2F60B4D8DB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F676DFAB-3CCC-43BD-AB82-6B7CB8A9D690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66E0E6F4-98DC-4A18-83AF-F58A95A80BDD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AutoShape 74">
                <a:extLst>
                  <a:ext uri="{FF2B5EF4-FFF2-40B4-BE49-F238E27FC236}">
                    <a16:creationId xmlns:a16="http://schemas.microsoft.com/office/drawing/2014/main" id="{1F1C19D2-FE62-4F38-B93E-4F07F962E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A2A0EE-B8DD-44EC-AC6B-CB92C1D1F534}"/>
                </a:ext>
              </a:extLst>
            </p:cNvPr>
            <p:cNvCxnSpPr/>
            <p:nvPr/>
          </p:nvCxnSpPr>
          <p:spPr>
            <a:xfrm>
              <a:off x="3146184" y="2333132"/>
              <a:ext cx="163286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5C8F52-ABB9-4C6C-A96D-B0A2A7F1D8AB}"/>
                </a:ext>
              </a:extLst>
            </p:cNvPr>
            <p:cNvCxnSpPr/>
            <p:nvPr/>
          </p:nvCxnSpPr>
          <p:spPr>
            <a:xfrm>
              <a:off x="3346657" y="2696773"/>
              <a:ext cx="1445249" cy="882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FB4AF40-07C4-4B8D-A42C-C68B2472E144}"/>
                </a:ext>
              </a:extLst>
            </p:cNvPr>
            <p:cNvCxnSpPr/>
            <p:nvPr/>
          </p:nvCxnSpPr>
          <p:spPr>
            <a:xfrm>
              <a:off x="3735503" y="3222165"/>
              <a:ext cx="1019763" cy="490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A11FAF-703F-4027-9EC3-D331FB863BB8}"/>
                </a:ext>
              </a:extLst>
            </p:cNvPr>
            <p:cNvCxnSpPr/>
            <p:nvPr/>
          </p:nvCxnSpPr>
          <p:spPr>
            <a:xfrm>
              <a:off x="3340208" y="3574190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F4D5D3-C739-44DE-9C1C-35CFFB21DB0E}"/>
                </a:ext>
              </a:extLst>
            </p:cNvPr>
            <p:cNvCxnSpPr/>
            <p:nvPr/>
          </p:nvCxnSpPr>
          <p:spPr>
            <a:xfrm>
              <a:off x="3735503" y="4137274"/>
              <a:ext cx="1027817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648EF7-D0A2-4A19-8485-C4050F9AC909}"/>
                </a:ext>
              </a:extLst>
            </p:cNvPr>
            <p:cNvCxnSpPr/>
            <p:nvPr/>
          </p:nvCxnSpPr>
          <p:spPr>
            <a:xfrm>
              <a:off x="3333952" y="4508243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D492D5-7805-4420-8E03-993C64382F16}"/>
                </a:ext>
              </a:extLst>
            </p:cNvPr>
            <p:cNvCxnSpPr/>
            <p:nvPr/>
          </p:nvCxnSpPr>
          <p:spPr>
            <a:xfrm>
              <a:off x="3752050" y="5112305"/>
              <a:ext cx="1005100" cy="1144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34F204-9610-4AF7-B22F-F0793FD5658F}"/>
                </a:ext>
              </a:extLst>
            </p:cNvPr>
            <p:cNvCxnSpPr/>
            <p:nvPr/>
          </p:nvCxnSpPr>
          <p:spPr>
            <a:xfrm>
              <a:off x="3332811" y="5502160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A7A31EC-C59C-4331-BF8F-3DAF68335090}"/>
                </a:ext>
              </a:extLst>
            </p:cNvPr>
            <p:cNvCxnSpPr/>
            <p:nvPr/>
          </p:nvCxnSpPr>
          <p:spPr>
            <a:xfrm flipH="1" flipV="1">
              <a:off x="3327174" y="2698276"/>
              <a:ext cx="6722" cy="2803884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9F8F348-1E46-4D85-B7B3-0EC0B9550200}"/>
                </a:ext>
              </a:extLst>
            </p:cNvPr>
            <p:cNvCxnSpPr/>
            <p:nvPr/>
          </p:nvCxnSpPr>
          <p:spPr>
            <a:xfrm flipH="1" flipV="1">
              <a:off x="3728050" y="2333132"/>
              <a:ext cx="24000" cy="277917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7A00E7-F0C5-4B8C-A834-5DCE73A1A67D}"/>
                </a:ext>
              </a:extLst>
            </p:cNvPr>
            <p:cNvSpPr/>
            <p:nvPr/>
          </p:nvSpPr>
          <p:spPr>
            <a:xfrm>
              <a:off x="3705190" y="2305121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FDFB7C5-1935-430B-990F-316726C20B27}"/>
                </a:ext>
              </a:extLst>
            </p:cNvPr>
            <p:cNvSpPr/>
            <p:nvPr/>
          </p:nvSpPr>
          <p:spPr>
            <a:xfrm>
              <a:off x="3712643" y="3199305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68CBE5-87A5-459D-9AD7-17B5E0DD0B6B}"/>
                </a:ext>
              </a:extLst>
            </p:cNvPr>
            <p:cNvSpPr/>
            <p:nvPr/>
          </p:nvSpPr>
          <p:spPr>
            <a:xfrm>
              <a:off x="3300938" y="2673913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FA2BE4-61CA-4FEE-B349-05DE12A94BF2}"/>
                </a:ext>
              </a:extLst>
            </p:cNvPr>
            <p:cNvSpPr/>
            <p:nvPr/>
          </p:nvSpPr>
          <p:spPr>
            <a:xfrm>
              <a:off x="3307702" y="4485383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A8566C6-53B9-4F84-9754-318F7423F09D}"/>
                </a:ext>
              </a:extLst>
            </p:cNvPr>
            <p:cNvSpPr/>
            <p:nvPr/>
          </p:nvSpPr>
          <p:spPr>
            <a:xfrm>
              <a:off x="3302877" y="3555372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7F20E34-1968-4C18-8F05-EC90174D0152}"/>
                </a:ext>
              </a:extLst>
            </p:cNvPr>
            <p:cNvSpPr/>
            <p:nvPr/>
          </p:nvSpPr>
          <p:spPr>
            <a:xfrm>
              <a:off x="3720775" y="411361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85FEEC-DF73-4CF9-AB79-D39284704784}"/>
                </a:ext>
              </a:extLst>
            </p:cNvPr>
            <p:cNvCxnSpPr/>
            <p:nvPr/>
          </p:nvCxnSpPr>
          <p:spPr>
            <a:xfrm>
              <a:off x="3150102" y="2696773"/>
              <a:ext cx="158404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D08597-42AC-400E-B7C9-2F18C8ED4233}"/>
                </a:ext>
              </a:extLst>
            </p:cNvPr>
            <p:cNvCxnSpPr/>
            <p:nvPr/>
          </p:nvCxnSpPr>
          <p:spPr>
            <a:xfrm>
              <a:off x="5790030" y="2509939"/>
              <a:ext cx="1609278" cy="334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89D3878-6724-4B2B-A328-F0EA18A7526E}"/>
                </a:ext>
              </a:extLst>
            </p:cNvPr>
            <p:cNvCxnSpPr/>
            <p:nvPr/>
          </p:nvCxnSpPr>
          <p:spPr>
            <a:xfrm flipV="1">
              <a:off x="7398442" y="2509324"/>
              <a:ext cx="250" cy="108693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107F4-CBE4-4301-BFCC-82B0F3835B13}"/>
                </a:ext>
              </a:extLst>
            </p:cNvPr>
            <p:cNvCxnSpPr/>
            <p:nvPr/>
          </p:nvCxnSpPr>
          <p:spPr>
            <a:xfrm>
              <a:off x="7395360" y="3600699"/>
              <a:ext cx="655170" cy="737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0D21CFA-7D67-41CB-BBDF-3B75DBB2B045}"/>
                </a:ext>
              </a:extLst>
            </p:cNvPr>
            <p:cNvCxnSpPr/>
            <p:nvPr/>
          </p:nvCxnSpPr>
          <p:spPr>
            <a:xfrm>
              <a:off x="5761143" y="3393188"/>
              <a:ext cx="1501282" cy="778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6AAD9E-1F67-46FF-A7EA-9C31B697697B}"/>
                </a:ext>
              </a:extLst>
            </p:cNvPr>
            <p:cNvCxnSpPr/>
            <p:nvPr/>
          </p:nvCxnSpPr>
          <p:spPr>
            <a:xfrm flipV="1">
              <a:off x="7260759" y="3400056"/>
              <a:ext cx="4013" cy="34798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B9836F-9CE8-4149-B0F0-9651DB11D623}"/>
                </a:ext>
              </a:extLst>
            </p:cNvPr>
            <p:cNvCxnSpPr/>
            <p:nvPr/>
          </p:nvCxnSpPr>
          <p:spPr>
            <a:xfrm>
              <a:off x="7262425" y="3748045"/>
              <a:ext cx="784647" cy="89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7BC724-73E8-409D-83FF-723D7E0C2B55}"/>
                </a:ext>
              </a:extLst>
            </p:cNvPr>
            <p:cNvCxnSpPr/>
            <p:nvPr/>
          </p:nvCxnSpPr>
          <p:spPr>
            <a:xfrm>
              <a:off x="7258752" y="3904600"/>
              <a:ext cx="78832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6BB49B5-19AC-46D5-AC23-9EC15A20F9DE}"/>
                </a:ext>
              </a:extLst>
            </p:cNvPr>
            <p:cNvCxnSpPr/>
            <p:nvPr/>
          </p:nvCxnSpPr>
          <p:spPr>
            <a:xfrm>
              <a:off x="7389293" y="4057000"/>
              <a:ext cx="657779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CA9B11-7CE5-4B7E-BC95-F9EE71C01081}"/>
                </a:ext>
              </a:extLst>
            </p:cNvPr>
            <p:cNvCxnSpPr/>
            <p:nvPr/>
          </p:nvCxnSpPr>
          <p:spPr>
            <a:xfrm>
              <a:off x="5760887" y="4316441"/>
              <a:ext cx="1501282" cy="389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E48C1CE-CCFF-4051-8C0D-C9B47E5619EE}"/>
                </a:ext>
              </a:extLst>
            </p:cNvPr>
            <p:cNvCxnSpPr/>
            <p:nvPr/>
          </p:nvCxnSpPr>
          <p:spPr>
            <a:xfrm flipV="1">
              <a:off x="7258752" y="3904600"/>
              <a:ext cx="2007" cy="41399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E1E86E-51DB-4FE1-9F14-A278E32DFF02}"/>
                </a:ext>
              </a:extLst>
            </p:cNvPr>
            <p:cNvCxnSpPr/>
            <p:nvPr/>
          </p:nvCxnSpPr>
          <p:spPr>
            <a:xfrm>
              <a:off x="5755172" y="5288214"/>
              <a:ext cx="1637555" cy="778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9BA7C9-F9CB-4854-98EF-7DCD73AA649A}"/>
                </a:ext>
              </a:extLst>
            </p:cNvPr>
            <p:cNvCxnSpPr/>
            <p:nvPr/>
          </p:nvCxnSpPr>
          <p:spPr>
            <a:xfrm flipV="1">
              <a:off x="7389293" y="4057001"/>
              <a:ext cx="2007" cy="123899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2741E7-63DF-427B-8A47-0B6A1647D8F5}"/>
                </a:ext>
              </a:extLst>
            </p:cNvPr>
            <p:cNvCxnSpPr/>
            <p:nvPr/>
          </p:nvCxnSpPr>
          <p:spPr>
            <a:xfrm>
              <a:off x="8731954" y="3785166"/>
              <a:ext cx="1324339" cy="952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3F58A6-7BC8-48C8-929F-6F961A33D4E5}"/>
                </a:ext>
              </a:extLst>
            </p:cNvPr>
            <p:cNvSpPr/>
            <p:nvPr/>
          </p:nvSpPr>
          <p:spPr>
            <a:xfrm>
              <a:off x="2805015" y="2554582"/>
              <a:ext cx="338554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26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Structural modeling (Gate-level)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Library defined primitive gates (and2/or2)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Boolean, bitwise logical (and/or)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Library user defined functions (and17)</a:t>
            </a: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Dataflow modeling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 assignment and select statements</a:t>
            </a:r>
          </a:p>
          <a:p>
            <a:pPr marL="457200" lvl="1" indent="0">
              <a:buClrTx/>
              <a:buNone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Behavioral modeling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 assignments within a process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process(A, B) , sensitivity list of A, B signals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Modeling</a:t>
            </a:r>
          </a:p>
        </p:txBody>
      </p:sp>
    </p:spTree>
    <p:extLst>
      <p:ext uri="{BB962C8B-B14F-4D97-AF65-F5344CB8AC3E}">
        <p14:creationId xmlns:p14="http://schemas.microsoft.com/office/powerpoint/2010/main" val="121037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6349001" y="1237232"/>
            <a:ext cx="5842999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Use standard IEEE library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 IEEE;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13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Entity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Comparator is port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A,B 	  : in 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0);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	  : out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Comparator;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13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work.gatespkg.all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13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Architecture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Structural gate description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 struct of Comparator 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signal x :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13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u3: xnor2 port map (A(3), B(3), X(3));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u2: xnor2 port map (A(2), B(2), X(2));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u1: xnor2 port map (A(1), B(1), X(1));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u0: xnor2 port map (A(0), B(0), X(0));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13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u4: and4  port map (X(3), X(2), X(1), X(0), Result);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3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struct;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4-bit Comparator – Structural Description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634</Words>
  <Application>Microsoft Office PowerPoint</Application>
  <PresentationFormat>Widescreen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Helvetica Neue Light</vt:lpstr>
      <vt:lpstr>Calibri Light</vt:lpstr>
      <vt:lpstr>Calibri</vt:lpstr>
      <vt:lpstr>Times New Roman</vt:lpstr>
      <vt:lpstr>Courier New</vt:lpstr>
      <vt:lpstr>Arial Black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2019-09-09T04:41:09Z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