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94" r:id="rId2"/>
    <p:sldId id="289" r:id="rId3"/>
    <p:sldId id="295" r:id="rId4"/>
    <p:sldId id="296" r:id="rId5"/>
    <p:sldId id="297" r:id="rId6"/>
    <p:sldId id="298" r:id="rId7"/>
    <p:sldId id="299" r:id="rId8"/>
    <p:sldId id="301" r:id="rId9"/>
  </p:sldIdLst>
  <p:sldSz cx="12192000" cy="6858000"/>
  <p:notesSz cx="6858000" cy="9144000"/>
  <p:embeddedFontLst>
    <p:embeddedFont>
      <p:font typeface="Arial Black" panose="020B0A04020102020204" pitchFamily="34" charset="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Helvetica Neue" panose="020B0604020202020204" charset="0"/>
      <p:bold r:id="rId18"/>
    </p:embeddedFont>
    <p:embeddedFont>
      <p:font typeface="Helvetica Neue Ligh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8B96AC1-9D4D-49B7-9F82-EFA4B7ACB614}">
          <p14:sldIdLst>
            <p14:sldId id="294"/>
            <p14:sldId id="289"/>
            <p14:sldId id="295"/>
            <p14:sldId id="296"/>
            <p14:sldId id="297"/>
            <p14:sldId id="298"/>
            <p14:sldId id="299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3" autoAdjust="0"/>
    <p:restoredTop sz="86706" autoAdjust="0"/>
  </p:normalViewPr>
  <p:slideViewPr>
    <p:cSldViewPr snapToGrid="0">
      <p:cViewPr varScale="1">
        <p:scale>
          <a:sx n="70" d="100"/>
          <a:sy n="70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870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1493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3658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0089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4207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1884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016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0160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6293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4037013" y="-1373187"/>
            <a:ext cx="4117975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055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055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355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355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sz="3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sz="3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6019800"/>
            <a:ext cx="12192000" cy="838200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 title="Be Boulder.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456851" y="6189029"/>
            <a:ext cx="2377001" cy="51215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013363" y="6356351"/>
            <a:ext cx="5727191" cy="336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824255" y="6356351"/>
            <a:ext cx="5488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1" title="University of Colorado Boulder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81697" y="6144844"/>
            <a:ext cx="2410227" cy="588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9965DA-C7B1-4387-88B8-3E1390391574}"/>
              </a:ext>
            </a:extLst>
          </p:cNvPr>
          <p:cNvCxnSpPr/>
          <p:nvPr userDrawn="1"/>
        </p:nvCxnSpPr>
        <p:spPr>
          <a:xfrm>
            <a:off x="0" y="60198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3"/>
          <p:cNvSpPr txBox="1"/>
          <p:nvPr/>
        </p:nvSpPr>
        <p:spPr>
          <a:xfrm>
            <a:off x="831850" y="2966113"/>
            <a:ext cx="10515600" cy="136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tabLst/>
              <a:defRPr/>
            </a:pP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[Instructor Name(s)]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[Department Name]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831850" y="2131733"/>
            <a:ext cx="294022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[Video Title]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0A59277-F897-4DB3-ADE3-49B5520D92DA}"/>
              </a:ext>
            </a:extLst>
          </p:cNvPr>
          <p:cNvSpPr txBox="1">
            <a:spLocks/>
          </p:cNvSpPr>
          <p:nvPr/>
        </p:nvSpPr>
        <p:spPr>
          <a:xfrm>
            <a:off x="211294" y="883776"/>
            <a:ext cx="1175671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3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FPGA Design for Embedded Systems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DD1F488-E062-48FC-B270-A09FC1B60F3B}"/>
              </a:ext>
            </a:extLst>
          </p:cNvPr>
          <p:cNvSpPr txBox="1">
            <a:spLocks/>
          </p:cNvSpPr>
          <p:nvPr/>
        </p:nvSpPr>
        <p:spPr>
          <a:xfrm>
            <a:off x="962025" y="3138576"/>
            <a:ext cx="100488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Arial"/>
              </a:rPr>
              <a:t>Hardware Description Languages for Logic Design</a:t>
            </a:r>
          </a:p>
        </p:txBody>
      </p:sp>
    </p:spTree>
    <p:extLst>
      <p:ext uri="{BB962C8B-B14F-4D97-AF65-F5344CB8AC3E}">
        <p14:creationId xmlns:p14="http://schemas.microsoft.com/office/powerpoint/2010/main" val="147355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VHDL rules and syntax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Understand VHDL Constructs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69880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Case Sensitivity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VHDL is not case sensitive. Equivalent : 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DATA_out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&lt;=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A_in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and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B_in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; 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data_OUT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&lt;=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a_IN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AND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b_IN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Arial"/>
              </a:rPr>
              <a:t>Tabs and Spaces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Arial"/>
              </a:rPr>
              <a:t>Use for readable coding style.  Equivalent :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Arial"/>
              </a:rPr>
              <a:t>D_out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Arial"/>
              </a:rPr>
              <a:t> &lt;=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Arial"/>
              </a:rPr>
              <a:t>a_in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Arial"/>
              </a:rPr>
              <a:t> or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Arial"/>
              </a:rPr>
              <a:t>b_in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Arial"/>
              </a:rPr>
              <a:t>;                   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Arial"/>
              </a:rPr>
              <a:t>D_out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Arial"/>
              </a:rPr>
              <a:t> &lt;=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Arial"/>
              </a:rPr>
              <a:t>a_in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Arial"/>
              </a:rPr>
              <a:t>       or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Arial"/>
              </a:rPr>
              <a:t>b_in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Arial"/>
              </a:rPr>
              <a:t>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Comments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--  dash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dash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  at the beginning or end of line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Semicolon  ;   Terminates each statement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VHDL Rules and Syntax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326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Deconstructing VHDL Components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sp>
        <p:nvSpPr>
          <p:cNvPr id="7" name="Vertical Text Placeholder 12">
            <a:extLst>
              <a:ext uri="{FF2B5EF4-FFF2-40B4-BE49-F238E27FC236}">
                <a16:creationId xmlns:a16="http://schemas.microsoft.com/office/drawing/2014/main" id="{438C0D70-56D0-41DE-97C9-F5D3260EDF92}"/>
              </a:ext>
            </a:extLst>
          </p:cNvPr>
          <p:cNvSpPr txBox="1">
            <a:spLocks/>
          </p:cNvSpPr>
          <p:nvPr/>
        </p:nvSpPr>
        <p:spPr>
          <a:xfrm>
            <a:off x="6316574" y="1192192"/>
            <a:ext cx="5214938" cy="478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-- Use standard IEEE library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library IEEE;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use IEEE.std_logic_1164.all;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urier New" charset="0"/>
              <a:ea typeface="Courier New" charset="0"/>
              <a:cs typeface="Courier New" charset="0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-- Entity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entity Comparator is port (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  A,B 	 : in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std_logic_vector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(3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downto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 0); 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  Result  : out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std_logic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end Comparator;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urier New" charset="0"/>
              <a:ea typeface="Courier New" charset="0"/>
              <a:cs typeface="Courier New" charset="0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-- Architecture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-- Dataflow description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architecture dataflow of Comparator is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begin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  Result &lt;= '1' when (A=B) else '0';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end dataflow;</a:t>
            </a:r>
          </a:p>
        </p:txBody>
      </p:sp>
    </p:spTree>
    <p:extLst>
      <p:ext uri="{BB962C8B-B14F-4D97-AF65-F5344CB8AC3E}">
        <p14:creationId xmlns:p14="http://schemas.microsoft.com/office/powerpoint/2010/main" val="192583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Library : IEEE Standard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sp>
        <p:nvSpPr>
          <p:cNvPr id="7" name="Vertical Text Placeholder 12">
            <a:extLst>
              <a:ext uri="{FF2B5EF4-FFF2-40B4-BE49-F238E27FC236}">
                <a16:creationId xmlns:a16="http://schemas.microsoft.com/office/drawing/2014/main" id="{438C0D70-56D0-41DE-97C9-F5D3260EDF92}"/>
              </a:ext>
            </a:extLst>
          </p:cNvPr>
          <p:cNvSpPr txBox="1">
            <a:spLocks/>
          </p:cNvSpPr>
          <p:nvPr/>
        </p:nvSpPr>
        <p:spPr>
          <a:xfrm>
            <a:off x="6316574" y="602654"/>
            <a:ext cx="5214938" cy="478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-- Use standard IEEE library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library IEEE;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use IEEE.std_logic_1164.all;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use IEEE.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numeric_std.all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;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-- arithmetic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urier New" charset="0"/>
              <a:ea typeface="Courier New" charset="0"/>
              <a:cs typeface="Courier New" charset="0"/>
              <a:sym typeface="Arial"/>
            </a:endParaRPr>
          </a:p>
        </p:txBody>
      </p:sp>
      <p:sp>
        <p:nvSpPr>
          <p:cNvPr id="8" name="Vertical Text Placeholder 12">
            <a:extLst>
              <a:ext uri="{FF2B5EF4-FFF2-40B4-BE49-F238E27FC236}">
                <a16:creationId xmlns:a16="http://schemas.microsoft.com/office/drawing/2014/main" id="{AA9C5BA1-D45F-40A4-9954-F105CD7A6D45}"/>
              </a:ext>
            </a:extLst>
          </p:cNvPr>
          <p:cNvSpPr txBox="1">
            <a:spLocks/>
          </p:cNvSpPr>
          <p:nvPr/>
        </p:nvSpPr>
        <p:spPr>
          <a:xfrm>
            <a:off x="5232308" y="1692230"/>
            <a:ext cx="6626817" cy="3444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Library is text readable (take a look inside)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Defines standard types :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std_ulogic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1	logic one,      strong drive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0	logic zero,     strong drive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X	unknown value,  strong drive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Z	high impedance, tri-state  . . 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Defines Functions : and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EF4CB-7AE7-49E9-B106-DFC442049C96}"/>
              </a:ext>
            </a:extLst>
          </p:cNvPr>
          <p:cNvSpPr txBox="1"/>
          <p:nvPr/>
        </p:nvSpPr>
        <p:spPr>
          <a:xfrm>
            <a:off x="5232308" y="4297875"/>
            <a:ext cx="629920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-- truth table for "and" function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CONSTANT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and_table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: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stdlogic_table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:= 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--      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--      |  U    X    0    1    Z    W    L    H    -         |   |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--      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    ( 'U', 'U', '0', 'U', 'U', 'U', '0', 'U', 'U' ),  -- | U 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    ( 'U', 'X', '0', 'X', 'X', 'X', '0', 'X', 'X' ),  -- | X 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    ( '0', '0', '0', '0', '0', '0', '0', '0', '0' ),  -- | 0 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    ( 'U', 'X', '0', '1', 'X', 'X', '0', '1', 'X' ),  -- | 1 | . .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653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Entity : Interface ports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sp>
        <p:nvSpPr>
          <p:cNvPr id="7" name="Vertical Text Placeholder 12">
            <a:extLst>
              <a:ext uri="{FF2B5EF4-FFF2-40B4-BE49-F238E27FC236}">
                <a16:creationId xmlns:a16="http://schemas.microsoft.com/office/drawing/2014/main" id="{438C0D70-56D0-41DE-97C9-F5D3260EDF92}"/>
              </a:ext>
            </a:extLst>
          </p:cNvPr>
          <p:cNvSpPr txBox="1">
            <a:spLocks/>
          </p:cNvSpPr>
          <p:nvPr/>
        </p:nvSpPr>
        <p:spPr>
          <a:xfrm>
            <a:off x="6316574" y="614682"/>
            <a:ext cx="5214938" cy="2202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-- Entity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entity Comparator is port (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  A,B 	 : in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std_logic_vector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(3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downto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 0); 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  Result  : out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std_logic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end Comparator; </a:t>
            </a:r>
          </a:p>
        </p:txBody>
      </p:sp>
      <p:sp>
        <p:nvSpPr>
          <p:cNvPr id="8" name="Vertical Text Placeholder 12">
            <a:extLst>
              <a:ext uri="{FF2B5EF4-FFF2-40B4-BE49-F238E27FC236}">
                <a16:creationId xmlns:a16="http://schemas.microsoft.com/office/drawing/2014/main" id="{32CC2B34-3526-4B26-9F74-459DE1C7E60B}"/>
              </a:ext>
            </a:extLst>
          </p:cNvPr>
          <p:cNvSpPr txBox="1">
            <a:spLocks/>
          </p:cNvSpPr>
          <p:nvPr/>
        </p:nvSpPr>
        <p:spPr>
          <a:xfrm>
            <a:off x="5232308" y="2077237"/>
            <a:ext cx="6626817" cy="3926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Ports  :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blackbox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Direction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in      input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out     output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inout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  bi-directional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lain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Arial"/>
            </a:endParaRPr>
          </a:p>
          <a:p>
            <a:pPr marL="8001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Vector (bus, bundle) and bit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std_logic_vector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(3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downto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0)     bus  </a:t>
            </a:r>
            <a:r>
              <a:rPr kumimoji="0" lang="pl-PL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1,0,X,Z,W,L,H,U,-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std_logic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                        bit  1</a:t>
            </a:r>
            <a:r>
              <a:rPr kumimoji="0" lang="pl-PL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,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0</a:t>
            </a:r>
            <a:r>
              <a:rPr kumimoji="0" lang="pl-PL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,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X</a:t>
            </a:r>
            <a:r>
              <a:rPr kumimoji="0" lang="pl-PL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,Z,W,L,H,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U,</a:t>
            </a:r>
            <a:r>
              <a:rPr kumimoji="0" lang="pl-PL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-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unsigned (127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downto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0)           bus (full 128 bits data)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D10FB4-D014-4E59-B475-F93AD96B6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016" y="1993889"/>
            <a:ext cx="1703363" cy="106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1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8174DCA-3A03-403A-8661-26555F4DBA5B}"/>
              </a:ext>
            </a:extLst>
          </p:cNvPr>
          <p:cNvSpPr/>
          <p:nvPr/>
        </p:nvSpPr>
        <p:spPr>
          <a:xfrm>
            <a:off x="5894173" y="1192192"/>
            <a:ext cx="4831492" cy="72916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Architecture : Design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sp>
        <p:nvSpPr>
          <p:cNvPr id="7" name="Vertical Text Placeholder 12">
            <a:extLst>
              <a:ext uri="{FF2B5EF4-FFF2-40B4-BE49-F238E27FC236}">
                <a16:creationId xmlns:a16="http://schemas.microsoft.com/office/drawing/2014/main" id="{438C0D70-56D0-41DE-97C9-F5D3260EDF92}"/>
              </a:ext>
            </a:extLst>
          </p:cNvPr>
          <p:cNvSpPr txBox="1">
            <a:spLocks/>
          </p:cNvSpPr>
          <p:nvPr/>
        </p:nvSpPr>
        <p:spPr>
          <a:xfrm>
            <a:off x="6316574" y="626715"/>
            <a:ext cx="5214938" cy="478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-- Architecture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architecture dataflow of Comparator is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begin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  Result &lt;= '1' when (A=B) else '0';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Arial"/>
              </a:rPr>
              <a:t>end dataflow;</a:t>
            </a:r>
          </a:p>
        </p:txBody>
      </p:sp>
      <p:sp>
        <p:nvSpPr>
          <p:cNvPr id="8" name="Vertical Text Placeholder 12">
            <a:extLst>
              <a:ext uri="{FF2B5EF4-FFF2-40B4-BE49-F238E27FC236}">
                <a16:creationId xmlns:a16="http://schemas.microsoft.com/office/drawing/2014/main" id="{6B5F3FBD-D3DE-41AF-9812-D44BD66C359A}"/>
              </a:ext>
            </a:extLst>
          </p:cNvPr>
          <p:cNvSpPr txBox="1">
            <a:spLocks/>
          </p:cNvSpPr>
          <p:nvPr/>
        </p:nvSpPr>
        <p:spPr>
          <a:xfrm>
            <a:off x="4744996" y="2077237"/>
            <a:ext cx="7114130" cy="39267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Functional definition of circuit design  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Simple to Complex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Code re-usable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Chip top to lowest hierarchy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Instantiate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architecture  MY_HIER  of MY_UPPER is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 component  MY_LOWER_OR  port (A,B: in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std_logic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; Z: out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std_logic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);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 end component;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begin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 MY_INST_1: MY_LOWER_OR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port_map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(A=&gt;A_UP, B=&gt;B_UP, Z=&gt;Z_UP);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end architecture  MY_HIER;</a:t>
            </a:r>
          </a:p>
          <a:p>
            <a:pPr marL="457200" marR="0" lvl="2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Arial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B71D78-7814-4FAF-B3BB-0DA731214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9397" y="2612499"/>
            <a:ext cx="2030896" cy="170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4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Create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Arial"/>
              </a:rPr>
              <a:t>readable code style by using :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Arial"/>
              </a:rPr>
              <a:t>Spaces, tabs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Arial"/>
              </a:rPr>
              <a:t>Other readable code sources as examples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Arial"/>
              </a:rPr>
              <a:t>Use comments before and on each line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Arial"/>
              </a:rPr>
              <a:t>Library, Entity, Architecture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67821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645</Words>
  <Application>Microsoft Office PowerPoint</Application>
  <PresentationFormat>Widescreen</PresentationFormat>
  <Paragraphs>117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Helvetica Neue Light</vt:lpstr>
      <vt:lpstr>Calibri Light</vt:lpstr>
      <vt:lpstr>Calibri</vt:lpstr>
      <vt:lpstr>Courier New</vt:lpstr>
      <vt:lpstr>Arial Black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2019-09-09T04:42:03Z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