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81" r:id="rId24"/>
    <p:sldId id="275" r:id="rId25"/>
    <p:sldId id="276" r:id="rId26"/>
    <p:sldId id="277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D56CA-D073-4043-8289-032254103438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</dgm:pt>
    <dgm:pt modelId="{3B5D3C19-94A6-4552-B079-AF14073BA355}">
      <dgm:prSet phldrT="[文本]"/>
      <dgm:spPr/>
      <dgm:t>
        <a:bodyPr/>
        <a:lstStyle/>
        <a:p>
          <a:r>
            <a:rPr lang="en-US" altLang="zh-CN" dirty="0" smtClean="0"/>
            <a:t>Infer 2.5D from CNN</a:t>
          </a:r>
          <a:endParaRPr lang="zh-CN" altLang="en-US" dirty="0"/>
        </a:p>
      </dgm:t>
    </dgm:pt>
    <dgm:pt modelId="{27302F01-9FB7-4EFA-8278-6D816376B0E5}" type="parTrans" cxnId="{C148ADCB-19BF-4897-A96A-859100B1632C}">
      <dgm:prSet/>
      <dgm:spPr/>
      <dgm:t>
        <a:bodyPr/>
        <a:lstStyle/>
        <a:p>
          <a:endParaRPr lang="zh-CN" altLang="en-US"/>
        </a:p>
      </dgm:t>
    </dgm:pt>
    <dgm:pt modelId="{5C95B6A4-2F3D-4FED-A260-3D6C398AD445}" type="sibTrans" cxnId="{C148ADCB-19BF-4897-A96A-859100B1632C}">
      <dgm:prSet/>
      <dgm:spPr/>
      <dgm:t>
        <a:bodyPr/>
        <a:lstStyle/>
        <a:p>
          <a:endParaRPr lang="zh-CN" altLang="en-US"/>
        </a:p>
      </dgm:t>
    </dgm:pt>
    <dgm:pt modelId="{BBC4D7A4-07F0-43D8-9BBC-B9C74BA124EE}">
      <dgm:prSet phldrT="[文本]"/>
      <dgm:spPr/>
      <dgm:t>
        <a:bodyPr/>
        <a:lstStyle/>
        <a:p>
          <a:r>
            <a:rPr lang="en-US" altLang="zh-CN" dirty="0" smtClean="0"/>
            <a:t>Scale normalized root  Z</a:t>
          </a:r>
          <a:endParaRPr lang="zh-CN" altLang="en-US" dirty="0"/>
        </a:p>
      </dgm:t>
    </dgm:pt>
    <dgm:pt modelId="{14CF5B0A-B867-4298-AF09-763F202DADC8}" type="parTrans" cxnId="{9076872E-F641-43AC-A31E-FFEE1DC9564B}">
      <dgm:prSet/>
      <dgm:spPr/>
      <dgm:t>
        <a:bodyPr/>
        <a:lstStyle/>
        <a:p>
          <a:endParaRPr lang="zh-CN" altLang="en-US"/>
        </a:p>
      </dgm:t>
    </dgm:pt>
    <dgm:pt modelId="{773419C2-4687-4D25-9436-16BD180BA18A}" type="sibTrans" cxnId="{9076872E-F641-43AC-A31E-FFEE1DC9564B}">
      <dgm:prSet/>
      <dgm:spPr/>
      <dgm:t>
        <a:bodyPr/>
        <a:lstStyle/>
        <a:p>
          <a:endParaRPr lang="zh-CN" altLang="en-US"/>
        </a:p>
      </dgm:t>
    </dgm:pt>
    <dgm:pt modelId="{B279276F-EDE2-414B-9A7C-D54CF4DF6C0D}">
      <dgm:prSet phldrT="[文本]"/>
      <dgm:spPr/>
      <dgm:t>
        <a:bodyPr/>
        <a:lstStyle/>
        <a:p>
          <a:r>
            <a:rPr lang="en-US" altLang="zh-CN" dirty="0" smtClean="0"/>
            <a:t>Scale recovery</a:t>
          </a:r>
          <a:endParaRPr lang="zh-CN" altLang="en-US" dirty="0"/>
        </a:p>
      </dgm:t>
    </dgm:pt>
    <dgm:pt modelId="{A2885C70-4864-4F35-86F1-65A100C0A544}" type="parTrans" cxnId="{E803D195-BA72-4A94-B505-AD51953C0F2A}">
      <dgm:prSet/>
      <dgm:spPr/>
      <dgm:t>
        <a:bodyPr/>
        <a:lstStyle/>
        <a:p>
          <a:endParaRPr lang="zh-CN" altLang="en-US"/>
        </a:p>
      </dgm:t>
    </dgm:pt>
    <dgm:pt modelId="{77FB3C35-E7B1-41DC-8535-3DA7B2A9636E}" type="sibTrans" cxnId="{E803D195-BA72-4A94-B505-AD51953C0F2A}">
      <dgm:prSet/>
      <dgm:spPr/>
      <dgm:t>
        <a:bodyPr/>
        <a:lstStyle/>
        <a:p>
          <a:endParaRPr lang="zh-CN" altLang="en-US"/>
        </a:p>
      </dgm:t>
    </dgm:pt>
    <dgm:pt modelId="{365905F0-F059-41A0-826E-9DD7CB215524}">
      <dgm:prSet/>
      <dgm:spPr/>
      <dgm:t>
        <a:bodyPr/>
        <a:lstStyle/>
        <a:p>
          <a:r>
            <a:rPr lang="en-US" altLang="zh-CN" dirty="0" smtClean="0"/>
            <a:t>Scale-normalized root-relative joint prediction get </a:t>
          </a:r>
          <a:endParaRPr lang="zh-CN" altLang="en-US" dirty="0"/>
        </a:p>
      </dgm:t>
    </dgm:pt>
    <dgm:pt modelId="{7C54B4CC-9E06-4299-8E37-4B484F4D97DD}" type="parTrans" cxnId="{169914D5-D11B-4081-97C2-910E8DBA11D5}">
      <dgm:prSet/>
      <dgm:spPr/>
    </dgm:pt>
    <dgm:pt modelId="{BFA638A3-489E-4A5E-B9BD-24898CA6BD96}" type="sibTrans" cxnId="{169914D5-D11B-4081-97C2-910E8DBA11D5}">
      <dgm:prSet/>
      <dgm:spPr/>
    </dgm:pt>
    <mc:AlternateContent xmlns:mc="http://schemas.openxmlformats.org/markup-compatibility/2006" xmlns:a14="http://schemas.microsoft.com/office/drawing/2010/main">
      <mc:Choice Requires="a14">
        <dgm:pt modelId="{EC9CDB99-95E4-4953-8995-DD9AE714BF8A}">
          <dgm:prSet/>
          <dgm:spPr/>
          <dgm:t>
            <a:bodyPr/>
            <a:lstStyle/>
            <a:p>
              <a:r>
                <a:rPr lang="en-US" altLang="zh-CN" dirty="0" smtClean="0"/>
                <a:t>Depth value of scale-normalized root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altLang="zh-CN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e>
                  </m:acc>
                </m:oMath>
              </a14:m>
              <a:r>
                <a:rPr lang="zh-CN" altLang="en-US" dirty="0" smtClean="0"/>
                <a:t> </a:t>
              </a:r>
              <a:r>
                <a:rPr lang="en-US" altLang="zh-CN" dirty="0" smtClean="0"/>
                <a:t>get</a:t>
              </a:r>
              <a:endParaRPr lang="zh-CN" altLang="en-US" dirty="0"/>
            </a:p>
          </dgm:t>
        </dgm:pt>
      </mc:Choice>
      <mc:Fallback xmlns="">
        <dgm:pt modelId="{EC9CDB99-95E4-4953-8995-DD9AE714BF8A}">
          <dgm:prSet/>
          <dgm:spPr/>
          <dgm:t>
            <a:bodyPr/>
            <a:lstStyle/>
            <a:p>
              <a:r>
                <a:rPr lang="en-US" altLang="zh-CN" dirty="0" smtClean="0"/>
                <a:t>Depth value of scale-normalized root </a:t>
              </a:r>
              <a:r>
                <a:rPr lang="en-US" altLang="zh-CN" i="0" smtClean="0">
                  <a:latin typeface="Cambria Math" panose="02040503050406030204" pitchFamily="18" charset="0"/>
                </a:rPr>
                <a:t>(</a:t>
              </a:r>
              <a:r>
                <a:rPr lang="en-US" altLang="zh-CN" b="0" i="0" smtClean="0">
                  <a:latin typeface="Cambria Math" panose="02040503050406030204" pitchFamily="18" charset="0"/>
                </a:rPr>
                <a:t>𝑧_𝑟𝑜𝑜𝑡 ) ̂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get</a:t>
              </a:r>
              <a:endParaRPr lang="zh-CN" altLang="en-US" dirty="0"/>
            </a:p>
          </dgm:t>
        </dgm:pt>
      </mc:Fallback>
    </mc:AlternateContent>
    <dgm:pt modelId="{9C669FA6-D04D-4E53-8407-590CAF517CB5}" type="parTrans" cxnId="{0F74F611-76DD-4A28-AC2D-521D14EE790C}">
      <dgm:prSet/>
      <dgm:spPr/>
    </dgm:pt>
    <dgm:pt modelId="{5E8DDE7D-8480-44B0-9172-6B3CC7923F48}" type="sibTrans" cxnId="{0F74F611-76DD-4A28-AC2D-521D14EE790C}">
      <dgm:prSet/>
      <dgm:spPr/>
    </dgm:pt>
    <dgm:pt modelId="{59060406-028D-4F7B-9041-2A51F4E32570}">
      <dgm:prSet/>
      <dgm:spPr/>
      <dgm:t>
        <a:bodyPr/>
        <a:lstStyle/>
        <a:p>
          <a:r>
            <a:rPr lang="en-US" altLang="zh-CN" dirty="0" smtClean="0"/>
            <a:t>Recover the scale-normalized absolute joint prediction to absolute w/o scale norm.</a:t>
          </a:r>
          <a:endParaRPr lang="zh-CN" altLang="en-US" dirty="0"/>
        </a:p>
      </dgm:t>
    </dgm:pt>
    <dgm:pt modelId="{0E7B9564-A625-4966-ACD7-517655B9B7E1}" type="parTrans" cxnId="{51977684-CEDC-48BC-B77F-ECB92BE70908}">
      <dgm:prSet/>
      <dgm:spPr/>
    </dgm:pt>
    <dgm:pt modelId="{6E3BDF05-62BF-4E78-8E5D-52BDA9946A4C}" type="sibTrans" cxnId="{51977684-CEDC-48BC-B77F-ECB92BE70908}">
      <dgm:prSet/>
      <dgm:spPr/>
    </dgm:pt>
    <dgm:pt modelId="{EA8D0A7A-3C9C-4A5D-83EB-66225A8E2565}" type="pres">
      <dgm:prSet presAssocID="{E55D56CA-D073-4043-8289-032254103438}" presName="linearFlow" presStyleCnt="0">
        <dgm:presLayoutVars>
          <dgm:dir/>
          <dgm:animLvl val="lvl"/>
          <dgm:resizeHandles val="exact"/>
        </dgm:presLayoutVars>
      </dgm:prSet>
      <dgm:spPr/>
    </dgm:pt>
    <dgm:pt modelId="{ED3AC8CF-206B-4962-B6F2-0C1198470670}" type="pres">
      <dgm:prSet presAssocID="{3B5D3C19-94A6-4552-B079-AF14073BA355}" presName="composite" presStyleCnt="0"/>
      <dgm:spPr/>
    </dgm:pt>
    <dgm:pt modelId="{3A17F523-84A4-424A-A63C-EFCF320CE4A0}" type="pres">
      <dgm:prSet presAssocID="{3B5D3C19-94A6-4552-B079-AF14073BA35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2DF8B9-100D-4A86-9CC5-655677C7734F}" type="pres">
      <dgm:prSet presAssocID="{3B5D3C19-94A6-4552-B079-AF14073BA35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59E22-64A5-4084-9A0E-C489EF5FB9E4}" type="pres">
      <dgm:prSet presAssocID="{5C95B6A4-2F3D-4FED-A260-3D6C398AD445}" presName="sp" presStyleCnt="0"/>
      <dgm:spPr/>
    </dgm:pt>
    <dgm:pt modelId="{17179CCA-7874-46C9-8093-283A10C99E29}" type="pres">
      <dgm:prSet presAssocID="{BBC4D7A4-07F0-43D8-9BBC-B9C74BA124EE}" presName="composite" presStyleCnt="0"/>
      <dgm:spPr/>
    </dgm:pt>
    <dgm:pt modelId="{18B448C7-55D3-4236-928C-6D1CE749BD65}" type="pres">
      <dgm:prSet presAssocID="{BBC4D7A4-07F0-43D8-9BBC-B9C74BA124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75456-3B4C-440E-8C72-BDEFF14C582E}" type="pres">
      <dgm:prSet presAssocID="{BBC4D7A4-07F0-43D8-9BBC-B9C74BA124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4DCA2E-76C3-41F3-AD1D-B61100934413}" type="pres">
      <dgm:prSet presAssocID="{773419C2-4687-4D25-9436-16BD180BA18A}" presName="sp" presStyleCnt="0"/>
      <dgm:spPr/>
    </dgm:pt>
    <dgm:pt modelId="{23BCB0FC-877B-42F6-93B2-45F7C523FE47}" type="pres">
      <dgm:prSet presAssocID="{B279276F-EDE2-414B-9A7C-D54CF4DF6C0D}" presName="composite" presStyleCnt="0"/>
      <dgm:spPr/>
    </dgm:pt>
    <dgm:pt modelId="{5CEFE446-94E9-42B8-B5A8-6948D57033F6}" type="pres">
      <dgm:prSet presAssocID="{B279276F-EDE2-414B-9A7C-D54CF4DF6C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FDDE9-24AE-4260-B295-1BE96CBD65F9}" type="pres">
      <dgm:prSet presAssocID="{B279276F-EDE2-414B-9A7C-D54CF4DF6C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977684-CEDC-48BC-B77F-ECB92BE70908}" srcId="{B279276F-EDE2-414B-9A7C-D54CF4DF6C0D}" destId="{59060406-028D-4F7B-9041-2A51F4E32570}" srcOrd="0" destOrd="0" parTransId="{0E7B9564-A625-4966-ACD7-517655B9B7E1}" sibTransId="{6E3BDF05-62BF-4E78-8E5D-52BDA9946A4C}"/>
    <dgm:cxn modelId="{9ACD0CB1-7CC6-40E4-96C1-6B574FAE4BA5}" type="presOf" srcId="{EC9CDB99-95E4-4953-8995-DD9AE714BF8A}" destId="{99875456-3B4C-440E-8C72-BDEFF14C582E}" srcOrd="0" destOrd="0" presId="urn:microsoft.com/office/officeart/2005/8/layout/chevron2"/>
    <dgm:cxn modelId="{0F74F611-76DD-4A28-AC2D-521D14EE790C}" srcId="{BBC4D7A4-07F0-43D8-9BBC-B9C74BA124EE}" destId="{EC9CDB99-95E4-4953-8995-DD9AE714BF8A}" srcOrd="0" destOrd="0" parTransId="{9C669FA6-D04D-4E53-8407-590CAF517CB5}" sibTransId="{5E8DDE7D-8480-44B0-9172-6B3CC7923F48}"/>
    <dgm:cxn modelId="{BC528980-0FE0-4EC3-AEDA-0533D1D4C4AE}" type="presOf" srcId="{B279276F-EDE2-414B-9A7C-D54CF4DF6C0D}" destId="{5CEFE446-94E9-42B8-B5A8-6948D57033F6}" srcOrd="0" destOrd="0" presId="urn:microsoft.com/office/officeart/2005/8/layout/chevron2"/>
    <dgm:cxn modelId="{9076872E-F641-43AC-A31E-FFEE1DC9564B}" srcId="{E55D56CA-D073-4043-8289-032254103438}" destId="{BBC4D7A4-07F0-43D8-9BBC-B9C74BA124EE}" srcOrd="1" destOrd="0" parTransId="{14CF5B0A-B867-4298-AF09-763F202DADC8}" sibTransId="{773419C2-4687-4D25-9436-16BD180BA18A}"/>
    <dgm:cxn modelId="{14BDFF3E-FBD5-4241-A768-0EF1EF1437AB}" type="presOf" srcId="{365905F0-F059-41A0-826E-9DD7CB215524}" destId="{712DF8B9-100D-4A86-9CC5-655677C7734F}" srcOrd="0" destOrd="0" presId="urn:microsoft.com/office/officeart/2005/8/layout/chevron2"/>
    <dgm:cxn modelId="{71703919-8CB3-4B1B-9942-18B6FF6860C7}" type="presOf" srcId="{59060406-028D-4F7B-9041-2A51F4E32570}" destId="{1B2FDDE9-24AE-4260-B295-1BE96CBD65F9}" srcOrd="0" destOrd="0" presId="urn:microsoft.com/office/officeart/2005/8/layout/chevron2"/>
    <dgm:cxn modelId="{09EC1B82-8474-4256-82BE-FCBA8484C279}" type="presOf" srcId="{3B5D3C19-94A6-4552-B079-AF14073BA355}" destId="{3A17F523-84A4-424A-A63C-EFCF320CE4A0}" srcOrd="0" destOrd="0" presId="urn:microsoft.com/office/officeart/2005/8/layout/chevron2"/>
    <dgm:cxn modelId="{E803D195-BA72-4A94-B505-AD51953C0F2A}" srcId="{E55D56CA-D073-4043-8289-032254103438}" destId="{B279276F-EDE2-414B-9A7C-D54CF4DF6C0D}" srcOrd="2" destOrd="0" parTransId="{A2885C70-4864-4F35-86F1-65A100C0A544}" sibTransId="{77FB3C35-E7B1-41DC-8535-3DA7B2A9636E}"/>
    <dgm:cxn modelId="{C148ADCB-19BF-4897-A96A-859100B1632C}" srcId="{E55D56CA-D073-4043-8289-032254103438}" destId="{3B5D3C19-94A6-4552-B079-AF14073BA355}" srcOrd="0" destOrd="0" parTransId="{27302F01-9FB7-4EFA-8278-6D816376B0E5}" sibTransId="{5C95B6A4-2F3D-4FED-A260-3D6C398AD445}"/>
    <dgm:cxn modelId="{69028205-7AAD-4AD1-8396-FD016CAD6D44}" type="presOf" srcId="{E55D56CA-D073-4043-8289-032254103438}" destId="{EA8D0A7A-3C9C-4A5D-83EB-66225A8E2565}" srcOrd="0" destOrd="0" presId="urn:microsoft.com/office/officeart/2005/8/layout/chevron2"/>
    <dgm:cxn modelId="{169914D5-D11B-4081-97C2-910E8DBA11D5}" srcId="{3B5D3C19-94A6-4552-B079-AF14073BA355}" destId="{365905F0-F059-41A0-826E-9DD7CB215524}" srcOrd="0" destOrd="0" parTransId="{7C54B4CC-9E06-4299-8E37-4B484F4D97DD}" sibTransId="{BFA638A3-489E-4A5E-B9BD-24898CA6BD96}"/>
    <dgm:cxn modelId="{1AB16B3E-6BD8-49D8-8D45-C13D8B7C0A9B}" type="presOf" srcId="{BBC4D7A4-07F0-43D8-9BBC-B9C74BA124EE}" destId="{18B448C7-55D3-4236-928C-6D1CE749BD65}" srcOrd="0" destOrd="0" presId="urn:microsoft.com/office/officeart/2005/8/layout/chevron2"/>
    <dgm:cxn modelId="{32AB4441-2350-4ECA-8419-7D5D61F5ED6F}" type="presParOf" srcId="{EA8D0A7A-3C9C-4A5D-83EB-66225A8E2565}" destId="{ED3AC8CF-206B-4962-B6F2-0C1198470670}" srcOrd="0" destOrd="0" presId="urn:microsoft.com/office/officeart/2005/8/layout/chevron2"/>
    <dgm:cxn modelId="{93C3495F-F754-4EAE-8C83-91072CDCF3BF}" type="presParOf" srcId="{ED3AC8CF-206B-4962-B6F2-0C1198470670}" destId="{3A17F523-84A4-424A-A63C-EFCF320CE4A0}" srcOrd="0" destOrd="0" presId="urn:microsoft.com/office/officeart/2005/8/layout/chevron2"/>
    <dgm:cxn modelId="{C4E98CC2-C089-4B22-9D3C-160C5E1D1BE1}" type="presParOf" srcId="{ED3AC8CF-206B-4962-B6F2-0C1198470670}" destId="{712DF8B9-100D-4A86-9CC5-655677C7734F}" srcOrd="1" destOrd="0" presId="urn:microsoft.com/office/officeart/2005/8/layout/chevron2"/>
    <dgm:cxn modelId="{DF29893E-05A4-4FED-B1E7-97529038C23A}" type="presParOf" srcId="{EA8D0A7A-3C9C-4A5D-83EB-66225A8E2565}" destId="{0B859E22-64A5-4084-9A0E-C489EF5FB9E4}" srcOrd="1" destOrd="0" presId="urn:microsoft.com/office/officeart/2005/8/layout/chevron2"/>
    <dgm:cxn modelId="{CCDBB11F-89A7-42B4-A061-C13AEF6CF113}" type="presParOf" srcId="{EA8D0A7A-3C9C-4A5D-83EB-66225A8E2565}" destId="{17179CCA-7874-46C9-8093-283A10C99E29}" srcOrd="2" destOrd="0" presId="urn:microsoft.com/office/officeart/2005/8/layout/chevron2"/>
    <dgm:cxn modelId="{F4D2F804-F0E1-4EEC-900F-E5F8C6B47BDB}" type="presParOf" srcId="{17179CCA-7874-46C9-8093-283A10C99E29}" destId="{18B448C7-55D3-4236-928C-6D1CE749BD65}" srcOrd="0" destOrd="0" presId="urn:microsoft.com/office/officeart/2005/8/layout/chevron2"/>
    <dgm:cxn modelId="{1F89332F-0691-430A-A01F-8CC866E7B436}" type="presParOf" srcId="{17179CCA-7874-46C9-8093-283A10C99E29}" destId="{99875456-3B4C-440E-8C72-BDEFF14C582E}" srcOrd="1" destOrd="0" presId="urn:microsoft.com/office/officeart/2005/8/layout/chevron2"/>
    <dgm:cxn modelId="{7BA533A5-DCEB-456E-98D7-10BF8B84DE1B}" type="presParOf" srcId="{EA8D0A7A-3C9C-4A5D-83EB-66225A8E2565}" destId="{EE4DCA2E-76C3-41F3-AD1D-B61100934413}" srcOrd="3" destOrd="0" presId="urn:microsoft.com/office/officeart/2005/8/layout/chevron2"/>
    <dgm:cxn modelId="{99131416-908D-4754-BC02-2489CBDE9644}" type="presParOf" srcId="{EA8D0A7A-3C9C-4A5D-83EB-66225A8E2565}" destId="{23BCB0FC-877B-42F6-93B2-45F7C523FE47}" srcOrd="4" destOrd="0" presId="urn:microsoft.com/office/officeart/2005/8/layout/chevron2"/>
    <dgm:cxn modelId="{24237748-405F-40B8-8FFC-811F7918DC8F}" type="presParOf" srcId="{23BCB0FC-877B-42F6-93B2-45F7C523FE47}" destId="{5CEFE446-94E9-42B8-B5A8-6948D57033F6}" srcOrd="0" destOrd="0" presId="urn:microsoft.com/office/officeart/2005/8/layout/chevron2"/>
    <dgm:cxn modelId="{92AAA00C-392D-4226-8F15-663BDED743A7}" type="presParOf" srcId="{23BCB0FC-877B-42F6-93B2-45F7C523FE47}" destId="{1B2FDDE9-24AE-4260-B295-1BE96CBD65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5D56CA-D073-4043-8289-032254103438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</dgm:pt>
    <dgm:pt modelId="{3B5D3C19-94A6-4552-B079-AF14073BA355}">
      <dgm:prSet phldrT="[文本]"/>
      <dgm:spPr/>
      <dgm:t>
        <a:bodyPr/>
        <a:lstStyle/>
        <a:p>
          <a:r>
            <a:rPr lang="en-US" altLang="zh-CN" dirty="0" smtClean="0"/>
            <a:t>Infer 2.5D from CNN</a:t>
          </a:r>
          <a:endParaRPr lang="zh-CN" altLang="en-US" dirty="0"/>
        </a:p>
      </dgm:t>
    </dgm:pt>
    <dgm:pt modelId="{27302F01-9FB7-4EFA-8278-6D816376B0E5}" type="parTrans" cxnId="{C148ADCB-19BF-4897-A96A-859100B1632C}">
      <dgm:prSet/>
      <dgm:spPr/>
      <dgm:t>
        <a:bodyPr/>
        <a:lstStyle/>
        <a:p>
          <a:endParaRPr lang="zh-CN" altLang="en-US"/>
        </a:p>
      </dgm:t>
    </dgm:pt>
    <dgm:pt modelId="{5C95B6A4-2F3D-4FED-A260-3D6C398AD445}" type="sibTrans" cxnId="{C148ADCB-19BF-4897-A96A-859100B1632C}">
      <dgm:prSet/>
      <dgm:spPr/>
      <dgm:t>
        <a:bodyPr/>
        <a:lstStyle/>
        <a:p>
          <a:endParaRPr lang="zh-CN" altLang="en-US"/>
        </a:p>
      </dgm:t>
    </dgm:pt>
    <dgm:pt modelId="{BBC4D7A4-07F0-43D8-9BBC-B9C74BA124EE}">
      <dgm:prSet phldrT="[文本]"/>
      <dgm:spPr/>
      <dgm:t>
        <a:bodyPr/>
        <a:lstStyle/>
        <a:p>
          <a:r>
            <a:rPr lang="en-US" altLang="zh-CN" dirty="0" smtClean="0"/>
            <a:t>Scale normalized root  Z</a:t>
          </a:r>
          <a:endParaRPr lang="zh-CN" altLang="en-US" dirty="0"/>
        </a:p>
      </dgm:t>
    </dgm:pt>
    <dgm:pt modelId="{14CF5B0A-B867-4298-AF09-763F202DADC8}" type="parTrans" cxnId="{9076872E-F641-43AC-A31E-FFEE1DC9564B}">
      <dgm:prSet/>
      <dgm:spPr/>
      <dgm:t>
        <a:bodyPr/>
        <a:lstStyle/>
        <a:p>
          <a:endParaRPr lang="zh-CN" altLang="en-US"/>
        </a:p>
      </dgm:t>
    </dgm:pt>
    <dgm:pt modelId="{773419C2-4687-4D25-9436-16BD180BA18A}" type="sibTrans" cxnId="{9076872E-F641-43AC-A31E-FFEE1DC9564B}">
      <dgm:prSet/>
      <dgm:spPr/>
      <dgm:t>
        <a:bodyPr/>
        <a:lstStyle/>
        <a:p>
          <a:endParaRPr lang="zh-CN" altLang="en-US"/>
        </a:p>
      </dgm:t>
    </dgm:pt>
    <dgm:pt modelId="{B279276F-EDE2-414B-9A7C-D54CF4DF6C0D}">
      <dgm:prSet phldrT="[文本]"/>
      <dgm:spPr/>
      <dgm:t>
        <a:bodyPr/>
        <a:lstStyle/>
        <a:p>
          <a:r>
            <a:rPr lang="en-US" altLang="zh-CN" dirty="0" smtClean="0"/>
            <a:t>Scale recovery</a:t>
          </a:r>
          <a:endParaRPr lang="zh-CN" altLang="en-US" dirty="0"/>
        </a:p>
      </dgm:t>
    </dgm:pt>
    <dgm:pt modelId="{A2885C70-4864-4F35-86F1-65A100C0A544}" type="parTrans" cxnId="{E803D195-BA72-4A94-B505-AD51953C0F2A}">
      <dgm:prSet/>
      <dgm:spPr/>
      <dgm:t>
        <a:bodyPr/>
        <a:lstStyle/>
        <a:p>
          <a:endParaRPr lang="zh-CN" altLang="en-US"/>
        </a:p>
      </dgm:t>
    </dgm:pt>
    <dgm:pt modelId="{77FB3C35-E7B1-41DC-8535-3DA7B2A9636E}" type="sibTrans" cxnId="{E803D195-BA72-4A94-B505-AD51953C0F2A}">
      <dgm:prSet/>
      <dgm:spPr/>
      <dgm:t>
        <a:bodyPr/>
        <a:lstStyle/>
        <a:p>
          <a:endParaRPr lang="zh-CN" altLang="en-US"/>
        </a:p>
      </dgm:t>
    </dgm:pt>
    <dgm:pt modelId="{365905F0-F059-41A0-826E-9DD7CB215524}">
      <dgm:prSet/>
      <dgm:spPr/>
      <dgm:t>
        <a:bodyPr/>
        <a:lstStyle/>
        <a:p>
          <a:r>
            <a:rPr lang="en-US" altLang="zh-CN" dirty="0" smtClean="0"/>
            <a:t>Scale-normalized root-relative joint prediction get </a:t>
          </a:r>
          <a:endParaRPr lang="zh-CN" altLang="en-US" dirty="0"/>
        </a:p>
      </dgm:t>
    </dgm:pt>
    <dgm:pt modelId="{7C54B4CC-9E06-4299-8E37-4B484F4D97DD}" type="parTrans" cxnId="{169914D5-D11B-4081-97C2-910E8DBA11D5}">
      <dgm:prSet/>
      <dgm:spPr/>
    </dgm:pt>
    <dgm:pt modelId="{BFA638A3-489E-4A5E-B9BD-24898CA6BD96}" type="sibTrans" cxnId="{169914D5-D11B-4081-97C2-910E8DBA11D5}">
      <dgm:prSet/>
      <dgm:spPr/>
    </dgm:pt>
    <dgm:pt modelId="{EC9CDB99-95E4-4953-8995-DD9AE714BF8A}">
      <dgm:prSet/>
      <dgm:spPr>
        <a:blipFill rotWithShape="0">
          <a:blip xmlns:r="http://schemas.openxmlformats.org/officeDocument/2006/relationships" r:embed="rId1"/>
          <a:stretch>
            <a:fillRect l="-194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C669FA6-D04D-4E53-8407-590CAF517CB5}" type="parTrans" cxnId="{0F74F611-76DD-4A28-AC2D-521D14EE790C}">
      <dgm:prSet/>
      <dgm:spPr/>
    </dgm:pt>
    <dgm:pt modelId="{5E8DDE7D-8480-44B0-9172-6B3CC7923F48}" type="sibTrans" cxnId="{0F74F611-76DD-4A28-AC2D-521D14EE790C}">
      <dgm:prSet/>
      <dgm:spPr/>
    </dgm:pt>
    <dgm:pt modelId="{59060406-028D-4F7B-9041-2A51F4E32570}">
      <dgm:prSet/>
      <dgm:spPr/>
      <dgm:t>
        <a:bodyPr/>
        <a:lstStyle/>
        <a:p>
          <a:r>
            <a:rPr lang="en-US" altLang="zh-CN" dirty="0" smtClean="0"/>
            <a:t>Recover the scale-normalized absolute joint prediction to absolute w/o scale norm.</a:t>
          </a:r>
          <a:endParaRPr lang="zh-CN" altLang="en-US" dirty="0"/>
        </a:p>
      </dgm:t>
    </dgm:pt>
    <dgm:pt modelId="{0E7B9564-A625-4966-ACD7-517655B9B7E1}" type="parTrans" cxnId="{51977684-CEDC-48BC-B77F-ECB92BE70908}">
      <dgm:prSet/>
      <dgm:spPr/>
    </dgm:pt>
    <dgm:pt modelId="{6E3BDF05-62BF-4E78-8E5D-52BDA9946A4C}" type="sibTrans" cxnId="{51977684-CEDC-48BC-B77F-ECB92BE70908}">
      <dgm:prSet/>
      <dgm:spPr/>
    </dgm:pt>
    <dgm:pt modelId="{EA8D0A7A-3C9C-4A5D-83EB-66225A8E2565}" type="pres">
      <dgm:prSet presAssocID="{E55D56CA-D073-4043-8289-032254103438}" presName="linearFlow" presStyleCnt="0">
        <dgm:presLayoutVars>
          <dgm:dir/>
          <dgm:animLvl val="lvl"/>
          <dgm:resizeHandles val="exact"/>
        </dgm:presLayoutVars>
      </dgm:prSet>
      <dgm:spPr/>
    </dgm:pt>
    <dgm:pt modelId="{ED3AC8CF-206B-4962-B6F2-0C1198470670}" type="pres">
      <dgm:prSet presAssocID="{3B5D3C19-94A6-4552-B079-AF14073BA355}" presName="composite" presStyleCnt="0"/>
      <dgm:spPr/>
    </dgm:pt>
    <dgm:pt modelId="{3A17F523-84A4-424A-A63C-EFCF320CE4A0}" type="pres">
      <dgm:prSet presAssocID="{3B5D3C19-94A6-4552-B079-AF14073BA35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12DF8B9-100D-4A86-9CC5-655677C7734F}" type="pres">
      <dgm:prSet presAssocID="{3B5D3C19-94A6-4552-B079-AF14073BA355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59E22-64A5-4084-9A0E-C489EF5FB9E4}" type="pres">
      <dgm:prSet presAssocID="{5C95B6A4-2F3D-4FED-A260-3D6C398AD445}" presName="sp" presStyleCnt="0"/>
      <dgm:spPr/>
    </dgm:pt>
    <dgm:pt modelId="{17179CCA-7874-46C9-8093-283A10C99E29}" type="pres">
      <dgm:prSet presAssocID="{BBC4D7A4-07F0-43D8-9BBC-B9C74BA124EE}" presName="composite" presStyleCnt="0"/>
      <dgm:spPr/>
    </dgm:pt>
    <dgm:pt modelId="{18B448C7-55D3-4236-928C-6D1CE749BD65}" type="pres">
      <dgm:prSet presAssocID="{BBC4D7A4-07F0-43D8-9BBC-B9C74BA124E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75456-3B4C-440E-8C72-BDEFF14C582E}" type="pres">
      <dgm:prSet presAssocID="{BBC4D7A4-07F0-43D8-9BBC-B9C74BA124E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4DCA2E-76C3-41F3-AD1D-B61100934413}" type="pres">
      <dgm:prSet presAssocID="{773419C2-4687-4D25-9436-16BD180BA18A}" presName="sp" presStyleCnt="0"/>
      <dgm:spPr/>
    </dgm:pt>
    <dgm:pt modelId="{23BCB0FC-877B-42F6-93B2-45F7C523FE47}" type="pres">
      <dgm:prSet presAssocID="{B279276F-EDE2-414B-9A7C-D54CF4DF6C0D}" presName="composite" presStyleCnt="0"/>
      <dgm:spPr/>
    </dgm:pt>
    <dgm:pt modelId="{5CEFE446-94E9-42B8-B5A8-6948D57033F6}" type="pres">
      <dgm:prSet presAssocID="{B279276F-EDE2-414B-9A7C-D54CF4DF6C0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B2FDDE9-24AE-4260-B295-1BE96CBD65F9}" type="pres">
      <dgm:prSet presAssocID="{B279276F-EDE2-414B-9A7C-D54CF4DF6C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528980-0FE0-4EC3-AEDA-0533D1D4C4AE}" type="presOf" srcId="{B279276F-EDE2-414B-9A7C-D54CF4DF6C0D}" destId="{5CEFE446-94E9-42B8-B5A8-6948D57033F6}" srcOrd="0" destOrd="0" presId="urn:microsoft.com/office/officeart/2005/8/layout/chevron2"/>
    <dgm:cxn modelId="{1AB16B3E-6BD8-49D8-8D45-C13D8B7C0A9B}" type="presOf" srcId="{BBC4D7A4-07F0-43D8-9BBC-B9C74BA124EE}" destId="{18B448C7-55D3-4236-928C-6D1CE749BD65}" srcOrd="0" destOrd="0" presId="urn:microsoft.com/office/officeart/2005/8/layout/chevron2"/>
    <dgm:cxn modelId="{51977684-CEDC-48BC-B77F-ECB92BE70908}" srcId="{B279276F-EDE2-414B-9A7C-D54CF4DF6C0D}" destId="{59060406-028D-4F7B-9041-2A51F4E32570}" srcOrd="0" destOrd="0" parTransId="{0E7B9564-A625-4966-ACD7-517655B9B7E1}" sibTransId="{6E3BDF05-62BF-4E78-8E5D-52BDA9946A4C}"/>
    <dgm:cxn modelId="{9076872E-F641-43AC-A31E-FFEE1DC9564B}" srcId="{E55D56CA-D073-4043-8289-032254103438}" destId="{BBC4D7A4-07F0-43D8-9BBC-B9C74BA124EE}" srcOrd="1" destOrd="0" parTransId="{14CF5B0A-B867-4298-AF09-763F202DADC8}" sibTransId="{773419C2-4687-4D25-9436-16BD180BA18A}"/>
    <dgm:cxn modelId="{C148ADCB-19BF-4897-A96A-859100B1632C}" srcId="{E55D56CA-D073-4043-8289-032254103438}" destId="{3B5D3C19-94A6-4552-B079-AF14073BA355}" srcOrd="0" destOrd="0" parTransId="{27302F01-9FB7-4EFA-8278-6D816376B0E5}" sibTransId="{5C95B6A4-2F3D-4FED-A260-3D6C398AD445}"/>
    <dgm:cxn modelId="{09EC1B82-8474-4256-82BE-FCBA8484C279}" type="presOf" srcId="{3B5D3C19-94A6-4552-B079-AF14073BA355}" destId="{3A17F523-84A4-424A-A63C-EFCF320CE4A0}" srcOrd="0" destOrd="0" presId="urn:microsoft.com/office/officeart/2005/8/layout/chevron2"/>
    <dgm:cxn modelId="{0F74F611-76DD-4A28-AC2D-521D14EE790C}" srcId="{BBC4D7A4-07F0-43D8-9BBC-B9C74BA124EE}" destId="{EC9CDB99-95E4-4953-8995-DD9AE714BF8A}" srcOrd="0" destOrd="0" parTransId="{9C669FA6-D04D-4E53-8407-590CAF517CB5}" sibTransId="{5E8DDE7D-8480-44B0-9172-6B3CC7923F48}"/>
    <dgm:cxn modelId="{71703919-8CB3-4B1B-9942-18B6FF6860C7}" type="presOf" srcId="{59060406-028D-4F7B-9041-2A51F4E32570}" destId="{1B2FDDE9-24AE-4260-B295-1BE96CBD65F9}" srcOrd="0" destOrd="0" presId="urn:microsoft.com/office/officeart/2005/8/layout/chevron2"/>
    <dgm:cxn modelId="{E803D195-BA72-4A94-B505-AD51953C0F2A}" srcId="{E55D56CA-D073-4043-8289-032254103438}" destId="{B279276F-EDE2-414B-9A7C-D54CF4DF6C0D}" srcOrd="2" destOrd="0" parTransId="{A2885C70-4864-4F35-86F1-65A100C0A544}" sibTransId="{77FB3C35-E7B1-41DC-8535-3DA7B2A9636E}"/>
    <dgm:cxn modelId="{69028205-7AAD-4AD1-8396-FD016CAD6D44}" type="presOf" srcId="{E55D56CA-D073-4043-8289-032254103438}" destId="{EA8D0A7A-3C9C-4A5D-83EB-66225A8E2565}" srcOrd="0" destOrd="0" presId="urn:microsoft.com/office/officeart/2005/8/layout/chevron2"/>
    <dgm:cxn modelId="{14BDFF3E-FBD5-4241-A768-0EF1EF1437AB}" type="presOf" srcId="{365905F0-F059-41A0-826E-9DD7CB215524}" destId="{712DF8B9-100D-4A86-9CC5-655677C7734F}" srcOrd="0" destOrd="0" presId="urn:microsoft.com/office/officeart/2005/8/layout/chevron2"/>
    <dgm:cxn modelId="{9ACD0CB1-7CC6-40E4-96C1-6B574FAE4BA5}" type="presOf" srcId="{EC9CDB99-95E4-4953-8995-DD9AE714BF8A}" destId="{99875456-3B4C-440E-8C72-BDEFF14C582E}" srcOrd="0" destOrd="0" presId="urn:microsoft.com/office/officeart/2005/8/layout/chevron2"/>
    <dgm:cxn modelId="{169914D5-D11B-4081-97C2-910E8DBA11D5}" srcId="{3B5D3C19-94A6-4552-B079-AF14073BA355}" destId="{365905F0-F059-41A0-826E-9DD7CB215524}" srcOrd="0" destOrd="0" parTransId="{7C54B4CC-9E06-4299-8E37-4B484F4D97DD}" sibTransId="{BFA638A3-489E-4A5E-B9BD-24898CA6BD96}"/>
    <dgm:cxn modelId="{32AB4441-2350-4ECA-8419-7D5D61F5ED6F}" type="presParOf" srcId="{EA8D0A7A-3C9C-4A5D-83EB-66225A8E2565}" destId="{ED3AC8CF-206B-4962-B6F2-0C1198470670}" srcOrd="0" destOrd="0" presId="urn:microsoft.com/office/officeart/2005/8/layout/chevron2"/>
    <dgm:cxn modelId="{93C3495F-F754-4EAE-8C83-91072CDCF3BF}" type="presParOf" srcId="{ED3AC8CF-206B-4962-B6F2-0C1198470670}" destId="{3A17F523-84A4-424A-A63C-EFCF320CE4A0}" srcOrd="0" destOrd="0" presId="urn:microsoft.com/office/officeart/2005/8/layout/chevron2"/>
    <dgm:cxn modelId="{C4E98CC2-C089-4B22-9D3C-160C5E1D1BE1}" type="presParOf" srcId="{ED3AC8CF-206B-4962-B6F2-0C1198470670}" destId="{712DF8B9-100D-4A86-9CC5-655677C7734F}" srcOrd="1" destOrd="0" presId="urn:microsoft.com/office/officeart/2005/8/layout/chevron2"/>
    <dgm:cxn modelId="{DF29893E-05A4-4FED-B1E7-97529038C23A}" type="presParOf" srcId="{EA8D0A7A-3C9C-4A5D-83EB-66225A8E2565}" destId="{0B859E22-64A5-4084-9A0E-C489EF5FB9E4}" srcOrd="1" destOrd="0" presId="urn:microsoft.com/office/officeart/2005/8/layout/chevron2"/>
    <dgm:cxn modelId="{CCDBB11F-89A7-42B4-A061-C13AEF6CF113}" type="presParOf" srcId="{EA8D0A7A-3C9C-4A5D-83EB-66225A8E2565}" destId="{17179CCA-7874-46C9-8093-283A10C99E29}" srcOrd="2" destOrd="0" presId="urn:microsoft.com/office/officeart/2005/8/layout/chevron2"/>
    <dgm:cxn modelId="{F4D2F804-F0E1-4EEC-900F-E5F8C6B47BDB}" type="presParOf" srcId="{17179CCA-7874-46C9-8093-283A10C99E29}" destId="{18B448C7-55D3-4236-928C-6D1CE749BD65}" srcOrd="0" destOrd="0" presId="urn:microsoft.com/office/officeart/2005/8/layout/chevron2"/>
    <dgm:cxn modelId="{1F89332F-0691-430A-A01F-8CC866E7B436}" type="presParOf" srcId="{17179CCA-7874-46C9-8093-283A10C99E29}" destId="{99875456-3B4C-440E-8C72-BDEFF14C582E}" srcOrd="1" destOrd="0" presId="urn:microsoft.com/office/officeart/2005/8/layout/chevron2"/>
    <dgm:cxn modelId="{7BA533A5-DCEB-456E-98D7-10BF8B84DE1B}" type="presParOf" srcId="{EA8D0A7A-3C9C-4A5D-83EB-66225A8E2565}" destId="{EE4DCA2E-76C3-41F3-AD1D-B61100934413}" srcOrd="3" destOrd="0" presId="urn:microsoft.com/office/officeart/2005/8/layout/chevron2"/>
    <dgm:cxn modelId="{99131416-908D-4754-BC02-2489CBDE9644}" type="presParOf" srcId="{EA8D0A7A-3C9C-4A5D-83EB-66225A8E2565}" destId="{23BCB0FC-877B-42F6-93B2-45F7C523FE47}" srcOrd="4" destOrd="0" presId="urn:microsoft.com/office/officeart/2005/8/layout/chevron2"/>
    <dgm:cxn modelId="{24237748-405F-40B8-8FFC-811F7918DC8F}" type="presParOf" srcId="{23BCB0FC-877B-42F6-93B2-45F7C523FE47}" destId="{5CEFE446-94E9-42B8-B5A8-6948D57033F6}" srcOrd="0" destOrd="0" presId="urn:microsoft.com/office/officeart/2005/8/layout/chevron2"/>
    <dgm:cxn modelId="{92AAA00C-392D-4226-8F15-663BDED743A7}" type="presParOf" srcId="{23BCB0FC-877B-42F6-93B2-45F7C523FE47}" destId="{1B2FDDE9-24AE-4260-B295-1BE96CBD65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7F523-84A4-424A-A63C-EFCF320CE4A0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Infer 2.5D from CNN</a:t>
          </a:r>
          <a:endParaRPr lang="zh-CN" altLang="en-US" sz="1200" kern="1200" dirty="0"/>
        </a:p>
      </dsp:txBody>
      <dsp:txXfrm rot="-5400000">
        <a:off x="0" y="554579"/>
        <a:ext cx="1105044" cy="473590"/>
      </dsp:txXfrm>
    </dsp:sp>
    <dsp:sp modelId="{712DF8B9-100D-4A86-9CC5-655677C7734F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Scale-normalized root-relative joint prediction get </a:t>
          </a:r>
          <a:endParaRPr lang="zh-CN" altLang="en-US" sz="3100" kern="1200" dirty="0"/>
        </a:p>
      </dsp:txBody>
      <dsp:txXfrm rot="-5400000">
        <a:off x="1105044" y="52149"/>
        <a:ext cx="9360464" cy="925930"/>
      </dsp:txXfrm>
    </dsp:sp>
    <dsp:sp modelId="{18B448C7-55D3-4236-928C-6D1CE749BD65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Scale normalized root  Z</a:t>
          </a:r>
          <a:endParaRPr lang="zh-CN" altLang="en-US" sz="1200" kern="1200" dirty="0"/>
        </a:p>
      </dsp:txBody>
      <dsp:txXfrm rot="-5400000">
        <a:off x="0" y="1938873"/>
        <a:ext cx="1105044" cy="473590"/>
      </dsp:txXfrm>
    </dsp:sp>
    <dsp:sp modelId="{99875456-3B4C-440E-8C72-BDEFF14C582E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Depth value of scale-normalized root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altLang="zh-CN" sz="310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sSub>
                    <m:sSubPr>
                      <m:ctrlPr>
                        <a:rPr lang="en-US" altLang="zh-CN" sz="31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sz="3100" b="0" i="1" kern="1200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r>
                        <a:rPr lang="en-US" altLang="zh-CN" sz="3100" b="0" i="1" kern="1200" smtClean="0">
                          <a:latin typeface="Cambria Math" panose="02040503050406030204" pitchFamily="18" charset="0"/>
                        </a:rPr>
                        <m:t>𝑟𝑜𝑜𝑡</m:t>
                      </m:r>
                    </m:sub>
                  </m:sSub>
                </m:e>
              </m:acc>
            </m:oMath>
          </a14:m>
          <a:r>
            <a:rPr lang="zh-CN" altLang="en-US" sz="3100" kern="1200" dirty="0" smtClean="0"/>
            <a:t> </a:t>
          </a:r>
          <a:r>
            <a:rPr lang="en-US" altLang="zh-CN" sz="3100" kern="1200" dirty="0" smtClean="0"/>
            <a:t>get</a:t>
          </a:r>
          <a:endParaRPr lang="zh-CN" altLang="en-US" sz="3100" kern="1200" dirty="0"/>
        </a:p>
      </dsp:txBody>
      <dsp:txXfrm rot="-5400000">
        <a:off x="1105044" y="1436443"/>
        <a:ext cx="9360464" cy="925930"/>
      </dsp:txXfrm>
    </dsp:sp>
    <dsp:sp modelId="{5CEFE446-94E9-42B8-B5A8-6948D57033F6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Scale recovery</a:t>
          </a:r>
          <a:endParaRPr lang="zh-CN" altLang="en-US" sz="1200" kern="1200" dirty="0"/>
        </a:p>
      </dsp:txBody>
      <dsp:txXfrm rot="-5400000">
        <a:off x="0" y="3323167"/>
        <a:ext cx="1105044" cy="473590"/>
      </dsp:txXfrm>
    </dsp:sp>
    <dsp:sp modelId="{1B2FDDE9-24AE-4260-B295-1BE96CBD65F9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100" kern="1200" dirty="0" smtClean="0"/>
            <a:t>Recover the scale-normalized absolute joint prediction to absolute w/o scale norm.</a:t>
          </a:r>
          <a:endParaRPr lang="zh-CN" altLang="en-US" sz="31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3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7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8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6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4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87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8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4651-A97F-4802-96E8-CDBD3D50CA73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56E2-A7E2-447B-A4A1-29F99FB31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Normalization of RGB hand dataset RHD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root-relative joint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altLang="zh-CN" dirty="0" smtClean="0"/>
                  <a:t>Input: cropped monocular RGB hand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Output: scale-normalized root-relative joint in 2.5D space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2.5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e>
                    </m:acc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Methodology: CNN</a:t>
                </a:r>
                <a:br>
                  <a:rPr lang="en-US" altLang="zh-CN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Regression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dirty="0" err="1" smtClean="0"/>
                  <a:t>Heatmap</a:t>
                </a:r>
                <a:r>
                  <a:rPr lang="en-US" altLang="zh-CN" dirty="0" smtClean="0"/>
                  <a:t> (2D/3D)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CN" dirty="0" smtClean="0"/>
                  <a:t>Other map representation (fully </a:t>
                </a:r>
                <a:r>
                  <a:rPr lang="en-US" altLang="zh-CN" dirty="0" err="1" smtClean="0"/>
                  <a:t>conv</a:t>
                </a:r>
                <a:r>
                  <a:rPr lang="en-US" altLang="zh-CN" dirty="0" smtClean="0"/>
                  <a:t> network)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6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index MCP,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parent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 palm root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If intrinsic camera parameter is unknown, multiple 3D solutions can have same 2D projection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Given camera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one unique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(remember the aforementioned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scale normalization</a:t>
                </a:r>
                <a:r>
                  <a:rPr lang="en-US" altLang="zh-CN" dirty="0" smtClean="0"/>
                  <a:t> step)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6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229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=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22905"/>
              </a:xfrm>
              <a:blipFill rotWithShape="0">
                <a:blip r:embed="rId2"/>
                <a:stretch>
                  <a:fillRect l="-1217" t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7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Which means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830355" y="2112135"/>
                <a:ext cx="3523445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55" y="2112135"/>
                <a:ext cx="3523445" cy="459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31031" y="3147148"/>
                <a:ext cx="1322092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1" y="3147148"/>
                <a:ext cx="1322092" cy="459678"/>
              </a:xfrm>
              <a:prstGeom prst="rect">
                <a:avLst/>
              </a:prstGeom>
              <a:blipFill rotWithShape="0">
                <a:blip r:embed="rId4"/>
                <a:stretch>
                  <a:fillRect r="-27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31031" y="4028273"/>
                <a:ext cx="1912447" cy="459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31" y="4028273"/>
                <a:ext cx="1912447" cy="4596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2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To quadratic formula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3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2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+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6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Only one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valid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𝑏𝑖𝑔𝑔𝑒𝑟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𝑜𝑛𝑒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Screenshot of code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Validated on several training samples using the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Ground truth 2D projection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Ground truth 3D (for scale norm calculation)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 smtClean="0"/>
                  <a:t>Camera parameters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To solve the scale-normalized depth value of root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4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Scale-normalized depth value of root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75" y="1580927"/>
            <a:ext cx="4111643" cy="5278536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560" y="1580927"/>
            <a:ext cx="3866318" cy="52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dataset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Dataset split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1. Train: 41258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2. Test: 2728</a:t>
                </a:r>
              </a:p>
              <a:p>
                <a:r>
                  <a:rPr lang="en-US" altLang="zh-CN" dirty="0" smtClean="0"/>
                  <a:t>Each image is composed of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1. Left hand (21 joints)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2. Right hand (21 joints)</a:t>
                </a:r>
              </a:p>
              <a:p>
                <a:r>
                  <a:rPr lang="en-US" altLang="zh-CN" dirty="0" smtClean="0"/>
                  <a:t>Ground Truth Annotation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1. 3D (unit: probably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 smtClean="0"/>
                  <a:t>?)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2. Camera Parameters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>3. 2D projection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4. Visible mask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93" y="174233"/>
            <a:ext cx="2365408" cy="3346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493" y="4226305"/>
            <a:ext cx="4561905" cy="22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743" y="174232"/>
            <a:ext cx="1797562" cy="33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recovery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</p:spPr>
            <p:txBody>
              <a:bodyPr/>
              <a:lstStyle/>
              <a:p>
                <a:r>
                  <a:rPr lang="en-US" altLang="zh-CN" dirty="0" smtClean="0"/>
                  <a:t>Need to know the global hand scale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The big idea is that when estimated scale normalized root-relative 3D is scaled, the difference from mean bone length (averaged over all training samples) is minimized. (For each bone)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sPre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average bone length between </a:t>
                </a:r>
                <a:r>
                  <a:rPr lang="en-US" altLang="zh-CN" dirty="0" err="1" smtClean="0"/>
                  <a:t>keypoint</a:t>
                </a:r>
                <a:r>
                  <a:rPr lang="en-US" altLang="zh-CN" dirty="0" smtClean="0"/>
                  <a:t> k and </a:t>
                </a:r>
                <a:r>
                  <a:rPr lang="en-US" altLang="zh-CN" dirty="0" err="1" smtClean="0"/>
                  <a:t>keypoint</a:t>
                </a:r>
                <a:r>
                  <a:rPr lang="en-US" altLang="zh-CN" dirty="0" smtClean="0"/>
                  <a:t> l on training set.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5783"/>
              </a:xfrm>
              <a:blipFill rotWithShape="0">
                <a:blip r:embed="rId2"/>
                <a:stretch>
                  <a:fillRect l="-1217" t="-1975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7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recovery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𝑠𝑐𝑎𝑙𝑒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∙(−2)∙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=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𝑠𝑐𝑎𝑙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The equation reaches its nadir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3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recovery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(−2)∙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Quite elegant!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1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Scale recovery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5" y="1690688"/>
            <a:ext cx="3928587" cy="47617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00" y="1690689"/>
            <a:ext cx="3865308" cy="47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0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step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Suppose that CNN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takes as input the cropped image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/>
                  <a:t>, and predicts the 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“normalized”</a:t>
                </a:r>
                <a:r>
                  <a:rPr lang="en-US" altLang="zh-CN" dirty="0" smtClean="0"/>
                  <a:t> scale normalized root-relative 2.5D pose (</a:t>
                </a: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“normalized”</a:t>
                </a:r>
                <a:r>
                  <a:rPr lang="en-US" altLang="zh-CN" dirty="0" smtClean="0"/>
                  <a:t> means normalized for CNN training: notation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/>
                    </m:acc>
                  </m:oMath>
                </a14:m>
                <a:r>
                  <a:rPr lang="en-US" altLang="zh-CN" dirty="0" smtClean="0"/>
                  <a:t> )</a:t>
                </a: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 smtClean="0"/>
                  <a:t>     local scale-norm projection (ranges in [0, 1])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normed root-relative scale-norm depth (ranges in, for example, [-1, 1])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2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2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step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55062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First off, take an </a:t>
                </a:r>
                <a:r>
                  <a:rPr lang="en-US" altLang="zh-CN" dirty="0" err="1" smtClean="0"/>
                  <a:t>unnormalization</a:t>
                </a:r>
                <a:r>
                  <a:rPr lang="en-US" altLang="zh-CN" dirty="0" smtClean="0"/>
                  <a:t> effort to convert CNN output to real scale-normalized root-relative 2.5D pose (for example,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(480 pixel, 220 pixel, 14cm))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𝑢𝑛𝑛𝑜𝑟𝑚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𝑢𝑛𝑛𝑜𝑟𝑚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Afterwards, compute scale-normalized root depth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 smtClean="0"/>
                  <a:t>,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add each root-relative depth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dirty="0" smtClean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𝑟𝑜𝑜𝑡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55062" cy="4351338"/>
              </a:xfrm>
              <a:blipFill rotWithShape="0">
                <a:blip r:embed="rId2"/>
                <a:stretch>
                  <a:fillRect l="-975" t="-2241" r="-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step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Get scale normalized absolute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As you can see,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computed using 2.5D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computed using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altLang="zh-CN" dirty="0" smtClean="0"/>
                  <a:t> and previously got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To this end, we have acquired scale-normalized absolute 3D joint in camera frame (not root-relative any more)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0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step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Use the statistics on average bone length (each bone)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And scale-normalized absolute 3D pose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We solve the hand scale 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𝑠𝑐𝑎𝑙𝑒</m:t>
                    </m:r>
                  </m:oMath>
                </a14:m>
                <a:r>
                  <a:rPr lang="en-US" altLang="zh-CN" dirty="0" smtClean="0"/>
                  <a:t>”</a:t>
                </a:r>
              </a:p>
              <a:p>
                <a:r>
                  <a:rPr lang="en-US" altLang="zh-CN" dirty="0" smtClean="0"/>
                  <a:t>Finally, we come to the solution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𝑠𝑐𝑎𝑙𝑒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This is the global 3D in camera frame,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𝑐𝑎𝑚𝑒𝑟𝑎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𝑝𝑟𝑜𝑗𝑒𝑐𝑡𝑖𝑜𝑛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𝑖𝑎𝑚𝑔𝑒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414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Monocular 3D Human Pose Estimation in the Wild Using Improved CNN Supervision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Suppose point cloud spread in depth direction is </a:t>
                </a:r>
                <a:r>
                  <a:rPr lang="en-US" altLang="zh-CN" dirty="0" err="1" smtClean="0"/>
                  <a:t>neglible</a:t>
                </a:r>
                <a:r>
                  <a:rPr lang="en-US" altLang="zh-CN" dirty="0" smtClean="0"/>
                  <a:t> compared to a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i="1" dirty="0" smtClean="0"/>
                  <a:t> </a:t>
                </a:r>
                <a:r>
                  <a:rPr lang="en-US" altLang="zh-CN" dirty="0" smtClean="0"/>
                  <a:t>to camera </a:t>
                </a:r>
              </a:p>
              <a:p>
                <a:pPr marL="0" indent="0">
                  <a:buNone/>
                </a:pPr>
                <a:r>
                  <a:rPr lang="en-US" altLang="zh-CN" i="1" dirty="0" smtClean="0"/>
                  <a:t>Therefore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i="1" dirty="0" smtClean="0"/>
                  <a:t/>
                </a:r>
                <a:br>
                  <a:rPr lang="en-US" altLang="zh-CN" b="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The difference being</a:t>
                </a:r>
                <a:br>
                  <a:rPr lang="en-US" altLang="zh-CN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𝑓𝑥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altLang="zh-CN" b="0" i="1" dirty="0" smtClean="0"/>
                  <a:t> the difference is trifling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971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89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Monocular 3D Human Pose Estimation in the Wild Using Improved CNN Supervision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2D projection estimation, minimizing the </a:t>
                </a:r>
                <a:r>
                  <a:rPr lang="en-US" altLang="zh-CN" dirty="0" err="1" smtClean="0"/>
                  <a:t>reprojection</a:t>
                </a:r>
                <a:r>
                  <a:rPr lang="en-US" altLang="zh-CN" dirty="0" smtClean="0"/>
                  <a:t> error produces the following energy function, which we aim to solve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60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dataset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00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Camera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focus length (x direction),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focus length (y direction)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In the dataset, as far as I am concerned,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equal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x direction offset of raw image,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y direction offset 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=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(for instance, joint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0026"/>
              </a:xfrm>
              <a:blipFill rotWithShape="0">
                <a:blip r:embed="rId2"/>
                <a:stretch>
                  <a:fillRect l="-1217" t="-2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1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Monocular 3D Human Pose Estimation in the Wild Using Improved CNN Supervision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divided by 2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 each side,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ac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acc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048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Monocular 3D Human Pose Estimation in the Wild Using Improved CNN Supervision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Similarly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76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Monocular 3D Human Pose Estimation in the Wild Using Improved CNN Supervision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+</a:t>
                </a:r>
                <a:endParaRPr lang="zh-CN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nary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+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756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Monocular 3D Human Pose Estimation in the Wild Using Improved CNN Supervision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85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;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acc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b="0" dirty="0" smtClean="0"/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b="0" dirty="0" smtClean="0"/>
                  <a:t/>
                </a:r>
                <a:br>
                  <a:rPr lang="en-US" altLang="zh-CN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8510"/>
              </a:xfrm>
              <a:blipFill rotWithShape="0">
                <a:blip r:embed="rId2"/>
                <a:stretch>
                  <a:fillRect l="-1043" t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335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Monocular 3D Human Pose Estimation in the Wild Using Improved CNN Supervision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partial derivative be 0,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</m:e>
                        </m:d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Multiply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on each side, divided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acc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52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Monocular 3D Human Pose Estimation in the Wild Using Improved CNN Supervision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If we assume approximately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</a:t>
                </a:r>
                <a:r>
                  <a:rPr lang="en-US" altLang="zh-CN" smtClean="0"/>
                  <a:t>equal 0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473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3D Human Pose Estimation in the Wild: a Weakly-supervised Approach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Sum of all 3D bone length equal to a predefined constant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sum of bones on training set in 2.5D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2.5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(first two: image pixel, third: root-relative depth)</a:t>
                </a:r>
              </a:p>
              <a:p>
                <a:pPr marL="0" indent="0">
                  <a:buNone/>
                </a:pPr>
                <a:endParaRPr lang="en-US" altLang="zh-CN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is …. On predicted bone (CNN inference)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Scale-normalized root-relative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2.5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altLang="zh-CN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Ground truth of global root location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𝐺𝑙𝑜𝑏𝑎𝑙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𝐺𝑇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597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3D Human Pose Estimation in the Wild: a Weakly-supervised Approach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5247"/>
            <a:ext cx="4333875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550794" y="1906073"/>
                <a:ext cx="6117465" cy="103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Final 3D global location in camera frame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𝐺𝑙𝑜𝑏𝑎𝑙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𝐺𝑙𝑜𝑏𝑎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𝐺𝑇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94" y="1906073"/>
                <a:ext cx="6117465" cy="1036822"/>
              </a:xfrm>
              <a:prstGeom prst="rect">
                <a:avLst/>
              </a:prstGeom>
              <a:blipFill rotWithShape="0">
                <a:blip r:embed="rId3"/>
                <a:stretch>
                  <a:fillRect l="-1595" t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468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3D Human Pose Estimation in the Wild: a Weakly-supervised Approach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𝑔𝑡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calculation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1) gt_joint_2d[u * 2] and gt_joint_2d[v * 2]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1]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Image x coordinate of bone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, * 2 + 1 : image y coordinate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2) </a:t>
                </a:r>
                <a:r>
                  <a:rPr lang="en-US" altLang="zh-CN" dirty="0" err="1" smtClean="0"/>
                  <a:t>gt_depth</a:t>
                </a:r>
                <a:r>
                  <a:rPr lang="en-US" altLang="zh-CN" dirty="0" smtClean="0"/>
                  <a:t>[u], </a:t>
                </a:r>
                <a:r>
                  <a:rPr lang="en-US" altLang="zh-CN" dirty="0" err="1" smtClean="0"/>
                  <a:t>gt_depth</a:t>
                </a:r>
                <a:r>
                  <a:rPr lang="en-US" altLang="zh-CN" dirty="0" smtClean="0"/>
                  <a:t>[v]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04" y="3791181"/>
            <a:ext cx="9477777" cy="29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9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3D Human Pose Estimation in the Wild: a Weakly-supervised Approach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90" y="2253785"/>
            <a:ext cx="7228571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8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 Pose Estimation via Latent 2.5D </a:t>
            </a:r>
            <a:r>
              <a:rPr lang="en-US" altLang="zh-CN" dirty="0" err="1"/>
              <a:t>Heatmap</a:t>
            </a:r>
            <a:r>
              <a:rPr lang="en-US" altLang="zh-CN" dirty="0"/>
              <a:t> Regression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https://arxiv.org/pdf/1804.09534.pdf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339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3D Human Pose Estimation in the Wild: a Weakly-supervised Approach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𝑝𝑟𝑒𝑑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calculation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94" y="2788743"/>
            <a:ext cx="11541412" cy="18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49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3D Human Pose Estimation in the Wild: a Weakly-supervised Approach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Calibration from 2.5D space to camera frame global 3D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21" y="2466558"/>
            <a:ext cx="11217497" cy="23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3D Human Pose Estimation in the Wild: a Weakly-supervised Approach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altLang="zh-CN" dirty="0" smtClean="0"/>
                  <a:t>Ground truth depth generation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𝑚𝑜𝑛𝑜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ground truth global 3d in camera frame,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ground truth depth for training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/>
                  <a:t>Calculate scale between image pixel coordinate and global camera frame coordinate, (for each bone)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𝐴𝑙𝑙𝐵𝑜𝑛𝑒𝑠</m:t>
                              </m:r>
                            </m:sub>
                            <m:sup/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∗2]−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∗2]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∗2+1]−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∗2+1]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𝐴𝑙𝑙𝐵𝑜𝑛𝑒𝑠</m:t>
                              </m:r>
                            </m:sub>
                            <m:sup/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𝑚𝑜𝑛𝑜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∗3]−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𝑚𝑜𝑛𝑜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∗3]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𝑚𝑜𝑛𝑜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∗3+1]−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𝑚𝑜𝑛𝑜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∗3+1]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514350" indent="-514350"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 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𝑚𝑜𝑛𝑜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∗3+2]−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𝑚𝑜𝑛𝑜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𝑟𝑜𝑜𝑡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∗3+2] )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zh-CN" altLang="en-US" dirty="0"/>
                          <m:t>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+112.0 −112.0)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112.0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Key:</a:t>
                </a:r>
              </a:p>
              <a:p>
                <a:r>
                  <a:rPr lang="en-US" altLang="zh-CN" dirty="0" smtClean="0"/>
                  <a:t>Scale between </a:t>
                </a:r>
                <a:r>
                  <a:rPr lang="en-US" altLang="zh-CN" b="1" dirty="0" smtClean="0"/>
                  <a:t>image pixel space </a:t>
                </a:r>
                <a:r>
                  <a:rPr lang="en-US" altLang="zh-CN" dirty="0" smtClean="0"/>
                  <a:t>and</a:t>
                </a:r>
                <a:r>
                  <a:rPr lang="en-US" altLang="zh-CN" b="1" dirty="0" smtClean="0"/>
                  <a:t> monocular camera frame 3D space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 rotWithShape="0">
                <a:blip r:embed="rId2"/>
                <a:stretch>
                  <a:fillRect l="-269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8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3D Human Pose Estimation in the Wild: a Weakly-supervised Approach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712723" cy="4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three calibrations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/>
                  <a:t>Average calibrated joint error in global camera frame space (unit: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Screenshot: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1" y="2778496"/>
            <a:ext cx="6233148" cy="40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4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2.5D Pose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Predict absolute 3D in </a:t>
                </a:r>
                <a:r>
                  <a:rPr lang="en-US" altLang="zh-CN" i="1" dirty="0" smtClean="0"/>
                  <a:t>camera coordinate </a:t>
                </a:r>
                <a:r>
                  <a:rPr lang="en-US" altLang="zh-CN" dirty="0" smtClean="0"/>
                  <a:t>is infeasible given the projection and scale ambiguity. </a:t>
                </a:r>
                <a:endParaRPr lang="en-US" altLang="zh-CN" dirty="0"/>
              </a:p>
              <a:p>
                <a:r>
                  <a:rPr lang="en-US" altLang="zh-CN" i="1" dirty="0" smtClean="0"/>
                  <a:t>Instead, </a:t>
                </a:r>
                <a:r>
                  <a:rPr lang="en-US" altLang="zh-CN" dirty="0" smtClean="0"/>
                  <a:t>predict 2.5D pose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i="1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image coordinates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root-relative depth value (relative location to root joint)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7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2.5D Pose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One thing to mention is that different hand has different scales</a:t>
                </a:r>
                <a:br>
                  <a:rPr lang="en-US" altLang="zh-CN" dirty="0" smtClean="0"/>
                </a:br>
                <a:r>
                  <a:rPr lang="en-US" altLang="zh-CN" dirty="0" smtClean="0"/>
                  <a:t>Remove the scale ambiguity by</a:t>
                </a:r>
              </a:p>
              <a:p>
                <a:pPr marL="0" indent="0">
                  <a:buNone/>
                </a:pP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Scale Normalization</a:t>
                </a:r>
                <a:r>
                  <a:rPr lang="en-US" altLang="zh-CN" i="1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i="1" dirty="0" smtClean="0"/>
                  <a:t> is 3D before scale normalization)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 is a constant set to 1.0,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i="1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𝑝𝑎𝑟𝑒𝑛𝑡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is the bone length of a specific bone (palm root -&gt; index MCP here)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Thus the bone length after normalization is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𝑝𝑎𝑟𝑒𝑛𝑡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which should be the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66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2.5D Pose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Look at the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The scale-normalized 2.5D pose we want to predict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(projection on raw image)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the network predicts local projection normalized in [0, 1], which can be recovered back to global location provided with bounding box crop information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0">
                <a:blip r:embed="rId2"/>
                <a:stretch>
                  <a:fillRect l="-1217" t="-1937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2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2.5D Pose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13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acc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The paper says that all hand centers are approximately in a range between 40 cm and 65 cm,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The real values of each joint’s depth lies approximately in a range 0.40 to 0.65,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Thus one can analyze the training dataset to crop a rough cube, for each sample, which contains the hand propitiously (the cube size in optical axis direction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should be a constant value</a:t>
                </a:r>
                <a:r>
                  <a:rPr lang="en-US" altLang="zh-CN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US" altLang="zh-CN" b="1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And then normalize the “scale-normalized root-relative” depth in that range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1389"/>
              </a:xfrm>
              <a:blipFill rotWithShape="0">
                <a:blip r:embed="rId2"/>
                <a:stretch>
                  <a:fillRect l="-1217" t="-1125" r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Overall Architecture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331596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3315963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81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740</Words>
  <Application>Microsoft Office PowerPoint</Application>
  <PresentationFormat>宽屏</PresentationFormat>
  <Paragraphs>217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Normalization of RGB hand dataset RHD</vt:lpstr>
      <vt:lpstr>Overview of dataset</vt:lpstr>
      <vt:lpstr>Overview of dataset</vt:lpstr>
      <vt:lpstr>Hand Pose Estimation via Latent 2.5D Heatmap Regression </vt:lpstr>
      <vt:lpstr>2.5D Pose Representation</vt:lpstr>
      <vt:lpstr>2.5D Pose Representation</vt:lpstr>
      <vt:lpstr>2.5D Pose Representation</vt:lpstr>
      <vt:lpstr>2.5D Pose Representation</vt:lpstr>
      <vt:lpstr>Overall Architecture</vt:lpstr>
      <vt:lpstr>Scale-normalized root-relative joint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Scale-normalized depth value of root</vt:lpstr>
      <vt:lpstr>Scale recovery</vt:lpstr>
      <vt:lpstr>Scale recovery</vt:lpstr>
      <vt:lpstr>Scale recovery</vt:lpstr>
      <vt:lpstr>Scale recovery</vt:lpstr>
      <vt:lpstr>Final step</vt:lpstr>
      <vt:lpstr>Final step</vt:lpstr>
      <vt:lpstr>Final step</vt:lpstr>
      <vt:lpstr>Final step</vt:lpstr>
      <vt:lpstr>Monocular 3D Human Pose Estimation in the Wild Using Improved CNN Supervision</vt:lpstr>
      <vt:lpstr>Monocular 3D Human Pose Estimation in the Wild Using Improved CNN Supervision</vt:lpstr>
      <vt:lpstr>Monocular 3D Human Pose Estimation in the Wild Using Improved CNN Supervision</vt:lpstr>
      <vt:lpstr>Monocular 3D Human Pose Estimation in the Wild Using Improved CNN Supervision</vt:lpstr>
      <vt:lpstr>Monocular 3D Human Pose Estimation in the Wild Using Improved CNN Supervision</vt:lpstr>
      <vt:lpstr>Monocular 3D Human Pose Estimation in the Wild Using Improved CNN Supervision</vt:lpstr>
      <vt:lpstr>Monocular 3D Human Pose Estimation in the Wild Using Improved CNN Supervision</vt:lpstr>
      <vt:lpstr>Monocular 3D Human Pose Estimation in the Wild Using Improved CNN Supervision</vt:lpstr>
      <vt:lpstr>Towards 3D Human Pose Estimation in the Wild: a Weakly-supervised Approach </vt:lpstr>
      <vt:lpstr>Towards 3D Human Pose Estimation in the Wild: a Weakly-supervised Approach </vt:lpstr>
      <vt:lpstr>Towards 3D Human Pose Estimation in the Wild: a Weakly-supervised Approach </vt:lpstr>
      <vt:lpstr>Towards 3D Human Pose Estimation in the Wild: a Weakly-supervised Approach </vt:lpstr>
      <vt:lpstr>Towards 3D Human Pose Estimation in the Wild: a Weakly-supervised Approach </vt:lpstr>
      <vt:lpstr>Towards 3D Human Pose Estimation in the Wild: a Weakly-supervised Approach </vt:lpstr>
      <vt:lpstr>Towards 3D Human Pose Estimation in the Wild: a Weakly-supervised Approach </vt:lpstr>
      <vt:lpstr>Towards 3D Human Pose Estimation in the Wild: a Weakly-supervised Approach </vt:lpstr>
      <vt:lpstr>Comparison of three calibrations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 of RGB hand dataset RHD</dc:title>
  <dc:creator>万清甫</dc:creator>
  <cp:lastModifiedBy>万清甫</cp:lastModifiedBy>
  <cp:revision>89</cp:revision>
  <dcterms:created xsi:type="dcterms:W3CDTF">2018-05-08T17:52:34Z</dcterms:created>
  <dcterms:modified xsi:type="dcterms:W3CDTF">2018-05-18T23:51:47Z</dcterms:modified>
</cp:coreProperties>
</file>